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4"/>
  </p:notesMasterIdLst>
  <p:sldIdLst>
    <p:sldId id="2911" r:id="rId2"/>
    <p:sldId id="2912" r:id="rId3"/>
    <p:sldId id="2808" r:id="rId4"/>
    <p:sldId id="2914" r:id="rId5"/>
    <p:sldId id="2915" r:id="rId6"/>
    <p:sldId id="2918" r:id="rId7"/>
    <p:sldId id="2892" r:id="rId8"/>
    <p:sldId id="2893" r:id="rId9"/>
    <p:sldId id="2896" r:id="rId10"/>
    <p:sldId id="2894" r:id="rId11"/>
    <p:sldId id="2905" r:id="rId12"/>
    <p:sldId id="2906" r:id="rId13"/>
    <p:sldId id="2895" r:id="rId14"/>
    <p:sldId id="2907" r:id="rId15"/>
    <p:sldId id="2897" r:id="rId16"/>
    <p:sldId id="2898" r:id="rId17"/>
    <p:sldId id="2899" r:id="rId18"/>
    <p:sldId id="2900" r:id="rId19"/>
    <p:sldId id="2909" r:id="rId20"/>
    <p:sldId id="2901" r:id="rId21"/>
    <p:sldId id="2910" r:id="rId22"/>
    <p:sldId id="29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Boraschi" initials="IB" lastIdx="1" clrIdx="0">
    <p:extLst>
      <p:ext uri="{19B8F6BF-5375-455C-9EA6-DF929625EA0E}">
        <p15:presenceInfo xmlns:p15="http://schemas.microsoft.com/office/powerpoint/2012/main" userId="S::iris.boraschi@livagency.ca::96f62f53-4a1f-410a-b861-d28ffc42d6be" providerId="AD"/>
      </p:ext>
    </p:extLst>
  </p:cmAuthor>
  <p:cmAuthor id="2" name="Julia Chadwick" initials="JC" lastIdx="1" clrIdx="1">
    <p:extLst>
      <p:ext uri="{19B8F6BF-5375-455C-9EA6-DF929625EA0E}">
        <p15:presenceInfo xmlns:p15="http://schemas.microsoft.com/office/powerpoint/2012/main" userId="S::jchadwick@wfh.org::bd1ae82f-124b-4de6-bc22-d4eddcd0bf4b" providerId="AD"/>
      </p:ext>
    </p:extLst>
  </p:cmAuthor>
  <p:cmAuthor id="3" name="Karine Igartua, Dr" initials="KID" lastIdx="2" clrIdx="2">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8675F-41D9-4B13-BBFF-C92722D34CAD}" v="1" dt="2021-03-10T15:11:26.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91393"/>
  </p:normalViewPr>
  <p:slideViewPr>
    <p:cSldViewPr snapToGrid="0" snapToObjects="1">
      <p:cViewPr varScale="1">
        <p:scale>
          <a:sx n="71" d="100"/>
          <a:sy n="71" d="100"/>
        </p:scale>
        <p:origin x="931"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7CA8675F-41D9-4B13-BBFF-C92722D34CAD}"/>
    <pc:docChg chg="undo custSel modSld">
      <pc:chgData name="Julia Chadwick" userId="bd1ae82f-124b-4de6-bc22-d4eddcd0bf4b" providerId="ADAL" clId="{7CA8675F-41D9-4B13-BBFF-C92722D34CAD}" dt="2021-03-10T15:12:17.810" v="14" actId="207"/>
      <pc:docMkLst>
        <pc:docMk/>
      </pc:docMkLst>
      <pc:sldChg chg="modSp mod">
        <pc:chgData name="Julia Chadwick" userId="bd1ae82f-124b-4de6-bc22-d4eddcd0bf4b" providerId="ADAL" clId="{7CA8675F-41D9-4B13-BBFF-C92722D34CAD}" dt="2021-03-10T15:11:13.891" v="1" actId="207"/>
        <pc:sldMkLst>
          <pc:docMk/>
          <pc:sldMk cId="1064975528" sldId="2892"/>
        </pc:sldMkLst>
        <pc:spChg chg="mod">
          <ac:chgData name="Julia Chadwick" userId="bd1ae82f-124b-4de6-bc22-d4eddcd0bf4b" providerId="ADAL" clId="{7CA8675F-41D9-4B13-BBFF-C92722D34CAD}" dt="2021-03-10T15:11:13.891" v="1" actId="207"/>
          <ac:spMkLst>
            <pc:docMk/>
            <pc:sldMk cId="1064975528" sldId="2892"/>
            <ac:spMk id="3" creationId="{F84F8E66-B949-EA40-ABA9-45A0D763241D}"/>
          </ac:spMkLst>
        </pc:spChg>
      </pc:sldChg>
      <pc:sldChg chg="modSp mod">
        <pc:chgData name="Julia Chadwick" userId="bd1ae82f-124b-4de6-bc22-d4eddcd0bf4b" providerId="ADAL" clId="{7CA8675F-41D9-4B13-BBFF-C92722D34CAD}" dt="2021-03-10T15:11:58.196" v="12" actId="20577"/>
        <pc:sldMkLst>
          <pc:docMk/>
          <pc:sldMk cId="1923182278" sldId="2896"/>
        </pc:sldMkLst>
        <pc:spChg chg="mod">
          <ac:chgData name="Julia Chadwick" userId="bd1ae82f-124b-4de6-bc22-d4eddcd0bf4b" providerId="ADAL" clId="{7CA8675F-41D9-4B13-BBFF-C92722D34CAD}" dt="2021-03-10T15:11:58.196" v="12" actId="20577"/>
          <ac:spMkLst>
            <pc:docMk/>
            <pc:sldMk cId="1923182278" sldId="2896"/>
            <ac:spMk id="4" creationId="{0835182D-A128-41A7-85A8-E627F3B301B7}"/>
          </ac:spMkLst>
        </pc:spChg>
      </pc:sldChg>
      <pc:sldChg chg="modSp mod">
        <pc:chgData name="Julia Chadwick" userId="bd1ae82f-124b-4de6-bc22-d4eddcd0bf4b" providerId="ADAL" clId="{7CA8675F-41D9-4B13-BBFF-C92722D34CAD}" dt="2021-03-10T15:12:17.810" v="14" actId="207"/>
        <pc:sldMkLst>
          <pc:docMk/>
          <pc:sldMk cId="925491434" sldId="2905"/>
        </pc:sldMkLst>
        <pc:spChg chg="mod">
          <ac:chgData name="Julia Chadwick" userId="bd1ae82f-124b-4de6-bc22-d4eddcd0bf4b" providerId="ADAL" clId="{7CA8675F-41D9-4B13-BBFF-C92722D34CAD}" dt="2021-03-10T15:12:17.810" v="14" actId="207"/>
          <ac:spMkLst>
            <pc:docMk/>
            <pc:sldMk cId="925491434" sldId="2905"/>
            <ac:spMk id="3" creationId="{4F815E9F-12B8-40B7-BD92-D49E5A3959FF}"/>
          </ac:spMkLst>
        </pc:spChg>
      </pc:sldChg>
      <pc:sldChg chg="addSp modSp mod">
        <pc:chgData name="Julia Chadwick" userId="bd1ae82f-124b-4de6-bc22-d4eddcd0bf4b" providerId="ADAL" clId="{7CA8675F-41D9-4B13-BBFF-C92722D34CAD}" dt="2021-03-10T15:11:28.916" v="3" actId="20577"/>
        <pc:sldMkLst>
          <pc:docMk/>
          <pc:sldMk cId="1025121444" sldId="2918"/>
        </pc:sldMkLst>
        <pc:spChg chg="add mod">
          <ac:chgData name="Julia Chadwick" userId="bd1ae82f-124b-4de6-bc22-d4eddcd0bf4b" providerId="ADAL" clId="{7CA8675F-41D9-4B13-BBFF-C92722D34CAD}" dt="2021-03-10T15:11:28.916" v="3" actId="20577"/>
          <ac:spMkLst>
            <pc:docMk/>
            <pc:sldMk cId="1025121444" sldId="2918"/>
            <ac:spMk id="4" creationId="{57147239-A253-4286-A807-C362901A4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2A54B-12F8-6D49-9458-32E8958172E5}"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6DEF6-6D40-A943-805E-0EB12677643D}" type="slidenum">
              <a:rPr lang="en-US" smtClean="0"/>
              <a:t>‹#›</a:t>
            </a:fld>
            <a:endParaRPr lang="en-US"/>
          </a:p>
        </p:txBody>
      </p:sp>
    </p:spTree>
    <p:extLst>
      <p:ext uri="{BB962C8B-B14F-4D97-AF65-F5344CB8AC3E}">
        <p14:creationId xmlns:p14="http://schemas.microsoft.com/office/powerpoint/2010/main" val="190287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9</a:t>
            </a:fld>
            <a:endParaRPr lang="en-US"/>
          </a:p>
        </p:txBody>
      </p:sp>
    </p:spTree>
    <p:extLst>
      <p:ext uri="{BB962C8B-B14F-4D97-AF65-F5344CB8AC3E}">
        <p14:creationId xmlns:p14="http://schemas.microsoft.com/office/powerpoint/2010/main" val="361216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15</a:t>
            </a:fld>
            <a:endParaRPr lang="en-US"/>
          </a:p>
        </p:txBody>
      </p:sp>
    </p:spTree>
    <p:extLst>
      <p:ext uri="{BB962C8B-B14F-4D97-AF65-F5344CB8AC3E}">
        <p14:creationId xmlns:p14="http://schemas.microsoft.com/office/powerpoint/2010/main" val="37224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17</a:t>
            </a:fld>
            <a:endParaRPr lang="en-US"/>
          </a:p>
        </p:txBody>
      </p:sp>
    </p:spTree>
    <p:extLst>
      <p:ext uri="{BB962C8B-B14F-4D97-AF65-F5344CB8AC3E}">
        <p14:creationId xmlns:p14="http://schemas.microsoft.com/office/powerpoint/2010/main" val="345723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286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01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6320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51308717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2392965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pPr>
              <a:lnSpc>
                <a:spcPct val="100000"/>
              </a:lnSpc>
            </a:pPr>
            <a:r>
              <a:rPr lang="en-CA" dirty="0"/>
              <a:t>Hemophilia Guidelines for All</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dirty="0"/>
              <a:t>A new ambition of the World Federation of Hemophilia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4BAE-2193-4BC4-8B22-CBC7AEF54CBC}"/>
              </a:ext>
            </a:extLst>
          </p:cNvPr>
          <p:cNvSpPr>
            <a:spLocks noGrp="1"/>
          </p:cNvSpPr>
          <p:nvPr>
            <p:ph type="title"/>
          </p:nvPr>
        </p:nvSpPr>
        <p:spPr/>
        <p:txBody>
          <a:bodyPr>
            <a:normAutofit/>
          </a:bodyPr>
          <a:lstStyle/>
          <a:p>
            <a:pPr>
              <a:lnSpc>
                <a:spcPct val="100000"/>
              </a:lnSpc>
            </a:pPr>
            <a:r>
              <a:rPr lang="en-US" dirty="0">
                <a:latin typeface="Arial" panose="020B0604020202020204" pitchFamily="34" charset="0"/>
                <a:cs typeface="Arial" panose="020B0604020202020204" pitchFamily="34" charset="0"/>
              </a:rPr>
              <a:t>Process for panel workflow and oversight</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F815E9F-12B8-40B7-BD92-D49E5A3959FF}"/>
              </a:ext>
            </a:extLst>
          </p:cNvPr>
          <p:cNvSpPr>
            <a:spLocks noGrp="1"/>
          </p:cNvSpPr>
          <p:nvPr>
            <p:ph idx="1"/>
          </p:nvPr>
        </p:nvSpPr>
        <p:spPr/>
        <p:txBody>
          <a:bodyPr>
            <a:normAutofit/>
          </a:bodyPr>
          <a:lstStyle/>
          <a:p>
            <a:pPr algn="l"/>
            <a:r>
              <a:rPr lang="en-US" b="0" i="0" u="none" strike="noStrike" baseline="0" dirty="0">
                <a:latin typeface="Arial" panose="020B0604020202020204" pitchFamily="34" charset="0"/>
                <a:cs typeface="Arial" panose="020B0604020202020204" pitchFamily="34" charset="0"/>
              </a:rPr>
              <a:t>The content and chapter leads guided the panels through the development process and provided content expertise</a:t>
            </a:r>
          </a:p>
          <a:p>
            <a:pPr algn="l"/>
            <a:r>
              <a:rPr lang="en-US" b="0" i="0" u="none" strike="noStrike" baseline="0" dirty="0">
                <a:latin typeface="Arial" panose="020B0604020202020204" pitchFamily="34" charset="0"/>
                <a:cs typeface="Arial" panose="020B0604020202020204" pitchFamily="34" charset="0"/>
              </a:rPr>
              <a:t>The responsibilities of the chapter leads included:</a:t>
            </a:r>
          </a:p>
          <a:p>
            <a:pPr lvl="1"/>
            <a:r>
              <a:rPr lang="en-US" sz="2000" dirty="0">
                <a:latin typeface="Arial" panose="020B0604020202020204" pitchFamily="34" charset="0"/>
                <a:cs typeface="Arial" panose="020B0604020202020204" pitchFamily="34" charset="0"/>
              </a:rPr>
              <a:t>D</a:t>
            </a:r>
            <a:r>
              <a:rPr lang="en-US" sz="2000" b="0" i="0" u="none" strike="noStrike" baseline="0" dirty="0">
                <a:latin typeface="Arial" panose="020B0604020202020204" pitchFamily="34" charset="0"/>
                <a:cs typeface="Arial" panose="020B0604020202020204" pitchFamily="34" charset="0"/>
              </a:rPr>
              <a:t>eveloping a comprehensive set of important subtopics</a:t>
            </a:r>
          </a:p>
          <a:p>
            <a:pPr lvl="1"/>
            <a:r>
              <a:rPr lang="en-US" sz="2000" dirty="0">
                <a:latin typeface="Arial" panose="020B0604020202020204" pitchFamily="34" charset="0"/>
                <a:cs typeface="Arial" panose="020B0604020202020204" pitchFamily="34" charset="0"/>
              </a:rPr>
              <a:t>E</a:t>
            </a:r>
            <a:r>
              <a:rPr lang="en-US" sz="2000" b="0" i="0" u="none" strike="noStrike" baseline="0" dirty="0">
                <a:latin typeface="Arial" panose="020B0604020202020204" pitchFamily="34" charset="0"/>
                <a:cs typeface="Arial" panose="020B0604020202020204" pitchFamily="34" charset="0"/>
              </a:rPr>
              <a:t>nsuring that the PWH/caregiver panelists’ perspectives were solicited and addressed</a:t>
            </a:r>
            <a:endParaRPr lang="en-US" sz="2000" dirty="0">
              <a:latin typeface="Arial" panose="020B0604020202020204" pitchFamily="34" charset="0"/>
              <a:cs typeface="Arial" panose="020B0604020202020204" pitchFamily="34" charset="0"/>
            </a:endParaRPr>
          </a:p>
          <a:p>
            <a:pPr algn="l"/>
            <a:r>
              <a:rPr lang="en-US" b="0" i="0" u="none" strike="noStrike" baseline="0" dirty="0">
                <a:latin typeface="Arial" panose="020B0604020202020204" pitchFamily="34" charset="0"/>
                <a:cs typeface="Arial" panose="020B0604020202020204" pitchFamily="34" charset="0"/>
              </a:rPr>
              <a:t>All panelists were involved throughout topic organization, evidence generation, consensus achievement of recommendations, and manuscript drafting and reviews</a:t>
            </a:r>
          </a:p>
        </p:txBody>
      </p:sp>
      <p:sp>
        <p:nvSpPr>
          <p:cNvPr id="8" name="Text Placeholder 7">
            <a:extLst>
              <a:ext uri="{FF2B5EF4-FFF2-40B4-BE49-F238E27FC236}">
                <a16:creationId xmlns:a16="http://schemas.microsoft.com/office/drawing/2014/main" id="{2EC48AC6-BB0B-4F41-89A2-EF21E250D3B9}"/>
              </a:ext>
            </a:extLst>
          </p:cNvPr>
          <p:cNvSpPr>
            <a:spLocks noGrp="1"/>
          </p:cNvSpPr>
          <p:nvPr>
            <p:ph type="body" sz="quarter" idx="13"/>
          </p:nvPr>
        </p:nvSpPr>
        <p:spPr/>
        <p:txBody>
          <a:bodyPr/>
          <a:lstStyle/>
          <a:p>
            <a:r>
              <a:rPr lang="en-US" dirty="0"/>
              <a:t>PWH, person with hemophilia.</a:t>
            </a:r>
            <a:endParaRPr lang="en-CA" dirty="0"/>
          </a:p>
        </p:txBody>
      </p:sp>
    </p:spTree>
    <p:extLst>
      <p:ext uri="{BB962C8B-B14F-4D97-AF65-F5344CB8AC3E}">
        <p14:creationId xmlns:p14="http://schemas.microsoft.com/office/powerpoint/2010/main" val="286971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4BAE-2193-4BC4-8B22-CBC7AEF54CBC}"/>
              </a:ext>
            </a:extLst>
          </p:cNvPr>
          <p:cNvSpPr>
            <a:spLocks noGrp="1"/>
          </p:cNvSpPr>
          <p:nvPr>
            <p:ph type="title"/>
          </p:nvPr>
        </p:nvSpPr>
        <p:spPr/>
        <p:txBody>
          <a:bodyPr>
            <a:normAutofit/>
          </a:bodyPr>
          <a:lstStyle/>
          <a:p>
            <a:pPr>
              <a:lnSpc>
                <a:spcPct val="100000"/>
              </a:lnSpc>
            </a:pPr>
            <a:r>
              <a:rPr lang="en-US" dirty="0"/>
              <a:t>Process for panel workflow and oversight</a:t>
            </a:r>
            <a:endParaRPr lang="en-CA" dirty="0"/>
          </a:p>
        </p:txBody>
      </p:sp>
      <p:sp>
        <p:nvSpPr>
          <p:cNvPr id="3" name="Content Placeholder 2">
            <a:extLst>
              <a:ext uri="{FF2B5EF4-FFF2-40B4-BE49-F238E27FC236}">
                <a16:creationId xmlns:a16="http://schemas.microsoft.com/office/drawing/2014/main" id="{4F815E9F-12B8-40B7-BD92-D49E5A3959FF}"/>
              </a:ext>
            </a:extLst>
          </p:cNvPr>
          <p:cNvSpPr>
            <a:spLocks noGrp="1"/>
          </p:cNvSpPr>
          <p:nvPr>
            <p:ph idx="1"/>
          </p:nvPr>
        </p:nvSpPr>
        <p:spPr/>
        <p:txBody>
          <a:bodyPr>
            <a:normAutofit/>
          </a:bodyPr>
          <a:lstStyle/>
          <a:p>
            <a:pPr marL="0" indent="0" algn="l">
              <a:buNone/>
            </a:pPr>
            <a:r>
              <a:rPr lang="en-US" i="0" u="none" strike="noStrike" baseline="0" dirty="0">
                <a:latin typeface="+mj-lt"/>
              </a:rPr>
              <a:t>Training sessions emphasized:</a:t>
            </a:r>
          </a:p>
          <a:p>
            <a:r>
              <a:rPr lang="en-US" dirty="0"/>
              <a:t>T</a:t>
            </a:r>
            <a:r>
              <a:rPr lang="en-US" b="0" i="0" u="none" strike="noStrike" baseline="0" dirty="0">
                <a:latin typeface="+mj-lt"/>
              </a:rPr>
              <a:t>he equal status of all panelists</a:t>
            </a:r>
          </a:p>
          <a:p>
            <a:r>
              <a:rPr lang="en-US" dirty="0"/>
              <a:t>T</a:t>
            </a:r>
            <a:r>
              <a:rPr lang="en-US" b="0" i="0" u="none" strike="noStrike" baseline="0" dirty="0">
                <a:latin typeface="+mj-lt"/>
              </a:rPr>
              <a:t>he importance of each individual's expertise</a:t>
            </a:r>
          </a:p>
          <a:p>
            <a:r>
              <a:rPr lang="en-US" dirty="0"/>
              <a:t>T</a:t>
            </a:r>
            <a:r>
              <a:rPr lang="en-US" b="0" i="0" u="none" strike="noStrike" baseline="0" dirty="0">
                <a:latin typeface="+mj-lt"/>
              </a:rPr>
              <a:t>he imperative for all panelists to work together to solicit and validate all perspectives</a:t>
            </a:r>
          </a:p>
          <a:p>
            <a:endParaRPr lang="en-US" b="0" i="0" u="none" strike="noStrike" baseline="0" dirty="0">
              <a:latin typeface="+mj-lt"/>
            </a:endParaRPr>
          </a:p>
          <a:p>
            <a:pPr marL="0" indent="0" algn="l">
              <a:buNone/>
            </a:pPr>
            <a:r>
              <a:rPr lang="en-US" b="0" i="0" u="none" strike="noStrike" baseline="0" dirty="0">
                <a:latin typeface="+mj-lt"/>
              </a:rPr>
              <a:t>The patient partner facilitator supported the PWH/caregiver panelists throughout the guideline development process with monthly calls, guidance, and non-financial support, as needed</a:t>
            </a:r>
            <a:endParaRPr lang="en-CA" dirty="0">
              <a:latin typeface="+mj-lt"/>
            </a:endParaRPr>
          </a:p>
        </p:txBody>
      </p:sp>
      <p:sp>
        <p:nvSpPr>
          <p:cNvPr id="8" name="Text Placeholder 7">
            <a:extLst>
              <a:ext uri="{FF2B5EF4-FFF2-40B4-BE49-F238E27FC236}">
                <a16:creationId xmlns:a16="http://schemas.microsoft.com/office/drawing/2014/main" id="{518099CC-F564-41AD-B2C1-B3A8C6CFEF23}"/>
              </a:ext>
            </a:extLst>
          </p:cNvPr>
          <p:cNvSpPr>
            <a:spLocks noGrp="1"/>
          </p:cNvSpPr>
          <p:nvPr>
            <p:ph type="body" sz="quarter" idx="13"/>
          </p:nvPr>
        </p:nvSpPr>
        <p:spPr/>
        <p:txBody>
          <a:bodyPr/>
          <a:lstStyle/>
          <a:p>
            <a:r>
              <a:rPr lang="en-US" dirty="0"/>
              <a:t>PWH, person with hemophilia.</a:t>
            </a:r>
            <a:endParaRPr lang="en-CA" dirty="0"/>
          </a:p>
        </p:txBody>
      </p:sp>
      <p:cxnSp>
        <p:nvCxnSpPr>
          <p:cNvPr id="7" name="Straight Connector 6">
            <a:extLst>
              <a:ext uri="{FF2B5EF4-FFF2-40B4-BE49-F238E27FC236}">
                <a16:creationId xmlns:a16="http://schemas.microsoft.com/office/drawing/2014/main" id="{D818EDC2-93CC-4A86-A4C5-5F09CB4CEEBB}"/>
              </a:ext>
            </a:extLst>
          </p:cNvPr>
          <p:cNvCxnSpPr/>
          <p:nvPr/>
        </p:nvCxnSpPr>
        <p:spPr>
          <a:xfrm>
            <a:off x="850900" y="3886200"/>
            <a:ext cx="1046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9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a:xfrm>
            <a:off x="838199" y="225425"/>
            <a:ext cx="10515599" cy="1090079"/>
          </a:xfrm>
        </p:spPr>
        <p:txBody>
          <a:bodyPr>
            <a:normAutofit/>
          </a:bodyPr>
          <a:lstStyle/>
          <a:p>
            <a:pPr>
              <a:lnSpc>
                <a:spcPct val="100000"/>
              </a:lnSpc>
            </a:pPr>
            <a:r>
              <a:rPr lang="en-CA" dirty="0"/>
              <a:t>Funding</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838200" y="1562100"/>
            <a:ext cx="10515600" cy="4614863"/>
          </a:xfrm>
        </p:spPr>
        <p:txBody>
          <a:bodyPr>
            <a:normAutofit/>
          </a:bodyPr>
          <a:lstStyle/>
          <a:p>
            <a:r>
              <a:rPr lang="en-CA" dirty="0"/>
              <a:t>The sole source of funding for these guidelines was the World </a:t>
            </a:r>
            <a:r>
              <a:rPr lang="en-US" dirty="0"/>
              <a:t>Federation of Hemophilia</a:t>
            </a:r>
          </a:p>
          <a:p>
            <a:r>
              <a:rPr lang="en-US" dirty="0"/>
              <a:t>No external funding was permitted</a:t>
            </a:r>
            <a:endParaRPr lang="en-CA" dirty="0"/>
          </a:p>
        </p:txBody>
      </p:sp>
      <p:sp>
        <p:nvSpPr>
          <p:cNvPr id="7" name="Text Placeholder 6">
            <a:extLst>
              <a:ext uri="{FF2B5EF4-FFF2-40B4-BE49-F238E27FC236}">
                <a16:creationId xmlns:a16="http://schemas.microsoft.com/office/drawing/2014/main" id="{CD78E6E7-1C22-4F0C-87CD-7F7C44A2070E}"/>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52200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a:xfrm>
            <a:off x="838199" y="225425"/>
            <a:ext cx="10515599" cy="1090079"/>
          </a:xfrm>
        </p:spPr>
        <p:txBody>
          <a:bodyPr>
            <a:normAutofit/>
          </a:bodyPr>
          <a:lstStyle/>
          <a:p>
            <a:pPr>
              <a:lnSpc>
                <a:spcPct val="100000"/>
              </a:lnSpc>
            </a:pPr>
            <a:r>
              <a:rPr lang="en-CA" dirty="0"/>
              <a:t>Evidence generation</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838200" y="1562100"/>
            <a:ext cx="10515600" cy="4614863"/>
          </a:xfrm>
        </p:spPr>
        <p:txBody>
          <a:bodyPr>
            <a:normAutofit/>
          </a:bodyPr>
          <a:lstStyle/>
          <a:p>
            <a:r>
              <a:rPr lang="en-CA" dirty="0"/>
              <a:t>Systematic reviews of the published literature were conducted on 10 of the 11 content chapters by teams of qualified and experienced medical librarians, screeners, methodologists, and data extractors </a:t>
            </a:r>
          </a:p>
          <a:p>
            <a:pPr lvl="1"/>
            <a:r>
              <a:rPr lang="en-CA" dirty="0"/>
              <a:t>A review of the literature was deemed not relevant for the Principles of Care chapter, which focuses on ideal goals and aspirations given the current understanding of hemophilia and available science and technologies</a:t>
            </a:r>
          </a:p>
          <a:p>
            <a:r>
              <a:rPr lang="en-CA" dirty="0"/>
              <a:t>Additional searches were developed specifically to target dental procedures, planned and emergent surgical and invasive procedures, and the emerging area of genetic assessment</a:t>
            </a:r>
          </a:p>
        </p:txBody>
      </p:sp>
      <p:sp>
        <p:nvSpPr>
          <p:cNvPr id="6" name="Text Placeholder 5">
            <a:extLst>
              <a:ext uri="{FF2B5EF4-FFF2-40B4-BE49-F238E27FC236}">
                <a16:creationId xmlns:a16="http://schemas.microsoft.com/office/drawing/2014/main" id="{01EC4310-147E-41D2-B684-2C3514861ED2}"/>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109665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p:txBody>
          <a:bodyPr>
            <a:noAutofit/>
          </a:bodyPr>
          <a:lstStyle/>
          <a:p>
            <a:pPr>
              <a:lnSpc>
                <a:spcPct val="100000"/>
              </a:lnSpc>
            </a:pPr>
            <a:r>
              <a:rPr lang="en-CA" dirty="0"/>
              <a:t>Evidence generation</a:t>
            </a:r>
            <a:br>
              <a:rPr lang="en-CA" dirty="0"/>
            </a:br>
            <a:r>
              <a:rPr lang="en-CA" dirty="0"/>
              <a:t>Study eligibility criteria</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p:txBody>
          <a:bodyPr>
            <a:normAutofit/>
          </a:bodyPr>
          <a:lstStyle/>
          <a:p>
            <a:pPr algn="l"/>
            <a:r>
              <a:rPr lang="en-US" b="0" i="0" u="none" strike="noStrike" baseline="0" dirty="0">
                <a:latin typeface="+mj-lt"/>
              </a:rPr>
              <a:t>English language and human-only studies that included </a:t>
            </a:r>
            <a:r>
              <a:rPr lang="en-US" b="1" i="0" u="none" strike="noStrike" baseline="0" dirty="0">
                <a:latin typeface="+mj-lt"/>
              </a:rPr>
              <a:t>patients with hemophilia A </a:t>
            </a:r>
            <a:r>
              <a:rPr lang="en-CA" b="1" i="0" u="none" strike="noStrike" baseline="0" dirty="0">
                <a:latin typeface="+mj-lt"/>
              </a:rPr>
              <a:t>or B </a:t>
            </a:r>
            <a:r>
              <a:rPr lang="en-CA" b="0" i="0" u="none" strike="noStrike" baseline="0" dirty="0">
                <a:latin typeface="+mj-lt"/>
              </a:rPr>
              <a:t>were retained</a:t>
            </a:r>
          </a:p>
          <a:p>
            <a:pPr algn="l"/>
            <a:r>
              <a:rPr lang="en-CA" b="0" i="0" u="none" strike="noStrike" baseline="0" dirty="0">
                <a:latin typeface="+mj-lt"/>
              </a:rPr>
              <a:t>Additional population criteria were established by chapter but t</a:t>
            </a:r>
            <a:r>
              <a:rPr lang="en-US" b="0" i="0" u="none" strike="noStrike" baseline="0" dirty="0">
                <a:latin typeface="+mj-lt"/>
              </a:rPr>
              <a:t>here were </a:t>
            </a:r>
            <a:r>
              <a:rPr lang="en-US" b="1" i="0" u="none" strike="noStrike" baseline="0" dirty="0">
                <a:latin typeface="+mj-lt"/>
              </a:rPr>
              <a:t>no exclusions based on sex, age, geography, or type of care setting</a:t>
            </a:r>
          </a:p>
          <a:p>
            <a:r>
              <a:rPr lang="en-US" b="0" i="0" u="none" strike="noStrike" baseline="0" dirty="0">
                <a:latin typeface="+mj-lt"/>
              </a:rPr>
              <a:t>Primarily searches extended back to 2000-2010 to the search date and were performed in the following major literature databases:</a:t>
            </a:r>
          </a:p>
          <a:p>
            <a:pPr lvl="1"/>
            <a:r>
              <a:rPr lang="en-US" sz="2000" b="0" i="0" u="none" strike="noStrike" baseline="0" dirty="0">
                <a:latin typeface="+mj-lt"/>
              </a:rPr>
              <a:t>PubMed</a:t>
            </a:r>
          </a:p>
          <a:p>
            <a:pPr lvl="1"/>
            <a:r>
              <a:rPr lang="en-US" sz="2000" dirty="0">
                <a:latin typeface="+mj-lt"/>
              </a:rPr>
              <a:t>The Cochrane Database of Systematic Reviews </a:t>
            </a:r>
          </a:p>
          <a:p>
            <a:pPr lvl="1"/>
            <a:r>
              <a:rPr lang="en-US" sz="2000" dirty="0">
                <a:latin typeface="+mj-lt"/>
              </a:rPr>
              <a:t>The Cochrane Central Register of Controlled Trials </a:t>
            </a:r>
          </a:p>
          <a:p>
            <a:pPr lvl="1"/>
            <a:r>
              <a:rPr lang="en-US" sz="2000" dirty="0">
                <a:latin typeface="+mj-lt"/>
              </a:rPr>
              <a:t>EMBASE</a:t>
            </a:r>
          </a:p>
        </p:txBody>
      </p:sp>
    </p:spTree>
    <p:extLst>
      <p:ext uri="{BB962C8B-B14F-4D97-AF65-F5344CB8AC3E}">
        <p14:creationId xmlns:p14="http://schemas.microsoft.com/office/powerpoint/2010/main" val="201673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B6F-ECF5-43A1-9646-13C1049A2764}"/>
              </a:ext>
            </a:extLst>
          </p:cNvPr>
          <p:cNvSpPr>
            <a:spLocks noGrp="1"/>
          </p:cNvSpPr>
          <p:nvPr>
            <p:ph type="title"/>
          </p:nvPr>
        </p:nvSpPr>
        <p:spPr>
          <a:xfrm>
            <a:off x="838199" y="225425"/>
            <a:ext cx="10922001" cy="1732467"/>
          </a:xfrm>
        </p:spPr>
        <p:txBody>
          <a:bodyPr>
            <a:noAutofit/>
          </a:bodyPr>
          <a:lstStyle/>
          <a:p>
            <a:pPr>
              <a:lnSpc>
                <a:spcPct val="100000"/>
              </a:lnSpc>
            </a:pPr>
            <a:r>
              <a:rPr lang="en-CA" dirty="0"/>
              <a:t>Evidence generation</a:t>
            </a:r>
            <a:br>
              <a:rPr lang="en-CA" dirty="0"/>
            </a:br>
            <a:r>
              <a:rPr lang="en-US" dirty="0"/>
              <a:t>Data extraction and development of </a:t>
            </a:r>
            <a:br>
              <a:rPr lang="en-US" dirty="0"/>
            </a:br>
            <a:r>
              <a:rPr lang="en-US" dirty="0"/>
              <a:t>evidence tables</a:t>
            </a:r>
            <a:endParaRPr lang="en-CA" dirty="0"/>
          </a:p>
        </p:txBody>
      </p:sp>
      <p:sp>
        <p:nvSpPr>
          <p:cNvPr id="3" name="Content Placeholder 2">
            <a:extLst>
              <a:ext uri="{FF2B5EF4-FFF2-40B4-BE49-F238E27FC236}">
                <a16:creationId xmlns:a16="http://schemas.microsoft.com/office/drawing/2014/main" id="{873371E2-25AF-4F98-8E59-A29521EC915A}"/>
              </a:ext>
            </a:extLst>
          </p:cNvPr>
          <p:cNvSpPr>
            <a:spLocks noGrp="1"/>
          </p:cNvSpPr>
          <p:nvPr>
            <p:ph idx="1"/>
          </p:nvPr>
        </p:nvSpPr>
        <p:spPr>
          <a:xfrm>
            <a:off x="838200" y="2173045"/>
            <a:ext cx="10515600" cy="4003918"/>
          </a:xfrm>
        </p:spPr>
        <p:txBody>
          <a:bodyPr>
            <a:normAutofit/>
          </a:bodyPr>
          <a:lstStyle/>
          <a:p>
            <a:r>
              <a:rPr lang="en-US" dirty="0">
                <a:latin typeface="+mj-lt"/>
              </a:rPr>
              <a:t>A senior methodologist provided oversight and organization of the evidence tables</a:t>
            </a:r>
            <a:endParaRPr lang="en-US" dirty="0"/>
          </a:p>
          <a:p>
            <a:r>
              <a:rPr lang="en-US" dirty="0">
                <a:latin typeface="+mj-lt"/>
              </a:rPr>
              <a:t>A team of 15 methodologists and data analysts extracted the relevant data from all included studies</a:t>
            </a:r>
          </a:p>
          <a:p>
            <a:r>
              <a:rPr lang="en-US" dirty="0">
                <a:latin typeface="+mj-lt"/>
              </a:rPr>
              <a:t>No formal quantitative analyses were conducted, and no critical assessments were made of individual study quality</a:t>
            </a:r>
          </a:p>
          <a:p>
            <a:r>
              <a:rPr lang="en-CA" dirty="0">
                <a:latin typeface="+mj-lt"/>
              </a:rPr>
              <a:t>By design, no recommendations were graded </a:t>
            </a:r>
          </a:p>
        </p:txBody>
      </p:sp>
    </p:spTree>
    <p:extLst>
      <p:ext uri="{BB962C8B-B14F-4D97-AF65-F5344CB8AC3E}">
        <p14:creationId xmlns:p14="http://schemas.microsoft.com/office/powerpoint/2010/main" val="181592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E8F8-029C-48EC-81B7-D2325CC1DD12}"/>
              </a:ext>
            </a:extLst>
          </p:cNvPr>
          <p:cNvSpPr>
            <a:spLocks noGrp="1"/>
          </p:cNvSpPr>
          <p:nvPr>
            <p:ph type="title"/>
          </p:nvPr>
        </p:nvSpPr>
        <p:spPr/>
        <p:txBody>
          <a:bodyPr>
            <a:normAutofit/>
          </a:bodyPr>
          <a:lstStyle/>
          <a:p>
            <a:pPr>
              <a:lnSpc>
                <a:spcPct val="100000"/>
              </a:lnSpc>
            </a:pPr>
            <a:r>
              <a:rPr lang="en-US" dirty="0"/>
              <a:t>Formal consensus achievement</a:t>
            </a:r>
            <a:endParaRPr lang="en-CA" dirty="0"/>
          </a:p>
        </p:txBody>
      </p:sp>
      <p:sp>
        <p:nvSpPr>
          <p:cNvPr id="3" name="Content Placeholder 2">
            <a:extLst>
              <a:ext uri="{FF2B5EF4-FFF2-40B4-BE49-F238E27FC236}">
                <a16:creationId xmlns:a16="http://schemas.microsoft.com/office/drawing/2014/main" id="{F2BF2B8E-0FCF-4FD7-B16A-067C080FDCFB}"/>
              </a:ext>
            </a:extLst>
          </p:cNvPr>
          <p:cNvSpPr>
            <a:spLocks noGrp="1"/>
          </p:cNvSpPr>
          <p:nvPr>
            <p:ph idx="1"/>
          </p:nvPr>
        </p:nvSpPr>
        <p:spPr>
          <a:xfrm>
            <a:off x="838200" y="1562100"/>
            <a:ext cx="10515600" cy="4902200"/>
          </a:xfrm>
        </p:spPr>
        <p:txBody>
          <a:bodyPr>
            <a:normAutofit/>
          </a:bodyPr>
          <a:lstStyle/>
          <a:p>
            <a:pPr algn="l"/>
            <a:r>
              <a:rPr lang="en-US" b="0" i="0" u="none" strike="noStrike" baseline="0" dirty="0">
                <a:latin typeface="+mj-lt"/>
              </a:rPr>
              <a:t>Draft recommendations went through the </a:t>
            </a:r>
            <a:r>
              <a:rPr lang="en-US" b="1" i="0" u="none" strike="noStrike" baseline="0" dirty="0">
                <a:latin typeface="+mj-lt"/>
              </a:rPr>
              <a:t>modified Delphi process </a:t>
            </a:r>
            <a:r>
              <a:rPr lang="en-US" b="0" i="0" u="none" strike="noStrike" baseline="0" dirty="0">
                <a:latin typeface="+mj-lt"/>
              </a:rPr>
              <a:t>guided by several </a:t>
            </a:r>
            <a:r>
              <a:rPr lang="en-US" b="0" i="1" u="none" strike="noStrike" baseline="0" dirty="0">
                <a:latin typeface="+mj-lt"/>
              </a:rPr>
              <a:t>a priori </a:t>
            </a:r>
            <a:r>
              <a:rPr lang="en-US" b="0" i="0" u="none" strike="noStrike" baseline="0" dirty="0">
                <a:latin typeface="+mj-lt"/>
              </a:rPr>
              <a:t>rules established by the </a:t>
            </a:r>
            <a:r>
              <a:rPr lang="en-US" sz="2000" b="0" i="0" u="none" strike="noStrike" baseline="0" dirty="0">
                <a:latin typeface="Arial" panose="020B0604020202020204" pitchFamily="34" charset="0"/>
                <a:cs typeface="Arial" panose="020B0604020202020204" pitchFamily="34" charset="0"/>
              </a:rPr>
              <a:t>Guidelines Process Task Force</a:t>
            </a:r>
            <a:r>
              <a:rPr lang="en-US" b="0" i="0" u="none" strike="noStrike" baseline="0" dirty="0">
                <a:latin typeface="+mj-lt"/>
              </a:rPr>
              <a:t>:</a:t>
            </a:r>
          </a:p>
          <a:p>
            <a:pPr lvl="1"/>
            <a:r>
              <a:rPr lang="en-US" b="0" i="0" u="none" strike="noStrike" baseline="0" dirty="0">
                <a:latin typeface="+mj-lt"/>
              </a:rPr>
              <a:t>Up to three rounds </a:t>
            </a:r>
            <a:r>
              <a:rPr lang="en-US" dirty="0">
                <a:latin typeface="+mj-lt"/>
              </a:rPr>
              <a:t>were permitted to </a:t>
            </a:r>
            <a:r>
              <a:rPr lang="en-CA" dirty="0">
                <a:latin typeface="+mj-lt"/>
              </a:rPr>
              <a:t>achieve consensus</a:t>
            </a:r>
          </a:p>
          <a:p>
            <a:pPr lvl="1"/>
            <a:r>
              <a:rPr lang="en-US" b="0" i="0" u="none" strike="noStrike" baseline="0" dirty="0">
                <a:latin typeface="+mj-lt"/>
              </a:rPr>
              <a:t>Minimum response rate for each survey round was set at 75% </a:t>
            </a:r>
          </a:p>
          <a:p>
            <a:pPr lvl="1"/>
            <a:r>
              <a:rPr lang="en-US" dirty="0">
                <a:latin typeface="+mj-lt"/>
              </a:rPr>
              <a:t>The threshold for achieving consensus was 80% of the respondents indicating agreement or strong agreement</a:t>
            </a:r>
          </a:p>
          <a:p>
            <a:pPr lvl="1"/>
            <a:r>
              <a:rPr lang="en-US" dirty="0">
                <a:latin typeface="+mj-lt"/>
              </a:rPr>
              <a:t>Statements achieving consensus in the first or second round were not subjected to subsequent rounds</a:t>
            </a:r>
          </a:p>
          <a:p>
            <a:pPr lvl="1"/>
            <a:r>
              <a:rPr lang="en-US" dirty="0">
                <a:latin typeface="+mj-lt"/>
              </a:rPr>
              <a:t>No minority reports were permitted</a:t>
            </a:r>
          </a:p>
          <a:p>
            <a:pPr algn="l"/>
            <a:r>
              <a:rPr lang="en-US" b="0" i="0" u="none" strike="noStrike" baseline="0" dirty="0">
                <a:latin typeface="+mj-lt"/>
              </a:rPr>
              <a:t>Drafted recommendations that did not achieve consensus after three rounds do not appear as recommendations in the final guidelines</a:t>
            </a:r>
          </a:p>
          <a:p>
            <a:pPr algn="l"/>
            <a:r>
              <a:rPr lang="en-CA" b="0" i="0" u="none" strike="noStrike" baseline="0" dirty="0">
                <a:latin typeface="+mj-lt"/>
              </a:rPr>
              <a:t>53 of 340 recommendations </a:t>
            </a:r>
            <a:r>
              <a:rPr lang="en-US" b="0" i="0" u="none" strike="noStrike" baseline="0" dirty="0">
                <a:latin typeface="+mj-lt"/>
              </a:rPr>
              <a:t>(15%) achieved consensus with at least one PWH/caregiver panelist </a:t>
            </a:r>
            <a:r>
              <a:rPr lang="en-CA" b="0" i="0" u="none" strike="noStrike" baseline="0" dirty="0">
                <a:latin typeface="+mj-lt"/>
              </a:rPr>
              <a:t>selecting to opt out</a:t>
            </a:r>
            <a:endParaRPr lang="en-CA" dirty="0">
              <a:latin typeface="+mj-lt"/>
            </a:endParaRPr>
          </a:p>
        </p:txBody>
      </p:sp>
    </p:spTree>
    <p:extLst>
      <p:ext uri="{BB962C8B-B14F-4D97-AF65-F5344CB8AC3E}">
        <p14:creationId xmlns:p14="http://schemas.microsoft.com/office/powerpoint/2010/main" val="38867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F1E5-D5B9-410A-9887-2C3929D141B3}"/>
              </a:ext>
            </a:extLst>
          </p:cNvPr>
          <p:cNvSpPr>
            <a:spLocks noGrp="1"/>
          </p:cNvSpPr>
          <p:nvPr>
            <p:ph type="title"/>
          </p:nvPr>
        </p:nvSpPr>
        <p:spPr/>
        <p:txBody>
          <a:bodyPr>
            <a:noAutofit/>
          </a:bodyPr>
          <a:lstStyle/>
          <a:p>
            <a:pPr>
              <a:lnSpc>
                <a:spcPct val="100000"/>
              </a:lnSpc>
            </a:pPr>
            <a:r>
              <a:rPr lang="en-US" dirty="0"/>
              <a:t>Finalization of the recommendations </a:t>
            </a:r>
            <a:br>
              <a:rPr lang="en-US" dirty="0"/>
            </a:br>
            <a:r>
              <a:rPr lang="en-US" dirty="0"/>
              <a:t>and manuscript development</a:t>
            </a:r>
            <a:endParaRPr lang="en-CA" dirty="0"/>
          </a:p>
        </p:txBody>
      </p:sp>
      <p:sp>
        <p:nvSpPr>
          <p:cNvPr id="3" name="Content Placeholder 2">
            <a:extLst>
              <a:ext uri="{FF2B5EF4-FFF2-40B4-BE49-F238E27FC236}">
                <a16:creationId xmlns:a16="http://schemas.microsoft.com/office/drawing/2014/main" id="{1FE4C16E-9A00-44E2-812C-E37AAE9C0D6D}"/>
              </a:ext>
            </a:extLst>
          </p:cNvPr>
          <p:cNvSpPr>
            <a:spLocks noGrp="1"/>
          </p:cNvSpPr>
          <p:nvPr>
            <p:ph idx="1"/>
          </p:nvPr>
        </p:nvSpPr>
        <p:spPr/>
        <p:txBody>
          <a:bodyPr>
            <a:noAutofit/>
          </a:bodyPr>
          <a:lstStyle/>
          <a:p>
            <a:r>
              <a:rPr lang="en-US" dirty="0">
                <a:latin typeface="+mj-lt"/>
              </a:rPr>
              <a:t>All recommendations that achieved consensus were incorporated within the relevant section of the manuscript, bolded, and numbered accordingly</a:t>
            </a:r>
          </a:p>
          <a:p>
            <a:pPr lvl="1"/>
            <a:r>
              <a:rPr lang="en-US" sz="2000" b="0" i="1" u="none" strike="noStrike" baseline="0" dirty="0">
                <a:latin typeface="+mj-lt"/>
              </a:rPr>
              <a:t>The WFH advises that as recommendations are uploaded into digital platforms, incorporated into separate lists, or otherwise removed from this full guideline publication, the remarks should always be kept with the rest of the recommendation as a single unit</a:t>
            </a:r>
          </a:p>
          <a:p>
            <a:r>
              <a:rPr lang="en-US" dirty="0">
                <a:latin typeface="+mj-lt"/>
              </a:rPr>
              <a:t>Final manuscripts underwent extensive internal and external review, ensuring a global perspective</a:t>
            </a:r>
          </a:p>
          <a:p>
            <a:r>
              <a:rPr lang="en-US" dirty="0">
                <a:latin typeface="+mj-lt"/>
              </a:rPr>
              <a:t> </a:t>
            </a:r>
            <a:r>
              <a:rPr lang="en-US" dirty="0"/>
              <a:t>The guidelines are </a:t>
            </a:r>
            <a:r>
              <a:rPr lang="en-US" dirty="0">
                <a:latin typeface="+mj-lt"/>
              </a:rPr>
              <a:t>endorsed by the Asian-Pacific Society on Thrombosis and Hemostasis, European </a:t>
            </a:r>
            <a:r>
              <a:rPr lang="en-US" dirty="0" err="1">
                <a:latin typeface="+mj-lt"/>
              </a:rPr>
              <a:t>Haemophilia</a:t>
            </a:r>
            <a:r>
              <a:rPr lang="en-US" dirty="0">
                <a:latin typeface="+mj-lt"/>
              </a:rPr>
              <a:t> Consortium, and the National Hemophilia Foundation (USA)</a:t>
            </a:r>
          </a:p>
        </p:txBody>
      </p:sp>
      <p:sp>
        <p:nvSpPr>
          <p:cNvPr id="5" name="Text Placeholder 4">
            <a:extLst>
              <a:ext uri="{FF2B5EF4-FFF2-40B4-BE49-F238E27FC236}">
                <a16:creationId xmlns:a16="http://schemas.microsoft.com/office/drawing/2014/main" id="{E419FD76-D3B7-48D9-AC20-1F3A45548C24}"/>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34660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585A-48D3-4490-B1AA-6E55B37627B0}"/>
              </a:ext>
            </a:extLst>
          </p:cNvPr>
          <p:cNvSpPr>
            <a:spLocks noGrp="1"/>
          </p:cNvSpPr>
          <p:nvPr>
            <p:ph type="title"/>
          </p:nvPr>
        </p:nvSpPr>
        <p:spPr/>
        <p:txBody>
          <a:bodyPr>
            <a:normAutofit/>
          </a:bodyPr>
          <a:lstStyle/>
          <a:p>
            <a:pPr>
              <a:lnSpc>
                <a:spcPct val="100000"/>
              </a:lnSpc>
            </a:pPr>
            <a:r>
              <a:rPr lang="en-CA" dirty="0"/>
              <a:t>Methodology limitations</a:t>
            </a:r>
          </a:p>
        </p:txBody>
      </p:sp>
      <p:sp>
        <p:nvSpPr>
          <p:cNvPr id="3" name="Content Placeholder 2">
            <a:extLst>
              <a:ext uri="{FF2B5EF4-FFF2-40B4-BE49-F238E27FC236}">
                <a16:creationId xmlns:a16="http://schemas.microsoft.com/office/drawing/2014/main" id="{3811CEA8-4969-4140-B13C-62952E9D970C}"/>
              </a:ext>
            </a:extLst>
          </p:cNvPr>
          <p:cNvSpPr>
            <a:spLocks noGrp="1"/>
          </p:cNvSpPr>
          <p:nvPr>
            <p:ph idx="1"/>
          </p:nvPr>
        </p:nvSpPr>
        <p:spPr/>
        <p:txBody>
          <a:bodyPr>
            <a:normAutofit/>
          </a:bodyPr>
          <a:lstStyle/>
          <a:p>
            <a:r>
              <a:rPr lang="en-US" dirty="0">
                <a:latin typeface="+mj-lt"/>
              </a:rPr>
              <a:t>As is common in guideline development, pragmatic adjustments were made to methodological processes and compromises required to provide best possible guidance</a:t>
            </a:r>
          </a:p>
          <a:p>
            <a:r>
              <a:rPr lang="en-US" dirty="0">
                <a:latin typeface="+mj-lt"/>
              </a:rPr>
              <a:t>Panelists were invited without a rigorous review of conflicts of interest</a:t>
            </a:r>
          </a:p>
          <a:p>
            <a:r>
              <a:rPr lang="en-US" dirty="0">
                <a:latin typeface="+mj-lt"/>
              </a:rPr>
              <a:t>Panelist input to the scope of chapter searches served as a proxy for </a:t>
            </a:r>
            <a:r>
              <a:rPr lang="en-US" i="1" dirty="0">
                <a:latin typeface="+mj-lt"/>
              </a:rPr>
              <a:t>a priori </a:t>
            </a:r>
            <a:r>
              <a:rPr lang="en-US" dirty="0">
                <a:latin typeface="+mj-lt"/>
              </a:rPr>
              <a:t>established PICO questions</a:t>
            </a:r>
          </a:p>
          <a:p>
            <a:pPr algn="l"/>
            <a:r>
              <a:rPr lang="en-CA" dirty="0">
                <a:latin typeface="+mj-lt"/>
              </a:rPr>
              <a:t>Search strategies were developed based on scope discussions and early drafts; and searches were restricted to 2010-2019 for chapters revised from the previous edition</a:t>
            </a:r>
          </a:p>
        </p:txBody>
      </p:sp>
      <p:sp>
        <p:nvSpPr>
          <p:cNvPr id="4" name="Text Placeholder 3">
            <a:extLst>
              <a:ext uri="{FF2B5EF4-FFF2-40B4-BE49-F238E27FC236}">
                <a16:creationId xmlns:a16="http://schemas.microsoft.com/office/drawing/2014/main" id="{F3FFA3FC-E27C-444B-A335-5E0D13073B71}"/>
              </a:ext>
            </a:extLst>
          </p:cNvPr>
          <p:cNvSpPr>
            <a:spLocks noGrp="1"/>
          </p:cNvSpPr>
          <p:nvPr>
            <p:ph type="body" sz="quarter" idx="13"/>
          </p:nvPr>
        </p:nvSpPr>
        <p:spPr/>
        <p:txBody>
          <a:bodyPr/>
          <a:lstStyle/>
          <a:p>
            <a:r>
              <a:rPr lang="en-US" dirty="0"/>
              <a:t>PICO, </a:t>
            </a:r>
            <a:r>
              <a:rPr lang="en-US" dirty="0">
                <a:latin typeface="+mj-lt"/>
              </a:rPr>
              <a:t>Population, Intervention</a:t>
            </a:r>
            <a:r>
              <a:rPr lang="en-US" dirty="0"/>
              <a:t>, </a:t>
            </a:r>
            <a:r>
              <a:rPr lang="en-US" dirty="0">
                <a:latin typeface="+mj-lt"/>
              </a:rPr>
              <a:t>Comparators</a:t>
            </a:r>
            <a:r>
              <a:rPr lang="en-US" dirty="0"/>
              <a:t>, </a:t>
            </a:r>
            <a:r>
              <a:rPr lang="en-US" dirty="0">
                <a:latin typeface="+mj-lt"/>
              </a:rPr>
              <a:t>Outcomes.</a:t>
            </a:r>
            <a:endParaRPr lang="en-CA" dirty="0"/>
          </a:p>
        </p:txBody>
      </p:sp>
    </p:spTree>
    <p:extLst>
      <p:ext uri="{BB962C8B-B14F-4D97-AF65-F5344CB8AC3E}">
        <p14:creationId xmlns:p14="http://schemas.microsoft.com/office/powerpoint/2010/main" val="72355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1CEA8-4969-4140-B13C-62952E9D970C}"/>
              </a:ext>
            </a:extLst>
          </p:cNvPr>
          <p:cNvSpPr>
            <a:spLocks noGrp="1"/>
          </p:cNvSpPr>
          <p:nvPr>
            <p:ph idx="1"/>
          </p:nvPr>
        </p:nvSpPr>
        <p:spPr/>
        <p:txBody>
          <a:bodyPr>
            <a:normAutofit/>
          </a:bodyPr>
          <a:lstStyle/>
          <a:p>
            <a:pPr algn="l"/>
            <a:r>
              <a:rPr lang="en-US" b="0" i="0" u="none" strike="noStrike" baseline="0" dirty="0">
                <a:latin typeface="+mj-lt"/>
              </a:rPr>
              <a:t>Studies identified as retrospective were excluded</a:t>
            </a:r>
            <a:r>
              <a:rPr lang="en-US" dirty="0">
                <a:latin typeface="+mj-lt"/>
              </a:rPr>
              <a:t> </a:t>
            </a:r>
            <a:r>
              <a:rPr lang="en-CA" b="0" i="0" u="none" strike="noStrike" baseline="0" dirty="0">
                <a:latin typeface="+mj-lt"/>
              </a:rPr>
              <a:t>except where specified</a:t>
            </a:r>
          </a:p>
          <a:p>
            <a:pPr algn="l"/>
            <a:r>
              <a:rPr lang="en-US" b="0" i="0" u="none" strike="noStrike" baseline="0" dirty="0">
                <a:latin typeface="+mj-lt"/>
              </a:rPr>
              <a:t>Due to the high yield of references from the searches for the Prophylaxis in Hemophilia chapter, references were limited to studies with a minimum sample size of 40</a:t>
            </a:r>
          </a:p>
          <a:p>
            <a:pPr algn="l"/>
            <a:r>
              <a:rPr lang="en-US" dirty="0">
                <a:latin typeface="+mj-lt"/>
              </a:rPr>
              <a:t>Single screening, rather than dual screening with adjudication; and single data extractions, rather than dual extractions with adjudication, were necessary compromises</a:t>
            </a:r>
          </a:p>
          <a:p>
            <a:pPr algn="l"/>
            <a:r>
              <a:rPr lang="en-CA" b="0" i="0" u="none" strike="noStrike" baseline="0" dirty="0">
                <a:latin typeface="+mj-lt"/>
              </a:rPr>
              <a:t>There were no critical appraisals of the quality of the evidence or assessments of the feasibility of quantitative analyses as these had been ruled out in advance</a:t>
            </a:r>
            <a:endParaRPr lang="en-CA" dirty="0">
              <a:latin typeface="+mj-lt"/>
            </a:endParaRPr>
          </a:p>
        </p:txBody>
      </p:sp>
      <p:sp>
        <p:nvSpPr>
          <p:cNvPr id="2" name="Title 1">
            <a:extLst>
              <a:ext uri="{FF2B5EF4-FFF2-40B4-BE49-F238E27FC236}">
                <a16:creationId xmlns:a16="http://schemas.microsoft.com/office/drawing/2014/main" id="{DFDC585A-48D3-4490-B1AA-6E55B37627B0}"/>
              </a:ext>
            </a:extLst>
          </p:cNvPr>
          <p:cNvSpPr>
            <a:spLocks noGrp="1"/>
          </p:cNvSpPr>
          <p:nvPr>
            <p:ph type="title"/>
          </p:nvPr>
        </p:nvSpPr>
        <p:spPr/>
        <p:txBody>
          <a:bodyPr>
            <a:normAutofit/>
          </a:bodyPr>
          <a:lstStyle/>
          <a:p>
            <a:pPr>
              <a:lnSpc>
                <a:spcPct val="100000"/>
              </a:lnSpc>
            </a:pPr>
            <a:r>
              <a:rPr lang="en-CA" dirty="0"/>
              <a:t>Methodology limitations</a:t>
            </a:r>
          </a:p>
        </p:txBody>
      </p:sp>
      <p:sp>
        <p:nvSpPr>
          <p:cNvPr id="7" name="Text Placeholder 6">
            <a:extLst>
              <a:ext uri="{FF2B5EF4-FFF2-40B4-BE49-F238E27FC236}">
                <a16:creationId xmlns:a16="http://schemas.microsoft.com/office/drawing/2014/main" id="{AB54337F-F2D4-4244-BE6A-22DA49A31AAC}"/>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35231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226857"/>
          </a:xfrm>
        </p:spPr>
        <p:txBody>
          <a:bodyPr vert="horz" lIns="91440" tIns="45720" rIns="91440" bIns="45720" rtlCol="0" anchor="ctr">
            <a:noAutofit/>
          </a:bodyPr>
          <a:lstStyle/>
          <a:p>
            <a:pPr>
              <a:lnSpc>
                <a:spcPct val="100000"/>
              </a:lnSpc>
            </a:pPr>
            <a:r>
              <a:rPr lang="en-US" dirty="0"/>
              <a:t>WFH Guidelines for the Management of Hemophilia</a:t>
            </a:r>
            <a:endParaRPr lang="en-CA" dirty="0"/>
          </a:p>
        </p:txBody>
      </p:sp>
      <p:sp>
        <p:nvSpPr>
          <p:cNvPr id="8" name="Text Placeholder 4">
            <a:extLst>
              <a:ext uri="{FF2B5EF4-FFF2-40B4-BE49-F238E27FC236}">
                <a16:creationId xmlns:a16="http://schemas.microsoft.com/office/drawing/2014/main" id="{C523C30C-8CEA-43C1-B9F3-9D2E79EA34FF}"/>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en-US" sz="900" b="1" i="1" u="none" strike="noStrike" baseline="0" dirty="0"/>
              <a:t>All recommendations are consensus based.</a:t>
            </a:r>
          </a:p>
          <a:p>
            <a:pPr marL="0" indent="0">
              <a:spcBef>
                <a:spcPts val="0"/>
              </a:spcBef>
              <a:buNone/>
            </a:pPr>
            <a:r>
              <a:rPr lang="it-IT" sz="90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8EE-6803-429E-8C7A-A4772F522F1B}"/>
              </a:ext>
            </a:extLst>
          </p:cNvPr>
          <p:cNvSpPr>
            <a:spLocks noGrp="1"/>
          </p:cNvSpPr>
          <p:nvPr>
            <p:ph type="title"/>
          </p:nvPr>
        </p:nvSpPr>
        <p:spPr/>
        <p:txBody>
          <a:bodyPr>
            <a:normAutofit/>
          </a:bodyPr>
          <a:lstStyle/>
          <a:p>
            <a:pPr>
              <a:lnSpc>
                <a:spcPct val="100000"/>
              </a:lnSpc>
            </a:pPr>
            <a:r>
              <a:rPr lang="en-US" dirty="0"/>
              <a:t>Future plans for updates</a:t>
            </a:r>
            <a:endParaRPr lang="en-CA" dirty="0"/>
          </a:p>
        </p:txBody>
      </p:sp>
      <p:sp>
        <p:nvSpPr>
          <p:cNvPr id="3" name="Content Placeholder 2">
            <a:extLst>
              <a:ext uri="{FF2B5EF4-FFF2-40B4-BE49-F238E27FC236}">
                <a16:creationId xmlns:a16="http://schemas.microsoft.com/office/drawing/2014/main" id="{0458D5EE-9048-4C78-8CCB-F75452DAF5B8}"/>
              </a:ext>
            </a:extLst>
          </p:cNvPr>
          <p:cNvSpPr>
            <a:spLocks noGrp="1"/>
          </p:cNvSpPr>
          <p:nvPr>
            <p:ph idx="1"/>
          </p:nvPr>
        </p:nvSpPr>
        <p:spPr/>
        <p:txBody>
          <a:bodyPr>
            <a:normAutofit/>
          </a:bodyPr>
          <a:lstStyle/>
          <a:p>
            <a:r>
              <a:rPr lang="en-US" dirty="0">
                <a:latin typeface="+mj-lt"/>
              </a:rPr>
              <a:t>These guidelines represent a considerable advancement in the methodological quality and adhere to current standards for guideline development using the </a:t>
            </a:r>
            <a:r>
              <a:rPr lang="en-US" dirty="0"/>
              <a:t>Trustworthy Consensus-Based Statement</a:t>
            </a:r>
            <a:r>
              <a:rPr lang="en-US" dirty="0">
                <a:latin typeface="+mj-lt"/>
              </a:rPr>
              <a:t> approach</a:t>
            </a:r>
          </a:p>
          <a:p>
            <a:r>
              <a:rPr lang="en-US" dirty="0">
                <a:latin typeface="+mj-lt"/>
              </a:rPr>
              <a:t>As additional research is conducted in the field of hemophilia, and knowledge grows, published data should become more homogeneous and quantifiable, permitting more evidence-based guideline updates by the WFH in many of the content areas</a:t>
            </a:r>
          </a:p>
          <a:p>
            <a:endParaRPr lang="en-US" dirty="0">
              <a:latin typeface="+mj-lt"/>
            </a:endParaRPr>
          </a:p>
        </p:txBody>
      </p:sp>
    </p:spTree>
    <p:extLst>
      <p:ext uri="{BB962C8B-B14F-4D97-AF65-F5344CB8AC3E}">
        <p14:creationId xmlns:p14="http://schemas.microsoft.com/office/powerpoint/2010/main" val="28072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8EE-6803-429E-8C7A-A4772F522F1B}"/>
              </a:ext>
            </a:extLst>
          </p:cNvPr>
          <p:cNvSpPr>
            <a:spLocks noGrp="1"/>
          </p:cNvSpPr>
          <p:nvPr>
            <p:ph type="title"/>
          </p:nvPr>
        </p:nvSpPr>
        <p:spPr/>
        <p:txBody>
          <a:bodyPr>
            <a:normAutofit/>
          </a:bodyPr>
          <a:lstStyle/>
          <a:p>
            <a:pPr>
              <a:lnSpc>
                <a:spcPct val="100000"/>
              </a:lnSpc>
            </a:pPr>
            <a:r>
              <a:rPr lang="en-US" sz="3600" dirty="0"/>
              <a:t>Conclusions</a:t>
            </a:r>
            <a:endParaRPr lang="en-CA" sz="3600" dirty="0"/>
          </a:p>
        </p:txBody>
      </p:sp>
      <p:sp>
        <p:nvSpPr>
          <p:cNvPr id="3" name="Content Placeholder 2">
            <a:extLst>
              <a:ext uri="{FF2B5EF4-FFF2-40B4-BE49-F238E27FC236}">
                <a16:creationId xmlns:a16="http://schemas.microsoft.com/office/drawing/2014/main" id="{0458D5EE-9048-4C78-8CCB-F75452DAF5B8}"/>
              </a:ext>
            </a:extLst>
          </p:cNvPr>
          <p:cNvSpPr>
            <a:spLocks noGrp="1"/>
          </p:cNvSpPr>
          <p:nvPr>
            <p:ph idx="1"/>
          </p:nvPr>
        </p:nvSpPr>
        <p:spPr/>
        <p:txBody>
          <a:bodyPr>
            <a:normAutofit/>
          </a:bodyPr>
          <a:lstStyle/>
          <a:p>
            <a:r>
              <a:rPr lang="en-US" dirty="0">
                <a:latin typeface="+mj-lt"/>
              </a:rPr>
              <a:t>This 3rd edition of the WFH Guidelines for the Management of Hemophilia is for healthcare professionals, PWH, healthcare agencies and advocates around the world</a:t>
            </a:r>
          </a:p>
          <a:p>
            <a:r>
              <a:rPr lang="en-US" dirty="0">
                <a:latin typeface="+mj-lt"/>
              </a:rPr>
              <a:t>These are trustworthy, reliable, evidence-informed, and expert-driven recommendations that should inform and empower medical professionals, PWH and their caregivers so that they can be better informed and active participants in shared decision-making guiding hemophilia treatment and management plans</a:t>
            </a:r>
          </a:p>
          <a:p>
            <a:pPr algn="l"/>
            <a:r>
              <a:rPr lang="en-CA" b="0" i="0" u="none" strike="noStrike" baseline="0" dirty="0">
                <a:latin typeface="+mj-lt"/>
              </a:rPr>
              <a:t>The WFH, guideline panelists, staff, and consultants did not receive any external funding for these guidelines</a:t>
            </a:r>
            <a:endParaRPr lang="en-CA" dirty="0">
              <a:latin typeface="+mj-lt"/>
            </a:endParaRPr>
          </a:p>
        </p:txBody>
      </p:sp>
      <p:sp>
        <p:nvSpPr>
          <p:cNvPr id="10" name="Text Placeholder 9">
            <a:extLst>
              <a:ext uri="{FF2B5EF4-FFF2-40B4-BE49-F238E27FC236}">
                <a16:creationId xmlns:a16="http://schemas.microsoft.com/office/drawing/2014/main" id="{877A7EF3-5E35-40C1-ACA8-64E0E646C106}"/>
              </a:ext>
            </a:extLst>
          </p:cNvPr>
          <p:cNvSpPr>
            <a:spLocks noGrp="1"/>
          </p:cNvSpPr>
          <p:nvPr>
            <p:ph type="body" sz="quarter" idx="13"/>
          </p:nvPr>
        </p:nvSpPr>
        <p:spPr/>
        <p:txBody>
          <a:bodyPr/>
          <a:lstStyle/>
          <a:p>
            <a:r>
              <a:rPr lang="en-US" dirty="0"/>
              <a:t>PWH, person with hemophilia.</a:t>
            </a:r>
            <a:endParaRPr lang="en-CA" dirty="0"/>
          </a:p>
        </p:txBody>
      </p:sp>
    </p:spTree>
    <p:extLst>
      <p:ext uri="{BB962C8B-B14F-4D97-AF65-F5344CB8AC3E}">
        <p14:creationId xmlns:p14="http://schemas.microsoft.com/office/powerpoint/2010/main" val="396439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199" y="2355925"/>
            <a:ext cx="10515599" cy="1367537"/>
          </a:xfrm>
        </p:spPr>
        <p:txBody>
          <a:bodyPr>
            <a:normAutofit/>
          </a:bodyPr>
          <a:lstStyle/>
          <a:p>
            <a:pPr algn="ctr">
              <a:lnSpc>
                <a:spcPct val="100000"/>
              </a:lnSpc>
            </a:pPr>
            <a:r>
              <a:rPr lang="en-CA" b="1" dirty="0"/>
              <a:t>Thank you to the Hemophilia Alliance for their support in developing this presentation</a:t>
            </a:r>
            <a:endParaRPr lang="en-US" b="1" dirty="0"/>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922713"/>
            <a:ext cx="3449638" cy="2012950"/>
          </a:xfrm>
        </p:spPr>
      </p:pic>
    </p:spTree>
    <p:extLst>
      <p:ext uri="{BB962C8B-B14F-4D97-AF65-F5344CB8AC3E}">
        <p14:creationId xmlns:p14="http://schemas.microsoft.com/office/powerpoint/2010/main" val="296595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en-US" sz="4000" dirty="0">
                <a:solidFill>
                  <a:srgbClr val="008BB0"/>
                </a:solidFill>
                <a:ea typeface="+mn-ea"/>
                <a:cs typeface="+mn-cs"/>
              </a:rPr>
              <a:t>Chapter 12: Methodology</a:t>
            </a:r>
            <a:endParaRPr lang="en-US"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Autofit/>
          </a:bodyPr>
          <a:lstStyle/>
          <a:p>
            <a:pPr marL="0" lvl="1" algn="l"/>
            <a:r>
              <a:rPr lang="en-US" sz="3000" b="1" dirty="0"/>
              <a:t>Sandra Zelman Lewis PhD</a:t>
            </a:r>
          </a:p>
          <a:p>
            <a:pPr marL="0" lvl="1" algn="l"/>
            <a:r>
              <a:rPr lang="en-US" sz="2000" dirty="0"/>
              <a:t>President, EBQ Consulting, LLC</a:t>
            </a:r>
          </a:p>
          <a:p>
            <a:pPr marL="0" lvl="1" algn="l"/>
            <a:r>
              <a:rPr lang="en-US" sz="2000" dirty="0"/>
              <a:t>Evidence-Based guidelines and Quality improvement</a:t>
            </a:r>
          </a:p>
          <a:p>
            <a:pPr marL="0" lvl="1" algn="l"/>
            <a:r>
              <a:rPr lang="en-US" sz="2000" dirty="0"/>
              <a:t>Northbrook, Illinois, United States</a:t>
            </a:r>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Disclosures: Sandra Zelman Lewis </a:t>
            </a:r>
          </a:p>
        </p:txBody>
      </p:sp>
      <p:sp>
        <p:nvSpPr>
          <p:cNvPr id="9" name="Content Placeholder 8">
            <a:extLst>
              <a:ext uri="{FF2B5EF4-FFF2-40B4-BE49-F238E27FC236}">
                <a16:creationId xmlns:a16="http://schemas.microsoft.com/office/drawing/2014/main" id="{A533569F-3725-4862-A6C6-AFC62D65647F}"/>
              </a:ext>
            </a:extLst>
          </p:cNvPr>
          <p:cNvSpPr>
            <a:spLocks noGrp="1"/>
          </p:cNvSpPr>
          <p:nvPr>
            <p:ph idx="1"/>
          </p:nvPr>
        </p:nvSpPr>
        <p:spPr/>
        <p:txBody>
          <a:bodyPr/>
          <a:lstStyle/>
          <a:p>
            <a:r>
              <a:rPr lang="en-US" dirty="0"/>
              <a:t>Contracted by the WFH to serve as the Guidelines Consultant on this project.</a:t>
            </a:r>
          </a:p>
          <a:p>
            <a:endParaRPr lang="en-CA" dirty="0"/>
          </a:p>
        </p:txBody>
      </p:sp>
      <p:sp>
        <p:nvSpPr>
          <p:cNvPr id="4" name="Text Placeholder 3">
            <a:extLst>
              <a:ext uri="{FF2B5EF4-FFF2-40B4-BE49-F238E27FC236}">
                <a16:creationId xmlns:a16="http://schemas.microsoft.com/office/drawing/2014/main" id="{73994ECB-16E8-4363-8094-03DCC73201E6}"/>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en-US" dirty="0"/>
              <a:t>Authors</a:t>
            </a:r>
            <a:endParaRPr lang="en-CA"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447800"/>
            <a:ext cx="10515600" cy="4614863"/>
          </a:xfrm>
        </p:spPr>
        <p:txBody>
          <a:bodyPr>
            <a:noAutofit/>
          </a:bodyPr>
          <a:lstStyle/>
          <a:p>
            <a:pPr>
              <a:spcBef>
                <a:spcPts val="600"/>
              </a:spcBef>
            </a:pPr>
            <a:r>
              <a:rPr lang="en-CA" b="1" dirty="0"/>
              <a:t>Sandra Zelman Lewis</a:t>
            </a:r>
          </a:p>
          <a:p>
            <a:pPr>
              <a:spcBef>
                <a:spcPts val="600"/>
              </a:spcBef>
            </a:pPr>
            <a:r>
              <a:rPr lang="en-CA" b="1" dirty="0"/>
              <a:t>Donna Coffin</a:t>
            </a:r>
          </a:p>
          <a:p>
            <a:pPr>
              <a:spcBef>
                <a:spcPts val="600"/>
              </a:spcBef>
            </a:pPr>
            <a:r>
              <a:rPr lang="en-CA" b="1" dirty="0"/>
              <a:t>Lucy T. Henry</a:t>
            </a:r>
          </a:p>
          <a:p>
            <a:pPr>
              <a:spcBef>
                <a:spcPts val="600"/>
              </a:spcBef>
            </a:pPr>
            <a:r>
              <a:rPr lang="en-CA" b="1" dirty="0"/>
              <a:t>Sonia O' Hara</a:t>
            </a:r>
          </a:p>
          <a:p>
            <a:pPr>
              <a:spcBef>
                <a:spcPts val="600"/>
              </a:spcBef>
            </a:pPr>
            <a:r>
              <a:rPr lang="en-CA" b="1" dirty="0"/>
              <a:t>Thomas J. Schofield</a:t>
            </a:r>
          </a:p>
          <a:p>
            <a:pPr>
              <a:spcBef>
                <a:spcPts val="600"/>
              </a:spcBef>
            </a:pPr>
            <a:r>
              <a:rPr lang="en-CA" b="1" dirty="0"/>
              <a:t>Maura </a:t>
            </a:r>
            <a:r>
              <a:rPr lang="en-CA" b="1" dirty="0" err="1"/>
              <a:t>Sostack</a:t>
            </a:r>
            <a:endParaRPr lang="en-CA" b="1" dirty="0"/>
          </a:p>
          <a:p>
            <a:pPr>
              <a:spcBef>
                <a:spcPts val="600"/>
              </a:spcBef>
            </a:pPr>
            <a:r>
              <a:rPr lang="en-CA" b="1" dirty="0"/>
              <a:t>Debbie Hum</a:t>
            </a:r>
          </a:p>
          <a:p>
            <a:pPr>
              <a:spcBef>
                <a:spcPts val="600"/>
              </a:spcBef>
            </a:pPr>
            <a:r>
              <a:rPr lang="en-CA" b="1" dirty="0"/>
              <a:t>Melanie </a:t>
            </a:r>
            <a:r>
              <a:rPr lang="en-CA" b="1" dirty="0" err="1"/>
              <a:t>Golob</a:t>
            </a:r>
            <a:endParaRPr lang="en-CA" b="1" dirty="0"/>
          </a:p>
          <a:p>
            <a:pPr>
              <a:spcBef>
                <a:spcPts val="600"/>
              </a:spcBef>
            </a:pPr>
            <a:r>
              <a:rPr lang="en-CA" b="1" dirty="0"/>
              <a:t>Fiona Robinson</a:t>
            </a:r>
          </a:p>
          <a:p>
            <a:pPr>
              <a:spcBef>
                <a:spcPts val="600"/>
              </a:spcBef>
            </a:pPr>
            <a:r>
              <a:rPr lang="en-CA" b="1" dirty="0"/>
              <a:t>Mark Brooker</a:t>
            </a:r>
          </a:p>
          <a:p>
            <a:pPr>
              <a:spcBef>
                <a:spcPts val="600"/>
              </a:spcBef>
            </a:pPr>
            <a:r>
              <a:rPr lang="en-CA" b="1" dirty="0"/>
              <a:t>Vincent Dumez</a:t>
            </a:r>
          </a:p>
          <a:p>
            <a:pPr>
              <a:spcBef>
                <a:spcPts val="600"/>
              </a:spcBef>
            </a:pPr>
            <a:r>
              <a:rPr lang="en-CA" b="1" dirty="0"/>
              <a:t>Glenn F. Pierce</a:t>
            </a:r>
          </a:p>
          <a:p>
            <a:pPr>
              <a:spcBef>
                <a:spcPts val="600"/>
              </a:spcBef>
            </a:pPr>
            <a:r>
              <a:rPr lang="en-CA" b="1" dirty="0"/>
              <a:t>Alok Srivastava</a:t>
            </a:r>
          </a:p>
        </p:txBody>
      </p:sp>
      <p:sp>
        <p:nvSpPr>
          <p:cNvPr id="7" name="Text Placeholder 6">
            <a:extLst>
              <a:ext uri="{FF2B5EF4-FFF2-40B4-BE49-F238E27FC236}">
                <a16:creationId xmlns:a16="http://schemas.microsoft.com/office/drawing/2014/main" id="{51F5D8E0-566B-471B-B4EE-AD6FFF848E7C}"/>
              </a:ext>
            </a:extLst>
          </p:cNvPr>
          <p:cNvSpPr>
            <a:spLocks noGrp="1"/>
          </p:cNvSpPr>
          <p:nvPr>
            <p:ph type="body" sz="quarter" idx="13"/>
          </p:nvPr>
        </p:nvSpPr>
        <p:spPr/>
        <p:txBody>
          <a:bodyPr/>
          <a:lstStyle/>
          <a:p>
            <a:endParaRPr lang="en-CA"/>
          </a:p>
        </p:txBody>
      </p:sp>
      <p:pic>
        <p:nvPicPr>
          <p:cNvPr id="6" name="Picture 5" descr="Graphical user interface, text, application, email&#10;&#10;Description automatically generated">
            <a:extLst>
              <a:ext uri="{FF2B5EF4-FFF2-40B4-BE49-F238E27FC236}">
                <a16:creationId xmlns:a16="http://schemas.microsoft.com/office/drawing/2014/main" id="{ACFD777F-13CE-40A2-AEDD-06CC7C1A9443}"/>
              </a:ext>
            </a:extLst>
          </p:cNvPr>
          <p:cNvPicPr>
            <a:picLocks noChangeAspect="1"/>
          </p:cNvPicPr>
          <p:nvPr/>
        </p:nvPicPr>
        <p:blipFill>
          <a:blip r:embed="rId2"/>
          <a:stretch>
            <a:fillRect/>
          </a:stretch>
        </p:blipFill>
        <p:spPr>
          <a:xfrm>
            <a:off x="4292600" y="1440458"/>
            <a:ext cx="7675282" cy="4145717"/>
          </a:xfrm>
          <a:prstGeom prst="rect">
            <a:avLst/>
          </a:prstGeom>
        </p:spPr>
      </p:pic>
    </p:spTree>
    <p:extLst>
      <p:ext uri="{BB962C8B-B14F-4D97-AF65-F5344CB8AC3E}">
        <p14:creationId xmlns:p14="http://schemas.microsoft.com/office/powerpoint/2010/main" val="8534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4125-163B-CB4A-9D6E-D5E387E2BD3B}"/>
              </a:ext>
            </a:extLst>
          </p:cNvPr>
          <p:cNvSpPr>
            <a:spLocks noGrp="1"/>
          </p:cNvSpPr>
          <p:nvPr>
            <p:ph type="title"/>
          </p:nvPr>
        </p:nvSpPr>
        <p:spPr/>
        <p:txBody>
          <a:bodyPr>
            <a:normAutofit/>
          </a:bodyPr>
          <a:lstStyle/>
          <a:p>
            <a:pPr>
              <a:lnSpc>
                <a:spcPct val="100000"/>
              </a:lnSpc>
            </a:pPr>
            <a:r>
              <a:rPr lang="en-US" dirty="0"/>
              <a:t>Background</a:t>
            </a:r>
          </a:p>
        </p:txBody>
      </p:sp>
      <p:sp>
        <p:nvSpPr>
          <p:cNvPr id="3" name="Content Placeholder 2">
            <a:extLst>
              <a:ext uri="{FF2B5EF4-FFF2-40B4-BE49-F238E27FC236}">
                <a16:creationId xmlns:a16="http://schemas.microsoft.com/office/drawing/2014/main" id="{F84F8E66-B949-EA40-ABA9-45A0D763241D}"/>
              </a:ext>
            </a:extLst>
          </p:cNvPr>
          <p:cNvSpPr>
            <a:spLocks noGrp="1"/>
          </p:cNvSpPr>
          <p:nvPr>
            <p:ph idx="1"/>
          </p:nvPr>
        </p:nvSpPr>
        <p:spPr/>
        <p:txBody>
          <a:bodyPr>
            <a:noAutofit/>
          </a:bodyPr>
          <a:lstStyle/>
          <a:p>
            <a:pPr algn="l"/>
            <a:r>
              <a:rPr lang="en-US" dirty="0"/>
              <a:t>The 3</a:t>
            </a:r>
            <a:r>
              <a:rPr lang="en-US" baseline="30000" dirty="0"/>
              <a:t>rd</a:t>
            </a:r>
            <a:r>
              <a:rPr lang="en-US" dirty="0"/>
              <a:t> edition of the guidelines incorporates </a:t>
            </a:r>
            <a:r>
              <a:rPr lang="en-US" b="1" dirty="0"/>
              <a:t>evidence based </a:t>
            </a:r>
            <a:r>
              <a:rPr lang="en-US" dirty="0"/>
              <a:t>and </a:t>
            </a:r>
            <a:r>
              <a:rPr lang="en-US" b="1" dirty="0"/>
              <a:t>Trustworthy Consensus-Based Statement </a:t>
            </a:r>
            <a:r>
              <a:rPr lang="en-US" dirty="0"/>
              <a:t>approaches in conformance with established international standards</a:t>
            </a:r>
          </a:p>
          <a:p>
            <a:r>
              <a:rPr lang="en-US" b="0" i="0" u="none" strike="noStrike" baseline="0" dirty="0"/>
              <a:t>Limitations in evidence base in hemophilia include:</a:t>
            </a:r>
          </a:p>
          <a:p>
            <a:pPr lvl="1"/>
            <a:r>
              <a:rPr lang="en-US" sz="2000" dirty="0"/>
              <a:t>Small samples and limited data</a:t>
            </a:r>
          </a:p>
          <a:p>
            <a:pPr lvl="1"/>
            <a:r>
              <a:rPr lang="en-US" sz="2000" b="0" i="0" u="none" strike="noStrike" baseline="0" dirty="0"/>
              <a:t>Wide range in global practice</a:t>
            </a:r>
          </a:p>
          <a:p>
            <a:pPr lvl="1"/>
            <a:r>
              <a:rPr lang="en-US" sz="2000" dirty="0"/>
              <a:t>Lack of feasibility for meta-analysis</a:t>
            </a:r>
          </a:p>
          <a:p>
            <a:r>
              <a:rPr lang="en-US" dirty="0"/>
              <a:t>TCBS is a systematic and trustworthy approach,  incorporating available evidence and expert advice for </a:t>
            </a:r>
            <a:r>
              <a:rPr lang="en-US" b="1" dirty="0"/>
              <a:t>unbiased</a:t>
            </a:r>
            <a:r>
              <a:rPr lang="en-US" dirty="0"/>
              <a:t> recommendations</a:t>
            </a:r>
            <a:endParaRPr lang="en-US" b="0" i="0" u="none" strike="noStrike" baseline="0" dirty="0"/>
          </a:p>
        </p:txBody>
      </p:sp>
      <p:sp>
        <p:nvSpPr>
          <p:cNvPr id="4" name="Text Placeholder 7">
            <a:extLst>
              <a:ext uri="{FF2B5EF4-FFF2-40B4-BE49-F238E27FC236}">
                <a16:creationId xmlns:a16="http://schemas.microsoft.com/office/drawing/2014/main" id="{57147239-A253-4286-A807-C362901A4E2F}"/>
              </a:ext>
            </a:extLst>
          </p:cNvPr>
          <p:cNvSpPr>
            <a:spLocks noGrp="1"/>
          </p:cNvSpPr>
          <p:nvPr>
            <p:ph type="body" sz="quarter" idx="13"/>
          </p:nvPr>
        </p:nvSpPr>
        <p:spPr>
          <a:xfrm>
            <a:off x="838201" y="6356351"/>
            <a:ext cx="9925050" cy="365125"/>
          </a:xfrm>
        </p:spPr>
        <p:txBody>
          <a:bodyPr/>
          <a:lstStyle/>
          <a:p>
            <a:r>
              <a:rPr lang="en-US" dirty="0"/>
              <a:t>TCBS, Trustworthy Consensus-Based Statement.</a:t>
            </a:r>
            <a:endParaRPr lang="en-CA" dirty="0"/>
          </a:p>
        </p:txBody>
      </p:sp>
    </p:spTree>
    <p:extLst>
      <p:ext uri="{BB962C8B-B14F-4D97-AF65-F5344CB8AC3E}">
        <p14:creationId xmlns:p14="http://schemas.microsoft.com/office/powerpoint/2010/main" val="102512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4125-163B-CB4A-9D6E-D5E387E2BD3B}"/>
              </a:ext>
            </a:extLst>
          </p:cNvPr>
          <p:cNvSpPr>
            <a:spLocks noGrp="1"/>
          </p:cNvSpPr>
          <p:nvPr>
            <p:ph type="title"/>
          </p:nvPr>
        </p:nvSpPr>
        <p:spPr/>
        <p:txBody>
          <a:bodyPr>
            <a:normAutofit/>
          </a:bodyPr>
          <a:lstStyle/>
          <a:p>
            <a:pPr>
              <a:lnSpc>
                <a:spcPct val="100000"/>
              </a:lnSpc>
            </a:pPr>
            <a:r>
              <a:rPr lang="en-US"/>
              <a:t>Methodology</a:t>
            </a:r>
            <a:endParaRPr lang="en-US" dirty="0"/>
          </a:p>
        </p:txBody>
      </p:sp>
      <p:sp>
        <p:nvSpPr>
          <p:cNvPr id="3" name="Content Placeholder 2">
            <a:extLst>
              <a:ext uri="{FF2B5EF4-FFF2-40B4-BE49-F238E27FC236}">
                <a16:creationId xmlns:a16="http://schemas.microsoft.com/office/drawing/2014/main" id="{F84F8E66-B949-EA40-ABA9-45A0D763241D}"/>
              </a:ext>
            </a:extLst>
          </p:cNvPr>
          <p:cNvSpPr>
            <a:spLocks noGrp="1"/>
          </p:cNvSpPr>
          <p:nvPr>
            <p:ph idx="1"/>
          </p:nvPr>
        </p:nvSpPr>
        <p:spPr/>
        <p:txBody>
          <a:bodyPr>
            <a:noAutofit/>
          </a:bodyPr>
          <a:lstStyle/>
          <a:p>
            <a:pPr marL="0" indent="0">
              <a:buNone/>
            </a:pPr>
            <a:r>
              <a:rPr lang="en-US" dirty="0"/>
              <a:t>The TCBS process is founded on the following pillars:</a:t>
            </a:r>
            <a:endParaRPr lang="en-CA" dirty="0"/>
          </a:p>
          <a:p>
            <a:r>
              <a:rPr lang="en-US" dirty="0"/>
              <a:t>Confidence in the panel composition and screening, including PWH and PPWH</a:t>
            </a:r>
          </a:p>
          <a:p>
            <a:r>
              <a:rPr lang="en-US" dirty="0"/>
              <a:t>Systematic and comprehensive evidence review</a:t>
            </a:r>
          </a:p>
          <a:p>
            <a:r>
              <a:rPr lang="en-CA" dirty="0"/>
              <a:t>Formal consensus achievement through the modified Delphi approach</a:t>
            </a:r>
          </a:p>
          <a:p>
            <a:pPr lvl="1"/>
            <a:r>
              <a:rPr lang="en-CA" dirty="0"/>
              <a:t>The Delphi approach </a:t>
            </a:r>
            <a:r>
              <a:rPr lang="en-US" dirty="0"/>
              <a:t>suppresses the introduction of group interaction bias</a:t>
            </a:r>
          </a:p>
          <a:p>
            <a:r>
              <a:rPr lang="en-US" dirty="0"/>
              <a:t>Transparency of data and methods throughout</a:t>
            </a:r>
          </a:p>
          <a:p>
            <a:r>
              <a:rPr lang="en-CA" dirty="0"/>
              <a:t>Rigorous review process</a:t>
            </a:r>
            <a:endParaRPr lang="en-US" dirty="0"/>
          </a:p>
        </p:txBody>
      </p:sp>
      <p:sp>
        <p:nvSpPr>
          <p:cNvPr id="8" name="Text Placeholder 7">
            <a:extLst>
              <a:ext uri="{FF2B5EF4-FFF2-40B4-BE49-F238E27FC236}">
                <a16:creationId xmlns:a16="http://schemas.microsoft.com/office/drawing/2014/main" id="{CFF25668-1D1E-4560-A596-BCF45DC2CDBA}"/>
              </a:ext>
            </a:extLst>
          </p:cNvPr>
          <p:cNvSpPr>
            <a:spLocks noGrp="1"/>
          </p:cNvSpPr>
          <p:nvPr>
            <p:ph type="body" sz="quarter" idx="13"/>
          </p:nvPr>
        </p:nvSpPr>
        <p:spPr/>
        <p:txBody>
          <a:bodyPr/>
          <a:lstStyle/>
          <a:p>
            <a:r>
              <a:rPr lang="en-US" dirty="0"/>
              <a:t>PWH, person with hemophilia; PPWH, parent of person with hemophilia; TCBS, Trustworthy Consensus-Based Statement.</a:t>
            </a:r>
            <a:endParaRPr lang="en-CA" dirty="0"/>
          </a:p>
        </p:txBody>
      </p:sp>
    </p:spTree>
    <p:extLst>
      <p:ext uri="{BB962C8B-B14F-4D97-AF65-F5344CB8AC3E}">
        <p14:creationId xmlns:p14="http://schemas.microsoft.com/office/powerpoint/2010/main" val="106497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185F-8BB1-4E98-A3FE-9D8FD395E035}"/>
              </a:ext>
            </a:extLst>
          </p:cNvPr>
          <p:cNvSpPr>
            <a:spLocks noGrp="1"/>
          </p:cNvSpPr>
          <p:nvPr>
            <p:ph type="title"/>
          </p:nvPr>
        </p:nvSpPr>
        <p:spPr/>
        <p:txBody>
          <a:bodyPr>
            <a:noAutofit/>
          </a:bodyPr>
          <a:lstStyle/>
          <a:p>
            <a:pPr>
              <a:lnSpc>
                <a:spcPct val="100000"/>
              </a:lnSpc>
            </a:pPr>
            <a:r>
              <a:rPr lang="en-US" b="1" dirty="0">
                <a:latin typeface="Arial" panose="020B0604020202020204" pitchFamily="34" charset="0"/>
                <a:cs typeface="Arial" panose="020B0604020202020204" pitchFamily="34" charset="0"/>
              </a:rPr>
              <a:t>Composition of the panels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Structure and review</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C0596F-1564-471F-BEC9-0C34DCEB808A}"/>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The panel was composed of content leads highly experienced in hemophilia, patient representatives and a methodology consultant with experience in guideline development</a:t>
            </a:r>
          </a:p>
          <a:p>
            <a:r>
              <a:rPr lang="en-US" sz="2000" dirty="0">
                <a:latin typeface="Arial" panose="020B0604020202020204" pitchFamily="34" charset="0"/>
                <a:cs typeface="Arial" panose="020B0604020202020204" pitchFamily="34" charset="0"/>
              </a:rPr>
              <a:t>The </a:t>
            </a:r>
            <a:r>
              <a:rPr lang="en-US" sz="2000" b="0" i="0" u="none" strike="noStrike" baseline="0" dirty="0">
                <a:latin typeface="Arial" panose="020B0604020202020204" pitchFamily="34" charset="0"/>
                <a:cs typeface="Arial" panose="020B0604020202020204" pitchFamily="34" charset="0"/>
              </a:rPr>
              <a:t>WFH Guidelines Process Task Force was composed of members of the WFH Education Committee, including patients and a hematologist not involved in the development of the guidelines</a:t>
            </a:r>
          </a:p>
          <a:p>
            <a:pPr algn="l"/>
            <a:r>
              <a:rPr lang="en-US" sz="2000" b="0" i="0" u="none" strike="noStrike" baseline="0" dirty="0">
                <a:latin typeface="Arial" panose="020B0604020202020204" pitchFamily="34" charset="0"/>
                <a:cs typeface="Arial" panose="020B0604020202020204" pitchFamily="34" charset="0"/>
              </a:rPr>
              <a:t>The content lead and the previous WFH Vice President, Medical, offered initial invitations to the experts</a:t>
            </a:r>
          </a:p>
          <a:p>
            <a:pPr algn="l"/>
            <a:r>
              <a:rPr lang="en-US" sz="2000" b="0" i="0" u="none" strike="noStrike" baseline="0" dirty="0">
                <a:latin typeface="Arial" panose="020B0604020202020204" pitchFamily="34" charset="0"/>
                <a:cs typeface="Arial" panose="020B0604020202020204" pitchFamily="34" charset="0"/>
              </a:rPr>
              <a:t>An important goal was to ensure that no serious topic-related conflicts of interest existed for the leads and to minimize the percentage of the panel with any relevant conflicts</a:t>
            </a:r>
          </a:p>
        </p:txBody>
      </p:sp>
    </p:spTree>
    <p:extLst>
      <p:ext uri="{BB962C8B-B14F-4D97-AF65-F5344CB8AC3E}">
        <p14:creationId xmlns:p14="http://schemas.microsoft.com/office/powerpoint/2010/main" val="418330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C389-BE8E-4FE5-BD09-F9D44AFA48D2}"/>
              </a:ext>
            </a:extLst>
          </p:cNvPr>
          <p:cNvSpPr>
            <a:spLocks noGrp="1"/>
          </p:cNvSpPr>
          <p:nvPr>
            <p:ph type="title"/>
          </p:nvPr>
        </p:nvSpPr>
        <p:spPr/>
        <p:txBody>
          <a:bodyPr>
            <a:noAutofit/>
          </a:bodyPr>
          <a:lstStyle/>
          <a:p>
            <a:pPr>
              <a:lnSpc>
                <a:spcPct val="100000"/>
              </a:lnSpc>
            </a:pPr>
            <a:r>
              <a:rPr lang="en-US" dirty="0"/>
              <a:t>Composition of the panels</a:t>
            </a:r>
            <a:br>
              <a:rPr lang="en-US" dirty="0"/>
            </a:br>
            <a:r>
              <a:rPr lang="en-US" dirty="0"/>
              <a:t>Structure and review</a:t>
            </a:r>
            <a:endParaRPr lang="en-CA" dirty="0"/>
          </a:p>
        </p:txBody>
      </p:sp>
      <p:sp>
        <p:nvSpPr>
          <p:cNvPr id="3" name="Content Placeholder 2">
            <a:extLst>
              <a:ext uri="{FF2B5EF4-FFF2-40B4-BE49-F238E27FC236}">
                <a16:creationId xmlns:a16="http://schemas.microsoft.com/office/drawing/2014/main" id="{88BC1615-C7DC-4CB9-B6A7-E79AE1247485}"/>
              </a:ext>
            </a:extLst>
          </p:cNvPr>
          <p:cNvSpPr>
            <a:spLocks noGrp="1"/>
          </p:cNvSpPr>
          <p:nvPr>
            <p:ph idx="1"/>
          </p:nvPr>
        </p:nvSpPr>
        <p:spPr/>
        <p:txBody>
          <a:bodyPr vert="horz" lIns="91440" tIns="45720" rIns="91440" bIns="45720" rtlCol="0">
            <a:normAutofit/>
          </a:bodyPr>
          <a:lstStyle/>
          <a:p>
            <a:r>
              <a:rPr lang="en-US" dirty="0">
                <a:latin typeface="+mj-lt"/>
              </a:rPr>
              <a:t>More than 50 panelists were assigned across 11 content chapters</a:t>
            </a:r>
          </a:p>
          <a:p>
            <a:r>
              <a:rPr lang="en-US" dirty="0">
                <a:latin typeface="+mj-lt"/>
              </a:rPr>
              <a:t>Each chapter was assigned to a panel composed of 7-10 members, including:</a:t>
            </a:r>
          </a:p>
          <a:p>
            <a:pPr lvl="1"/>
            <a:r>
              <a:rPr lang="en-US" sz="2000" dirty="0">
                <a:latin typeface="+mj-lt"/>
              </a:rPr>
              <a:t>Chapter lead</a:t>
            </a:r>
            <a:endParaRPr lang="en-US" sz="2000" dirty="0"/>
          </a:p>
          <a:p>
            <a:pPr lvl="1"/>
            <a:r>
              <a:rPr lang="en-US" sz="2000" dirty="0">
                <a:latin typeface="+mj-lt"/>
              </a:rPr>
              <a:t>HCPs with clinical expertise from diverse healthcare disciplines</a:t>
            </a:r>
          </a:p>
          <a:p>
            <a:pPr lvl="1"/>
            <a:r>
              <a:rPr lang="en-US" sz="2000" dirty="0">
                <a:latin typeface="+mj-lt"/>
              </a:rPr>
              <a:t>PWH and caregivers, who made up at least </a:t>
            </a:r>
            <a:r>
              <a:rPr lang="en-US" sz="2000" b="1" dirty="0">
                <a:latin typeface="+mj-lt"/>
              </a:rPr>
              <a:t>25%</a:t>
            </a:r>
            <a:r>
              <a:rPr lang="en-US" sz="2000" dirty="0">
                <a:latin typeface="+mj-lt"/>
              </a:rPr>
              <a:t> of each chapter panel</a:t>
            </a:r>
          </a:p>
          <a:p>
            <a:r>
              <a:rPr lang="en-US" dirty="0">
                <a:latin typeface="+mj-lt"/>
              </a:rPr>
              <a:t>Panelists were recruited from diverse demographic, geographic, and socioeconomic contexts to ensure the global relevance</a:t>
            </a:r>
            <a:endParaRPr lang="en-CA" dirty="0">
              <a:latin typeface="+mj-lt"/>
            </a:endParaRPr>
          </a:p>
        </p:txBody>
      </p:sp>
      <p:sp>
        <p:nvSpPr>
          <p:cNvPr id="4" name="Text Placeholder 3">
            <a:extLst>
              <a:ext uri="{FF2B5EF4-FFF2-40B4-BE49-F238E27FC236}">
                <a16:creationId xmlns:a16="http://schemas.microsoft.com/office/drawing/2014/main" id="{0835182D-A128-41A7-85A8-E627F3B301B7}"/>
              </a:ext>
            </a:extLst>
          </p:cNvPr>
          <p:cNvSpPr>
            <a:spLocks noGrp="1"/>
          </p:cNvSpPr>
          <p:nvPr>
            <p:ph type="body" sz="quarter" idx="13"/>
          </p:nvPr>
        </p:nvSpPr>
        <p:spPr/>
        <p:txBody>
          <a:bodyPr/>
          <a:lstStyle/>
          <a:p>
            <a:r>
              <a:rPr lang="en-US" dirty="0"/>
              <a:t>HCP, healthcare professional; PWH, </a:t>
            </a:r>
            <a:r>
              <a:rPr lang="en-US" dirty="0">
                <a:latin typeface="+mj-lt"/>
              </a:rPr>
              <a:t>person with hemophilia.</a:t>
            </a:r>
            <a:endParaRPr lang="en-CA" dirty="0"/>
          </a:p>
        </p:txBody>
      </p:sp>
    </p:spTree>
    <p:extLst>
      <p:ext uri="{BB962C8B-B14F-4D97-AF65-F5344CB8AC3E}">
        <p14:creationId xmlns:p14="http://schemas.microsoft.com/office/powerpoint/2010/main" val="1923182278"/>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4000</TotalTime>
  <Words>1445</Words>
  <Application>Microsoft Office PowerPoint</Application>
  <PresentationFormat>Widescreen</PresentationFormat>
  <Paragraphs>130</Paragraphs>
  <Slides>22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WFH</vt:lpstr>
      <vt:lpstr>Hemophilia Guidelines for All</vt:lpstr>
      <vt:lpstr>WFH Guidelines for the Management of Hemophilia</vt:lpstr>
      <vt:lpstr>Chapter 12: Methodology</vt:lpstr>
      <vt:lpstr>Disclosures: Sandra Zelman Lewis </vt:lpstr>
      <vt:lpstr>Authors</vt:lpstr>
      <vt:lpstr>Background</vt:lpstr>
      <vt:lpstr>Methodology</vt:lpstr>
      <vt:lpstr>Composition of the panels Structure and review</vt:lpstr>
      <vt:lpstr>Composition of the panels Structure and review</vt:lpstr>
      <vt:lpstr>Process for panel workflow and oversight</vt:lpstr>
      <vt:lpstr>Process for panel workflow and oversight</vt:lpstr>
      <vt:lpstr>Funding</vt:lpstr>
      <vt:lpstr>Evidence generation</vt:lpstr>
      <vt:lpstr>Evidence generation Study eligibility criteria</vt:lpstr>
      <vt:lpstr>Evidence generation Data extraction and development of  evidence tables</vt:lpstr>
      <vt:lpstr>Formal consensus achievement</vt:lpstr>
      <vt:lpstr>Finalization of the recommendations  and manuscript development</vt:lpstr>
      <vt:lpstr>Methodology limitations</vt:lpstr>
      <vt:lpstr>Methodology limitations</vt:lpstr>
      <vt:lpstr>Future plans for updates</vt:lpstr>
      <vt:lpstr>Conclusions</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Iris Boraschi</cp:lastModifiedBy>
  <cp:revision>91</cp:revision>
  <dcterms:created xsi:type="dcterms:W3CDTF">2020-11-05T21:15:52Z</dcterms:created>
  <dcterms:modified xsi:type="dcterms:W3CDTF">2021-03-30T14:53:46Z</dcterms:modified>
</cp:coreProperties>
</file>