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Lst>
  <p:notesMasterIdLst>
    <p:notesMasterId r:id="rId40"/>
  </p:notesMasterIdLst>
  <p:sldIdLst>
    <p:sldId id="2984" r:id="rId2"/>
    <p:sldId id="2807" r:id="rId3"/>
    <p:sldId id="2972" r:id="rId4"/>
    <p:sldId id="2973" r:id="rId5"/>
    <p:sldId id="2974" r:id="rId6"/>
    <p:sldId id="2968" r:id="rId7"/>
    <p:sldId id="2892" r:id="rId8"/>
    <p:sldId id="2910" r:id="rId9"/>
    <p:sldId id="2987" r:id="rId10"/>
    <p:sldId id="2809" r:id="rId11"/>
    <p:sldId id="2978" r:id="rId12"/>
    <p:sldId id="2915" r:id="rId13"/>
    <p:sldId id="2916" r:id="rId14"/>
    <p:sldId id="2917" r:id="rId15"/>
    <p:sldId id="2918" r:id="rId16"/>
    <p:sldId id="2919" r:id="rId17"/>
    <p:sldId id="2979" r:id="rId18"/>
    <p:sldId id="2921" r:id="rId19"/>
    <p:sldId id="2980" r:id="rId20"/>
    <p:sldId id="2922" r:id="rId21"/>
    <p:sldId id="2924" r:id="rId22"/>
    <p:sldId id="2967" r:id="rId23"/>
    <p:sldId id="2925" r:id="rId24"/>
    <p:sldId id="2981" r:id="rId25"/>
    <p:sldId id="2932" r:id="rId26"/>
    <p:sldId id="2926" r:id="rId27"/>
    <p:sldId id="2933" r:id="rId28"/>
    <p:sldId id="2986" r:id="rId29"/>
    <p:sldId id="2927" r:id="rId30"/>
    <p:sldId id="2985" r:id="rId31"/>
    <p:sldId id="2934" r:id="rId32"/>
    <p:sldId id="2928" r:id="rId33"/>
    <p:sldId id="2930" r:id="rId34"/>
    <p:sldId id="2938" r:id="rId35"/>
    <p:sldId id="2931" r:id="rId36"/>
    <p:sldId id="2982" r:id="rId37"/>
    <p:sldId id="2939" r:id="rId38"/>
    <p:sldId id="276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a Chadwick" initials="JC" lastIdx="54" clrIdx="0">
    <p:extLst>
      <p:ext uri="{19B8F6BF-5375-455C-9EA6-DF929625EA0E}">
        <p15:presenceInfo xmlns:p15="http://schemas.microsoft.com/office/powerpoint/2012/main" userId="S::jchadwick@wfh.org::bd1ae82f-124b-4de6-bc22-d4eddcd0bf4b" providerId="AD"/>
      </p:ext>
    </p:extLst>
  </p:cmAuthor>
  <p:cmAuthor id="2" name="janice meisner" initials="jm" lastIdx="6" clrIdx="1">
    <p:extLst>
      <p:ext uri="{19B8F6BF-5375-455C-9EA6-DF929625EA0E}">
        <p15:presenceInfo xmlns:p15="http://schemas.microsoft.com/office/powerpoint/2012/main" userId="S::janice.meisner@livagency.ca::8a8d4f83-58bd-46bc-8c13-248eb8034226" providerId="AD"/>
      </p:ext>
    </p:extLst>
  </p:cmAuthor>
  <p:cmAuthor id="3" name="Karine Igartua, Dr" initials="KID" lastIdx="1" clrIdx="2">
    <p:extLst>
      <p:ext uri="{19B8F6BF-5375-455C-9EA6-DF929625EA0E}">
        <p15:presenceInfo xmlns:p15="http://schemas.microsoft.com/office/powerpoint/2012/main" userId="S::karine.igartua@mcgill.ca::0db75cb2-a157-489c-977a-76c312e8a96c" providerId="AD"/>
      </p:ext>
    </p:extLst>
  </p:cmAuthor>
  <p:cmAuthor id="4" name="Ian Hellstrom" initials="IH" lastIdx="2" clrIdx="3">
    <p:extLst>
      <p:ext uri="{19B8F6BF-5375-455C-9EA6-DF929625EA0E}">
        <p15:presenceInfo xmlns:p15="http://schemas.microsoft.com/office/powerpoint/2012/main" userId="S::ian.hellstrom@livagency.ca::0e5a7e10-78e8-4335-a24c-cc557149c0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719500"/>
    <a:srgbClr val="FDB913"/>
    <a:srgbClr val="642566"/>
    <a:srgbClr val="008BB0"/>
    <a:srgbClr val="E31837"/>
    <a:srgbClr val="E6E6E6"/>
    <a:srgbClr val="8B0E04"/>
    <a:srgbClr val="FF0C30"/>
    <a:srgbClr val="FFB3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98" autoAdjust="0"/>
    <p:restoredTop sz="86115" autoAdjust="0"/>
  </p:normalViewPr>
  <p:slideViewPr>
    <p:cSldViewPr snapToGrid="0" snapToObjects="1" showGuides="1">
      <p:cViewPr varScale="1">
        <p:scale>
          <a:sx n="66" d="100"/>
          <a:sy n="66" d="100"/>
        </p:scale>
        <p:origin x="1560" y="62"/>
      </p:cViewPr>
      <p:guideLst>
        <p:guide orient="horz" pos="2160"/>
        <p:guide pos="3817"/>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06248C-F8BE-43AC-B910-B1131989AF57}" type="datetimeFigureOut">
              <a:rPr lang="en-CA" smtClean="0"/>
              <a:t>2021-03-30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89C09-0639-464C-95EC-4EF91C0B1B79}" type="slidenum">
              <a:rPr lang="en-CA" smtClean="0"/>
              <a:t>‹#›</a:t>
            </a:fld>
            <a:endParaRPr lang="en-CA"/>
          </a:p>
        </p:txBody>
      </p:sp>
    </p:spTree>
    <p:extLst>
      <p:ext uri="{BB962C8B-B14F-4D97-AF65-F5344CB8AC3E}">
        <p14:creationId xmlns:p14="http://schemas.microsoft.com/office/powerpoint/2010/main" val="5857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BBCE48-BBE6-4F6B-B025-041E5A99350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9658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16</a:t>
            </a:fld>
            <a:endParaRPr lang="en-CA" dirty="0"/>
          </a:p>
        </p:txBody>
      </p:sp>
    </p:spTree>
    <p:extLst>
      <p:ext uri="{BB962C8B-B14F-4D97-AF65-F5344CB8AC3E}">
        <p14:creationId xmlns:p14="http://schemas.microsoft.com/office/powerpoint/2010/main" val="1781664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17</a:t>
            </a:fld>
            <a:endParaRPr lang="en-CA" dirty="0"/>
          </a:p>
        </p:txBody>
      </p:sp>
    </p:spTree>
    <p:extLst>
      <p:ext uri="{BB962C8B-B14F-4D97-AF65-F5344CB8AC3E}">
        <p14:creationId xmlns:p14="http://schemas.microsoft.com/office/powerpoint/2010/main" val="1273549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A02A0-8C06-4C6C-9F86-D72FC38D2147}" type="slidenum">
              <a:rPr lang="en-CA" smtClean="0"/>
              <a:t>18</a:t>
            </a:fld>
            <a:endParaRPr lang="en-CA" dirty="0"/>
          </a:p>
        </p:txBody>
      </p:sp>
    </p:spTree>
    <p:extLst>
      <p:ext uri="{BB962C8B-B14F-4D97-AF65-F5344CB8AC3E}">
        <p14:creationId xmlns:p14="http://schemas.microsoft.com/office/powerpoint/2010/main" val="3945731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A02A0-8C06-4C6C-9F86-D72FC38D2147}" type="slidenum">
              <a:rPr lang="en-CA" smtClean="0"/>
              <a:t>19</a:t>
            </a:fld>
            <a:endParaRPr lang="en-CA" dirty="0"/>
          </a:p>
        </p:txBody>
      </p:sp>
    </p:spTree>
    <p:extLst>
      <p:ext uri="{BB962C8B-B14F-4D97-AF65-F5344CB8AC3E}">
        <p14:creationId xmlns:p14="http://schemas.microsoft.com/office/powerpoint/2010/main" val="3976009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21</a:t>
            </a:fld>
            <a:endParaRPr lang="en-CA" dirty="0"/>
          </a:p>
        </p:txBody>
      </p:sp>
    </p:spTree>
    <p:extLst>
      <p:ext uri="{BB962C8B-B14F-4D97-AF65-F5344CB8AC3E}">
        <p14:creationId xmlns:p14="http://schemas.microsoft.com/office/powerpoint/2010/main" val="3590258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8A02A0-8C06-4C6C-9F86-D72FC38D2147}" type="slidenum">
              <a:rPr lang="en-CA" smtClean="0"/>
              <a:t>23</a:t>
            </a:fld>
            <a:endParaRPr lang="en-CA" dirty="0"/>
          </a:p>
        </p:txBody>
      </p:sp>
    </p:spTree>
    <p:extLst>
      <p:ext uri="{BB962C8B-B14F-4D97-AF65-F5344CB8AC3E}">
        <p14:creationId xmlns:p14="http://schemas.microsoft.com/office/powerpoint/2010/main" val="12112817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8A02A0-8C06-4C6C-9F86-D72FC38D2147}" type="slidenum">
              <a:rPr lang="en-CA" smtClean="0"/>
              <a:t>24</a:t>
            </a:fld>
            <a:endParaRPr lang="en-CA" dirty="0"/>
          </a:p>
        </p:txBody>
      </p:sp>
    </p:spTree>
    <p:extLst>
      <p:ext uri="{BB962C8B-B14F-4D97-AF65-F5344CB8AC3E}">
        <p14:creationId xmlns:p14="http://schemas.microsoft.com/office/powerpoint/2010/main" val="1046128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dirty="0"/>
          </a:p>
        </p:txBody>
      </p:sp>
      <p:sp>
        <p:nvSpPr>
          <p:cNvPr id="4" name="Slide Number Placeholder 3"/>
          <p:cNvSpPr>
            <a:spLocks noGrp="1"/>
          </p:cNvSpPr>
          <p:nvPr>
            <p:ph type="sldNum" sz="quarter" idx="5"/>
          </p:nvPr>
        </p:nvSpPr>
        <p:spPr/>
        <p:txBody>
          <a:bodyPr/>
          <a:lstStyle/>
          <a:p>
            <a:fld id="{00AC2BFD-7DF5-43F3-B370-424F643A0134}" type="slidenum">
              <a:rPr lang="en-CA" smtClean="0"/>
              <a:t>4</a:t>
            </a:fld>
            <a:endParaRPr lang="en-CA" dirty="0"/>
          </a:p>
        </p:txBody>
      </p:sp>
    </p:spTree>
    <p:extLst>
      <p:ext uri="{BB962C8B-B14F-4D97-AF65-F5344CB8AC3E}">
        <p14:creationId xmlns:p14="http://schemas.microsoft.com/office/powerpoint/2010/main" val="1024439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5</a:t>
            </a:fld>
            <a:endParaRPr lang="en-CA" dirty="0"/>
          </a:p>
        </p:txBody>
      </p:sp>
    </p:spTree>
    <p:extLst>
      <p:ext uri="{BB962C8B-B14F-4D97-AF65-F5344CB8AC3E}">
        <p14:creationId xmlns:p14="http://schemas.microsoft.com/office/powerpoint/2010/main" val="3622322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A02A0-8C06-4C6C-9F86-D72FC38D2147}" type="slidenum">
              <a:rPr lang="en-CA" smtClean="0"/>
              <a:t>6</a:t>
            </a:fld>
            <a:endParaRPr lang="en-CA" dirty="0"/>
          </a:p>
        </p:txBody>
      </p:sp>
    </p:spTree>
    <p:extLst>
      <p:ext uri="{BB962C8B-B14F-4D97-AF65-F5344CB8AC3E}">
        <p14:creationId xmlns:p14="http://schemas.microsoft.com/office/powerpoint/2010/main" val="3822168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US" dirty="0"/>
          </a:p>
        </p:txBody>
      </p:sp>
      <p:sp>
        <p:nvSpPr>
          <p:cNvPr id="4" name="Slide Number Placeholder 3"/>
          <p:cNvSpPr>
            <a:spLocks noGrp="1"/>
          </p:cNvSpPr>
          <p:nvPr>
            <p:ph type="sldNum" sz="quarter" idx="5"/>
          </p:nvPr>
        </p:nvSpPr>
        <p:spPr/>
        <p:txBody>
          <a:bodyPr/>
          <a:lstStyle/>
          <a:p>
            <a:fld id="{528A02A0-8C06-4C6C-9F86-D72FC38D2147}" type="slidenum">
              <a:rPr lang="en-CA" smtClean="0"/>
              <a:t>7</a:t>
            </a:fld>
            <a:endParaRPr lang="en-CA" dirty="0"/>
          </a:p>
        </p:txBody>
      </p:sp>
    </p:spTree>
    <p:extLst>
      <p:ext uri="{BB962C8B-B14F-4D97-AF65-F5344CB8AC3E}">
        <p14:creationId xmlns:p14="http://schemas.microsoft.com/office/powerpoint/2010/main" val="3896556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11</a:t>
            </a:fld>
            <a:endParaRPr lang="en-CA" dirty="0"/>
          </a:p>
        </p:txBody>
      </p:sp>
    </p:spTree>
    <p:extLst>
      <p:ext uri="{BB962C8B-B14F-4D97-AF65-F5344CB8AC3E}">
        <p14:creationId xmlns:p14="http://schemas.microsoft.com/office/powerpoint/2010/main" val="3129320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12</a:t>
            </a:fld>
            <a:endParaRPr lang="en-CA" dirty="0"/>
          </a:p>
        </p:txBody>
      </p:sp>
    </p:spTree>
    <p:extLst>
      <p:ext uri="{BB962C8B-B14F-4D97-AF65-F5344CB8AC3E}">
        <p14:creationId xmlns:p14="http://schemas.microsoft.com/office/powerpoint/2010/main" val="678129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8A02A0-8C06-4C6C-9F86-D72FC38D2147}" type="slidenum">
              <a:rPr lang="en-CA" smtClean="0"/>
              <a:t>13</a:t>
            </a:fld>
            <a:endParaRPr lang="en-CA" dirty="0"/>
          </a:p>
        </p:txBody>
      </p:sp>
    </p:spTree>
    <p:extLst>
      <p:ext uri="{BB962C8B-B14F-4D97-AF65-F5344CB8AC3E}">
        <p14:creationId xmlns:p14="http://schemas.microsoft.com/office/powerpoint/2010/main" val="3987347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28A02A0-8C06-4C6C-9F86-D72FC38D2147}" type="slidenum">
              <a:rPr lang="en-CA" smtClean="0"/>
              <a:t>14</a:t>
            </a:fld>
            <a:endParaRPr lang="en-CA" dirty="0"/>
          </a:p>
        </p:txBody>
      </p:sp>
    </p:spTree>
    <p:extLst>
      <p:ext uri="{BB962C8B-B14F-4D97-AF65-F5344CB8AC3E}">
        <p14:creationId xmlns:p14="http://schemas.microsoft.com/office/powerpoint/2010/main" val="762982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3" name="Content Placeholder 2"/>
          <p:cNvSpPr>
            <a:spLocks noGrp="1"/>
          </p:cNvSpPr>
          <p:nvPr>
            <p:ph idx="1"/>
          </p:nvPr>
        </p:nvSpPr>
        <p:spPr/>
        <p:txBody>
          <a:bodyPr/>
          <a:lstStyle>
            <a:lvl1pPr>
              <a:buClr>
                <a:srgbClr val="642566"/>
              </a:buClr>
              <a:defRPr/>
            </a:lvl1pPr>
            <a:lvl2pPr>
              <a:buClr>
                <a:srgbClr val="642566"/>
              </a:buClr>
              <a:defRPr/>
            </a:lvl2pPr>
            <a:lvl3pPr>
              <a:buClr>
                <a:srgbClr val="642566"/>
              </a:buClr>
              <a:defRPr/>
            </a:lvl3pPr>
            <a:lvl4pPr>
              <a:buClr>
                <a:srgbClr val="642566"/>
              </a:buClr>
              <a:defRPr/>
            </a:lvl4pPr>
            <a:lvl5pPr>
              <a:buClr>
                <a:srgbClr val="642566"/>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Text Placeholder 6"/>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
        <p:nvSpPr>
          <p:cNvPr id="8" name="Slide Number Placeholder 7"/>
          <p:cNvSpPr>
            <a:spLocks noGrp="1"/>
          </p:cNvSpPr>
          <p:nvPr>
            <p:ph type="sldNum" sz="quarter" idx="14"/>
          </p:nvPr>
        </p:nvSpPr>
        <p:spPr/>
        <p:txBody>
          <a:bodyPr/>
          <a:lstStyle/>
          <a:p>
            <a:fld id="{2CA814A5-5B67-49A0-A5BA-40050328EF92}" type="slidenum">
              <a:rPr lang="en-CA" smtClean="0"/>
              <a:pPr/>
              <a:t>‹#›</a:t>
            </a:fld>
            <a:endParaRPr lang="en-CA"/>
          </a:p>
        </p:txBody>
      </p:sp>
    </p:spTree>
    <p:extLst>
      <p:ext uri="{BB962C8B-B14F-4D97-AF65-F5344CB8AC3E}">
        <p14:creationId xmlns:p14="http://schemas.microsoft.com/office/powerpoint/2010/main" val="1489188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219200" y="1122363"/>
            <a:ext cx="9144000" cy="2387600"/>
          </a:xfrm>
        </p:spPr>
        <p:txBody>
          <a:bodyPr anchor="b">
            <a:normAutofit/>
          </a:bodyPr>
          <a:lstStyle>
            <a:lvl1pPr algn="l">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219200" y="3602038"/>
            <a:ext cx="9144000" cy="26463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88354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a:p>
        </p:txBody>
      </p:sp>
      <p:sp>
        <p:nvSpPr>
          <p:cNvPr id="4" name="Text Placeholder 6">
            <a:extLst>
              <a:ext uri="{FF2B5EF4-FFF2-40B4-BE49-F238E27FC236}">
                <a16:creationId xmlns:a16="http://schemas.microsoft.com/office/drawing/2014/main" id="{E835B60B-2EC8-4D93-ACB6-1B1834D46592}"/>
              </a:ext>
            </a:extLst>
          </p:cNvPr>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9079662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CB87F9-AB75-1C41-A436-61396F00B64D}"/>
              </a:ext>
            </a:extLst>
          </p:cNvPr>
          <p:cNvPicPr>
            <a:picLocks noChangeAspect="1"/>
          </p:cNvPicPr>
          <p:nvPr userDrawn="1"/>
        </p:nvPicPr>
        <p:blipFill rotWithShape="1">
          <a:blip r:embed="rId2">
            <a:duotone>
              <a:prstClr val="black"/>
              <a:srgbClr val="008BB0">
                <a:tint val="45000"/>
                <a:satMod val="400000"/>
              </a:srgbClr>
            </a:duotone>
            <a:extLst>
              <a:ext uri="{BEBA8EAE-BF5A-486C-A8C5-ECC9F3942E4B}">
                <a14:imgProps xmlns:a14="http://schemas.microsoft.com/office/drawing/2010/main">
                  <a14:imgLayer r:embed="rId3">
                    <a14:imgEffect>
                      <a14:saturation sat="0"/>
                    </a14:imgEffect>
                  </a14:imgLayer>
                </a14:imgProps>
              </a:ext>
            </a:extLst>
          </a:blip>
          <a:srcRect b="87246"/>
          <a:stretch/>
        </p:blipFill>
        <p:spPr>
          <a:xfrm>
            <a:off x="0" y="5983357"/>
            <a:ext cx="12192000" cy="874643"/>
          </a:xfrm>
          <a:prstGeom prst="rect">
            <a:avLst/>
          </a:prstGeom>
        </p:spPr>
      </p:pic>
      <p:sp>
        <p:nvSpPr>
          <p:cNvPr id="2" name="Title 1">
            <a:extLst>
              <a:ext uri="{FF2B5EF4-FFF2-40B4-BE49-F238E27FC236}">
                <a16:creationId xmlns:a16="http://schemas.microsoft.com/office/drawing/2014/main" id="{71339944-AC5A-8E4C-8681-EDE8B23A003C}"/>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a:t>Click to edit Master title style</a:t>
            </a:r>
          </a:p>
        </p:txBody>
      </p:sp>
      <p:sp>
        <p:nvSpPr>
          <p:cNvPr id="3" name="Subtitle 2">
            <a:extLst>
              <a:ext uri="{FF2B5EF4-FFF2-40B4-BE49-F238E27FC236}">
                <a16:creationId xmlns:a16="http://schemas.microsoft.com/office/drawing/2014/main" id="{EB3A4AD7-04FD-6E44-807F-22BA9106D4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a:extLst>
              <a:ext uri="{FF2B5EF4-FFF2-40B4-BE49-F238E27FC236}">
                <a16:creationId xmlns:a16="http://schemas.microsoft.com/office/drawing/2014/main" id="{881333E1-1FD8-4F8B-9264-CC4E790F7B72}"/>
              </a:ext>
            </a:extLst>
          </p:cNvPr>
          <p:cNvPicPr>
            <a:picLocks noChangeAspect="1"/>
          </p:cNvPicPr>
          <p:nvPr userDrawn="1"/>
        </p:nvPicPr>
        <p:blipFill rotWithShape="1">
          <a:blip r:embed="rId4"/>
          <a:srcRect t="22914" r="42817"/>
          <a:stretch/>
        </p:blipFill>
        <p:spPr>
          <a:xfrm>
            <a:off x="10125434" y="330666"/>
            <a:ext cx="1887110" cy="984838"/>
          </a:xfrm>
          <a:prstGeom prst="rect">
            <a:avLst/>
          </a:prstGeom>
        </p:spPr>
      </p:pic>
    </p:spTree>
    <p:extLst>
      <p:ext uri="{BB962C8B-B14F-4D97-AF65-F5344CB8AC3E}">
        <p14:creationId xmlns:p14="http://schemas.microsoft.com/office/powerpoint/2010/main" val="869278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CA814A5-5B67-49A0-A5BA-40050328EF92}" type="slidenum">
              <a:rPr lang="en-CA" smtClean="0"/>
              <a:t>‹#›</a:t>
            </a:fld>
            <a:endParaRPr lang="en-CA"/>
          </a:p>
        </p:txBody>
      </p:sp>
      <p:sp>
        <p:nvSpPr>
          <p:cNvPr id="5" name="Text Placeholder 6"/>
          <p:cNvSpPr>
            <a:spLocks noGrp="1"/>
          </p:cNvSpPr>
          <p:nvPr>
            <p:ph type="body" sz="quarter" idx="13" hasCustomPrompt="1"/>
          </p:nvPr>
        </p:nvSpPr>
        <p:spPr>
          <a:xfrm>
            <a:off x="838201" y="6356351"/>
            <a:ext cx="9925050" cy="365125"/>
          </a:xfrm>
        </p:spPr>
        <p:txBody>
          <a:bodyPr bIns="0" anchor="b">
            <a:noAutofit/>
          </a:bodyPr>
          <a:lstStyle>
            <a:lvl1pPr marL="0" indent="0">
              <a:spcBef>
                <a:spcPts val="0"/>
              </a:spcBef>
              <a:spcAft>
                <a:spcPts val="0"/>
              </a:spcAft>
              <a:buNone/>
              <a:defRPr sz="900"/>
            </a:lvl1pPr>
            <a:lvl2pPr marL="457269" indent="0">
              <a:buNone/>
              <a:defRPr/>
            </a:lvl2pPr>
          </a:lstStyle>
          <a:p>
            <a:pPr lvl="0"/>
            <a:r>
              <a:rPr lang="en-US" dirty="0"/>
              <a:t>Edit Master text styles</a:t>
            </a:r>
          </a:p>
        </p:txBody>
      </p:sp>
    </p:spTree>
    <p:extLst>
      <p:ext uri="{BB962C8B-B14F-4D97-AF65-F5344CB8AC3E}">
        <p14:creationId xmlns:p14="http://schemas.microsoft.com/office/powerpoint/2010/main" val="4240636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edit Master title style</a:t>
            </a:r>
            <a:br>
              <a:rPr lang="en-US" dirty="0"/>
            </a:br>
            <a:endParaRPr lang="en-CA" dirty="0"/>
          </a:p>
        </p:txBody>
      </p:sp>
      <p:sp>
        <p:nvSpPr>
          <p:cNvPr id="5" name="Slide Number Placeholder 4"/>
          <p:cNvSpPr>
            <a:spLocks noGrp="1"/>
          </p:cNvSpPr>
          <p:nvPr>
            <p:ph type="sldNum" sz="quarter" idx="12"/>
          </p:nvPr>
        </p:nvSpPr>
        <p:spPr/>
        <p:txBody>
          <a:bodyPr/>
          <a:lstStyle/>
          <a:p>
            <a:fld id="{2CA814A5-5B67-49A0-A5BA-40050328EF92}" type="slidenum">
              <a:rPr lang="en-CA" smtClean="0"/>
              <a:t>‹#›</a:t>
            </a:fld>
            <a:endParaRPr lang="en-CA" dirty="0"/>
          </a:p>
        </p:txBody>
      </p:sp>
    </p:spTree>
    <p:extLst>
      <p:ext uri="{BB962C8B-B14F-4D97-AF65-F5344CB8AC3E}">
        <p14:creationId xmlns:p14="http://schemas.microsoft.com/office/powerpoint/2010/main" val="1007879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8BDC-5F40-B44F-B411-5716E71E1DB1}"/>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8A791514-CD23-BA48-8CFD-2C47D10AE541}"/>
              </a:ext>
            </a:extLst>
          </p:cNvPr>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4053E-FC2C-E94D-A750-B4B12D10F9E3}"/>
              </a:ext>
            </a:extLst>
          </p:cNvPr>
          <p:cNvSpPr>
            <a:spLocks noGrp="1"/>
          </p:cNvSpPr>
          <p:nvPr>
            <p:ph type="dt" sz="half" idx="10"/>
          </p:nvPr>
        </p:nvSpPr>
        <p:spPr/>
        <p:txBody>
          <a:bodyPr/>
          <a:lstStyle/>
          <a:p>
            <a:fld id="{99FA353C-B228-D648-BA6F-C5FE40FF6F9E}" type="datetimeFigureOut">
              <a:rPr lang="en-US" smtClean="0"/>
              <a:t>3/30/2021</a:t>
            </a:fld>
            <a:endParaRPr lang="en-US" dirty="0"/>
          </a:p>
        </p:txBody>
      </p:sp>
      <p:sp>
        <p:nvSpPr>
          <p:cNvPr id="5" name="Footer Placeholder 4">
            <a:extLst>
              <a:ext uri="{FF2B5EF4-FFF2-40B4-BE49-F238E27FC236}">
                <a16:creationId xmlns:a16="http://schemas.microsoft.com/office/drawing/2014/main" id="{422FB87F-6580-3A4E-8873-B9D95E20A4C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9EF87C7-4ED0-F349-B151-5FDCAC834362}"/>
              </a:ext>
            </a:extLst>
          </p:cNvPr>
          <p:cNvSpPr>
            <a:spLocks noGrp="1"/>
          </p:cNvSpPr>
          <p:nvPr>
            <p:ph type="sldNum" sz="quarter" idx="12"/>
          </p:nvPr>
        </p:nvSpPr>
        <p:spPr/>
        <p:txBody>
          <a:bodyPr/>
          <a:lstStyle/>
          <a:p>
            <a:fld id="{5BAC8732-66C3-AF47-99DC-2B6DA4C694F7}" type="slidenum">
              <a:rPr lang="en-US" smtClean="0"/>
              <a:t>‹#›</a:t>
            </a:fld>
            <a:endParaRPr lang="en-US" dirty="0"/>
          </a:p>
        </p:txBody>
      </p:sp>
      <p:pic>
        <p:nvPicPr>
          <p:cNvPr id="12" name="Picture 11">
            <a:extLst>
              <a:ext uri="{FF2B5EF4-FFF2-40B4-BE49-F238E27FC236}">
                <a16:creationId xmlns:a16="http://schemas.microsoft.com/office/drawing/2014/main" id="{A71CC1F0-5287-44E0-A968-0D371A9FE9EA}"/>
              </a:ext>
            </a:extLst>
          </p:cNvPr>
          <p:cNvPicPr>
            <a:picLocks noChangeAspect="1"/>
          </p:cNvPicPr>
          <p:nvPr userDrawn="1"/>
        </p:nvPicPr>
        <p:blipFill rotWithShape="1">
          <a:blip r:embed="rId2"/>
          <a:srcRect t="22914" r="42817"/>
          <a:stretch/>
        </p:blipFill>
        <p:spPr>
          <a:xfrm>
            <a:off x="10827943" y="6028343"/>
            <a:ext cx="1257027" cy="656013"/>
          </a:xfrm>
          <a:prstGeom prst="rect">
            <a:avLst/>
          </a:prstGeom>
        </p:spPr>
      </p:pic>
      <p:pic>
        <p:nvPicPr>
          <p:cNvPr id="13" name="Picture 12">
            <a:extLst>
              <a:ext uri="{FF2B5EF4-FFF2-40B4-BE49-F238E27FC236}">
                <a16:creationId xmlns:a16="http://schemas.microsoft.com/office/drawing/2014/main" id="{69CA8BD8-7DB8-4812-B9B0-84825E73B0CB}"/>
              </a:ext>
            </a:extLst>
          </p:cNvPr>
          <p:cNvPicPr>
            <a:picLocks noChangeAspect="1"/>
          </p:cNvPicPr>
          <p:nvPr userDrawn="1"/>
        </p:nvPicPr>
        <p:blipFill rotWithShape="1">
          <a:blip r:embed="rId3">
            <a:duotone>
              <a:prstClr val="black"/>
              <a:srgbClr val="008BB0">
                <a:tint val="45000"/>
                <a:satMod val="400000"/>
              </a:srgbClr>
            </a:duotone>
            <a:extLst>
              <a:ext uri="{BEBA8EAE-BF5A-486C-A8C5-ECC9F3942E4B}">
                <a14:imgProps xmlns:a14="http://schemas.microsoft.com/office/drawing/2010/main">
                  <a14:imgLayer r:embed="rId4">
                    <a14:imgEffect>
                      <a14:saturation sat="0"/>
                    </a14:imgEffect>
                  </a14:imgLayer>
                </a14:imgProps>
              </a:ext>
            </a:extLst>
          </a:blip>
          <a:srcRect b="96644"/>
          <a:stretch/>
        </p:blipFill>
        <p:spPr>
          <a:xfrm>
            <a:off x="0" y="6724650"/>
            <a:ext cx="12192000" cy="152400"/>
          </a:xfrm>
          <a:prstGeom prst="rect">
            <a:avLst/>
          </a:prstGeom>
        </p:spPr>
      </p:pic>
    </p:spTree>
    <p:extLst>
      <p:ext uri="{BB962C8B-B14F-4D97-AF65-F5344CB8AC3E}">
        <p14:creationId xmlns:p14="http://schemas.microsoft.com/office/powerpoint/2010/main" val="16782147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microsoft.com/office/2007/relationships/hdphoto" Target="../media/hdphoto1.wdp"/><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FF3365-1B3B-AE40-897B-3F273547EDE7}"/>
              </a:ext>
            </a:extLst>
          </p:cNvPr>
          <p:cNvSpPr>
            <a:spLocks noGrp="1"/>
          </p:cNvSpPr>
          <p:nvPr>
            <p:ph type="title"/>
          </p:nvPr>
        </p:nvSpPr>
        <p:spPr>
          <a:xfrm>
            <a:off x="838199" y="225425"/>
            <a:ext cx="10515599" cy="1090079"/>
          </a:xfrm>
          <a:prstGeom prst="rect">
            <a:avLst/>
          </a:prstGeom>
        </p:spPr>
        <p:txBody>
          <a:bodyPr vert="horz" lIns="91440" tIns="45720" rIns="91440" bIns="45720" rtlCol="0" anchor="ctr">
            <a:norm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C2DC2FB9-82F0-7645-AE9C-21EDC14F354F}"/>
              </a:ext>
            </a:extLst>
          </p:cNvPr>
          <p:cNvSpPr>
            <a:spLocks noGrp="1"/>
          </p:cNvSpPr>
          <p:nvPr>
            <p:ph type="body" idx="1"/>
          </p:nvPr>
        </p:nvSpPr>
        <p:spPr>
          <a:xfrm>
            <a:off x="838200" y="1562100"/>
            <a:ext cx="10515600" cy="46148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99C6682-5A17-3349-B2C2-42FD07376596}"/>
              </a:ext>
            </a:extLst>
          </p:cNvPr>
          <p:cNvSpPr>
            <a:spLocks noGrp="1"/>
          </p:cNvSpPr>
          <p:nvPr>
            <p:ph type="sldNum" sz="quarter" idx="4"/>
          </p:nvPr>
        </p:nvSpPr>
        <p:spPr>
          <a:xfrm>
            <a:off x="241300" y="6356350"/>
            <a:ext cx="596900" cy="365125"/>
          </a:xfrm>
          <a:prstGeom prst="rect">
            <a:avLst/>
          </a:prstGeom>
        </p:spPr>
        <p:txBody>
          <a:bodyPr vert="horz" lIns="91440" tIns="45720" rIns="91440" bIns="0" rtlCol="0" anchor="b"/>
          <a:lstStyle>
            <a:lvl1pPr algn="r">
              <a:defRPr sz="1100">
                <a:solidFill>
                  <a:schemeClr val="tx1">
                    <a:tint val="75000"/>
                  </a:schemeClr>
                </a:solidFill>
              </a:defRPr>
            </a:lvl1pPr>
          </a:lstStyle>
          <a:p>
            <a:fld id="{5BAC8732-66C3-AF47-99DC-2B6DA4C694F7}" type="slidenum">
              <a:rPr lang="en-US" smtClean="0"/>
              <a:pPr/>
              <a:t>‹#›</a:t>
            </a:fld>
            <a:endParaRPr lang="en-US" sz="1100"/>
          </a:p>
        </p:txBody>
      </p:sp>
      <p:pic>
        <p:nvPicPr>
          <p:cNvPr id="7" name="Picture 6">
            <a:extLst>
              <a:ext uri="{FF2B5EF4-FFF2-40B4-BE49-F238E27FC236}">
                <a16:creationId xmlns:a16="http://schemas.microsoft.com/office/drawing/2014/main" id="{C667B1BE-FB9D-4955-AE31-DCA4774DB769}"/>
              </a:ext>
            </a:extLst>
          </p:cNvPr>
          <p:cNvPicPr>
            <a:picLocks noChangeAspect="1"/>
          </p:cNvPicPr>
          <p:nvPr userDrawn="1"/>
        </p:nvPicPr>
        <p:blipFill rotWithShape="1">
          <a:blip r:embed="rId9"/>
          <a:srcRect t="22914" r="42817"/>
          <a:stretch/>
        </p:blipFill>
        <p:spPr>
          <a:xfrm>
            <a:off x="10827943" y="6028343"/>
            <a:ext cx="1257027" cy="656013"/>
          </a:xfrm>
          <a:prstGeom prst="rect">
            <a:avLst/>
          </a:prstGeom>
        </p:spPr>
      </p:pic>
      <p:pic>
        <p:nvPicPr>
          <p:cNvPr id="8" name="Picture 7">
            <a:extLst>
              <a:ext uri="{FF2B5EF4-FFF2-40B4-BE49-F238E27FC236}">
                <a16:creationId xmlns:a16="http://schemas.microsoft.com/office/drawing/2014/main" id="{609C7A7C-071F-4B63-90CB-BB6650ECC3A7}"/>
              </a:ext>
            </a:extLst>
          </p:cNvPr>
          <p:cNvPicPr>
            <a:picLocks noChangeAspect="1"/>
          </p:cNvPicPr>
          <p:nvPr userDrawn="1"/>
        </p:nvPicPr>
        <p:blipFill rotWithShape="1">
          <a:blip r:embed="rId10">
            <a:duotone>
              <a:prstClr val="black"/>
              <a:srgbClr val="008BB0">
                <a:tint val="45000"/>
                <a:satMod val="400000"/>
              </a:srgbClr>
            </a:duotone>
            <a:extLst>
              <a:ext uri="{BEBA8EAE-BF5A-486C-A8C5-ECC9F3942E4B}">
                <a14:imgProps xmlns:a14="http://schemas.microsoft.com/office/drawing/2010/main">
                  <a14:imgLayer r:embed="rId11">
                    <a14:imgEffect>
                      <a14:saturation sat="0"/>
                    </a14:imgEffect>
                  </a14:imgLayer>
                </a14:imgProps>
              </a:ext>
            </a:extLst>
          </a:blip>
          <a:srcRect b="96644"/>
          <a:stretch/>
        </p:blipFill>
        <p:spPr>
          <a:xfrm>
            <a:off x="0" y="6724650"/>
            <a:ext cx="12192000" cy="152400"/>
          </a:xfrm>
          <a:prstGeom prst="rect">
            <a:avLst/>
          </a:prstGeom>
        </p:spPr>
      </p:pic>
    </p:spTree>
    <p:extLst>
      <p:ext uri="{BB962C8B-B14F-4D97-AF65-F5344CB8AC3E}">
        <p14:creationId xmlns:p14="http://schemas.microsoft.com/office/powerpoint/2010/main" val="339636122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4" r:id="rId5"/>
    <p:sldLayoutId id="2147483685" r:id="rId6"/>
    <p:sldLayoutId id="2147483686" r:id="rId7"/>
  </p:sldLayoutIdLst>
  <p:txStyles>
    <p:titleStyle>
      <a:lvl1pPr algn="l" defTabSz="914400" rtl="0" eaLnBrk="1" latinLnBrk="0" hangingPunct="1">
        <a:lnSpc>
          <a:spcPct val="90000"/>
        </a:lnSpc>
        <a:spcBef>
          <a:spcPct val="0"/>
        </a:spcBef>
        <a:buNone/>
        <a:defRPr sz="3400" b="1"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8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63469-532D-4691-87EF-3C3CB476CFBA}"/>
              </a:ext>
            </a:extLst>
          </p:cNvPr>
          <p:cNvSpPr>
            <a:spLocks noGrp="1"/>
          </p:cNvSpPr>
          <p:nvPr>
            <p:ph type="ctrTitle"/>
          </p:nvPr>
        </p:nvSpPr>
        <p:spPr/>
        <p:txBody>
          <a:bodyPr>
            <a:normAutofit/>
          </a:bodyPr>
          <a:lstStyle/>
          <a:p>
            <a:r>
              <a:rPr lang="en-CA" dirty="0"/>
              <a:t>Hemophilia Guidelines for All</a:t>
            </a:r>
            <a:endParaRPr lang="en-US" dirty="0"/>
          </a:p>
        </p:txBody>
      </p:sp>
      <p:sp>
        <p:nvSpPr>
          <p:cNvPr id="3" name="Subtitle 2">
            <a:extLst>
              <a:ext uri="{FF2B5EF4-FFF2-40B4-BE49-F238E27FC236}">
                <a16:creationId xmlns:a16="http://schemas.microsoft.com/office/drawing/2014/main" id="{AA7C183B-16C7-4831-96B4-F20CAE110378}"/>
              </a:ext>
            </a:extLst>
          </p:cNvPr>
          <p:cNvSpPr>
            <a:spLocks noGrp="1"/>
          </p:cNvSpPr>
          <p:nvPr>
            <p:ph type="subTitle" idx="1"/>
          </p:nvPr>
        </p:nvSpPr>
        <p:spPr/>
        <p:txBody>
          <a:bodyPr/>
          <a:lstStyle/>
          <a:p>
            <a:r>
              <a:rPr lang="en-CA" dirty="0"/>
              <a:t>A new ambition of the World Federation of Hemophilia</a:t>
            </a:r>
          </a:p>
        </p:txBody>
      </p:sp>
    </p:spTree>
    <p:extLst>
      <p:ext uri="{BB962C8B-B14F-4D97-AF65-F5344CB8AC3E}">
        <p14:creationId xmlns:p14="http://schemas.microsoft.com/office/powerpoint/2010/main" val="249579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FBB4444-6D34-CA4B-8EEB-2D2A6DFC5CB4}"/>
              </a:ext>
            </a:extLst>
          </p:cNvPr>
          <p:cNvSpPr>
            <a:spLocks noGrp="1"/>
          </p:cNvSpPr>
          <p:nvPr>
            <p:ph type="title"/>
          </p:nvPr>
        </p:nvSpPr>
        <p:spPr>
          <a:xfrm>
            <a:off x="838199" y="225425"/>
            <a:ext cx="10515599" cy="1487455"/>
          </a:xfrm>
        </p:spPr>
        <p:txBody>
          <a:bodyPr>
            <a:noAutofit/>
          </a:bodyPr>
          <a:lstStyle/>
          <a:p>
            <a:pPr>
              <a:lnSpc>
                <a:spcPct val="100000"/>
              </a:lnSpc>
            </a:pPr>
            <a:r>
              <a:rPr lang="en-CA" dirty="0"/>
              <a:t>Comprehensive care </a:t>
            </a:r>
            <a:br>
              <a:rPr lang="en-CA" dirty="0"/>
            </a:br>
            <a:r>
              <a:rPr lang="en-US" dirty="0"/>
              <a:t>Key components: the comprehensive care </a:t>
            </a:r>
            <a:br>
              <a:rPr lang="en-US" dirty="0"/>
            </a:br>
            <a:r>
              <a:rPr lang="en-US" dirty="0"/>
              <a:t>team</a:t>
            </a:r>
            <a:endParaRPr lang="en-CA" dirty="0"/>
          </a:p>
        </p:txBody>
      </p:sp>
      <p:sp>
        <p:nvSpPr>
          <p:cNvPr id="3" name="Content Placeholder 2">
            <a:extLst>
              <a:ext uri="{FF2B5EF4-FFF2-40B4-BE49-F238E27FC236}">
                <a16:creationId xmlns:a16="http://schemas.microsoft.com/office/drawing/2014/main" id="{F7149481-CF61-4B8A-A077-F607B0BB41CA}"/>
              </a:ext>
            </a:extLst>
          </p:cNvPr>
          <p:cNvSpPr>
            <a:spLocks noGrp="1"/>
          </p:cNvSpPr>
          <p:nvPr>
            <p:ph idx="1"/>
          </p:nvPr>
        </p:nvSpPr>
        <p:spPr>
          <a:xfrm>
            <a:off x="868303" y="2193826"/>
            <a:ext cx="3175000" cy="4614863"/>
          </a:xfrm>
        </p:spPr>
        <p:txBody>
          <a:bodyPr/>
          <a:lstStyle/>
          <a:p>
            <a:pPr marL="0" indent="0">
              <a:buNone/>
            </a:pPr>
            <a:r>
              <a:rPr lang="en-US" b="1" dirty="0">
                <a:solidFill>
                  <a:schemeClr val="accent1"/>
                </a:solidFill>
              </a:rPr>
              <a:t>Recommendation 2.2.1 </a:t>
            </a:r>
            <a:br>
              <a:rPr lang="en-US" dirty="0"/>
            </a:br>
            <a:r>
              <a:rPr lang="en-US" dirty="0"/>
              <a:t>For people with hemophilia, the WFH recommends coordinated delivery of comprehensive care by a multidisciplinary team of healthcare professionals with expertise and experience in hemophilia.</a:t>
            </a:r>
          </a:p>
        </p:txBody>
      </p:sp>
      <p:grpSp>
        <p:nvGrpSpPr>
          <p:cNvPr id="8" name="Group 7">
            <a:extLst>
              <a:ext uri="{FF2B5EF4-FFF2-40B4-BE49-F238E27FC236}">
                <a16:creationId xmlns:a16="http://schemas.microsoft.com/office/drawing/2014/main" id="{B81CF4D1-F405-44E6-BF68-8FC4395E6969}"/>
              </a:ext>
            </a:extLst>
          </p:cNvPr>
          <p:cNvGrpSpPr/>
          <p:nvPr/>
        </p:nvGrpSpPr>
        <p:grpSpPr>
          <a:xfrm>
            <a:off x="4267748" y="1422796"/>
            <a:ext cx="7529326" cy="4533505"/>
            <a:chOff x="4140748" y="1498996"/>
            <a:chExt cx="7529326" cy="4533505"/>
          </a:xfrm>
        </p:grpSpPr>
        <p:cxnSp>
          <p:nvCxnSpPr>
            <p:cNvPr id="27" name="Straight Connector 26">
              <a:extLst>
                <a:ext uri="{FF2B5EF4-FFF2-40B4-BE49-F238E27FC236}">
                  <a16:creationId xmlns:a16="http://schemas.microsoft.com/office/drawing/2014/main" id="{821EAA4C-1A98-43F4-9A63-F0E389B75DA5}"/>
                </a:ext>
              </a:extLst>
            </p:cNvPr>
            <p:cNvCxnSpPr>
              <a:cxnSpLocks/>
            </p:cNvCxnSpPr>
            <p:nvPr/>
          </p:nvCxnSpPr>
          <p:spPr>
            <a:xfrm flipV="1">
              <a:off x="7984876" y="4778123"/>
              <a:ext cx="0" cy="8223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F906FC-2F01-4F91-BC8C-3CCCAA68E6D4}"/>
                </a:ext>
              </a:extLst>
            </p:cNvPr>
            <p:cNvCxnSpPr>
              <a:cxnSpLocks/>
            </p:cNvCxnSpPr>
            <p:nvPr/>
          </p:nvCxnSpPr>
          <p:spPr>
            <a:xfrm flipV="1">
              <a:off x="7984876" y="1922313"/>
              <a:ext cx="0" cy="82230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9" name="Freeform: Shape 28">
              <a:extLst>
                <a:ext uri="{FF2B5EF4-FFF2-40B4-BE49-F238E27FC236}">
                  <a16:creationId xmlns:a16="http://schemas.microsoft.com/office/drawing/2014/main" id="{04340085-82C4-4E9D-832F-7B3D8084E864}"/>
                </a:ext>
              </a:extLst>
            </p:cNvPr>
            <p:cNvSpPr/>
            <p:nvPr/>
          </p:nvSpPr>
          <p:spPr>
            <a:xfrm flipV="1">
              <a:off x="8926350" y="2561764"/>
              <a:ext cx="738878" cy="488613"/>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Freeform: Shape 29">
              <a:extLst>
                <a:ext uri="{FF2B5EF4-FFF2-40B4-BE49-F238E27FC236}">
                  <a16:creationId xmlns:a16="http://schemas.microsoft.com/office/drawing/2014/main" id="{11331565-80A5-4D0E-A2FF-6EABC1267110}"/>
                </a:ext>
              </a:extLst>
            </p:cNvPr>
            <p:cNvSpPr/>
            <p:nvPr/>
          </p:nvSpPr>
          <p:spPr>
            <a:xfrm flipH="1" flipV="1">
              <a:off x="6220892" y="2561764"/>
              <a:ext cx="738878" cy="488613"/>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49940B26-23EF-42A5-9B8B-AFCCEC1CDF27}"/>
                </a:ext>
              </a:extLst>
            </p:cNvPr>
            <p:cNvSpPr/>
            <p:nvPr/>
          </p:nvSpPr>
          <p:spPr>
            <a:xfrm>
              <a:off x="9791041" y="2270026"/>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92929" rIns="0" bIns="92929" numCol="1" spcCol="1270" anchor="ctr" anchorCtr="0">
              <a:noAutofit/>
            </a:bodyPr>
            <a:lstStyle/>
            <a:p>
              <a:pPr marL="91440" lvl="0" indent="0" defTabSz="711200">
                <a:lnSpc>
                  <a:spcPct val="90000"/>
                </a:lnSpc>
                <a:spcBef>
                  <a:spcPct val="0"/>
                </a:spcBef>
                <a:spcAft>
                  <a:spcPct val="35000"/>
                </a:spcAft>
                <a:buNone/>
              </a:pPr>
              <a:r>
                <a:rPr lang="en-ZA" sz="1600" b="1" kern="1200" dirty="0">
                  <a:solidFill>
                    <a:schemeClr val="accent1"/>
                  </a:solidFill>
                  <a:latin typeface="+mj-lt"/>
                  <a:ea typeface="+mn-ea"/>
                  <a:cs typeface="+mn-cs"/>
                </a:rPr>
                <a:t>Nurse</a:t>
              </a:r>
            </a:p>
          </p:txBody>
        </p:sp>
        <p:sp>
          <p:nvSpPr>
            <p:cNvPr id="32" name="Rectangle 31">
              <a:extLst>
                <a:ext uri="{FF2B5EF4-FFF2-40B4-BE49-F238E27FC236}">
                  <a16:creationId xmlns:a16="http://schemas.microsoft.com/office/drawing/2014/main" id="{262BE1D3-63E9-45AF-91CC-8954B20AEEA9}"/>
                </a:ext>
              </a:extLst>
            </p:cNvPr>
            <p:cNvSpPr/>
            <p:nvPr/>
          </p:nvSpPr>
          <p:spPr>
            <a:xfrm>
              <a:off x="4349137" y="2288548"/>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r" defTabSz="711200">
                <a:lnSpc>
                  <a:spcPct val="90000"/>
                </a:lnSpc>
                <a:spcBef>
                  <a:spcPct val="0"/>
                </a:spcBef>
                <a:spcAft>
                  <a:spcPct val="35000"/>
                </a:spcAft>
                <a:buNone/>
              </a:pPr>
              <a:r>
                <a:rPr lang="en-ZA" sz="1600" b="1" kern="1200" dirty="0">
                  <a:solidFill>
                    <a:schemeClr val="accent1"/>
                  </a:solidFill>
                  <a:latin typeface="+mj-lt"/>
                </a:rPr>
                <a:t>Pathologist</a:t>
              </a:r>
            </a:p>
          </p:txBody>
        </p:sp>
        <p:sp>
          <p:nvSpPr>
            <p:cNvPr id="33" name="Freeform: Shape 32">
              <a:extLst>
                <a:ext uri="{FF2B5EF4-FFF2-40B4-BE49-F238E27FC236}">
                  <a16:creationId xmlns:a16="http://schemas.microsoft.com/office/drawing/2014/main" id="{2A4450C4-1FDC-4EBC-B1D2-15AF6357C41F}"/>
                </a:ext>
              </a:extLst>
            </p:cNvPr>
            <p:cNvSpPr/>
            <p:nvPr/>
          </p:nvSpPr>
          <p:spPr>
            <a:xfrm>
              <a:off x="8926350" y="4434440"/>
              <a:ext cx="738878" cy="488613"/>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Freeform: Shape 33">
              <a:extLst>
                <a:ext uri="{FF2B5EF4-FFF2-40B4-BE49-F238E27FC236}">
                  <a16:creationId xmlns:a16="http://schemas.microsoft.com/office/drawing/2014/main" id="{6E741579-723C-4F49-B055-EF489DFFD45E}"/>
                </a:ext>
              </a:extLst>
            </p:cNvPr>
            <p:cNvSpPr/>
            <p:nvPr/>
          </p:nvSpPr>
          <p:spPr>
            <a:xfrm flipH="1">
              <a:off x="6220892" y="4434440"/>
              <a:ext cx="738878" cy="488613"/>
            </a:xfrm>
            <a:custGeom>
              <a:avLst/>
              <a:gdLst>
                <a:gd name="connsiteX0" fmla="*/ 787400 w 787400"/>
                <a:gd name="connsiteY0" fmla="*/ 520700 h 520700"/>
                <a:gd name="connsiteX1" fmla="*/ 520700 w 787400"/>
                <a:gd name="connsiteY1" fmla="*/ 520700 h 520700"/>
                <a:gd name="connsiteX2" fmla="*/ 0 w 787400"/>
                <a:gd name="connsiteY2" fmla="*/ 0 h 520700"/>
              </a:gdLst>
              <a:ahLst/>
              <a:cxnLst>
                <a:cxn ang="0">
                  <a:pos x="connsiteX0" y="connsiteY0"/>
                </a:cxn>
                <a:cxn ang="0">
                  <a:pos x="connsiteX1" y="connsiteY1"/>
                </a:cxn>
                <a:cxn ang="0">
                  <a:pos x="connsiteX2" y="connsiteY2"/>
                </a:cxn>
              </a:cxnLst>
              <a:rect l="l" t="t" r="r" b="b"/>
              <a:pathLst>
                <a:path w="787400" h="520700">
                  <a:moveTo>
                    <a:pt x="787400" y="520700"/>
                  </a:moveTo>
                  <a:lnTo>
                    <a:pt x="520700" y="520700"/>
                  </a:lnTo>
                  <a:lnTo>
                    <a:pt x="0" y="0"/>
                  </a:ln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35" name="Straight Connector 34">
              <a:extLst>
                <a:ext uri="{FF2B5EF4-FFF2-40B4-BE49-F238E27FC236}">
                  <a16:creationId xmlns:a16="http://schemas.microsoft.com/office/drawing/2014/main" id="{86002968-877B-4D19-A2BA-41A7369F3841}"/>
                </a:ext>
              </a:extLst>
            </p:cNvPr>
            <p:cNvCxnSpPr>
              <a:cxnSpLocks/>
            </p:cNvCxnSpPr>
            <p:nvPr/>
          </p:nvCxnSpPr>
          <p:spPr>
            <a:xfrm>
              <a:off x="5996176" y="3759181"/>
              <a:ext cx="882005"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C9D1856-BDEC-43B8-9A31-E1BDE1ED1520}"/>
                </a:ext>
              </a:extLst>
            </p:cNvPr>
            <p:cNvCxnSpPr>
              <a:cxnSpLocks/>
            </p:cNvCxnSpPr>
            <p:nvPr/>
          </p:nvCxnSpPr>
          <p:spPr>
            <a:xfrm>
              <a:off x="9004729" y="3759181"/>
              <a:ext cx="882005"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CCBBE022-F809-4D5D-A111-5A7EDB23FF0A}"/>
                </a:ext>
              </a:extLst>
            </p:cNvPr>
            <p:cNvSpPr/>
            <p:nvPr/>
          </p:nvSpPr>
          <p:spPr>
            <a:xfrm>
              <a:off x="7095422" y="1498996"/>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algn="ctr" defTabSz="711200">
                <a:lnSpc>
                  <a:spcPct val="90000"/>
                </a:lnSpc>
                <a:spcBef>
                  <a:spcPct val="0"/>
                </a:spcBef>
                <a:spcAft>
                  <a:spcPct val="35000"/>
                </a:spcAft>
              </a:pPr>
              <a:r>
                <a:rPr lang="en-ZA" sz="1600" b="1" dirty="0">
                  <a:solidFill>
                    <a:schemeClr val="accent1"/>
                  </a:solidFill>
                  <a:latin typeface="+mj-lt"/>
                </a:rPr>
                <a:t>Physician</a:t>
              </a:r>
            </a:p>
          </p:txBody>
        </p:sp>
        <p:sp>
          <p:nvSpPr>
            <p:cNvPr id="41" name="Rectangle 40">
              <a:extLst>
                <a:ext uri="{FF2B5EF4-FFF2-40B4-BE49-F238E27FC236}">
                  <a16:creationId xmlns:a16="http://schemas.microsoft.com/office/drawing/2014/main" id="{1244BF80-0E4D-4103-BB96-AFC1A347B871}"/>
                </a:ext>
              </a:extLst>
            </p:cNvPr>
            <p:cNvSpPr/>
            <p:nvPr/>
          </p:nvSpPr>
          <p:spPr>
            <a:xfrm>
              <a:off x="9886734" y="3477049"/>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91440" defTabSz="711200">
                <a:lnSpc>
                  <a:spcPct val="90000"/>
                </a:lnSpc>
                <a:spcBef>
                  <a:spcPct val="0"/>
                </a:spcBef>
                <a:spcAft>
                  <a:spcPct val="35000"/>
                </a:spcAft>
              </a:pPr>
              <a:r>
                <a:rPr lang="en-ZA" sz="1600" b="1" dirty="0">
                  <a:solidFill>
                    <a:schemeClr val="accent1"/>
                  </a:solidFill>
                  <a:latin typeface="+mj-lt"/>
                </a:rPr>
                <a:t>Geneticist</a:t>
              </a:r>
            </a:p>
          </p:txBody>
        </p:sp>
        <p:sp>
          <p:nvSpPr>
            <p:cNvPr id="42" name="Rectangle 41">
              <a:extLst>
                <a:ext uri="{FF2B5EF4-FFF2-40B4-BE49-F238E27FC236}">
                  <a16:creationId xmlns:a16="http://schemas.microsoft.com/office/drawing/2014/main" id="{2B0C5CD3-1EAF-4B16-A89E-E117F96BFC21}"/>
                </a:ext>
              </a:extLst>
            </p:cNvPr>
            <p:cNvSpPr/>
            <p:nvPr/>
          </p:nvSpPr>
          <p:spPr>
            <a:xfrm>
              <a:off x="9671121" y="4634324"/>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91440" lvl="0" indent="0" defTabSz="711200">
                <a:lnSpc>
                  <a:spcPct val="90000"/>
                </a:lnSpc>
                <a:spcBef>
                  <a:spcPct val="0"/>
                </a:spcBef>
                <a:spcAft>
                  <a:spcPct val="35000"/>
                </a:spcAft>
                <a:buNone/>
              </a:pPr>
              <a:r>
                <a:rPr lang="en-ZA" sz="1600" b="1" kern="1200" dirty="0">
                  <a:solidFill>
                    <a:schemeClr val="accent1"/>
                  </a:solidFill>
                  <a:latin typeface="+mj-lt"/>
                </a:rPr>
                <a:t>Social worker</a:t>
              </a:r>
            </a:p>
          </p:txBody>
        </p:sp>
        <p:sp>
          <p:nvSpPr>
            <p:cNvPr id="43" name="Rectangle 42">
              <a:extLst>
                <a:ext uri="{FF2B5EF4-FFF2-40B4-BE49-F238E27FC236}">
                  <a16:creationId xmlns:a16="http://schemas.microsoft.com/office/drawing/2014/main" id="{77F13806-FEBE-4972-A7BE-BED35C6DEE6C}"/>
                </a:ext>
              </a:extLst>
            </p:cNvPr>
            <p:cNvSpPr/>
            <p:nvPr/>
          </p:nvSpPr>
          <p:spPr>
            <a:xfrm>
              <a:off x="7095422" y="5453374"/>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ctr" defTabSz="711200">
                <a:lnSpc>
                  <a:spcPct val="90000"/>
                </a:lnSpc>
                <a:spcBef>
                  <a:spcPct val="0"/>
                </a:spcBef>
                <a:spcAft>
                  <a:spcPct val="35000"/>
                </a:spcAft>
                <a:buNone/>
              </a:pPr>
              <a:r>
                <a:rPr lang="en-ZA" sz="1600" b="1" kern="1200" dirty="0">
                  <a:solidFill>
                    <a:schemeClr val="accent1"/>
                  </a:solidFill>
                  <a:latin typeface="+mj-lt"/>
                </a:rPr>
                <a:t>Infectious disease</a:t>
              </a:r>
            </a:p>
          </p:txBody>
        </p:sp>
        <p:sp>
          <p:nvSpPr>
            <p:cNvPr id="45" name="Rectangle 44">
              <a:extLst>
                <a:ext uri="{FF2B5EF4-FFF2-40B4-BE49-F238E27FC236}">
                  <a16:creationId xmlns:a16="http://schemas.microsoft.com/office/drawing/2014/main" id="{FE62C3B9-4342-422B-BB56-3D0E2B1037C2}"/>
                </a:ext>
              </a:extLst>
            </p:cNvPr>
            <p:cNvSpPr/>
            <p:nvPr/>
          </p:nvSpPr>
          <p:spPr>
            <a:xfrm>
              <a:off x="4349137" y="4619958"/>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r" defTabSz="711200">
                <a:lnSpc>
                  <a:spcPct val="90000"/>
                </a:lnSpc>
                <a:spcBef>
                  <a:spcPct val="0"/>
                </a:spcBef>
                <a:spcAft>
                  <a:spcPct val="35000"/>
                </a:spcAft>
                <a:buNone/>
              </a:pPr>
              <a:r>
                <a:rPr lang="en-ZA" sz="1600" b="1" kern="1200" dirty="0" err="1">
                  <a:solidFill>
                    <a:schemeClr val="accent1"/>
                  </a:solidFill>
                  <a:latin typeface="+mj-lt"/>
                </a:rPr>
                <a:t>Orthopedics</a:t>
              </a:r>
              <a:endParaRPr lang="en-ZA" sz="1600" b="1" kern="1200" dirty="0">
                <a:solidFill>
                  <a:schemeClr val="accent1"/>
                </a:solidFill>
                <a:latin typeface="+mj-lt"/>
              </a:endParaRPr>
            </a:p>
          </p:txBody>
        </p:sp>
        <p:sp>
          <p:nvSpPr>
            <p:cNvPr id="46" name="Rectangle 45">
              <a:extLst>
                <a:ext uri="{FF2B5EF4-FFF2-40B4-BE49-F238E27FC236}">
                  <a16:creationId xmlns:a16="http://schemas.microsoft.com/office/drawing/2014/main" id="{2DC0B484-5338-4955-9F23-3786F79D5C69}"/>
                </a:ext>
              </a:extLst>
            </p:cNvPr>
            <p:cNvSpPr/>
            <p:nvPr/>
          </p:nvSpPr>
          <p:spPr>
            <a:xfrm>
              <a:off x="4140748" y="3457599"/>
              <a:ext cx="1783340" cy="579127"/>
            </a:xfrm>
            <a:prstGeom prst="rect">
              <a:avLst/>
            </a:prstGeom>
            <a:solidFill>
              <a:schemeClr val="bg1"/>
            </a:solidFill>
            <a:ln w="34925">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92929" tIns="92929" rIns="92929" bIns="92929" numCol="1" spcCol="1270" anchor="ctr" anchorCtr="0">
              <a:noAutofit/>
            </a:bodyPr>
            <a:lstStyle/>
            <a:p>
              <a:pPr marL="0" lvl="0" indent="0" algn="r" defTabSz="711200">
                <a:lnSpc>
                  <a:spcPct val="90000"/>
                </a:lnSpc>
                <a:spcBef>
                  <a:spcPct val="0"/>
                </a:spcBef>
                <a:spcAft>
                  <a:spcPct val="35000"/>
                </a:spcAft>
                <a:buNone/>
              </a:pPr>
              <a:r>
                <a:rPr lang="en-ZA" sz="1600" b="1" kern="1200" dirty="0">
                  <a:solidFill>
                    <a:schemeClr val="accent1"/>
                  </a:solidFill>
                  <a:latin typeface="+mj-lt"/>
                </a:rPr>
                <a:t>Physiotherapist</a:t>
              </a:r>
            </a:p>
          </p:txBody>
        </p:sp>
        <p:grpSp>
          <p:nvGrpSpPr>
            <p:cNvPr id="7" name="Group 6">
              <a:extLst>
                <a:ext uri="{FF2B5EF4-FFF2-40B4-BE49-F238E27FC236}">
                  <a16:creationId xmlns:a16="http://schemas.microsoft.com/office/drawing/2014/main" id="{440CA2EC-AE06-4FA8-93C4-9957249DAFA5}"/>
                </a:ext>
              </a:extLst>
            </p:cNvPr>
            <p:cNvGrpSpPr/>
            <p:nvPr/>
          </p:nvGrpSpPr>
          <p:grpSpPr>
            <a:xfrm>
              <a:off x="6577108" y="2498539"/>
              <a:ext cx="2747012" cy="2530662"/>
              <a:chOff x="6309465" y="2251975"/>
              <a:chExt cx="3282298" cy="3023789"/>
            </a:xfrm>
          </p:grpSpPr>
          <p:sp>
            <p:nvSpPr>
              <p:cNvPr id="39" name="Oval 38">
                <a:extLst>
                  <a:ext uri="{FF2B5EF4-FFF2-40B4-BE49-F238E27FC236}">
                    <a16:creationId xmlns:a16="http://schemas.microsoft.com/office/drawing/2014/main" id="{1A40011B-A970-4DC4-AA64-2BD68BA61BFB}"/>
                  </a:ext>
                </a:extLst>
              </p:cNvPr>
              <p:cNvSpPr/>
              <p:nvPr/>
            </p:nvSpPr>
            <p:spPr>
              <a:xfrm>
                <a:off x="6425312" y="2251975"/>
                <a:ext cx="3023788" cy="3023789"/>
              </a:xfrm>
              <a:prstGeom prst="ellipse">
                <a:avLst/>
              </a:prstGeom>
              <a:solidFill>
                <a:schemeClr val="bg1"/>
              </a:solidFill>
              <a:ln w="762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8" name="TextBox 47">
                <a:extLst>
                  <a:ext uri="{FF2B5EF4-FFF2-40B4-BE49-F238E27FC236}">
                    <a16:creationId xmlns:a16="http://schemas.microsoft.com/office/drawing/2014/main" id="{A8F5E15D-C339-4F23-953C-FD2F855D1E64}"/>
                  </a:ext>
                </a:extLst>
              </p:cNvPr>
              <p:cNvSpPr txBox="1"/>
              <p:nvPr/>
            </p:nvSpPr>
            <p:spPr>
              <a:xfrm>
                <a:off x="6309465" y="3242944"/>
                <a:ext cx="3282298" cy="830997"/>
              </a:xfrm>
              <a:prstGeom prst="rect">
                <a:avLst/>
              </a:prstGeom>
              <a:noFill/>
              <a:effectLst/>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ZA" sz="2400" b="1" dirty="0">
                    <a:solidFill>
                      <a:srgbClr val="642566"/>
                    </a:solidFill>
                  </a:rPr>
                  <a:t>People with </a:t>
                </a:r>
              </a:p>
              <a:p>
                <a:pPr algn="ctr"/>
                <a:r>
                  <a:rPr lang="en-ZA" sz="2400" b="1" dirty="0" err="1">
                    <a:solidFill>
                      <a:srgbClr val="642566"/>
                    </a:solidFill>
                  </a:rPr>
                  <a:t>hemophilia</a:t>
                </a:r>
                <a:endParaRPr lang="en-ZA" sz="2400" b="1" dirty="0">
                  <a:solidFill>
                    <a:srgbClr val="642566"/>
                  </a:solidFill>
                </a:endParaRPr>
              </a:p>
            </p:txBody>
          </p:sp>
        </p:grpSp>
        <p:cxnSp>
          <p:nvCxnSpPr>
            <p:cNvPr id="49" name="Straight Connector 48">
              <a:extLst>
                <a:ext uri="{FF2B5EF4-FFF2-40B4-BE49-F238E27FC236}">
                  <a16:creationId xmlns:a16="http://schemas.microsoft.com/office/drawing/2014/main" id="{3F2666FD-104C-4E88-A965-5616BABDE861}"/>
                </a:ext>
              </a:extLst>
            </p:cNvPr>
            <p:cNvCxnSpPr>
              <a:cxnSpLocks/>
            </p:cNvCxnSpPr>
            <p:nvPr/>
          </p:nvCxnSpPr>
          <p:spPr>
            <a:xfrm>
              <a:off x="7695355" y="5453374"/>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580F428-6B7C-4C7D-9F48-92B1DCD6DF0C}"/>
                </a:ext>
              </a:extLst>
            </p:cNvPr>
            <p:cNvCxnSpPr>
              <a:cxnSpLocks/>
            </p:cNvCxnSpPr>
            <p:nvPr/>
          </p:nvCxnSpPr>
          <p:spPr>
            <a:xfrm>
              <a:off x="7695355" y="2066601"/>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BEA11D4-41C7-4EBE-AC9B-9ECD4F152600}"/>
                </a:ext>
              </a:extLst>
            </p:cNvPr>
            <p:cNvCxnSpPr>
              <a:cxnSpLocks/>
            </p:cNvCxnSpPr>
            <p:nvPr/>
          </p:nvCxnSpPr>
          <p:spPr>
            <a:xfrm rot="5400000">
              <a:off x="9386097" y="2561764"/>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3EE1107-49DE-4518-9900-7844A275C239}"/>
                </a:ext>
              </a:extLst>
            </p:cNvPr>
            <p:cNvCxnSpPr>
              <a:cxnSpLocks/>
            </p:cNvCxnSpPr>
            <p:nvPr/>
          </p:nvCxnSpPr>
          <p:spPr>
            <a:xfrm rot="5400000">
              <a:off x="9608039" y="3766613"/>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C3EFDC1-5482-4E8D-8F31-28C92BC9E9C2}"/>
                </a:ext>
              </a:extLst>
            </p:cNvPr>
            <p:cNvCxnSpPr>
              <a:cxnSpLocks/>
            </p:cNvCxnSpPr>
            <p:nvPr/>
          </p:nvCxnSpPr>
          <p:spPr>
            <a:xfrm rot="5400000">
              <a:off x="9386096" y="4923887"/>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348F913-4F2B-4D83-9AA0-A68236A297AB}"/>
                </a:ext>
              </a:extLst>
            </p:cNvPr>
            <p:cNvCxnSpPr>
              <a:cxnSpLocks/>
            </p:cNvCxnSpPr>
            <p:nvPr/>
          </p:nvCxnSpPr>
          <p:spPr>
            <a:xfrm rot="5400000">
              <a:off x="5933934" y="4923887"/>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8B65100-EFC7-4F05-873E-91BA7DB26D26}"/>
                </a:ext>
              </a:extLst>
            </p:cNvPr>
            <p:cNvCxnSpPr>
              <a:cxnSpLocks/>
            </p:cNvCxnSpPr>
            <p:nvPr/>
          </p:nvCxnSpPr>
          <p:spPr>
            <a:xfrm rot="5400000">
              <a:off x="5712334" y="3766613"/>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81C8C5D-1C59-4DDE-B6F2-EE70B161AE57}"/>
                </a:ext>
              </a:extLst>
            </p:cNvPr>
            <p:cNvCxnSpPr>
              <a:cxnSpLocks/>
            </p:cNvCxnSpPr>
            <p:nvPr/>
          </p:nvCxnSpPr>
          <p:spPr>
            <a:xfrm rot="5400000">
              <a:off x="5933935" y="2561764"/>
              <a:ext cx="583475"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03202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D3F43-293E-4033-9FBA-829DB1421229}"/>
              </a:ext>
            </a:extLst>
          </p:cNvPr>
          <p:cNvSpPr>
            <a:spLocks noGrp="1"/>
          </p:cNvSpPr>
          <p:nvPr>
            <p:ph type="title"/>
          </p:nvPr>
        </p:nvSpPr>
        <p:spPr>
          <a:xfrm>
            <a:off x="838199" y="225425"/>
            <a:ext cx="10515599" cy="1090079"/>
          </a:xfrm>
        </p:spPr>
        <p:txBody>
          <a:bodyPr>
            <a:normAutofit/>
          </a:bodyPr>
          <a:lstStyle/>
          <a:p>
            <a:r>
              <a:rPr lang="en-CA"/>
              <a:t>Comprehensive care</a:t>
            </a:r>
            <a:endParaRPr lang="en-CA" dirty="0"/>
          </a:p>
        </p:txBody>
      </p:sp>
      <p:sp>
        <p:nvSpPr>
          <p:cNvPr id="3" name="Content Placeholder 2">
            <a:extLst>
              <a:ext uri="{FF2B5EF4-FFF2-40B4-BE49-F238E27FC236}">
                <a16:creationId xmlns:a16="http://schemas.microsoft.com/office/drawing/2014/main" id="{F9654097-6445-416F-818C-CFD388DCB2C9}"/>
              </a:ext>
            </a:extLst>
          </p:cNvPr>
          <p:cNvSpPr>
            <a:spLocks noGrp="1"/>
          </p:cNvSpPr>
          <p:nvPr>
            <p:ph idx="1"/>
          </p:nvPr>
        </p:nvSpPr>
        <p:spPr>
          <a:xfrm>
            <a:off x="838200" y="1562100"/>
            <a:ext cx="10515600" cy="4614863"/>
          </a:xfrm>
        </p:spPr>
        <p:txBody>
          <a:bodyPr>
            <a:noAutofit/>
          </a:bodyPr>
          <a:lstStyle/>
          <a:p>
            <a:pPr marL="0" indent="0">
              <a:buNone/>
            </a:pPr>
            <a:r>
              <a:rPr lang="en-US" b="1" dirty="0">
                <a:solidFill>
                  <a:schemeClr val="accent1"/>
                </a:solidFill>
              </a:rPr>
              <a:t>Recommendation 2.2.2 </a:t>
            </a:r>
            <a:br>
              <a:rPr lang="en-US" dirty="0"/>
            </a:br>
            <a:r>
              <a:rPr lang="en-US" dirty="0"/>
              <a:t>For people with hemophilia, the WFH recommends availability </a:t>
            </a:r>
            <a:r>
              <a:rPr lang="en-CA" dirty="0"/>
              <a:t>of and access to:</a:t>
            </a:r>
          </a:p>
          <a:p>
            <a:r>
              <a:rPr lang="en-US" dirty="0"/>
              <a:t>Appropriate emergency care at all times</a:t>
            </a:r>
            <a:endParaRPr lang="en-CA" dirty="0"/>
          </a:p>
          <a:p>
            <a:r>
              <a:rPr lang="en-US" dirty="0"/>
              <a:t>Coagulation laboratory capable of performing clotting factor </a:t>
            </a:r>
            <a:r>
              <a:rPr lang="en-CA" dirty="0"/>
              <a:t>assays and inhibitor testing</a:t>
            </a:r>
          </a:p>
          <a:p>
            <a:r>
              <a:rPr lang="en-US" dirty="0"/>
              <a:t>Appropriate clotting factor concentrates (CFCs), either plasma- derived or recombinant, as well as other hemostatic agents such as desmopressin (DDAVP), emicizumab, and </a:t>
            </a:r>
            <a:r>
              <a:rPr lang="en-CA" dirty="0"/>
              <a:t>antifibrinolytics</a:t>
            </a:r>
          </a:p>
          <a:p>
            <a:pPr indent="0" algn="l">
              <a:spcBef>
                <a:spcPts val="300"/>
              </a:spcBef>
              <a:buNone/>
            </a:pPr>
            <a:endParaRPr lang="en-US" sz="2000" i="0" u="none" strike="noStrike" baseline="0" dirty="0"/>
          </a:p>
          <a:p>
            <a:pPr indent="0" algn="l">
              <a:spcBef>
                <a:spcPts val="300"/>
              </a:spcBef>
              <a:buNone/>
            </a:pPr>
            <a:endParaRPr lang="en-US" dirty="0"/>
          </a:p>
          <a:p>
            <a:pPr indent="0" algn="l">
              <a:spcBef>
                <a:spcPts val="300"/>
              </a:spcBef>
              <a:buNone/>
            </a:pPr>
            <a:r>
              <a:rPr lang="en-US" sz="1600" i="0" u="none" strike="noStrike" baseline="0" dirty="0"/>
              <a:t>… continued</a:t>
            </a:r>
          </a:p>
        </p:txBody>
      </p:sp>
      <p:sp>
        <p:nvSpPr>
          <p:cNvPr id="4" name="Text Placeholder 9">
            <a:extLst>
              <a:ext uri="{FF2B5EF4-FFF2-40B4-BE49-F238E27FC236}">
                <a16:creationId xmlns:a16="http://schemas.microsoft.com/office/drawing/2014/main" id="{3CB169A0-C8DB-4A25-AFBE-3DA46A1325EF}"/>
              </a:ext>
            </a:extLst>
          </p:cNvPr>
          <p:cNvSpPr>
            <a:spLocks noGrp="1"/>
          </p:cNvSpPr>
          <p:nvPr>
            <p:ph type="body" sz="quarter" idx="13"/>
          </p:nvPr>
        </p:nvSpPr>
        <p:spPr>
          <a:xfrm>
            <a:off x="838201" y="6356351"/>
            <a:ext cx="9925050" cy="365125"/>
          </a:xfrm>
        </p:spPr>
        <p:txBody>
          <a:bodyPr/>
          <a:lstStyle/>
          <a:p>
            <a:r>
              <a:rPr lang="en-US"/>
              <a:t>CFCs, clotting factor concentrates; DDAVP, desmopressin.</a:t>
            </a:r>
            <a:endParaRPr lang="en-CA" dirty="0"/>
          </a:p>
        </p:txBody>
      </p:sp>
    </p:spTree>
    <p:extLst>
      <p:ext uri="{BB962C8B-B14F-4D97-AF65-F5344CB8AC3E}">
        <p14:creationId xmlns:p14="http://schemas.microsoft.com/office/powerpoint/2010/main" val="704638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D3F43-293E-4033-9FBA-829DB1421229}"/>
              </a:ext>
            </a:extLst>
          </p:cNvPr>
          <p:cNvSpPr>
            <a:spLocks noGrp="1"/>
          </p:cNvSpPr>
          <p:nvPr>
            <p:ph type="title"/>
          </p:nvPr>
        </p:nvSpPr>
        <p:spPr/>
        <p:txBody>
          <a:bodyPr>
            <a:normAutofit/>
          </a:bodyPr>
          <a:lstStyle/>
          <a:p>
            <a:pPr>
              <a:lnSpc>
                <a:spcPct val="100000"/>
              </a:lnSpc>
            </a:pPr>
            <a:r>
              <a:rPr lang="en-CA" sz="3400"/>
              <a:t>Comprehensive care</a:t>
            </a:r>
            <a:endParaRPr lang="en-CA" sz="3400" dirty="0"/>
          </a:p>
        </p:txBody>
      </p:sp>
      <p:sp>
        <p:nvSpPr>
          <p:cNvPr id="3" name="Content Placeholder 2">
            <a:extLst>
              <a:ext uri="{FF2B5EF4-FFF2-40B4-BE49-F238E27FC236}">
                <a16:creationId xmlns:a16="http://schemas.microsoft.com/office/drawing/2014/main" id="{F9654097-6445-416F-818C-CFD388DCB2C9}"/>
              </a:ext>
            </a:extLst>
          </p:cNvPr>
          <p:cNvSpPr>
            <a:spLocks noGrp="1"/>
          </p:cNvSpPr>
          <p:nvPr>
            <p:ph idx="1"/>
          </p:nvPr>
        </p:nvSpPr>
        <p:spPr/>
        <p:txBody>
          <a:bodyPr>
            <a:noAutofit/>
          </a:bodyPr>
          <a:lstStyle/>
          <a:p>
            <a:pPr marL="0" indent="0">
              <a:lnSpc>
                <a:spcPct val="100000"/>
              </a:lnSpc>
              <a:buNone/>
            </a:pPr>
            <a:r>
              <a:rPr lang="en-US" sz="2000" b="1" dirty="0">
                <a:solidFill>
                  <a:srgbClr val="008BB0"/>
                </a:solidFill>
              </a:rPr>
              <a:t>Recommendation 2.2.2 </a:t>
            </a:r>
            <a:endParaRPr lang="en-CA" sz="2000" b="1" dirty="0">
              <a:solidFill>
                <a:srgbClr val="008BB0"/>
              </a:solidFill>
            </a:endParaRPr>
          </a:p>
          <a:p>
            <a:pPr>
              <a:lnSpc>
                <a:spcPct val="100000"/>
              </a:lnSpc>
              <a:spcBef>
                <a:spcPts val="400"/>
              </a:spcBef>
            </a:pPr>
            <a:r>
              <a:rPr lang="en-US" sz="2000" dirty="0"/>
              <a:t>Safe blood components such as fresh frozen plasma and cryoprecipitate that have been adequately screened, tested, and/or virus-inactivated if CFCs are not available</a:t>
            </a:r>
          </a:p>
          <a:p>
            <a:pPr>
              <a:lnSpc>
                <a:spcPct val="100000"/>
              </a:lnSpc>
            </a:pPr>
            <a:r>
              <a:rPr lang="en-US" sz="2000" dirty="0"/>
              <a:t>Casting and/or splinting for immobilization and mobility/support </a:t>
            </a:r>
            <a:r>
              <a:rPr lang="en-CA" sz="2000" dirty="0"/>
              <a:t>aids, as needed</a:t>
            </a:r>
          </a:p>
          <a:p>
            <a:pPr>
              <a:lnSpc>
                <a:spcPct val="100000"/>
              </a:lnSpc>
            </a:pPr>
            <a:r>
              <a:rPr lang="en-US" sz="2000" dirty="0"/>
              <a:t>Other specialists to address specific medical and health-related issues that some individuals may encounter, </a:t>
            </a:r>
            <a:r>
              <a:rPr lang="en-CA" sz="2000" dirty="0"/>
              <a:t>as needed. </a:t>
            </a:r>
          </a:p>
        </p:txBody>
      </p:sp>
      <p:sp>
        <p:nvSpPr>
          <p:cNvPr id="7" name="Text Placeholder 6">
            <a:extLst>
              <a:ext uri="{FF2B5EF4-FFF2-40B4-BE49-F238E27FC236}">
                <a16:creationId xmlns:a16="http://schemas.microsoft.com/office/drawing/2014/main" id="{88FF366E-E42B-4B54-9D0A-1F67829251E1}"/>
              </a:ext>
            </a:extLst>
          </p:cNvPr>
          <p:cNvSpPr>
            <a:spLocks noGrp="1"/>
          </p:cNvSpPr>
          <p:nvPr>
            <p:ph type="body" sz="quarter" idx="13"/>
          </p:nvPr>
        </p:nvSpPr>
        <p:spPr/>
        <p:txBody>
          <a:bodyPr/>
          <a:lstStyle/>
          <a:p>
            <a:r>
              <a:rPr lang="en-US" dirty="0"/>
              <a:t>CFC, clotting factor concentrate.</a:t>
            </a:r>
            <a:endParaRPr lang="en-CA" dirty="0"/>
          </a:p>
        </p:txBody>
      </p:sp>
    </p:spTree>
    <p:extLst>
      <p:ext uri="{BB962C8B-B14F-4D97-AF65-F5344CB8AC3E}">
        <p14:creationId xmlns:p14="http://schemas.microsoft.com/office/powerpoint/2010/main" val="3626332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BAC6A-5874-4AB6-A477-4EB9CB9CBB91}"/>
              </a:ext>
            </a:extLst>
          </p:cNvPr>
          <p:cNvSpPr>
            <a:spLocks noGrp="1"/>
          </p:cNvSpPr>
          <p:nvPr>
            <p:ph type="title"/>
          </p:nvPr>
        </p:nvSpPr>
        <p:spPr>
          <a:xfrm>
            <a:off x="838199" y="225425"/>
            <a:ext cx="10515599" cy="1090079"/>
          </a:xfrm>
        </p:spPr>
        <p:txBody>
          <a:bodyPr>
            <a:noAutofit/>
          </a:bodyPr>
          <a:lstStyle/>
          <a:p>
            <a:r>
              <a:rPr lang="en-CA" dirty="0"/>
              <a:t>Comprehensive care</a:t>
            </a:r>
            <a:br>
              <a:rPr lang="en-CA" dirty="0"/>
            </a:br>
            <a:r>
              <a:rPr lang="en-US" dirty="0"/>
              <a:t>Coordination and provision of care</a:t>
            </a:r>
            <a:endParaRPr lang="en-CA" dirty="0"/>
          </a:p>
        </p:txBody>
      </p:sp>
      <p:sp>
        <p:nvSpPr>
          <p:cNvPr id="3" name="Content Placeholder 2">
            <a:extLst>
              <a:ext uri="{FF2B5EF4-FFF2-40B4-BE49-F238E27FC236}">
                <a16:creationId xmlns:a16="http://schemas.microsoft.com/office/drawing/2014/main" id="{26064841-9D59-4EC2-96C5-26F8C9BDCF6A}"/>
              </a:ext>
            </a:extLst>
          </p:cNvPr>
          <p:cNvSpPr>
            <a:spLocks noGrp="1"/>
          </p:cNvSpPr>
          <p:nvPr>
            <p:ph idx="1"/>
          </p:nvPr>
        </p:nvSpPr>
        <p:spPr>
          <a:xfrm>
            <a:off x="838200" y="1562101"/>
            <a:ext cx="10515600" cy="1651000"/>
          </a:xfrm>
        </p:spPr>
        <p:txBody>
          <a:bodyPr>
            <a:normAutofit/>
          </a:bodyPr>
          <a:lstStyle/>
          <a:p>
            <a:pPr marL="0" indent="0">
              <a:buNone/>
            </a:pPr>
            <a:r>
              <a:rPr lang="en-US" b="1" dirty="0">
                <a:solidFill>
                  <a:schemeClr val="accent1"/>
                </a:solidFill>
              </a:rPr>
              <a:t>Recommendation 2.2.4 </a:t>
            </a:r>
            <a:br>
              <a:rPr lang="en-US" dirty="0"/>
            </a:br>
            <a:r>
              <a:rPr lang="en-US" dirty="0"/>
              <a:t>For people with hemophilia, the WFH recommends a </a:t>
            </a:r>
            <a:r>
              <a:rPr lang="en-US" b="1" dirty="0"/>
              <a:t>multidisciplinary checkup including hematologic, musculoskeletal, and quality-of-life assessments</a:t>
            </a:r>
            <a:r>
              <a:rPr lang="en-US" dirty="0"/>
              <a:t> by the core comprehensive care team members at least yearly (every 6 months for children). </a:t>
            </a:r>
          </a:p>
        </p:txBody>
      </p:sp>
      <p:sp>
        <p:nvSpPr>
          <p:cNvPr id="8" name="Content Placeholder 2">
            <a:extLst>
              <a:ext uri="{FF2B5EF4-FFF2-40B4-BE49-F238E27FC236}">
                <a16:creationId xmlns:a16="http://schemas.microsoft.com/office/drawing/2014/main" id="{2BA71529-471A-449A-80CA-1D0A10725DAA}"/>
              </a:ext>
            </a:extLst>
          </p:cNvPr>
          <p:cNvSpPr txBox="1">
            <a:spLocks/>
          </p:cNvSpPr>
          <p:nvPr/>
        </p:nvSpPr>
        <p:spPr>
          <a:xfrm>
            <a:off x="838198" y="3436935"/>
            <a:ext cx="10515600" cy="1651000"/>
          </a:xfrm>
          <a:prstGeom prst="roundRect">
            <a:avLst>
              <a:gd name="adj" fmla="val 9847"/>
            </a:avLst>
          </a:prstGeom>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i="0" u="none" strike="noStrike" baseline="0" dirty="0">
                <a:solidFill>
                  <a:srgbClr val="008BB0"/>
                </a:solidFill>
              </a:rPr>
              <a:t>REMARK: </a:t>
            </a:r>
            <a:r>
              <a:rPr lang="en-US" i="0" u="none" strike="noStrike" baseline="0" dirty="0"/>
              <a:t>Smaller </a:t>
            </a:r>
            <a:r>
              <a:rPr lang="en-US" i="0" u="none" strike="noStrike" baseline="0" dirty="0" err="1"/>
              <a:t>centres</a:t>
            </a:r>
            <a:r>
              <a:rPr lang="en-US" i="0" u="none" strike="noStrike" baseline="0" dirty="0"/>
              <a:t> and family physicians can provide primary care and management of some complications of hemophilia, in frequent consultation with the hemophilia comprehensive care team, especially for patients who live a long distance from the nearest hemophilia treatment </a:t>
            </a:r>
            <a:r>
              <a:rPr lang="en-US" i="0" u="none" strike="noStrike" baseline="0" dirty="0" err="1"/>
              <a:t>centre</a:t>
            </a:r>
            <a:r>
              <a:rPr lang="en-US" i="0" u="none" strike="noStrike" baseline="0" dirty="0"/>
              <a:t>.</a:t>
            </a:r>
          </a:p>
        </p:txBody>
      </p:sp>
    </p:spTree>
    <p:extLst>
      <p:ext uri="{BB962C8B-B14F-4D97-AF65-F5344CB8AC3E}">
        <p14:creationId xmlns:p14="http://schemas.microsoft.com/office/powerpoint/2010/main" val="40730192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FA3ED-62AC-4BE5-B8BF-81731B12127B}"/>
              </a:ext>
            </a:extLst>
          </p:cNvPr>
          <p:cNvSpPr>
            <a:spLocks noGrp="1"/>
          </p:cNvSpPr>
          <p:nvPr>
            <p:ph type="title"/>
          </p:nvPr>
        </p:nvSpPr>
        <p:spPr>
          <a:xfrm>
            <a:off x="838199" y="225425"/>
            <a:ext cx="10515599" cy="1090079"/>
          </a:xfrm>
        </p:spPr>
        <p:txBody>
          <a:bodyPr>
            <a:noAutofit/>
          </a:bodyPr>
          <a:lstStyle/>
          <a:p>
            <a:r>
              <a:rPr lang="en-CA" dirty="0"/>
              <a:t>Comprehensive care </a:t>
            </a:r>
            <a:br>
              <a:rPr lang="en-CA" dirty="0"/>
            </a:br>
            <a:r>
              <a:rPr lang="en-US" dirty="0"/>
              <a:t>Patient registry and data collection</a:t>
            </a:r>
            <a:endParaRPr lang="en-CA" dirty="0"/>
          </a:p>
        </p:txBody>
      </p:sp>
      <p:sp>
        <p:nvSpPr>
          <p:cNvPr id="3" name="Content Placeholder 2">
            <a:extLst>
              <a:ext uri="{FF2B5EF4-FFF2-40B4-BE49-F238E27FC236}">
                <a16:creationId xmlns:a16="http://schemas.microsoft.com/office/drawing/2014/main" id="{7AFDDF2C-2E9B-4774-BEFF-837E014816A6}"/>
              </a:ext>
            </a:extLst>
          </p:cNvPr>
          <p:cNvSpPr>
            <a:spLocks noGrp="1"/>
          </p:cNvSpPr>
          <p:nvPr>
            <p:ph idx="1"/>
          </p:nvPr>
        </p:nvSpPr>
        <p:spPr>
          <a:xfrm>
            <a:off x="838200" y="1562100"/>
            <a:ext cx="10515600" cy="4614863"/>
          </a:xfrm>
        </p:spPr>
        <p:txBody>
          <a:bodyPr>
            <a:noAutofit/>
          </a:bodyPr>
          <a:lstStyle/>
          <a:p>
            <a:pPr marL="0" indent="0">
              <a:buNone/>
            </a:pPr>
            <a:r>
              <a:rPr lang="en-US" b="1" dirty="0">
                <a:solidFill>
                  <a:schemeClr val="accent1"/>
                </a:solidFill>
              </a:rPr>
              <a:t>Recommendation 2.2.5 </a:t>
            </a:r>
            <a:br>
              <a:rPr lang="en-US" dirty="0"/>
            </a:br>
            <a:r>
              <a:rPr lang="en-US" dirty="0"/>
              <a:t>For all patients with hemophilia, the WFH recommends </a:t>
            </a:r>
            <a:r>
              <a:rPr lang="en-US" b="1" dirty="0"/>
              <a:t>systematic data collection </a:t>
            </a:r>
            <a:r>
              <a:rPr lang="en-US" dirty="0"/>
              <a:t>in patient registries, where possible, </a:t>
            </a:r>
            <a:r>
              <a:rPr lang="en-US" b="1" dirty="0"/>
              <a:t>to inform allocation of resources</a:t>
            </a:r>
            <a:r>
              <a:rPr lang="en-US" dirty="0"/>
              <a:t>, support improvement of care delivery services, and promote collaboration among centres in sharing data and conducting research. </a:t>
            </a:r>
            <a:endParaRPr lang="en-CA" dirty="0"/>
          </a:p>
        </p:txBody>
      </p:sp>
      <p:pic>
        <p:nvPicPr>
          <p:cNvPr id="4" name="Picture 3">
            <a:extLst>
              <a:ext uri="{FF2B5EF4-FFF2-40B4-BE49-F238E27FC236}">
                <a16:creationId xmlns:a16="http://schemas.microsoft.com/office/drawing/2014/main" id="{ECB5EB74-28AD-924D-9F66-222DD2C4585F}"/>
              </a:ext>
            </a:extLst>
          </p:cNvPr>
          <p:cNvPicPr>
            <a:picLocks noChangeAspect="1"/>
          </p:cNvPicPr>
          <p:nvPr/>
        </p:nvPicPr>
        <p:blipFill>
          <a:blip r:embed="rId3">
            <a:duotone>
              <a:schemeClr val="accent3">
                <a:shade val="45000"/>
                <a:satMod val="135000"/>
              </a:schemeClr>
              <a:prstClr val="white"/>
            </a:duotone>
          </a:blip>
          <a:stretch>
            <a:fillRect/>
          </a:stretch>
        </p:blipFill>
        <p:spPr>
          <a:xfrm>
            <a:off x="9966376" y="518861"/>
            <a:ext cx="811112" cy="801607"/>
          </a:xfrm>
          <a:prstGeom prst="rect">
            <a:avLst/>
          </a:prstGeom>
        </p:spPr>
      </p:pic>
    </p:spTree>
    <p:extLst>
      <p:ext uri="{BB962C8B-B14F-4D97-AF65-F5344CB8AC3E}">
        <p14:creationId xmlns:p14="http://schemas.microsoft.com/office/powerpoint/2010/main" val="24734251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39A1-8B42-4EF4-B68C-E682B3A2BFDC}"/>
              </a:ext>
            </a:extLst>
          </p:cNvPr>
          <p:cNvSpPr>
            <a:spLocks noGrp="1"/>
          </p:cNvSpPr>
          <p:nvPr>
            <p:ph type="title"/>
          </p:nvPr>
        </p:nvSpPr>
        <p:spPr>
          <a:xfrm>
            <a:off x="838199" y="225425"/>
            <a:ext cx="10515599" cy="1090079"/>
          </a:xfrm>
        </p:spPr>
        <p:txBody>
          <a:bodyPr>
            <a:noAutofit/>
          </a:bodyPr>
          <a:lstStyle/>
          <a:p>
            <a:r>
              <a:rPr lang="en-CA" dirty="0"/>
              <a:t>Comprehensive care </a:t>
            </a:r>
            <a:br>
              <a:rPr lang="en-CA" dirty="0"/>
            </a:br>
            <a:r>
              <a:rPr lang="en-CA" dirty="0"/>
              <a:t>P</a:t>
            </a:r>
            <a:r>
              <a:rPr lang="en-US" dirty="0"/>
              <a:t>atient/caregiver education and support</a:t>
            </a:r>
            <a:endParaRPr lang="en-CA" dirty="0"/>
          </a:p>
        </p:txBody>
      </p:sp>
      <p:sp>
        <p:nvSpPr>
          <p:cNvPr id="3" name="Content Placeholder 2">
            <a:extLst>
              <a:ext uri="{FF2B5EF4-FFF2-40B4-BE49-F238E27FC236}">
                <a16:creationId xmlns:a16="http://schemas.microsoft.com/office/drawing/2014/main" id="{A7A124B8-D12D-4121-9335-454A77BF1A54}"/>
              </a:ext>
            </a:extLst>
          </p:cNvPr>
          <p:cNvSpPr>
            <a:spLocks noGrp="1"/>
          </p:cNvSpPr>
          <p:nvPr>
            <p:ph idx="1"/>
          </p:nvPr>
        </p:nvSpPr>
        <p:spPr>
          <a:xfrm>
            <a:off x="838200" y="1562100"/>
            <a:ext cx="10515600" cy="4614863"/>
          </a:xfrm>
        </p:spPr>
        <p:txBody>
          <a:bodyPr>
            <a:normAutofit/>
          </a:bodyPr>
          <a:lstStyle/>
          <a:p>
            <a:pPr marL="0" indent="0">
              <a:buNone/>
            </a:pPr>
            <a:r>
              <a:rPr lang="en-US" b="1" dirty="0">
                <a:solidFill>
                  <a:schemeClr val="accent1"/>
                </a:solidFill>
              </a:rPr>
              <a:t>Recommendation 2.2.6 </a:t>
            </a:r>
            <a:br>
              <a:rPr lang="en-US" dirty="0"/>
            </a:br>
            <a:r>
              <a:rPr lang="en-US" dirty="0"/>
              <a:t>The WFH recommends that adequate education be provided to people with hemophilia, their family members, and other caregivers to enable self-management and sufficient understanding of the disease for prevention of bleeds and related complications and for life planning.</a:t>
            </a:r>
            <a:endParaRPr lang="en-US" b="1" dirty="0">
              <a:solidFill>
                <a:schemeClr val="accent1"/>
              </a:solidFill>
            </a:endParaRPr>
          </a:p>
          <a:p>
            <a:pPr marL="0" indent="0">
              <a:buNone/>
            </a:pPr>
            <a:r>
              <a:rPr lang="en-US" b="1" dirty="0">
                <a:solidFill>
                  <a:schemeClr val="accent1"/>
                </a:solidFill>
              </a:rPr>
              <a:t>Recommendation 2.2.7</a:t>
            </a:r>
            <a:br>
              <a:rPr lang="en-US" dirty="0"/>
            </a:br>
            <a:r>
              <a:rPr lang="en-US" dirty="0"/>
              <a:t>For people with hemophilia and their families, the WFH recommends promotion and/or facilitation of educational and recreational activities in collaboration with patient organizations, to provide them with opportunities to discover new interests and capabilities and build a support network with diverse members </a:t>
            </a:r>
            <a:r>
              <a:rPr lang="en-CA" dirty="0"/>
              <a:t>of the hemophilia community. </a:t>
            </a:r>
          </a:p>
          <a:p>
            <a:pPr marL="457200" lvl="1" indent="0">
              <a:buNone/>
            </a:pPr>
            <a:endParaRPr lang="en-US" dirty="0"/>
          </a:p>
        </p:txBody>
      </p:sp>
    </p:spTree>
    <p:extLst>
      <p:ext uri="{BB962C8B-B14F-4D97-AF65-F5344CB8AC3E}">
        <p14:creationId xmlns:p14="http://schemas.microsoft.com/office/powerpoint/2010/main" val="1280119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CC26-D1CC-425B-8E87-9C2C88085E1C}"/>
              </a:ext>
            </a:extLst>
          </p:cNvPr>
          <p:cNvSpPr>
            <a:spLocks noGrp="1"/>
          </p:cNvSpPr>
          <p:nvPr>
            <p:ph type="title"/>
          </p:nvPr>
        </p:nvSpPr>
        <p:spPr>
          <a:xfrm>
            <a:off x="838199" y="225425"/>
            <a:ext cx="10515599" cy="1090079"/>
          </a:xfrm>
        </p:spPr>
        <p:txBody>
          <a:bodyPr>
            <a:normAutofit/>
          </a:bodyPr>
          <a:lstStyle/>
          <a:p>
            <a:r>
              <a:rPr lang="en-CA" dirty="0"/>
              <a:t>Fitness and physical activity</a:t>
            </a:r>
          </a:p>
        </p:txBody>
      </p:sp>
      <p:sp>
        <p:nvSpPr>
          <p:cNvPr id="3" name="Content Placeholder 2">
            <a:extLst>
              <a:ext uri="{FF2B5EF4-FFF2-40B4-BE49-F238E27FC236}">
                <a16:creationId xmlns:a16="http://schemas.microsoft.com/office/drawing/2014/main" id="{DF4352A5-F381-4BEA-8F4F-903C4F033356}"/>
              </a:ext>
            </a:extLst>
          </p:cNvPr>
          <p:cNvSpPr>
            <a:spLocks noGrp="1"/>
          </p:cNvSpPr>
          <p:nvPr>
            <p:ph idx="1"/>
          </p:nvPr>
        </p:nvSpPr>
        <p:spPr>
          <a:xfrm>
            <a:off x="838200" y="1562101"/>
            <a:ext cx="10515600" cy="3708400"/>
          </a:xfrm>
        </p:spPr>
        <p:txBody>
          <a:bodyPr>
            <a:noAutofit/>
          </a:bodyPr>
          <a:lstStyle/>
          <a:p>
            <a:pPr marL="0" indent="0">
              <a:buNone/>
            </a:pPr>
            <a:r>
              <a:rPr lang="en-US" b="1" dirty="0">
                <a:solidFill>
                  <a:schemeClr val="accent1"/>
                </a:solidFill>
              </a:rPr>
              <a:t>Recommendation 2.3.1 </a:t>
            </a:r>
            <a:br>
              <a:rPr lang="en-US" dirty="0"/>
            </a:br>
            <a:r>
              <a:rPr lang="en-US" dirty="0"/>
              <a:t>For people with hemophilia, the WFH recommends </a:t>
            </a:r>
            <a:r>
              <a:rPr lang="en-US" b="1" dirty="0"/>
              <a:t>promotion of regular physical activity and fitness</a:t>
            </a:r>
            <a:r>
              <a:rPr lang="en-US" dirty="0"/>
              <a:t>, with special attention on bone health maintenance, muscle strengthening, coordination, physical functioning, healthy body weight, and positive self-esteem. </a:t>
            </a:r>
            <a:endParaRPr lang="en-CA" dirty="0"/>
          </a:p>
          <a:p>
            <a:pPr marL="0" indent="0">
              <a:buNone/>
            </a:pPr>
            <a:r>
              <a:rPr lang="en-US" b="1" dirty="0">
                <a:solidFill>
                  <a:schemeClr val="accent1"/>
                </a:solidFill>
              </a:rPr>
              <a:t>Recommendation 2.3.2</a:t>
            </a:r>
            <a:br>
              <a:rPr lang="en-US" dirty="0"/>
            </a:br>
            <a:r>
              <a:rPr lang="en-US" dirty="0"/>
              <a:t>For people with hemophilia, the WFH recommends </a:t>
            </a:r>
            <a:r>
              <a:rPr lang="en-US" b="1" dirty="0"/>
              <a:t>promotion of non-contact sports</a:t>
            </a:r>
            <a:r>
              <a:rPr lang="en-US" dirty="0"/>
              <a:t>. High-contact and collision sports and high-velocity activities should be avoided unless the individual is on a prophylactic regimen that is adequate to cover such activities and is properly educated on the potential risks and other </a:t>
            </a:r>
            <a:r>
              <a:rPr lang="en-CA" dirty="0"/>
              <a:t>required protective measures. </a:t>
            </a:r>
            <a:endParaRPr lang="en-US" dirty="0"/>
          </a:p>
        </p:txBody>
      </p:sp>
      <p:sp>
        <p:nvSpPr>
          <p:cNvPr id="8" name="Content Placeholder 2">
            <a:extLst>
              <a:ext uri="{FF2B5EF4-FFF2-40B4-BE49-F238E27FC236}">
                <a16:creationId xmlns:a16="http://schemas.microsoft.com/office/drawing/2014/main" id="{99A60056-D1FB-409B-BBC2-CF7D0840C61B}"/>
              </a:ext>
            </a:extLst>
          </p:cNvPr>
          <p:cNvSpPr txBox="1">
            <a:spLocks/>
          </p:cNvSpPr>
          <p:nvPr/>
        </p:nvSpPr>
        <p:spPr>
          <a:xfrm>
            <a:off x="838198" y="4808271"/>
            <a:ext cx="10515600" cy="1275030"/>
          </a:xfrm>
          <a:prstGeom prst="roundRect">
            <a:avLst>
              <a:gd name="adj" fmla="val 9847"/>
            </a:avLst>
          </a:prstGeom>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i="0" u="none" strike="noStrike" baseline="0" dirty="0">
                <a:solidFill>
                  <a:srgbClr val="008BB0"/>
                </a:solidFill>
              </a:rPr>
              <a:t>REMARK: </a:t>
            </a:r>
            <a:r>
              <a:rPr lang="en-US" i="0" u="none" strike="noStrike" baseline="0" dirty="0"/>
              <a:t>The choice of sports activities should take into consideration the individual's physical condition and ability, preferences and interests, local customs, and available resources.</a:t>
            </a:r>
          </a:p>
        </p:txBody>
      </p:sp>
      <p:pic>
        <p:nvPicPr>
          <p:cNvPr id="4" name="Picture 3">
            <a:extLst>
              <a:ext uri="{FF2B5EF4-FFF2-40B4-BE49-F238E27FC236}">
                <a16:creationId xmlns:a16="http://schemas.microsoft.com/office/drawing/2014/main" id="{46828627-D2D0-F645-968C-8DD9BA8A3485}"/>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7079587" y="202641"/>
            <a:ext cx="1144588" cy="1135646"/>
          </a:xfrm>
          <a:prstGeom prst="rect">
            <a:avLst/>
          </a:prstGeom>
        </p:spPr>
      </p:pic>
    </p:spTree>
    <p:extLst>
      <p:ext uri="{BB962C8B-B14F-4D97-AF65-F5344CB8AC3E}">
        <p14:creationId xmlns:p14="http://schemas.microsoft.com/office/powerpoint/2010/main" val="8910517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FCC26-D1CC-425B-8E87-9C2C88085E1C}"/>
              </a:ext>
            </a:extLst>
          </p:cNvPr>
          <p:cNvSpPr>
            <a:spLocks noGrp="1"/>
          </p:cNvSpPr>
          <p:nvPr>
            <p:ph type="title"/>
          </p:nvPr>
        </p:nvSpPr>
        <p:spPr>
          <a:xfrm>
            <a:off x="838199" y="225425"/>
            <a:ext cx="10515599" cy="1090079"/>
          </a:xfrm>
        </p:spPr>
        <p:txBody>
          <a:bodyPr>
            <a:normAutofit/>
          </a:bodyPr>
          <a:lstStyle/>
          <a:p>
            <a:r>
              <a:rPr lang="en-CA" dirty="0"/>
              <a:t>Fitness and physical activity</a:t>
            </a:r>
          </a:p>
        </p:txBody>
      </p:sp>
      <p:sp>
        <p:nvSpPr>
          <p:cNvPr id="3" name="Content Placeholder 2">
            <a:extLst>
              <a:ext uri="{FF2B5EF4-FFF2-40B4-BE49-F238E27FC236}">
                <a16:creationId xmlns:a16="http://schemas.microsoft.com/office/drawing/2014/main" id="{DF4352A5-F381-4BEA-8F4F-903C4F033356}"/>
              </a:ext>
            </a:extLst>
          </p:cNvPr>
          <p:cNvSpPr>
            <a:spLocks noGrp="1"/>
          </p:cNvSpPr>
          <p:nvPr>
            <p:ph idx="1"/>
          </p:nvPr>
        </p:nvSpPr>
        <p:spPr>
          <a:xfrm>
            <a:off x="838200" y="1562100"/>
            <a:ext cx="10515600" cy="4614863"/>
          </a:xfrm>
        </p:spPr>
        <p:txBody>
          <a:bodyPr>
            <a:normAutofit/>
          </a:bodyPr>
          <a:lstStyle/>
          <a:p>
            <a:pPr marL="0" indent="0">
              <a:buNone/>
            </a:pPr>
            <a:r>
              <a:rPr lang="en-US" b="1" dirty="0">
                <a:solidFill>
                  <a:schemeClr val="accent1"/>
                </a:solidFill>
              </a:rPr>
              <a:t>Recommendation 2.3.3</a:t>
            </a:r>
            <a:br>
              <a:rPr lang="en-US" dirty="0"/>
            </a:br>
            <a:r>
              <a:rPr lang="en-US" dirty="0"/>
              <a:t>For people with hemophilia, the WFH recommends </a:t>
            </a:r>
            <a:r>
              <a:rPr lang="en-US" b="1" dirty="0"/>
              <a:t>consultation with a physical therapist or other musculoskeletal specialist before engaging in sports and physical activities</a:t>
            </a:r>
            <a:r>
              <a:rPr lang="en-US" dirty="0"/>
              <a:t> to discuss their appropriateness specific to the individual's condition and their requirement for particular physical skills and/or protective </a:t>
            </a:r>
            <a:r>
              <a:rPr lang="en-CA" dirty="0"/>
              <a:t>gear. </a:t>
            </a:r>
          </a:p>
          <a:p>
            <a:pPr marL="0" indent="0">
              <a:buNone/>
            </a:pPr>
            <a:endParaRPr lang="en-CA" dirty="0"/>
          </a:p>
          <a:p>
            <a:r>
              <a:rPr lang="en-US" dirty="0"/>
              <a:t>Custom-made dental mouthguards for all contact sports to prevent trauma and injury to teeth and oral soft tissues</a:t>
            </a:r>
          </a:p>
          <a:p>
            <a:endParaRPr lang="en-US" dirty="0"/>
          </a:p>
          <a:p>
            <a:endParaRPr lang="en-US" dirty="0"/>
          </a:p>
        </p:txBody>
      </p:sp>
      <p:pic>
        <p:nvPicPr>
          <p:cNvPr id="6" name="Picture 5">
            <a:extLst>
              <a:ext uri="{FF2B5EF4-FFF2-40B4-BE49-F238E27FC236}">
                <a16:creationId xmlns:a16="http://schemas.microsoft.com/office/drawing/2014/main" id="{A79D4652-1343-4307-B32E-6C3862D09874}"/>
              </a:ext>
            </a:extLst>
          </p:cNvPr>
          <p:cNvPicPr>
            <a:picLocks noChangeAspect="1"/>
          </p:cNvPicPr>
          <p:nvPr/>
        </p:nvPicPr>
        <p:blipFill>
          <a:blip r:embed="rId3">
            <a:extLst>
              <a:ext uri="{BEBA8EAE-BF5A-486C-A8C5-ECC9F3942E4B}">
                <a14:imgProps xmlns:a14="http://schemas.microsoft.com/office/drawing/2010/main">
                  <a14:imgLayer r:embed="rId4">
                    <a14:imgEffect>
                      <a14:artisticGlowEdges/>
                    </a14:imgEffect>
                  </a14:imgLayer>
                </a14:imgProps>
              </a:ext>
            </a:extLst>
          </a:blip>
          <a:stretch>
            <a:fillRect/>
          </a:stretch>
        </p:blipFill>
        <p:spPr>
          <a:xfrm>
            <a:off x="7079587" y="202641"/>
            <a:ext cx="1144588" cy="1135646"/>
          </a:xfrm>
          <a:prstGeom prst="rect">
            <a:avLst/>
          </a:prstGeom>
        </p:spPr>
      </p:pic>
    </p:spTree>
    <p:extLst>
      <p:ext uri="{BB962C8B-B14F-4D97-AF65-F5344CB8AC3E}">
        <p14:creationId xmlns:p14="http://schemas.microsoft.com/office/powerpoint/2010/main" val="21719074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D4AC30-F843-C04F-AD64-519134D8A5A4}"/>
              </a:ext>
            </a:extLst>
          </p:cNvPr>
          <p:cNvSpPr txBox="1"/>
          <p:nvPr/>
        </p:nvSpPr>
        <p:spPr>
          <a:xfrm>
            <a:off x="10763251" y="5757863"/>
            <a:ext cx="1295399" cy="963613"/>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2C0AD515-EFDF-409D-9F97-0389DD6127CC}"/>
              </a:ext>
            </a:extLst>
          </p:cNvPr>
          <p:cNvSpPr>
            <a:spLocks noGrp="1"/>
          </p:cNvSpPr>
          <p:nvPr>
            <p:ph type="title"/>
          </p:nvPr>
        </p:nvSpPr>
        <p:spPr>
          <a:xfrm>
            <a:off x="838199" y="225425"/>
            <a:ext cx="10515599" cy="1090079"/>
          </a:xfrm>
        </p:spPr>
        <p:txBody>
          <a:bodyPr>
            <a:normAutofit/>
          </a:bodyPr>
          <a:lstStyle/>
          <a:p>
            <a:r>
              <a:rPr lang="en-US" dirty="0"/>
              <a:t>Adjunctive management</a:t>
            </a:r>
            <a:endParaRPr lang="en-CA" dirty="0"/>
          </a:p>
        </p:txBody>
      </p:sp>
      <p:sp>
        <p:nvSpPr>
          <p:cNvPr id="13" name="Content Placeholder 12">
            <a:extLst>
              <a:ext uri="{FF2B5EF4-FFF2-40B4-BE49-F238E27FC236}">
                <a16:creationId xmlns:a16="http://schemas.microsoft.com/office/drawing/2014/main" id="{2869C36A-46F7-5D46-A959-63138B38CE38}"/>
              </a:ext>
            </a:extLst>
          </p:cNvPr>
          <p:cNvSpPr>
            <a:spLocks noGrp="1"/>
          </p:cNvSpPr>
          <p:nvPr>
            <p:ph idx="1"/>
          </p:nvPr>
        </p:nvSpPr>
        <p:spPr>
          <a:xfrm>
            <a:off x="838200" y="1562101"/>
            <a:ext cx="10515600" cy="3289300"/>
          </a:xfrm>
        </p:spPr>
        <p:txBody>
          <a:bodyPr>
            <a:noAutofit/>
          </a:bodyPr>
          <a:lstStyle/>
          <a:p>
            <a:pPr marL="0" indent="0">
              <a:buNone/>
            </a:pPr>
            <a:r>
              <a:rPr lang="en-US" b="1" dirty="0">
                <a:solidFill>
                  <a:schemeClr val="accent1"/>
                </a:solidFill>
              </a:rPr>
              <a:t>Recommendation 2.4.1 </a:t>
            </a:r>
            <a:br>
              <a:rPr lang="en-US" dirty="0"/>
            </a:br>
            <a:r>
              <a:rPr lang="en-US" dirty="0"/>
              <a:t>For people with hemophilia with a muscle or joint bleed, the WFH recommends following the </a:t>
            </a:r>
            <a:r>
              <a:rPr lang="en-US" b="1" dirty="0"/>
              <a:t>PRICE principles (protection, rest, ice, compression, and elevation) </a:t>
            </a:r>
            <a:r>
              <a:rPr lang="en-US" dirty="0"/>
              <a:t>in addition to increasing </a:t>
            </a:r>
            <a:r>
              <a:rPr lang="en-CA" dirty="0"/>
              <a:t>factor level. </a:t>
            </a:r>
          </a:p>
          <a:p>
            <a:pPr marL="0" indent="0">
              <a:buNone/>
            </a:pPr>
            <a:r>
              <a:rPr lang="en-US" b="1" dirty="0">
                <a:solidFill>
                  <a:schemeClr val="accent1"/>
                </a:solidFill>
              </a:rPr>
              <a:t>Recommendation 2.4.2</a:t>
            </a:r>
            <a:br>
              <a:rPr lang="en-US" dirty="0"/>
            </a:br>
            <a:r>
              <a:rPr lang="en-US" dirty="0"/>
              <a:t>For people with hemophilia </a:t>
            </a:r>
            <a:r>
              <a:rPr lang="en-US" b="1" dirty="0"/>
              <a:t>recovering</a:t>
            </a:r>
            <a:r>
              <a:rPr lang="en-US" dirty="0"/>
              <a:t> from a joint or </a:t>
            </a:r>
            <a:r>
              <a:rPr lang="en-US" b="1" dirty="0"/>
              <a:t>muscle bleed</a:t>
            </a:r>
            <a:r>
              <a:rPr lang="en-US" dirty="0"/>
              <a:t>, the WFH recommends </a:t>
            </a:r>
            <a:r>
              <a:rPr lang="en-US" b="1" dirty="0"/>
              <a:t>gradual re-initiation of physical activities under the supervision of a physical therapist</a:t>
            </a:r>
            <a:r>
              <a:rPr lang="en-US" dirty="0"/>
              <a:t> with experience in hemophilia to assess resumption of normal motor development </a:t>
            </a:r>
            <a:r>
              <a:rPr lang="en-CA" dirty="0"/>
              <a:t>and coordination. </a:t>
            </a:r>
            <a:endParaRPr lang="en-US" dirty="0"/>
          </a:p>
        </p:txBody>
      </p:sp>
      <p:sp>
        <p:nvSpPr>
          <p:cNvPr id="5" name="Text Placeholder 3">
            <a:extLst>
              <a:ext uri="{FF2B5EF4-FFF2-40B4-BE49-F238E27FC236}">
                <a16:creationId xmlns:a16="http://schemas.microsoft.com/office/drawing/2014/main" id="{F31C3A7F-5A51-494F-8413-CDF731E24380}"/>
              </a:ext>
            </a:extLst>
          </p:cNvPr>
          <p:cNvSpPr>
            <a:spLocks noGrp="1"/>
          </p:cNvSpPr>
          <p:nvPr>
            <p:ph type="body" sz="quarter" idx="13"/>
          </p:nvPr>
        </p:nvSpPr>
        <p:spPr>
          <a:xfrm>
            <a:off x="838201" y="6356351"/>
            <a:ext cx="9925050" cy="365125"/>
          </a:xfrm>
        </p:spPr>
        <p:txBody>
          <a:bodyPr/>
          <a:lstStyle/>
          <a:p>
            <a:r>
              <a:rPr lang="en-US" dirty="0"/>
              <a:t>PRICE, protection</a:t>
            </a:r>
            <a:r>
              <a:rPr lang="en-US"/>
              <a:t>, rest, </a:t>
            </a:r>
            <a:r>
              <a:rPr lang="en-US" dirty="0"/>
              <a:t>ice, compression and elevation.</a:t>
            </a:r>
            <a:endParaRPr lang="en-CA" dirty="0"/>
          </a:p>
        </p:txBody>
      </p:sp>
      <p:sp>
        <p:nvSpPr>
          <p:cNvPr id="9" name="Content Placeholder 2">
            <a:extLst>
              <a:ext uri="{FF2B5EF4-FFF2-40B4-BE49-F238E27FC236}">
                <a16:creationId xmlns:a16="http://schemas.microsoft.com/office/drawing/2014/main" id="{D173C5A6-4A3D-4EFB-842B-F07D22A1E0CB}"/>
              </a:ext>
            </a:extLst>
          </p:cNvPr>
          <p:cNvSpPr txBox="1">
            <a:spLocks/>
          </p:cNvSpPr>
          <p:nvPr/>
        </p:nvSpPr>
        <p:spPr>
          <a:xfrm>
            <a:off x="838198" y="5011471"/>
            <a:ext cx="10515600" cy="1275030"/>
          </a:xfrm>
          <a:prstGeom prst="roundRect">
            <a:avLst>
              <a:gd name="adj" fmla="val 9847"/>
            </a:avLst>
          </a:prstGeom>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i="0" u="none" strike="noStrike" baseline="0" dirty="0">
                <a:solidFill>
                  <a:srgbClr val="008BB0"/>
                </a:solidFill>
              </a:rPr>
              <a:t>REMARK: </a:t>
            </a:r>
            <a:r>
              <a:rPr lang="en-US" i="0" u="none" strike="noStrike" baseline="0" dirty="0"/>
              <a:t>For children with hemophilia recovering from a joint or muscle bleed, the physical therapist and family caregiver should remain in close contact to discuss and decide on the appropriate sports and activities for the child's progressive rehabilitation.</a:t>
            </a:r>
          </a:p>
        </p:txBody>
      </p:sp>
    </p:spTree>
    <p:extLst>
      <p:ext uri="{BB962C8B-B14F-4D97-AF65-F5344CB8AC3E}">
        <p14:creationId xmlns:p14="http://schemas.microsoft.com/office/powerpoint/2010/main" val="2857078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AD515-EFDF-409D-9F97-0389DD6127CC}"/>
              </a:ext>
            </a:extLst>
          </p:cNvPr>
          <p:cNvSpPr>
            <a:spLocks noGrp="1"/>
          </p:cNvSpPr>
          <p:nvPr>
            <p:ph type="title"/>
          </p:nvPr>
        </p:nvSpPr>
        <p:spPr>
          <a:xfrm>
            <a:off x="838199" y="225425"/>
            <a:ext cx="10515599" cy="1090079"/>
          </a:xfrm>
        </p:spPr>
        <p:txBody>
          <a:bodyPr>
            <a:normAutofit/>
          </a:bodyPr>
          <a:lstStyle/>
          <a:p>
            <a:r>
              <a:rPr lang="en-US" dirty="0"/>
              <a:t>Adjunctive management</a:t>
            </a:r>
            <a:endParaRPr lang="en-CA" dirty="0"/>
          </a:p>
        </p:txBody>
      </p:sp>
      <p:sp>
        <p:nvSpPr>
          <p:cNvPr id="13" name="Content Placeholder 12">
            <a:extLst>
              <a:ext uri="{FF2B5EF4-FFF2-40B4-BE49-F238E27FC236}">
                <a16:creationId xmlns:a16="http://schemas.microsoft.com/office/drawing/2014/main" id="{2869C36A-46F7-5D46-A959-63138B38CE38}"/>
              </a:ext>
            </a:extLst>
          </p:cNvPr>
          <p:cNvSpPr>
            <a:spLocks noGrp="1"/>
          </p:cNvSpPr>
          <p:nvPr>
            <p:ph idx="1"/>
          </p:nvPr>
        </p:nvSpPr>
        <p:spPr>
          <a:xfrm>
            <a:off x="838200" y="1562100"/>
            <a:ext cx="10515600" cy="4614863"/>
          </a:xfrm>
        </p:spPr>
        <p:txBody>
          <a:bodyPr>
            <a:noAutofit/>
          </a:bodyPr>
          <a:lstStyle/>
          <a:p>
            <a:pPr marL="0" indent="0">
              <a:buNone/>
            </a:pPr>
            <a:r>
              <a:rPr lang="en-US" b="1" dirty="0">
                <a:solidFill>
                  <a:schemeClr val="accent1"/>
                </a:solidFill>
              </a:rPr>
              <a:t>Recommendation 2.4.4 </a:t>
            </a:r>
            <a:br>
              <a:rPr lang="en-US" dirty="0"/>
            </a:br>
            <a:r>
              <a:rPr lang="en-US" dirty="0"/>
              <a:t>For people with hemophilia, the </a:t>
            </a:r>
            <a:r>
              <a:rPr lang="en-US" b="1" dirty="0"/>
              <a:t>WFH recommends the use of antifibrinolytic </a:t>
            </a:r>
            <a:r>
              <a:rPr lang="en-CA" b="1" dirty="0"/>
              <a:t>drugs </a:t>
            </a:r>
            <a:r>
              <a:rPr lang="en-CA" dirty="0"/>
              <a:t>(e.g., tranexamic acid, epsilon aminocaproic </a:t>
            </a:r>
            <a:r>
              <a:rPr lang="en-US" dirty="0"/>
              <a:t>acid [EACA]) </a:t>
            </a:r>
            <a:r>
              <a:rPr lang="en-US" b="1" dirty="0"/>
              <a:t>alone or as adjuvant treatment</a:t>
            </a:r>
            <a:r>
              <a:rPr lang="en-US" dirty="0"/>
              <a:t>, particularly in controlling mucosal bleeds and for invasive dental procedures. </a:t>
            </a:r>
            <a:endParaRPr lang="en-CA" dirty="0"/>
          </a:p>
        </p:txBody>
      </p:sp>
    </p:spTree>
    <p:extLst>
      <p:ext uri="{BB962C8B-B14F-4D97-AF65-F5344CB8AC3E}">
        <p14:creationId xmlns:p14="http://schemas.microsoft.com/office/powerpoint/2010/main" val="4031397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8F9E7F2-8A51-944D-9B89-44C4FD5FF276}"/>
              </a:ext>
            </a:extLst>
          </p:cNvPr>
          <p:cNvPicPr>
            <a:picLocks noChangeAspect="1"/>
          </p:cNvPicPr>
          <p:nvPr/>
        </p:nvPicPr>
        <p:blipFill>
          <a:blip r:embed="rId3"/>
          <a:stretch>
            <a:fillRect/>
          </a:stretch>
        </p:blipFill>
        <p:spPr>
          <a:xfrm>
            <a:off x="4074742" y="1074891"/>
            <a:ext cx="4042511" cy="5281459"/>
          </a:xfrm>
          <a:prstGeom prst="rect">
            <a:avLst/>
          </a:prstGeom>
        </p:spPr>
      </p:pic>
      <p:sp>
        <p:nvSpPr>
          <p:cNvPr id="2" name="Title 1">
            <a:extLst>
              <a:ext uri="{FF2B5EF4-FFF2-40B4-BE49-F238E27FC236}">
                <a16:creationId xmlns:a16="http://schemas.microsoft.com/office/drawing/2014/main" id="{0F3FA7CA-25A6-4E52-AD19-9B794E7D92C0}"/>
              </a:ext>
            </a:extLst>
          </p:cNvPr>
          <p:cNvSpPr>
            <a:spLocks noGrp="1"/>
          </p:cNvSpPr>
          <p:nvPr>
            <p:ph type="title"/>
          </p:nvPr>
        </p:nvSpPr>
        <p:spPr>
          <a:xfrm>
            <a:off x="838199" y="225425"/>
            <a:ext cx="10515599" cy="1090079"/>
          </a:xfrm>
        </p:spPr>
        <p:txBody>
          <a:bodyPr vert="horz" lIns="91440" tIns="45720" rIns="91440" bIns="45720" rtlCol="0" anchor="ctr">
            <a:noAutofit/>
          </a:bodyPr>
          <a:lstStyle/>
          <a:p>
            <a:r>
              <a:rPr lang="en-US" dirty="0"/>
              <a:t>WFH Guidelines for the Management of Hemophilia</a:t>
            </a:r>
            <a:endParaRPr lang="en-CA" dirty="0"/>
          </a:p>
        </p:txBody>
      </p:sp>
      <p:sp>
        <p:nvSpPr>
          <p:cNvPr id="8" name="Text Placeholder 4">
            <a:extLst>
              <a:ext uri="{FF2B5EF4-FFF2-40B4-BE49-F238E27FC236}">
                <a16:creationId xmlns:a16="http://schemas.microsoft.com/office/drawing/2014/main" id="{7CE073A0-1351-4356-BA43-24CF785CB56A}"/>
              </a:ext>
            </a:extLst>
          </p:cNvPr>
          <p:cNvSpPr>
            <a:spLocks noGrp="1"/>
          </p:cNvSpPr>
          <p:nvPr>
            <p:ph type="body" sz="quarter" idx="13"/>
          </p:nvPr>
        </p:nvSpPr>
        <p:spPr>
          <a:xfrm>
            <a:off x="838201" y="6356351"/>
            <a:ext cx="9925050" cy="365125"/>
          </a:xfrm>
        </p:spPr>
        <p:txBody>
          <a:bodyPr>
            <a:noAutofit/>
          </a:bodyPr>
          <a:lstStyle/>
          <a:p>
            <a:pPr marL="0" indent="0">
              <a:spcBef>
                <a:spcPts val="0"/>
              </a:spcBef>
              <a:buNone/>
            </a:pPr>
            <a:r>
              <a:rPr lang="en-US" sz="900" b="1" i="1" u="none" strike="noStrike" baseline="0" dirty="0"/>
              <a:t>All recommendations are consensus based.</a:t>
            </a:r>
          </a:p>
          <a:p>
            <a:pPr marL="0" indent="0">
              <a:spcBef>
                <a:spcPts val="0"/>
              </a:spcBef>
              <a:buNone/>
            </a:pPr>
            <a:r>
              <a:rPr lang="it-IT" sz="900" dirty="0"/>
              <a:t>Srivastava A et al. Haemophilia. 2020;26(Suppl 6):1–158. </a:t>
            </a:r>
          </a:p>
        </p:txBody>
      </p:sp>
    </p:spTree>
    <p:extLst>
      <p:ext uri="{BB962C8B-B14F-4D97-AF65-F5344CB8AC3E}">
        <p14:creationId xmlns:p14="http://schemas.microsoft.com/office/powerpoint/2010/main" val="42780458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F1E98-89FF-417B-AB2E-AC056CACDDCA}"/>
              </a:ext>
            </a:extLst>
          </p:cNvPr>
          <p:cNvSpPr>
            <a:spLocks noGrp="1"/>
          </p:cNvSpPr>
          <p:nvPr>
            <p:ph type="title"/>
          </p:nvPr>
        </p:nvSpPr>
        <p:spPr>
          <a:xfrm>
            <a:off x="838200" y="370320"/>
            <a:ext cx="10515599" cy="1090079"/>
          </a:xfrm>
        </p:spPr>
        <p:txBody>
          <a:bodyPr>
            <a:normAutofit/>
          </a:bodyPr>
          <a:lstStyle/>
          <a:p>
            <a:pPr>
              <a:lnSpc>
                <a:spcPct val="100000"/>
              </a:lnSpc>
            </a:pPr>
            <a:r>
              <a:rPr lang="en-US" sz="3400"/>
              <a:t>Home therapy</a:t>
            </a:r>
            <a:endParaRPr lang="en-CA" sz="3400" dirty="0"/>
          </a:p>
        </p:txBody>
      </p:sp>
      <p:sp>
        <p:nvSpPr>
          <p:cNvPr id="3" name="Content Placeholder 2">
            <a:extLst>
              <a:ext uri="{FF2B5EF4-FFF2-40B4-BE49-F238E27FC236}">
                <a16:creationId xmlns:a16="http://schemas.microsoft.com/office/drawing/2014/main" id="{7F2452B4-2BDA-4833-8B64-18124D031B0D}"/>
              </a:ext>
            </a:extLst>
          </p:cNvPr>
          <p:cNvSpPr>
            <a:spLocks noGrp="1"/>
          </p:cNvSpPr>
          <p:nvPr>
            <p:ph idx="1"/>
          </p:nvPr>
        </p:nvSpPr>
        <p:spPr/>
        <p:txBody>
          <a:bodyPr>
            <a:normAutofit/>
          </a:bodyPr>
          <a:lstStyle/>
          <a:p>
            <a:pPr>
              <a:lnSpc>
                <a:spcPct val="100000"/>
              </a:lnSpc>
            </a:pPr>
            <a:r>
              <a:rPr lang="en-US" sz="2000"/>
              <a:t>Home therapy gives people with hemophilia immediate access to CFCs or other coagulation therapies and hemostatic agents</a:t>
            </a:r>
          </a:p>
          <a:p>
            <a:pPr>
              <a:lnSpc>
                <a:spcPct val="100000"/>
              </a:lnSpc>
            </a:pPr>
            <a:r>
              <a:rPr lang="en-US" sz="2000"/>
              <a:t>It enables optimal early treatment, resulting in less pain, dysfunction, long-term disability and reduced hospitalization for bleeding complications</a:t>
            </a:r>
          </a:p>
          <a:p>
            <a:pPr>
              <a:lnSpc>
                <a:spcPct val="100000"/>
              </a:lnSpc>
            </a:pPr>
            <a:r>
              <a:rPr lang="en-CA" sz="2000"/>
              <a:t>For people </a:t>
            </a:r>
            <a:r>
              <a:rPr lang="en-US" sz="2000"/>
              <a:t>with hemophilia, </a:t>
            </a:r>
            <a:r>
              <a:rPr lang="en-US" sz="2000" b="1"/>
              <a:t>self-management requires concrete knowledge of bleeding mechanisms and treatment strategies</a:t>
            </a:r>
          </a:p>
          <a:p>
            <a:pPr>
              <a:lnSpc>
                <a:spcPct val="100000"/>
              </a:lnSpc>
            </a:pPr>
            <a:r>
              <a:rPr lang="en-US" sz="2000"/>
              <a:t>Patients and their caregivers should understand the differences, benefits, and any risks associated with a particular treatment.</a:t>
            </a:r>
          </a:p>
          <a:p>
            <a:pPr>
              <a:lnSpc>
                <a:spcPct val="100000"/>
              </a:lnSpc>
            </a:pPr>
            <a:r>
              <a:rPr lang="en-US" sz="2000" b="1"/>
              <a:t>Bleed recognition</a:t>
            </a:r>
            <a:r>
              <a:rPr lang="en-US" sz="2000"/>
              <a:t>, especially of joint and muscle bleeds, is an essential part of self-management so that prompt treatment can be initiated to minimize the short- and long-term impacts of bleeds</a:t>
            </a:r>
            <a:endParaRPr lang="en-CA" sz="2000"/>
          </a:p>
          <a:p>
            <a:pPr>
              <a:lnSpc>
                <a:spcPct val="100000"/>
              </a:lnSpc>
            </a:pPr>
            <a:endParaRPr lang="en-US" sz="2000" dirty="0"/>
          </a:p>
        </p:txBody>
      </p:sp>
      <p:sp>
        <p:nvSpPr>
          <p:cNvPr id="7" name="Text Placeholder 6">
            <a:extLst>
              <a:ext uri="{FF2B5EF4-FFF2-40B4-BE49-F238E27FC236}">
                <a16:creationId xmlns:a16="http://schemas.microsoft.com/office/drawing/2014/main" id="{B513757D-1135-4C05-91B4-4D55F21174EE}"/>
              </a:ext>
            </a:extLst>
          </p:cNvPr>
          <p:cNvSpPr>
            <a:spLocks noGrp="1"/>
          </p:cNvSpPr>
          <p:nvPr>
            <p:ph type="body" sz="quarter" idx="13"/>
          </p:nvPr>
        </p:nvSpPr>
        <p:spPr/>
        <p:txBody>
          <a:bodyPr/>
          <a:lstStyle/>
          <a:p>
            <a:r>
              <a:rPr lang="en-US" dirty="0"/>
              <a:t>CFC, clotting factor concentrate.</a:t>
            </a:r>
            <a:endParaRPr lang="en-CA" dirty="0"/>
          </a:p>
        </p:txBody>
      </p:sp>
      <p:pic>
        <p:nvPicPr>
          <p:cNvPr id="10" name="Picture 9">
            <a:extLst>
              <a:ext uri="{FF2B5EF4-FFF2-40B4-BE49-F238E27FC236}">
                <a16:creationId xmlns:a16="http://schemas.microsoft.com/office/drawing/2014/main" id="{39F7014A-A63B-4B87-AD46-4DEB83367C5B}"/>
              </a:ext>
            </a:extLst>
          </p:cNvPr>
          <p:cNvPicPr>
            <a:picLocks noChangeAspect="1"/>
          </p:cNvPicPr>
          <p:nvPr/>
        </p:nvPicPr>
        <p:blipFill>
          <a:blip r:embed="rId2">
            <a:duotone>
              <a:schemeClr val="accent1">
                <a:shade val="45000"/>
                <a:satMod val="135000"/>
              </a:schemeClr>
              <a:prstClr val="white"/>
            </a:duotone>
            <a:alphaModFix/>
          </a:blip>
          <a:stretch>
            <a:fillRect/>
          </a:stretch>
        </p:blipFill>
        <p:spPr>
          <a:xfrm>
            <a:off x="9913170" y="430648"/>
            <a:ext cx="784953" cy="781887"/>
          </a:xfrm>
          <a:prstGeom prst="rect">
            <a:avLst/>
          </a:prstGeom>
        </p:spPr>
      </p:pic>
      <p:pic>
        <p:nvPicPr>
          <p:cNvPr id="11" name="Picture 10">
            <a:extLst>
              <a:ext uri="{FF2B5EF4-FFF2-40B4-BE49-F238E27FC236}">
                <a16:creationId xmlns:a16="http://schemas.microsoft.com/office/drawing/2014/main" id="{A9BEE52A-A8C0-4FF7-BDC9-0A7352A7997C}"/>
              </a:ext>
            </a:extLst>
          </p:cNvPr>
          <p:cNvPicPr>
            <a:picLocks noChangeAspect="1"/>
          </p:cNvPicPr>
          <p:nvPr/>
        </p:nvPicPr>
        <p:blipFill>
          <a:blip r:embed="rId3">
            <a:duotone>
              <a:schemeClr val="accent1">
                <a:shade val="45000"/>
                <a:satMod val="135000"/>
              </a:schemeClr>
              <a:prstClr val="white"/>
            </a:duotone>
            <a:alphaModFix/>
          </a:blip>
          <a:stretch>
            <a:fillRect/>
          </a:stretch>
        </p:blipFill>
        <p:spPr>
          <a:xfrm rot="9521507">
            <a:off x="10338328" y="817324"/>
            <a:ext cx="439204" cy="437488"/>
          </a:xfrm>
          <a:prstGeom prst="rect">
            <a:avLst/>
          </a:prstGeom>
        </p:spPr>
      </p:pic>
    </p:spTree>
    <p:extLst>
      <p:ext uri="{BB962C8B-B14F-4D97-AF65-F5344CB8AC3E}">
        <p14:creationId xmlns:p14="http://schemas.microsoft.com/office/powerpoint/2010/main" val="3721929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9632C-C453-4D51-8B95-9061978AC13B}"/>
              </a:ext>
            </a:extLst>
          </p:cNvPr>
          <p:cNvSpPr>
            <a:spLocks noGrp="1"/>
          </p:cNvSpPr>
          <p:nvPr>
            <p:ph type="title"/>
          </p:nvPr>
        </p:nvSpPr>
        <p:spPr>
          <a:xfrm>
            <a:off x="838199" y="225425"/>
            <a:ext cx="10515599" cy="1090079"/>
          </a:xfrm>
        </p:spPr>
        <p:txBody>
          <a:bodyPr>
            <a:noAutofit/>
          </a:bodyPr>
          <a:lstStyle/>
          <a:p>
            <a:r>
              <a:rPr lang="en-US" dirty="0"/>
              <a:t>Home therapy</a:t>
            </a:r>
            <a:br>
              <a:rPr lang="en-US" dirty="0"/>
            </a:br>
            <a:r>
              <a:rPr lang="en-US" dirty="0"/>
              <a:t>Self management</a:t>
            </a:r>
            <a:endParaRPr lang="en-CA" dirty="0"/>
          </a:p>
        </p:txBody>
      </p:sp>
      <p:sp>
        <p:nvSpPr>
          <p:cNvPr id="3" name="Content Placeholder 2">
            <a:extLst>
              <a:ext uri="{FF2B5EF4-FFF2-40B4-BE49-F238E27FC236}">
                <a16:creationId xmlns:a16="http://schemas.microsoft.com/office/drawing/2014/main" id="{5C17CB1E-9B69-4E44-A8EF-C38D56C19D9B}"/>
              </a:ext>
            </a:extLst>
          </p:cNvPr>
          <p:cNvSpPr>
            <a:spLocks noGrp="1"/>
          </p:cNvSpPr>
          <p:nvPr>
            <p:ph idx="1"/>
          </p:nvPr>
        </p:nvSpPr>
        <p:spPr>
          <a:xfrm>
            <a:off x="838200" y="1562100"/>
            <a:ext cx="10515600" cy="4614863"/>
          </a:xfrm>
        </p:spPr>
        <p:txBody>
          <a:bodyPr>
            <a:noAutofit/>
          </a:bodyPr>
          <a:lstStyle/>
          <a:p>
            <a:pPr marL="0" indent="0">
              <a:buNone/>
            </a:pPr>
            <a:r>
              <a:rPr lang="en-US" b="1" dirty="0">
                <a:solidFill>
                  <a:schemeClr val="accent1"/>
                </a:solidFill>
              </a:rPr>
              <a:t>Recommendation 2.5.1 </a:t>
            </a:r>
            <a:br>
              <a:rPr lang="en-US" dirty="0"/>
            </a:br>
            <a:r>
              <a:rPr lang="en-US" dirty="0"/>
              <a:t>Patients (or caregivers of children) with hemophilia should be taught how to manage their care at home and be able to demonstrate understanding of how to recognize bleeds and the ability to infuse or self-infuse, with monitoring of venous access skills over the patient's lifetime. </a:t>
            </a:r>
            <a:endParaRPr lang="en-CA" dirty="0"/>
          </a:p>
          <a:p>
            <a:pPr marL="0" indent="0">
              <a:buNone/>
            </a:pPr>
            <a:r>
              <a:rPr lang="en-US" b="1" dirty="0">
                <a:solidFill>
                  <a:schemeClr val="accent1"/>
                </a:solidFill>
              </a:rPr>
              <a:t>Recommendation 2.5.2 </a:t>
            </a:r>
            <a:br>
              <a:rPr lang="en-US" dirty="0"/>
            </a:br>
            <a:r>
              <a:rPr lang="en-US" dirty="0"/>
              <a:t>For patients with hemophilia, a detailed record of all treatments administered (reason, batch number, number of units, etc.) should be documented and used to personalize treatment plans. </a:t>
            </a:r>
            <a:endParaRPr lang="en-CA" dirty="0"/>
          </a:p>
          <a:p>
            <a:pPr marL="0" indent="0">
              <a:buNone/>
            </a:pPr>
            <a:r>
              <a:rPr lang="en-US" b="1" dirty="0">
                <a:solidFill>
                  <a:schemeClr val="accent1"/>
                </a:solidFill>
              </a:rPr>
              <a:t>Recommendation 2.5.3 </a:t>
            </a:r>
            <a:br>
              <a:rPr lang="en-US" dirty="0"/>
            </a:br>
            <a:r>
              <a:rPr lang="en-US" dirty="0"/>
              <a:t>For children with hemophilia, central venous access devices could be considered to facilitate early access to bleed treatment </a:t>
            </a:r>
            <a:r>
              <a:rPr lang="en-CA" dirty="0"/>
              <a:t>and prophylaxis. </a:t>
            </a:r>
          </a:p>
          <a:p>
            <a:pPr marL="0" indent="0">
              <a:buNone/>
            </a:pPr>
            <a:endParaRPr lang="en-CA" dirty="0"/>
          </a:p>
        </p:txBody>
      </p:sp>
      <p:pic>
        <p:nvPicPr>
          <p:cNvPr id="11" name="Picture 10">
            <a:extLst>
              <a:ext uri="{FF2B5EF4-FFF2-40B4-BE49-F238E27FC236}">
                <a16:creationId xmlns:a16="http://schemas.microsoft.com/office/drawing/2014/main" id="{CE1E7DA2-8CC2-BD47-931E-AC5DB0438042}"/>
              </a:ext>
            </a:extLst>
          </p:cNvPr>
          <p:cNvPicPr>
            <a:picLocks noChangeAspect="1"/>
          </p:cNvPicPr>
          <p:nvPr/>
        </p:nvPicPr>
        <p:blipFill>
          <a:blip r:embed="rId3">
            <a:duotone>
              <a:schemeClr val="accent1">
                <a:shade val="45000"/>
                <a:satMod val="135000"/>
              </a:schemeClr>
              <a:prstClr val="white"/>
            </a:duotone>
            <a:alphaModFix/>
          </a:blip>
          <a:stretch>
            <a:fillRect/>
          </a:stretch>
        </p:blipFill>
        <p:spPr>
          <a:xfrm>
            <a:off x="9913170" y="430648"/>
            <a:ext cx="784953" cy="781887"/>
          </a:xfrm>
          <a:prstGeom prst="rect">
            <a:avLst/>
          </a:prstGeom>
        </p:spPr>
      </p:pic>
      <p:pic>
        <p:nvPicPr>
          <p:cNvPr id="12" name="Picture 11">
            <a:extLst>
              <a:ext uri="{FF2B5EF4-FFF2-40B4-BE49-F238E27FC236}">
                <a16:creationId xmlns:a16="http://schemas.microsoft.com/office/drawing/2014/main" id="{52A87367-9ACB-2944-91B3-67D80031680C}"/>
              </a:ext>
            </a:extLst>
          </p:cNvPr>
          <p:cNvPicPr>
            <a:picLocks noChangeAspect="1"/>
          </p:cNvPicPr>
          <p:nvPr/>
        </p:nvPicPr>
        <p:blipFill>
          <a:blip r:embed="rId4">
            <a:duotone>
              <a:schemeClr val="accent1">
                <a:shade val="45000"/>
                <a:satMod val="135000"/>
              </a:schemeClr>
              <a:prstClr val="white"/>
            </a:duotone>
            <a:alphaModFix/>
          </a:blip>
          <a:stretch>
            <a:fillRect/>
          </a:stretch>
        </p:blipFill>
        <p:spPr>
          <a:xfrm rot="9521507">
            <a:off x="10338328" y="817324"/>
            <a:ext cx="439204" cy="437488"/>
          </a:xfrm>
          <a:prstGeom prst="rect">
            <a:avLst/>
          </a:prstGeom>
        </p:spPr>
      </p:pic>
    </p:spTree>
    <p:extLst>
      <p:ext uri="{BB962C8B-B14F-4D97-AF65-F5344CB8AC3E}">
        <p14:creationId xmlns:p14="http://schemas.microsoft.com/office/powerpoint/2010/main" val="31198927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D095E-361C-854F-9905-566BE77AAF0E}"/>
              </a:ext>
            </a:extLst>
          </p:cNvPr>
          <p:cNvSpPr>
            <a:spLocks noGrp="1"/>
          </p:cNvSpPr>
          <p:nvPr>
            <p:ph type="title"/>
          </p:nvPr>
        </p:nvSpPr>
        <p:spPr>
          <a:xfrm>
            <a:off x="838199" y="225425"/>
            <a:ext cx="10515599" cy="1090079"/>
          </a:xfrm>
        </p:spPr>
        <p:txBody>
          <a:bodyPr>
            <a:normAutofit/>
          </a:bodyPr>
          <a:lstStyle/>
          <a:p>
            <a:r>
              <a:rPr lang="en-US" dirty="0"/>
              <a:t>Clinical case</a:t>
            </a:r>
          </a:p>
        </p:txBody>
      </p:sp>
      <p:sp>
        <p:nvSpPr>
          <p:cNvPr id="3" name="Content Placeholder 2">
            <a:extLst>
              <a:ext uri="{FF2B5EF4-FFF2-40B4-BE49-F238E27FC236}">
                <a16:creationId xmlns:a16="http://schemas.microsoft.com/office/drawing/2014/main" id="{81F6A876-8C5A-A94A-BE9B-C5AF6C361B26}"/>
              </a:ext>
            </a:extLst>
          </p:cNvPr>
          <p:cNvSpPr>
            <a:spLocks noGrp="1"/>
          </p:cNvSpPr>
          <p:nvPr>
            <p:ph idx="1"/>
          </p:nvPr>
        </p:nvSpPr>
        <p:spPr>
          <a:xfrm>
            <a:off x="838200" y="1562100"/>
            <a:ext cx="5257800" cy="4614863"/>
          </a:xfrm>
        </p:spPr>
        <p:txBody>
          <a:bodyPr>
            <a:normAutofit lnSpcReduction="10000"/>
          </a:bodyPr>
          <a:lstStyle/>
          <a:p>
            <a:pPr algn="just"/>
            <a:r>
              <a:rPr lang="en-CA" dirty="0"/>
              <a:t>Simon had moderate hemophilia</a:t>
            </a:r>
          </a:p>
          <a:p>
            <a:r>
              <a:rPr lang="en-CA" dirty="0"/>
              <a:t>He lived a long way away from the hemophilia centre</a:t>
            </a:r>
          </a:p>
          <a:p>
            <a:pPr algn="just"/>
            <a:r>
              <a:rPr lang="en-CA" dirty="0"/>
              <a:t>Simon learnt that his bleeds got better more quickly when he recognised them early</a:t>
            </a:r>
          </a:p>
          <a:p>
            <a:pPr algn="just"/>
            <a:r>
              <a:rPr lang="en-CA" dirty="0"/>
              <a:t>Soon he realised that he got bleeds doing some activities, he talked to his hemophilia nurse and physio; and worked out a safe way to do his activities and how to treat himself at home</a:t>
            </a:r>
          </a:p>
          <a:p>
            <a:pPr algn="just"/>
            <a:r>
              <a:rPr lang="en-CA" dirty="0"/>
              <a:t>Living with hemophilia wasn’t so bad after all</a:t>
            </a:r>
          </a:p>
        </p:txBody>
      </p:sp>
      <p:pic>
        <p:nvPicPr>
          <p:cNvPr id="6" name="Picture 5" descr="A picture containing sky, ground, outdoor, person&#10;&#10;Description automatically generated">
            <a:extLst>
              <a:ext uri="{FF2B5EF4-FFF2-40B4-BE49-F238E27FC236}">
                <a16:creationId xmlns:a16="http://schemas.microsoft.com/office/drawing/2014/main" id="{5F29A204-819E-490F-A3B9-6345A768A412}"/>
              </a:ext>
            </a:extLst>
          </p:cNvPr>
          <p:cNvPicPr>
            <a:picLocks noChangeAspect="1"/>
          </p:cNvPicPr>
          <p:nvPr/>
        </p:nvPicPr>
        <p:blipFill rotWithShape="1">
          <a:blip r:embed="rId2"/>
          <a:srcRect t="19626" b="4896"/>
          <a:stretch/>
        </p:blipFill>
        <p:spPr>
          <a:xfrm>
            <a:off x="7395871" y="1562100"/>
            <a:ext cx="3628268" cy="3723962"/>
          </a:xfrm>
          <a:prstGeom prst="roundRect">
            <a:avLst/>
          </a:prstGeom>
        </p:spPr>
      </p:pic>
    </p:spTree>
    <p:extLst>
      <p:ext uri="{BB962C8B-B14F-4D97-AF65-F5344CB8AC3E}">
        <p14:creationId xmlns:p14="http://schemas.microsoft.com/office/powerpoint/2010/main" val="1965980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850F-3C65-4DDE-830E-58578050ECFC}"/>
              </a:ext>
            </a:extLst>
          </p:cNvPr>
          <p:cNvSpPr>
            <a:spLocks noGrp="1"/>
          </p:cNvSpPr>
          <p:nvPr>
            <p:ph type="title"/>
          </p:nvPr>
        </p:nvSpPr>
        <p:spPr>
          <a:xfrm>
            <a:off x="838199" y="225425"/>
            <a:ext cx="10515599" cy="1090079"/>
          </a:xfrm>
        </p:spPr>
        <p:txBody>
          <a:bodyPr>
            <a:noAutofit/>
          </a:bodyPr>
          <a:lstStyle/>
          <a:p>
            <a:r>
              <a:rPr lang="en-US" dirty="0"/>
              <a:t>Pain management</a:t>
            </a:r>
            <a:br>
              <a:rPr lang="en-US" dirty="0"/>
            </a:br>
            <a:r>
              <a:rPr lang="en-US" dirty="0"/>
              <a:t>Acute</a:t>
            </a:r>
            <a:endParaRPr lang="en-CA" dirty="0"/>
          </a:p>
        </p:txBody>
      </p:sp>
      <p:sp>
        <p:nvSpPr>
          <p:cNvPr id="3" name="Content Placeholder 2">
            <a:extLst>
              <a:ext uri="{FF2B5EF4-FFF2-40B4-BE49-F238E27FC236}">
                <a16:creationId xmlns:a16="http://schemas.microsoft.com/office/drawing/2014/main" id="{F75D470B-0FCE-4903-A82F-D3FF7D98C1FB}"/>
              </a:ext>
            </a:extLst>
          </p:cNvPr>
          <p:cNvSpPr>
            <a:spLocks noGrp="1"/>
          </p:cNvSpPr>
          <p:nvPr>
            <p:ph idx="1"/>
          </p:nvPr>
        </p:nvSpPr>
        <p:spPr>
          <a:xfrm>
            <a:off x="838200" y="1562100"/>
            <a:ext cx="10515600" cy="4614863"/>
          </a:xfrm>
        </p:spPr>
        <p:txBody>
          <a:bodyPr>
            <a:noAutofit/>
          </a:bodyPr>
          <a:lstStyle/>
          <a:p>
            <a:pPr marL="0" indent="0">
              <a:buNone/>
            </a:pPr>
            <a:r>
              <a:rPr lang="en-US" b="1" dirty="0">
                <a:solidFill>
                  <a:schemeClr val="accent1"/>
                </a:solidFill>
              </a:rPr>
              <a:t>Recommendation 2.6.1 </a:t>
            </a:r>
            <a:br>
              <a:rPr lang="en-US" dirty="0"/>
            </a:br>
            <a:r>
              <a:rPr lang="en-US" dirty="0"/>
              <a:t>For people with hemophilia with </a:t>
            </a:r>
            <a:r>
              <a:rPr lang="en-US" b="1" dirty="0"/>
              <a:t>acute or chronic pain</a:t>
            </a:r>
            <a:r>
              <a:rPr lang="en-US" dirty="0"/>
              <a:t>, the WFH recommends the use of </a:t>
            </a:r>
            <a:r>
              <a:rPr lang="en-US" b="1" dirty="0"/>
              <a:t>age-appropriate pain assessment </a:t>
            </a:r>
            <a:r>
              <a:rPr lang="en-US" dirty="0"/>
              <a:t>tools to determine the cause and guide appropriate </a:t>
            </a:r>
            <a:r>
              <a:rPr lang="en-CA" dirty="0"/>
              <a:t>management. </a:t>
            </a:r>
          </a:p>
          <a:p>
            <a:pPr marL="0" indent="0">
              <a:buNone/>
            </a:pPr>
            <a:r>
              <a:rPr lang="en-US" b="1" dirty="0">
                <a:solidFill>
                  <a:schemeClr val="accent1"/>
                </a:solidFill>
              </a:rPr>
              <a:t>Recommendation 2.6.2 </a:t>
            </a:r>
            <a:br>
              <a:rPr lang="en-US" dirty="0"/>
            </a:br>
            <a:r>
              <a:rPr lang="en-US" dirty="0"/>
              <a:t>For people with hemophilia with venous access pain, discomfort or anxiety, the WFH recommends the application of a local anesthetic spray or cream at the site of venous access. </a:t>
            </a:r>
            <a:endParaRPr lang="en-CA" dirty="0"/>
          </a:p>
          <a:p>
            <a:pPr marL="0" indent="0">
              <a:buNone/>
            </a:pPr>
            <a:endParaRPr lang="en-CA" dirty="0"/>
          </a:p>
        </p:txBody>
      </p:sp>
      <p:pic>
        <p:nvPicPr>
          <p:cNvPr id="4" name="Picture 3">
            <a:extLst>
              <a:ext uri="{FF2B5EF4-FFF2-40B4-BE49-F238E27FC236}">
                <a16:creationId xmlns:a16="http://schemas.microsoft.com/office/drawing/2014/main" id="{D8097B01-45E4-9848-88DA-3FE5EA8F53EE}"/>
              </a:ext>
            </a:extLst>
          </p:cNvPr>
          <p:cNvPicPr>
            <a:picLocks noChangeAspect="1"/>
          </p:cNvPicPr>
          <p:nvPr/>
        </p:nvPicPr>
        <p:blipFill>
          <a:blip r:embed="rId3">
            <a:alphaModFix/>
          </a:blip>
          <a:stretch>
            <a:fillRect/>
          </a:stretch>
        </p:blipFill>
        <p:spPr>
          <a:xfrm>
            <a:off x="9764712" y="459840"/>
            <a:ext cx="908051" cy="908051"/>
          </a:xfrm>
          <a:prstGeom prst="rect">
            <a:avLst/>
          </a:prstGeom>
        </p:spPr>
      </p:pic>
    </p:spTree>
    <p:extLst>
      <p:ext uri="{BB962C8B-B14F-4D97-AF65-F5344CB8AC3E}">
        <p14:creationId xmlns:p14="http://schemas.microsoft.com/office/powerpoint/2010/main" val="1280623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850F-3C65-4DDE-830E-58578050ECFC}"/>
              </a:ext>
            </a:extLst>
          </p:cNvPr>
          <p:cNvSpPr>
            <a:spLocks noGrp="1"/>
          </p:cNvSpPr>
          <p:nvPr>
            <p:ph type="title"/>
          </p:nvPr>
        </p:nvSpPr>
        <p:spPr>
          <a:xfrm>
            <a:off x="838199" y="225425"/>
            <a:ext cx="10515599" cy="1090079"/>
          </a:xfrm>
        </p:spPr>
        <p:txBody>
          <a:bodyPr>
            <a:noAutofit/>
          </a:bodyPr>
          <a:lstStyle/>
          <a:p>
            <a:r>
              <a:rPr lang="en-US" dirty="0"/>
              <a:t>Pain management</a:t>
            </a:r>
            <a:br>
              <a:rPr lang="en-US" dirty="0"/>
            </a:br>
            <a:r>
              <a:rPr lang="en-US" dirty="0"/>
              <a:t>Acute</a:t>
            </a:r>
            <a:endParaRPr lang="en-CA" dirty="0"/>
          </a:p>
        </p:txBody>
      </p:sp>
      <p:sp>
        <p:nvSpPr>
          <p:cNvPr id="3" name="Content Placeholder 2">
            <a:extLst>
              <a:ext uri="{FF2B5EF4-FFF2-40B4-BE49-F238E27FC236}">
                <a16:creationId xmlns:a16="http://schemas.microsoft.com/office/drawing/2014/main" id="{F75D470B-0FCE-4903-A82F-D3FF7D98C1FB}"/>
              </a:ext>
            </a:extLst>
          </p:cNvPr>
          <p:cNvSpPr>
            <a:spLocks noGrp="1"/>
          </p:cNvSpPr>
          <p:nvPr>
            <p:ph idx="1"/>
          </p:nvPr>
        </p:nvSpPr>
        <p:spPr>
          <a:xfrm>
            <a:off x="838200" y="1562100"/>
            <a:ext cx="10515600" cy="4614863"/>
          </a:xfrm>
        </p:spPr>
        <p:txBody>
          <a:bodyPr>
            <a:noAutofit/>
          </a:bodyPr>
          <a:lstStyle/>
          <a:p>
            <a:pPr marL="0" indent="0">
              <a:buNone/>
            </a:pPr>
            <a:r>
              <a:rPr lang="en-US" b="1" dirty="0">
                <a:solidFill>
                  <a:schemeClr val="accent1"/>
                </a:solidFill>
              </a:rPr>
              <a:t>Recommendation 2.6.3 </a:t>
            </a:r>
            <a:br>
              <a:rPr lang="en-US" dirty="0"/>
            </a:br>
            <a:r>
              <a:rPr lang="en-US" dirty="0"/>
              <a:t>For people with hemophilia with acute pain due to a joint or muscle bleed, the WFH recommends immediate administration of clotting factor concentrates to stop bleeding, pain medication, and adjunctive measures such as immobilization, compression, and splinting to minimize pain, if appropriate. </a:t>
            </a:r>
          </a:p>
          <a:p>
            <a:pPr marL="0" indent="0">
              <a:buNone/>
            </a:pPr>
            <a:r>
              <a:rPr lang="en-US" b="1" dirty="0">
                <a:solidFill>
                  <a:schemeClr val="accent1"/>
                </a:solidFill>
              </a:rPr>
              <a:t>Recommendation 2.6.10</a:t>
            </a:r>
            <a:br>
              <a:rPr lang="en-US" dirty="0"/>
            </a:br>
            <a:r>
              <a:rPr lang="en-US" dirty="0"/>
              <a:t>For </a:t>
            </a:r>
            <a:r>
              <a:rPr lang="en-US" b="1" dirty="0"/>
              <a:t>children and adults with hemophilia</a:t>
            </a:r>
            <a:r>
              <a:rPr lang="en-US" dirty="0"/>
              <a:t>, the WFH recommends </a:t>
            </a:r>
            <a:r>
              <a:rPr lang="en-US" b="1" dirty="0"/>
              <a:t>interim management of dental or orofacial pain</a:t>
            </a:r>
            <a:r>
              <a:rPr lang="en-US" dirty="0"/>
              <a:t> according to a proportionate approach for pain relief and referral to a dental </a:t>
            </a:r>
            <a:r>
              <a:rPr lang="en-CA" dirty="0"/>
              <a:t>care professional for assessment. </a:t>
            </a:r>
          </a:p>
          <a:p>
            <a:pPr marL="0" indent="0">
              <a:buNone/>
            </a:pPr>
            <a:endParaRPr lang="en-CA" dirty="0"/>
          </a:p>
        </p:txBody>
      </p:sp>
      <p:pic>
        <p:nvPicPr>
          <p:cNvPr id="5" name="Picture 4">
            <a:extLst>
              <a:ext uri="{FF2B5EF4-FFF2-40B4-BE49-F238E27FC236}">
                <a16:creationId xmlns:a16="http://schemas.microsoft.com/office/drawing/2014/main" id="{A9A780ED-479F-EB4B-92F9-CFF9F5E67181}"/>
              </a:ext>
            </a:extLst>
          </p:cNvPr>
          <p:cNvPicPr>
            <a:picLocks noChangeAspect="1"/>
          </p:cNvPicPr>
          <p:nvPr/>
        </p:nvPicPr>
        <p:blipFill>
          <a:blip r:embed="rId3"/>
          <a:stretch>
            <a:fillRect/>
          </a:stretch>
        </p:blipFill>
        <p:spPr>
          <a:xfrm>
            <a:off x="9764712" y="459840"/>
            <a:ext cx="908051" cy="908051"/>
          </a:xfrm>
          <a:prstGeom prst="rect">
            <a:avLst/>
          </a:prstGeom>
        </p:spPr>
      </p:pic>
    </p:spTree>
    <p:extLst>
      <p:ext uri="{BB962C8B-B14F-4D97-AF65-F5344CB8AC3E}">
        <p14:creationId xmlns:p14="http://schemas.microsoft.com/office/powerpoint/2010/main" val="627145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57F70-366C-46CB-98F0-8A7C3DCE40E0}"/>
              </a:ext>
            </a:extLst>
          </p:cNvPr>
          <p:cNvSpPr>
            <a:spLocks noGrp="1"/>
          </p:cNvSpPr>
          <p:nvPr>
            <p:ph type="title"/>
          </p:nvPr>
        </p:nvSpPr>
        <p:spPr>
          <a:xfrm>
            <a:off x="838199" y="225425"/>
            <a:ext cx="10515599" cy="1090079"/>
          </a:xfrm>
        </p:spPr>
        <p:txBody>
          <a:bodyPr>
            <a:noAutofit/>
          </a:bodyPr>
          <a:lstStyle/>
          <a:p>
            <a:r>
              <a:rPr lang="en-US" dirty="0"/>
              <a:t>Pain management</a:t>
            </a:r>
            <a:br>
              <a:rPr lang="en-US" dirty="0"/>
            </a:br>
            <a:r>
              <a:rPr lang="en-US" dirty="0"/>
              <a:t>Postoperative pain</a:t>
            </a:r>
            <a:endParaRPr lang="en-CA" dirty="0"/>
          </a:p>
        </p:txBody>
      </p:sp>
      <p:sp>
        <p:nvSpPr>
          <p:cNvPr id="3" name="Content Placeholder 2">
            <a:extLst>
              <a:ext uri="{FF2B5EF4-FFF2-40B4-BE49-F238E27FC236}">
                <a16:creationId xmlns:a16="http://schemas.microsoft.com/office/drawing/2014/main" id="{973179D4-9974-4551-A34F-FDE936F7D9DD}"/>
              </a:ext>
            </a:extLst>
          </p:cNvPr>
          <p:cNvSpPr>
            <a:spLocks noGrp="1"/>
          </p:cNvSpPr>
          <p:nvPr>
            <p:ph idx="1"/>
          </p:nvPr>
        </p:nvSpPr>
        <p:spPr>
          <a:xfrm>
            <a:off x="838200" y="1562101"/>
            <a:ext cx="10515600" cy="3225800"/>
          </a:xfrm>
        </p:spPr>
        <p:txBody>
          <a:bodyPr>
            <a:noAutofit/>
          </a:bodyPr>
          <a:lstStyle/>
          <a:p>
            <a:pPr marL="0" indent="0">
              <a:buNone/>
            </a:pPr>
            <a:r>
              <a:rPr lang="en-US" b="1" dirty="0">
                <a:solidFill>
                  <a:schemeClr val="accent1"/>
                </a:solidFill>
              </a:rPr>
              <a:t>Recommendation 2.6.4</a:t>
            </a:r>
            <a:br>
              <a:rPr lang="en-US" dirty="0"/>
            </a:br>
            <a:r>
              <a:rPr lang="en-US" dirty="0"/>
              <a:t>For patients with hemophilia and </a:t>
            </a:r>
            <a:r>
              <a:rPr lang="en-US" b="1" dirty="0"/>
              <a:t>postoperative pain</a:t>
            </a:r>
            <a:r>
              <a:rPr lang="en-US" dirty="0"/>
              <a:t>, the WFH advises </a:t>
            </a:r>
            <a:r>
              <a:rPr lang="en-US" b="1" dirty="0"/>
              <a:t>proportionate</a:t>
            </a:r>
            <a:r>
              <a:rPr lang="en-US" dirty="0"/>
              <a:t> </a:t>
            </a:r>
            <a:r>
              <a:rPr lang="en-US" b="1" dirty="0"/>
              <a:t>management</a:t>
            </a:r>
            <a:r>
              <a:rPr lang="en-US" dirty="0"/>
              <a:t> of postoperative pain in </a:t>
            </a:r>
            <a:r>
              <a:rPr lang="en-US" b="1" dirty="0"/>
              <a:t>coordination</a:t>
            </a:r>
            <a:r>
              <a:rPr lang="en-US" dirty="0"/>
              <a:t> with the </a:t>
            </a:r>
            <a:r>
              <a:rPr lang="en-US" b="1" dirty="0"/>
              <a:t>anesthesiologist</a:t>
            </a:r>
            <a:r>
              <a:rPr lang="en-US" dirty="0"/>
              <a:t> or </a:t>
            </a:r>
            <a:r>
              <a:rPr lang="en-US" b="1" dirty="0"/>
              <a:t>pain</a:t>
            </a:r>
            <a:r>
              <a:rPr lang="en-US" dirty="0"/>
              <a:t> </a:t>
            </a:r>
            <a:r>
              <a:rPr lang="en-US" b="1" dirty="0"/>
              <a:t>specialist</a:t>
            </a:r>
            <a:r>
              <a:rPr lang="en-US" dirty="0"/>
              <a:t>. </a:t>
            </a:r>
            <a:endParaRPr lang="en-CA" dirty="0"/>
          </a:p>
          <a:p>
            <a:pPr marL="0" indent="0">
              <a:buNone/>
            </a:pPr>
            <a:r>
              <a:rPr lang="en-US" b="1" dirty="0">
                <a:solidFill>
                  <a:schemeClr val="accent1"/>
                </a:solidFill>
              </a:rPr>
              <a:t>Recommendation 2.6.5</a:t>
            </a:r>
            <a:br>
              <a:rPr lang="en-US" dirty="0"/>
            </a:br>
            <a:r>
              <a:rPr lang="en-US" dirty="0"/>
              <a:t>For patients with hemophilia and postoperative pain, the WFH recommends </a:t>
            </a:r>
            <a:r>
              <a:rPr lang="en-US" b="1" dirty="0"/>
              <a:t>analgesia</a:t>
            </a:r>
            <a:r>
              <a:rPr lang="en-US" dirty="0"/>
              <a:t> similar to that used in patients without hemophilia including, as appropriate, the use of intravenous morphine or other narcotic analgesics, followed by an oral opioid </a:t>
            </a:r>
            <a:r>
              <a:rPr lang="en-CA" dirty="0"/>
              <a:t>(e.g., tramadol, codeine, hydrocodone, etc.) and paracetamol/acetaminophen as pain decreases</a:t>
            </a:r>
          </a:p>
        </p:txBody>
      </p:sp>
      <p:sp>
        <p:nvSpPr>
          <p:cNvPr id="6" name="Text Placeholder 3">
            <a:extLst>
              <a:ext uri="{FF2B5EF4-FFF2-40B4-BE49-F238E27FC236}">
                <a16:creationId xmlns:a16="http://schemas.microsoft.com/office/drawing/2014/main" id="{12763989-1AD4-4DCD-907B-86B2DA5354FD}"/>
              </a:ext>
            </a:extLst>
          </p:cNvPr>
          <p:cNvSpPr>
            <a:spLocks noGrp="1"/>
          </p:cNvSpPr>
          <p:nvPr>
            <p:ph type="body" sz="quarter" idx="13"/>
          </p:nvPr>
        </p:nvSpPr>
        <p:spPr>
          <a:xfrm>
            <a:off x="838201" y="6356351"/>
            <a:ext cx="9925050" cy="365125"/>
          </a:xfrm>
        </p:spPr>
        <p:txBody>
          <a:bodyPr/>
          <a:lstStyle/>
          <a:p>
            <a:r>
              <a:rPr lang="en-US" dirty="0"/>
              <a:t>COX-2, </a:t>
            </a:r>
            <a:r>
              <a:rPr lang="en-CA" dirty="0"/>
              <a:t>cyclooxygenase-2; NSAIDs, nonsteroidal anti-inflammatory drugs</a:t>
            </a:r>
            <a:r>
              <a:rPr lang="en-US" dirty="0"/>
              <a:t>.</a:t>
            </a:r>
            <a:endParaRPr lang="en-CA" dirty="0"/>
          </a:p>
        </p:txBody>
      </p:sp>
      <p:sp>
        <p:nvSpPr>
          <p:cNvPr id="7" name="Content Placeholder 2">
            <a:extLst>
              <a:ext uri="{FF2B5EF4-FFF2-40B4-BE49-F238E27FC236}">
                <a16:creationId xmlns:a16="http://schemas.microsoft.com/office/drawing/2014/main" id="{46A701D1-F351-4A30-8282-18C8F0313E5C}"/>
              </a:ext>
            </a:extLst>
          </p:cNvPr>
          <p:cNvSpPr txBox="1">
            <a:spLocks/>
          </p:cNvSpPr>
          <p:nvPr/>
        </p:nvSpPr>
        <p:spPr>
          <a:xfrm>
            <a:off x="830668" y="4702714"/>
            <a:ext cx="10515600" cy="1366469"/>
          </a:xfrm>
          <a:prstGeom prst="roundRect">
            <a:avLst>
              <a:gd name="adj" fmla="val 9847"/>
            </a:avLst>
          </a:prstGeom>
          <a:solidFill>
            <a:schemeClr val="bg1"/>
          </a:solidFill>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i="0" u="none" strike="noStrike" baseline="0" dirty="0">
                <a:solidFill>
                  <a:srgbClr val="008BB0"/>
                </a:solidFill>
              </a:rPr>
              <a:t>REMARK: </a:t>
            </a:r>
            <a:r>
              <a:rPr lang="en-US" i="0" u="none" strike="noStrike" baseline="0" dirty="0"/>
              <a:t>With the exception of selective COX-2 inhibitors, </a:t>
            </a:r>
            <a:r>
              <a:rPr lang="en-US" b="1" i="0" u="none" strike="noStrike" baseline="0" dirty="0"/>
              <a:t>NSAIDs should not be used in patients with hemophilia.</a:t>
            </a:r>
          </a:p>
          <a:p>
            <a:pPr marL="0" indent="0">
              <a:lnSpc>
                <a:spcPct val="100000"/>
              </a:lnSpc>
              <a:buNone/>
            </a:pPr>
            <a:r>
              <a:rPr lang="en-US" b="1" i="0" u="none" strike="noStrike" baseline="0" dirty="0">
                <a:solidFill>
                  <a:srgbClr val="008BB0"/>
                </a:solidFill>
              </a:rPr>
              <a:t>REMARK: </a:t>
            </a:r>
            <a:r>
              <a:rPr lang="en-US" i="0" u="none" strike="noStrike" baseline="0" dirty="0"/>
              <a:t>The </a:t>
            </a:r>
            <a:r>
              <a:rPr lang="en-US" b="1" i="0" u="none" strike="noStrike" baseline="0" dirty="0"/>
              <a:t>intramuscular</a:t>
            </a:r>
            <a:r>
              <a:rPr lang="en-US" i="0" u="none" strike="noStrike" baseline="0" dirty="0"/>
              <a:t> route for administration of analgesia is not advised.</a:t>
            </a:r>
          </a:p>
        </p:txBody>
      </p:sp>
    </p:spTree>
    <p:extLst>
      <p:ext uri="{BB962C8B-B14F-4D97-AF65-F5344CB8AC3E}">
        <p14:creationId xmlns:p14="http://schemas.microsoft.com/office/powerpoint/2010/main" val="350477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8B1EF-F002-44A6-8AEC-13C635B2D8B0}"/>
              </a:ext>
            </a:extLst>
          </p:cNvPr>
          <p:cNvSpPr>
            <a:spLocks noGrp="1"/>
          </p:cNvSpPr>
          <p:nvPr>
            <p:ph type="title"/>
          </p:nvPr>
        </p:nvSpPr>
        <p:spPr>
          <a:xfrm>
            <a:off x="838199" y="225425"/>
            <a:ext cx="10515599" cy="1090079"/>
          </a:xfrm>
        </p:spPr>
        <p:txBody>
          <a:bodyPr>
            <a:noAutofit/>
          </a:bodyPr>
          <a:lstStyle/>
          <a:p>
            <a:r>
              <a:rPr lang="en-US" dirty="0"/>
              <a:t>Pain management</a:t>
            </a:r>
            <a:br>
              <a:rPr lang="en-US" dirty="0"/>
            </a:br>
            <a:r>
              <a:rPr lang="en-US" dirty="0"/>
              <a:t>Chronic hemophilic arthropathy</a:t>
            </a:r>
            <a:endParaRPr lang="en-CA" dirty="0"/>
          </a:p>
        </p:txBody>
      </p:sp>
      <p:sp>
        <p:nvSpPr>
          <p:cNvPr id="3" name="Content Placeholder 2">
            <a:extLst>
              <a:ext uri="{FF2B5EF4-FFF2-40B4-BE49-F238E27FC236}">
                <a16:creationId xmlns:a16="http://schemas.microsoft.com/office/drawing/2014/main" id="{38841847-7547-4521-8247-BD3EC30E7069}"/>
              </a:ext>
            </a:extLst>
          </p:cNvPr>
          <p:cNvSpPr>
            <a:spLocks noGrp="1"/>
          </p:cNvSpPr>
          <p:nvPr>
            <p:ph idx="1"/>
          </p:nvPr>
        </p:nvSpPr>
        <p:spPr>
          <a:xfrm>
            <a:off x="838200" y="1562100"/>
            <a:ext cx="10515600" cy="4614863"/>
          </a:xfrm>
        </p:spPr>
        <p:txBody>
          <a:bodyPr>
            <a:normAutofit/>
          </a:bodyPr>
          <a:lstStyle/>
          <a:p>
            <a:pPr marL="0" indent="0">
              <a:buNone/>
            </a:pPr>
            <a:r>
              <a:rPr lang="en-US" b="1" dirty="0">
                <a:solidFill>
                  <a:schemeClr val="accent1"/>
                </a:solidFill>
              </a:rPr>
              <a:t>Recommendation 2.6.6 </a:t>
            </a:r>
            <a:br>
              <a:rPr lang="en-US" dirty="0"/>
            </a:br>
            <a:r>
              <a:rPr lang="en-US" dirty="0"/>
              <a:t>For </a:t>
            </a:r>
            <a:r>
              <a:rPr lang="en-US" b="1" dirty="0"/>
              <a:t>people with hemophilia and chronic hemophilic arthropathy </a:t>
            </a:r>
            <a:r>
              <a:rPr lang="en-US" dirty="0"/>
              <a:t>in need of pain management, the WFH recommends </a:t>
            </a:r>
            <a:r>
              <a:rPr lang="en-US" b="1" dirty="0"/>
              <a:t>functional training and adaptations alongside appropriate analgesics. </a:t>
            </a:r>
            <a:endParaRPr lang="en-CA" b="1" dirty="0"/>
          </a:p>
          <a:p>
            <a:pPr marL="0" indent="0">
              <a:buNone/>
            </a:pPr>
            <a:r>
              <a:rPr lang="en-US" b="1" dirty="0">
                <a:solidFill>
                  <a:schemeClr val="accent1"/>
                </a:solidFill>
              </a:rPr>
              <a:t>Recommendation 2.6.7 </a:t>
            </a:r>
            <a:br>
              <a:rPr lang="en-US" dirty="0"/>
            </a:br>
            <a:r>
              <a:rPr lang="en-US" dirty="0"/>
              <a:t>For </a:t>
            </a:r>
            <a:r>
              <a:rPr lang="en-US" b="1" dirty="0"/>
              <a:t>people with hemophilia and chronic hemophilic arthropathy</a:t>
            </a:r>
            <a:r>
              <a:rPr lang="en-US" dirty="0"/>
              <a:t>, the WFH recommends education on </a:t>
            </a:r>
            <a:r>
              <a:rPr lang="en-US" b="1" dirty="0"/>
              <a:t>pain management including the use of complementary pain management techniques </a:t>
            </a:r>
            <a:r>
              <a:rPr lang="en-US" dirty="0"/>
              <a:t>(e.g., meditation, distraction, mindfulness, or music therapy). </a:t>
            </a:r>
            <a:endParaRPr lang="en-CA" dirty="0"/>
          </a:p>
        </p:txBody>
      </p:sp>
    </p:spTree>
    <p:extLst>
      <p:ext uri="{BB962C8B-B14F-4D97-AF65-F5344CB8AC3E}">
        <p14:creationId xmlns:p14="http://schemas.microsoft.com/office/powerpoint/2010/main" val="1845138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B33D4-F4C9-4687-9454-40A5485E9BC7}"/>
              </a:ext>
            </a:extLst>
          </p:cNvPr>
          <p:cNvSpPr>
            <a:spLocks noGrp="1"/>
          </p:cNvSpPr>
          <p:nvPr>
            <p:ph type="title"/>
          </p:nvPr>
        </p:nvSpPr>
        <p:spPr>
          <a:xfrm>
            <a:off x="838199" y="225425"/>
            <a:ext cx="10515599" cy="1090079"/>
          </a:xfrm>
        </p:spPr>
        <p:txBody>
          <a:bodyPr>
            <a:noAutofit/>
          </a:bodyPr>
          <a:lstStyle/>
          <a:p>
            <a:r>
              <a:rPr lang="en-US" dirty="0"/>
              <a:t>Pain management</a:t>
            </a:r>
            <a:br>
              <a:rPr lang="en-US" dirty="0"/>
            </a:br>
            <a:r>
              <a:rPr lang="en-US" dirty="0"/>
              <a:t>Chronic hemophilic arthropathy</a:t>
            </a:r>
            <a:endParaRPr lang="en-CA" dirty="0"/>
          </a:p>
        </p:txBody>
      </p:sp>
      <p:sp>
        <p:nvSpPr>
          <p:cNvPr id="3" name="Content Placeholder 2">
            <a:extLst>
              <a:ext uri="{FF2B5EF4-FFF2-40B4-BE49-F238E27FC236}">
                <a16:creationId xmlns:a16="http://schemas.microsoft.com/office/drawing/2014/main" id="{0E2E43AC-BF98-4A8D-91C1-A8BFC4108B7E}"/>
              </a:ext>
            </a:extLst>
          </p:cNvPr>
          <p:cNvSpPr>
            <a:spLocks noGrp="1"/>
          </p:cNvSpPr>
          <p:nvPr>
            <p:ph idx="1"/>
          </p:nvPr>
        </p:nvSpPr>
        <p:spPr>
          <a:xfrm>
            <a:off x="838200" y="1712571"/>
            <a:ext cx="10515600" cy="4614863"/>
          </a:xfrm>
        </p:spPr>
        <p:txBody>
          <a:bodyPr>
            <a:noAutofit/>
          </a:bodyPr>
          <a:lstStyle/>
          <a:p>
            <a:pPr marL="0" indent="0">
              <a:buNone/>
            </a:pPr>
            <a:r>
              <a:rPr lang="en-US" b="1" dirty="0">
                <a:solidFill>
                  <a:schemeClr val="accent1"/>
                </a:solidFill>
              </a:rPr>
              <a:t>Recommendation 2.6.8</a:t>
            </a:r>
            <a:br>
              <a:rPr lang="en-US" dirty="0"/>
            </a:br>
            <a:r>
              <a:rPr lang="en-US" dirty="0"/>
              <a:t>For </a:t>
            </a:r>
            <a:r>
              <a:rPr lang="en-US" b="1" dirty="0"/>
              <a:t>children and adults with hemophilia with pain </a:t>
            </a:r>
            <a:r>
              <a:rPr lang="en-US" dirty="0"/>
              <a:t>due to chronic hemophilic arthropathy, the WFH </a:t>
            </a:r>
            <a:r>
              <a:rPr lang="en-US" b="1" dirty="0"/>
              <a:t>recommends the use of paracetamol/ </a:t>
            </a:r>
            <a:r>
              <a:rPr lang="en-CA" b="1" dirty="0"/>
              <a:t>acetaminophen, selective COX-2 inhibitors</a:t>
            </a:r>
            <a:r>
              <a:rPr lang="en-CA" dirty="0"/>
              <a:t>, </a:t>
            </a:r>
            <a:r>
              <a:rPr lang="en-CA" b="1" dirty="0"/>
              <a:t>tramadol, </a:t>
            </a:r>
            <a:r>
              <a:rPr lang="en-US" b="1" dirty="0"/>
              <a:t>or morphine, and avoidance of other NSAIDs</a:t>
            </a:r>
            <a:r>
              <a:rPr lang="en-US" dirty="0"/>
              <a:t>. Codeine may be used for children over 12 years of age but is contraindicated in </a:t>
            </a:r>
            <a:r>
              <a:rPr lang="en-CA" dirty="0"/>
              <a:t>younger children. </a:t>
            </a:r>
            <a:br>
              <a:rPr lang="en-CA" dirty="0"/>
            </a:br>
            <a:endParaRPr lang="en-CA" dirty="0"/>
          </a:p>
          <a:p>
            <a:endParaRPr lang="en-US" dirty="0"/>
          </a:p>
          <a:p>
            <a:pPr marL="0" indent="0">
              <a:buNone/>
            </a:pPr>
            <a:endParaRPr lang="en-CA" b="1" dirty="0">
              <a:solidFill>
                <a:schemeClr val="accent1"/>
              </a:solidFill>
            </a:endParaRPr>
          </a:p>
          <a:p>
            <a:pPr marL="0" indent="0">
              <a:buNone/>
            </a:pPr>
            <a:endParaRPr lang="en-CA" b="1" dirty="0">
              <a:solidFill>
                <a:schemeClr val="accent1"/>
              </a:solidFill>
            </a:endParaRPr>
          </a:p>
        </p:txBody>
      </p:sp>
      <p:sp>
        <p:nvSpPr>
          <p:cNvPr id="9" name="Text Placeholder 3">
            <a:extLst>
              <a:ext uri="{FF2B5EF4-FFF2-40B4-BE49-F238E27FC236}">
                <a16:creationId xmlns:a16="http://schemas.microsoft.com/office/drawing/2014/main" id="{31053ED3-0A99-4E9A-BA39-CD8E4F30BF6F}"/>
              </a:ext>
            </a:extLst>
          </p:cNvPr>
          <p:cNvSpPr>
            <a:spLocks noGrp="1"/>
          </p:cNvSpPr>
          <p:nvPr>
            <p:ph type="body" sz="quarter" idx="13"/>
          </p:nvPr>
        </p:nvSpPr>
        <p:spPr>
          <a:xfrm>
            <a:off x="838201" y="6356351"/>
            <a:ext cx="9925050" cy="365125"/>
          </a:xfrm>
        </p:spPr>
        <p:txBody>
          <a:bodyPr/>
          <a:lstStyle/>
          <a:p>
            <a:r>
              <a:rPr lang="en-US" dirty="0"/>
              <a:t>COX-2, </a:t>
            </a:r>
            <a:r>
              <a:rPr lang="en-CA" dirty="0"/>
              <a:t>cyclooxygenase-2; NSAIDs, nonsteroidal anti-inflammatory drugs</a:t>
            </a:r>
            <a:r>
              <a:rPr lang="en-US" dirty="0"/>
              <a:t>.</a:t>
            </a:r>
            <a:endParaRPr lang="en-CA" dirty="0"/>
          </a:p>
        </p:txBody>
      </p:sp>
      <p:sp>
        <p:nvSpPr>
          <p:cNvPr id="7" name="Content Placeholder 2">
            <a:extLst>
              <a:ext uri="{FF2B5EF4-FFF2-40B4-BE49-F238E27FC236}">
                <a16:creationId xmlns:a16="http://schemas.microsoft.com/office/drawing/2014/main" id="{1FC13245-2A6B-4C50-904A-FDC2CB30B87C}"/>
              </a:ext>
            </a:extLst>
          </p:cNvPr>
          <p:cNvSpPr txBox="1">
            <a:spLocks/>
          </p:cNvSpPr>
          <p:nvPr/>
        </p:nvSpPr>
        <p:spPr>
          <a:xfrm>
            <a:off x="838198" y="3460142"/>
            <a:ext cx="10515600" cy="1800809"/>
          </a:xfrm>
          <a:prstGeom prst="roundRect">
            <a:avLst>
              <a:gd name="adj" fmla="val 9847"/>
            </a:avLst>
          </a:prstGeom>
          <a:solidFill>
            <a:schemeClr val="bg1"/>
          </a:solidFill>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i="0" u="none" strike="noStrike" baseline="0" dirty="0">
                <a:solidFill>
                  <a:srgbClr val="008BB0"/>
                </a:solidFill>
              </a:rPr>
              <a:t>REMARK: </a:t>
            </a:r>
            <a:r>
              <a:rPr lang="en-US" i="0" u="none" strike="noStrike" baseline="0" dirty="0"/>
              <a:t>Prolonged use of these medications may have risks of dependence or addiction, as well as organ damage, and must be carefully monitored.</a:t>
            </a:r>
          </a:p>
          <a:p>
            <a:pPr marL="0" indent="0">
              <a:lnSpc>
                <a:spcPct val="100000"/>
              </a:lnSpc>
              <a:buNone/>
            </a:pPr>
            <a:r>
              <a:rPr lang="en-US" b="1" i="0" u="none" strike="noStrike" baseline="0" dirty="0">
                <a:solidFill>
                  <a:srgbClr val="008BB0"/>
                </a:solidFill>
              </a:rPr>
              <a:t>REMARK: </a:t>
            </a:r>
            <a:r>
              <a:rPr lang="en-US" i="0" u="none" strike="noStrike" baseline="0" dirty="0"/>
              <a:t>People with persistent pain should be referred to a specialized pain management team.</a:t>
            </a:r>
          </a:p>
        </p:txBody>
      </p:sp>
    </p:spTree>
    <p:extLst>
      <p:ext uri="{BB962C8B-B14F-4D97-AF65-F5344CB8AC3E}">
        <p14:creationId xmlns:p14="http://schemas.microsoft.com/office/powerpoint/2010/main" val="937141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B5DA8-56D2-4A3A-AC43-87708A36155D}"/>
              </a:ext>
            </a:extLst>
          </p:cNvPr>
          <p:cNvSpPr>
            <a:spLocks noGrp="1"/>
          </p:cNvSpPr>
          <p:nvPr>
            <p:ph type="title"/>
          </p:nvPr>
        </p:nvSpPr>
        <p:spPr/>
        <p:txBody>
          <a:bodyPr/>
          <a:lstStyle/>
          <a:p>
            <a:r>
              <a:rPr lang="en-US" dirty="0"/>
              <a:t>Pain management</a:t>
            </a:r>
            <a:br>
              <a:rPr lang="en-US" dirty="0"/>
            </a:br>
            <a:r>
              <a:rPr lang="en-US" dirty="0"/>
              <a:t>Chronic hemophilic arthropathy</a:t>
            </a:r>
            <a:endParaRPr lang="en-CA" dirty="0"/>
          </a:p>
        </p:txBody>
      </p:sp>
      <p:sp>
        <p:nvSpPr>
          <p:cNvPr id="6" name="Content Placeholder 2">
            <a:extLst>
              <a:ext uri="{FF2B5EF4-FFF2-40B4-BE49-F238E27FC236}">
                <a16:creationId xmlns:a16="http://schemas.microsoft.com/office/drawing/2014/main" id="{C3E2AB98-DDF9-4BE2-9AC6-098A08E1DDE9}"/>
              </a:ext>
            </a:extLst>
          </p:cNvPr>
          <p:cNvSpPr txBox="1">
            <a:spLocks/>
          </p:cNvSpPr>
          <p:nvPr/>
        </p:nvSpPr>
        <p:spPr>
          <a:xfrm>
            <a:off x="838200" y="1909340"/>
            <a:ext cx="10515600" cy="1736685"/>
          </a:xfrm>
          <a:prstGeom prst="rect">
            <a:avLst/>
          </a:prstGeom>
        </p:spPr>
        <p:txBody>
          <a:bodyPr>
            <a:noAutofit/>
          </a:bodyPr>
          <a:lstStyle>
            <a:lvl1pPr marL="228600" indent="-228600" algn="l" defTabSz="914400" rtl="0" eaLnBrk="1" latinLnBrk="0" hangingPunct="1">
              <a:lnSpc>
                <a:spcPct val="100000"/>
              </a:lnSpc>
              <a:spcBef>
                <a:spcPts val="1800"/>
              </a:spcBef>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j-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solidFill>
                  <a:schemeClr val="accent1"/>
                </a:solidFill>
              </a:rPr>
              <a:t>Recommendation 2.6.9</a:t>
            </a:r>
            <a:br>
              <a:rPr lang="en-US" dirty="0"/>
            </a:br>
            <a:r>
              <a:rPr lang="en-US" dirty="0"/>
              <a:t>For </a:t>
            </a:r>
            <a:r>
              <a:rPr lang="en-US" b="1" dirty="0"/>
              <a:t>patients with hemophilia with disabling pain </a:t>
            </a:r>
            <a:r>
              <a:rPr lang="en-US" dirty="0"/>
              <a:t>from chronic hemophilic arthropathy, the WFH recommends </a:t>
            </a:r>
            <a:r>
              <a:rPr lang="en-US" b="1" dirty="0"/>
              <a:t>referral to an orthopedic specialist </a:t>
            </a:r>
            <a:r>
              <a:rPr lang="en-US" dirty="0"/>
              <a:t>for consideration of orthopedic surgery. </a:t>
            </a:r>
          </a:p>
        </p:txBody>
      </p:sp>
    </p:spTree>
    <p:extLst>
      <p:ext uri="{BB962C8B-B14F-4D97-AF65-F5344CB8AC3E}">
        <p14:creationId xmlns:p14="http://schemas.microsoft.com/office/powerpoint/2010/main" val="1459856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5F0F-AFB8-4B49-BA94-C11358DCDCD9}"/>
              </a:ext>
            </a:extLst>
          </p:cNvPr>
          <p:cNvSpPr>
            <a:spLocks noGrp="1"/>
          </p:cNvSpPr>
          <p:nvPr>
            <p:ph type="title"/>
          </p:nvPr>
        </p:nvSpPr>
        <p:spPr>
          <a:xfrm>
            <a:off x="838199" y="225425"/>
            <a:ext cx="10515599" cy="1090079"/>
          </a:xfrm>
        </p:spPr>
        <p:txBody>
          <a:bodyPr>
            <a:normAutofit/>
          </a:bodyPr>
          <a:lstStyle/>
          <a:p>
            <a:r>
              <a:rPr lang="en-US" dirty="0"/>
              <a:t>Dental care and management</a:t>
            </a:r>
            <a:endParaRPr lang="en-CA" dirty="0"/>
          </a:p>
        </p:txBody>
      </p:sp>
      <p:sp>
        <p:nvSpPr>
          <p:cNvPr id="3" name="Content Placeholder 2">
            <a:extLst>
              <a:ext uri="{FF2B5EF4-FFF2-40B4-BE49-F238E27FC236}">
                <a16:creationId xmlns:a16="http://schemas.microsoft.com/office/drawing/2014/main" id="{8AAE9735-791D-4FD5-983A-4738DBEA8429}"/>
              </a:ext>
            </a:extLst>
          </p:cNvPr>
          <p:cNvSpPr>
            <a:spLocks noGrp="1"/>
          </p:cNvSpPr>
          <p:nvPr>
            <p:ph idx="1"/>
          </p:nvPr>
        </p:nvSpPr>
        <p:spPr>
          <a:xfrm>
            <a:off x="838200" y="1429856"/>
            <a:ext cx="10515600" cy="3998287"/>
          </a:xfrm>
        </p:spPr>
        <p:txBody>
          <a:bodyPr>
            <a:noAutofit/>
          </a:bodyPr>
          <a:lstStyle/>
          <a:p>
            <a:pPr marL="0" indent="0">
              <a:buNone/>
            </a:pPr>
            <a:r>
              <a:rPr lang="en-US" b="1" dirty="0">
                <a:solidFill>
                  <a:schemeClr val="accent1"/>
                </a:solidFill>
              </a:rPr>
              <a:t>Recommendation 2.7.2</a:t>
            </a:r>
            <a:br>
              <a:rPr lang="en-US" dirty="0"/>
            </a:br>
            <a:r>
              <a:rPr lang="en-US" dirty="0"/>
              <a:t>For </a:t>
            </a:r>
            <a:r>
              <a:rPr lang="en-US" b="1" dirty="0"/>
              <a:t>children with hemophilia</a:t>
            </a:r>
            <a:r>
              <a:rPr lang="en-US" dirty="0"/>
              <a:t>, the WFH recommends </a:t>
            </a:r>
            <a:r>
              <a:rPr lang="en-US" b="1" dirty="0"/>
              <a:t>referral to a designated dental care centre at the time of the first tooth eruption </a:t>
            </a:r>
            <a:r>
              <a:rPr lang="en-US" dirty="0"/>
              <a:t>(around 6 months of age) or by age 1 in order to reduce the complications, morbidity, costs, and health and psychosocial impacts associated with oral diseases in people with hemophilia. </a:t>
            </a:r>
          </a:p>
          <a:p>
            <a:pPr marL="0" indent="0">
              <a:buNone/>
            </a:pPr>
            <a:endParaRPr lang="en-CA" dirty="0"/>
          </a:p>
          <a:p>
            <a:pPr marL="0" indent="0">
              <a:buNone/>
            </a:pPr>
            <a:r>
              <a:rPr lang="en-US" b="1" dirty="0">
                <a:solidFill>
                  <a:schemeClr val="accent1"/>
                </a:solidFill>
              </a:rPr>
              <a:t>Recommendation 2.7.3</a:t>
            </a:r>
            <a:br>
              <a:rPr lang="en-US" dirty="0"/>
            </a:br>
            <a:r>
              <a:rPr lang="en-US" dirty="0"/>
              <a:t>For </a:t>
            </a:r>
            <a:r>
              <a:rPr lang="en-US" b="1" dirty="0"/>
              <a:t>adults with hemophilia</a:t>
            </a:r>
            <a:r>
              <a:rPr lang="en-US" dirty="0"/>
              <a:t>, the WFH recommends facilitating </a:t>
            </a:r>
            <a:r>
              <a:rPr lang="en-US" b="1" dirty="0"/>
              <a:t>access to appropriate adult dental services and procedures, with regular dental assessments </a:t>
            </a:r>
            <a:r>
              <a:rPr lang="en-US" dirty="0"/>
              <a:t>throughout their lives to monitor and safeguard oral health using evidence-based and personalized </a:t>
            </a:r>
            <a:r>
              <a:rPr lang="en-CA" dirty="0"/>
              <a:t>preventive dental protocols. </a:t>
            </a:r>
          </a:p>
        </p:txBody>
      </p:sp>
      <p:pic>
        <p:nvPicPr>
          <p:cNvPr id="1026" name="Picture 2" descr="Analytics free icon">
            <a:extLst>
              <a:ext uri="{FF2B5EF4-FFF2-40B4-BE49-F238E27FC236}">
                <a16:creationId xmlns:a16="http://schemas.microsoft.com/office/drawing/2014/main" id="{B174F3CF-7AC6-6843-AFEC-169307AEE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7278" y="557210"/>
            <a:ext cx="758317" cy="7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803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1D6C1-DA59-4362-B71C-AAE5FF9178D4}"/>
              </a:ext>
            </a:extLst>
          </p:cNvPr>
          <p:cNvSpPr>
            <a:spLocks noGrp="1"/>
          </p:cNvSpPr>
          <p:nvPr>
            <p:ph type="ctrTitle"/>
          </p:nvPr>
        </p:nvSpPr>
        <p:spPr>
          <a:xfrm>
            <a:off x="1219200" y="1122363"/>
            <a:ext cx="9144000" cy="2387600"/>
          </a:xfrm>
        </p:spPr>
        <p:txBody>
          <a:bodyPr>
            <a:normAutofit/>
          </a:bodyPr>
          <a:lstStyle/>
          <a:p>
            <a:r>
              <a:rPr lang="en-US" sz="4000" dirty="0">
                <a:solidFill>
                  <a:schemeClr val="accent1"/>
                </a:solidFill>
              </a:rPr>
              <a:t>Chapter 2: Comprehensive Care of Hemophilia</a:t>
            </a:r>
          </a:p>
        </p:txBody>
      </p:sp>
      <p:sp>
        <p:nvSpPr>
          <p:cNvPr id="7" name="Subtitle 6">
            <a:extLst>
              <a:ext uri="{FF2B5EF4-FFF2-40B4-BE49-F238E27FC236}">
                <a16:creationId xmlns:a16="http://schemas.microsoft.com/office/drawing/2014/main" id="{54633026-B018-4149-8233-2354578F6339}"/>
              </a:ext>
            </a:extLst>
          </p:cNvPr>
          <p:cNvSpPr>
            <a:spLocks noGrp="1"/>
          </p:cNvSpPr>
          <p:nvPr>
            <p:ph type="subTitle" idx="1"/>
          </p:nvPr>
        </p:nvSpPr>
        <p:spPr/>
        <p:txBody>
          <a:bodyPr>
            <a:normAutofit/>
          </a:bodyPr>
          <a:lstStyle/>
          <a:p>
            <a:r>
              <a:rPr lang="en-US" sz="3000" b="1" dirty="0"/>
              <a:t>Kate </a:t>
            </a:r>
            <a:r>
              <a:rPr lang="en-US" sz="3000" b="1" dirty="0" err="1"/>
              <a:t>Khair</a:t>
            </a:r>
            <a:r>
              <a:rPr lang="en-US" sz="3000" b="1" dirty="0"/>
              <a:t>, PhD</a:t>
            </a:r>
            <a:br>
              <a:rPr lang="en-US" sz="2000" dirty="0"/>
            </a:br>
            <a:r>
              <a:rPr lang="en-US" sz="2000" dirty="0"/>
              <a:t>Director of Research, </a:t>
            </a:r>
            <a:r>
              <a:rPr lang="en-US" sz="2000" dirty="0" err="1"/>
              <a:t>Haemnet</a:t>
            </a:r>
            <a:r>
              <a:rPr lang="en-US" sz="2000" dirty="0"/>
              <a:t>, London</a:t>
            </a:r>
            <a:br>
              <a:rPr lang="en-US" sz="2000" dirty="0"/>
            </a:br>
            <a:r>
              <a:rPr lang="en-US" sz="2000" dirty="0"/>
              <a:t>Centre for Outcomes and Experience Research in Children's Health, Illness and Disability (ORCHID), Great Ormond Street Hospital for Children</a:t>
            </a:r>
            <a:br>
              <a:rPr lang="en-US" sz="2000" dirty="0"/>
            </a:br>
            <a:r>
              <a:rPr lang="en-US" sz="2000" dirty="0"/>
              <a:t>London, UK</a:t>
            </a:r>
          </a:p>
        </p:txBody>
      </p:sp>
    </p:spTree>
    <p:extLst>
      <p:ext uri="{BB962C8B-B14F-4D97-AF65-F5344CB8AC3E}">
        <p14:creationId xmlns:p14="http://schemas.microsoft.com/office/powerpoint/2010/main" val="575000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F5F0F-AFB8-4B49-BA94-C11358DCDCD9}"/>
              </a:ext>
            </a:extLst>
          </p:cNvPr>
          <p:cNvSpPr>
            <a:spLocks noGrp="1"/>
          </p:cNvSpPr>
          <p:nvPr>
            <p:ph type="title"/>
          </p:nvPr>
        </p:nvSpPr>
        <p:spPr>
          <a:xfrm>
            <a:off x="838199" y="225425"/>
            <a:ext cx="10515599" cy="1090079"/>
          </a:xfrm>
        </p:spPr>
        <p:txBody>
          <a:bodyPr>
            <a:normAutofit/>
          </a:bodyPr>
          <a:lstStyle/>
          <a:p>
            <a:r>
              <a:rPr lang="en-US" dirty="0"/>
              <a:t>Dental care and management</a:t>
            </a:r>
            <a:endParaRPr lang="en-CA" dirty="0"/>
          </a:p>
        </p:txBody>
      </p:sp>
      <p:sp>
        <p:nvSpPr>
          <p:cNvPr id="3" name="Content Placeholder 2">
            <a:extLst>
              <a:ext uri="{FF2B5EF4-FFF2-40B4-BE49-F238E27FC236}">
                <a16:creationId xmlns:a16="http://schemas.microsoft.com/office/drawing/2014/main" id="{8AAE9735-791D-4FD5-983A-4738DBEA8429}"/>
              </a:ext>
            </a:extLst>
          </p:cNvPr>
          <p:cNvSpPr>
            <a:spLocks noGrp="1"/>
          </p:cNvSpPr>
          <p:nvPr>
            <p:ph idx="1"/>
          </p:nvPr>
        </p:nvSpPr>
        <p:spPr>
          <a:xfrm>
            <a:off x="838200" y="1583767"/>
            <a:ext cx="10515600" cy="2111452"/>
          </a:xfrm>
        </p:spPr>
        <p:txBody>
          <a:bodyPr>
            <a:noAutofit/>
          </a:bodyPr>
          <a:lstStyle/>
          <a:p>
            <a:pPr marL="0" indent="0">
              <a:buNone/>
            </a:pPr>
            <a:r>
              <a:rPr lang="en-US" b="1" dirty="0">
                <a:solidFill>
                  <a:schemeClr val="accent1"/>
                </a:solidFill>
              </a:rPr>
              <a:t>Recommendation 2.7.4</a:t>
            </a:r>
            <a:br>
              <a:rPr lang="en-US" dirty="0"/>
            </a:br>
            <a:r>
              <a:rPr lang="en-US" dirty="0"/>
              <a:t>For </a:t>
            </a:r>
            <a:r>
              <a:rPr lang="en-US" b="1" dirty="0"/>
              <a:t>people with hemophilia</a:t>
            </a:r>
            <a:r>
              <a:rPr lang="en-US" dirty="0"/>
              <a:t>, the WFH recommends </a:t>
            </a:r>
            <a:r>
              <a:rPr lang="en-US" b="1" dirty="0"/>
              <a:t>preventive dental and oral care as a priority</a:t>
            </a:r>
            <a:r>
              <a:rPr lang="en-US" dirty="0"/>
              <a:t> to ensure optimal oral health and hygiene </a:t>
            </a:r>
            <a:r>
              <a:rPr lang="en-US" b="1" dirty="0"/>
              <a:t>to prevent periodontal disease and dental caries</a:t>
            </a:r>
            <a:r>
              <a:rPr lang="en-US" dirty="0"/>
              <a:t>, which predispose to gum bleeding, dental pain, tooth loss, chewing </a:t>
            </a:r>
            <a:r>
              <a:rPr lang="en-CA" dirty="0"/>
              <a:t>difficulties, and social impacts. </a:t>
            </a:r>
          </a:p>
        </p:txBody>
      </p:sp>
      <p:pic>
        <p:nvPicPr>
          <p:cNvPr id="4" name="Picture 2" descr="Analytics free icon">
            <a:extLst>
              <a:ext uri="{FF2B5EF4-FFF2-40B4-BE49-F238E27FC236}">
                <a16:creationId xmlns:a16="http://schemas.microsoft.com/office/drawing/2014/main" id="{C8A1F29F-85E6-4540-B1BB-D9970C0346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7278" y="557210"/>
            <a:ext cx="758317" cy="7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616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E11C7-586B-46C8-B844-A0338319D0A8}"/>
              </a:ext>
            </a:extLst>
          </p:cNvPr>
          <p:cNvSpPr>
            <a:spLocks noGrp="1"/>
          </p:cNvSpPr>
          <p:nvPr>
            <p:ph type="title"/>
          </p:nvPr>
        </p:nvSpPr>
        <p:spPr>
          <a:xfrm>
            <a:off x="838199" y="225425"/>
            <a:ext cx="10515599" cy="1090079"/>
          </a:xfrm>
        </p:spPr>
        <p:txBody>
          <a:bodyPr>
            <a:noAutofit/>
          </a:bodyPr>
          <a:lstStyle/>
          <a:p>
            <a:r>
              <a:rPr lang="en-US" dirty="0"/>
              <a:t>Dental care and management</a:t>
            </a:r>
            <a:br>
              <a:rPr lang="en-US" dirty="0"/>
            </a:br>
            <a:r>
              <a:rPr lang="en-US" dirty="0"/>
              <a:t>Oral care</a:t>
            </a:r>
            <a:endParaRPr lang="en-CA" dirty="0"/>
          </a:p>
        </p:txBody>
      </p:sp>
      <p:sp>
        <p:nvSpPr>
          <p:cNvPr id="3" name="Content Placeholder 2">
            <a:extLst>
              <a:ext uri="{FF2B5EF4-FFF2-40B4-BE49-F238E27FC236}">
                <a16:creationId xmlns:a16="http://schemas.microsoft.com/office/drawing/2014/main" id="{8351C834-B70A-40C3-9727-13C2CF8A862D}"/>
              </a:ext>
            </a:extLst>
          </p:cNvPr>
          <p:cNvSpPr>
            <a:spLocks noGrp="1"/>
          </p:cNvSpPr>
          <p:nvPr>
            <p:ph idx="1"/>
          </p:nvPr>
        </p:nvSpPr>
        <p:spPr>
          <a:xfrm>
            <a:off x="838200" y="1562100"/>
            <a:ext cx="10515600" cy="4614863"/>
          </a:xfrm>
        </p:spPr>
        <p:txBody>
          <a:bodyPr>
            <a:noAutofit/>
          </a:bodyPr>
          <a:lstStyle/>
          <a:p>
            <a:pPr marL="0" indent="0">
              <a:buNone/>
            </a:pPr>
            <a:r>
              <a:rPr lang="en-US" b="1" dirty="0">
                <a:solidFill>
                  <a:schemeClr val="accent1"/>
                </a:solidFill>
              </a:rPr>
              <a:t>Recommendation 2.7.5</a:t>
            </a:r>
            <a:br>
              <a:rPr lang="en-US" dirty="0"/>
            </a:br>
            <a:r>
              <a:rPr lang="en-US" dirty="0"/>
              <a:t>For all </a:t>
            </a:r>
            <a:r>
              <a:rPr lang="en-US" b="1" dirty="0"/>
              <a:t>people with hemophilia</a:t>
            </a:r>
            <a:r>
              <a:rPr lang="en-US" dirty="0"/>
              <a:t>, the WFH recommends educatio</a:t>
            </a:r>
            <a:r>
              <a:rPr lang="en-US" b="1" dirty="0"/>
              <a:t>n on the importance of good oral hygiene to prevent dental problems and complications</a:t>
            </a:r>
            <a:r>
              <a:rPr lang="en-US" dirty="0"/>
              <a:t>, including instructions for twice-daily brushing of the teeth using a soft- or medium-texture toothbrush and fluoridated toothpaste to remove plaque deposits; the toothpaste should not be rinsed away but rather retained (“spit, but don't rinse”) after brushing to maximize fluoride benefit. </a:t>
            </a:r>
            <a:endParaRPr lang="en-CA" dirty="0"/>
          </a:p>
          <a:p>
            <a:pPr marL="0" indent="0">
              <a:buNone/>
            </a:pPr>
            <a:endParaRPr lang="en-US" dirty="0"/>
          </a:p>
          <a:p>
            <a:pPr marL="0" indent="0">
              <a:buNone/>
            </a:pPr>
            <a:endParaRPr lang="en-CA" dirty="0"/>
          </a:p>
        </p:txBody>
      </p:sp>
      <p:sp>
        <p:nvSpPr>
          <p:cNvPr id="7" name="Content Placeholder 2">
            <a:extLst>
              <a:ext uri="{FF2B5EF4-FFF2-40B4-BE49-F238E27FC236}">
                <a16:creationId xmlns:a16="http://schemas.microsoft.com/office/drawing/2014/main" id="{5A6D7473-32E1-4F03-AC7D-E53CD15D947D}"/>
              </a:ext>
            </a:extLst>
          </p:cNvPr>
          <p:cNvSpPr txBox="1">
            <a:spLocks/>
          </p:cNvSpPr>
          <p:nvPr/>
        </p:nvSpPr>
        <p:spPr>
          <a:xfrm>
            <a:off x="838198" y="3766871"/>
            <a:ext cx="10515600" cy="1668729"/>
          </a:xfrm>
          <a:prstGeom prst="roundRect">
            <a:avLst>
              <a:gd name="adj" fmla="val 9847"/>
            </a:avLst>
          </a:prstGeom>
          <a:solidFill>
            <a:schemeClr val="bg1"/>
          </a:solidFill>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i="0" u="none" strike="noStrike" baseline="0" dirty="0">
                <a:solidFill>
                  <a:srgbClr val="008BB0"/>
                </a:solidFill>
              </a:rPr>
              <a:t>REMARK: </a:t>
            </a:r>
            <a:r>
              <a:rPr lang="en-US" i="0" u="none" strike="noStrike" baseline="0" dirty="0"/>
              <a:t>The use of dental floss or interdental brushes should be encouraged to ensure complete plaque removal.</a:t>
            </a:r>
          </a:p>
          <a:p>
            <a:pPr marL="0" indent="0">
              <a:lnSpc>
                <a:spcPct val="100000"/>
              </a:lnSpc>
              <a:buNone/>
            </a:pPr>
            <a:r>
              <a:rPr lang="en-US" b="1" i="0" u="none" strike="noStrike" baseline="0" dirty="0">
                <a:solidFill>
                  <a:srgbClr val="008BB0"/>
                </a:solidFill>
              </a:rPr>
              <a:t>REMARK: </a:t>
            </a:r>
            <a:r>
              <a:rPr lang="en-US" i="0" u="none" strike="noStrike" baseline="0" dirty="0"/>
              <a:t>Individuals with elbow or shoulder restrictions may benefit from modified or electric toothbrushes and flossing aids.</a:t>
            </a:r>
          </a:p>
        </p:txBody>
      </p:sp>
      <p:pic>
        <p:nvPicPr>
          <p:cNvPr id="8" name="Picture 2" descr="Analytics free icon">
            <a:extLst>
              <a:ext uri="{FF2B5EF4-FFF2-40B4-BE49-F238E27FC236}">
                <a16:creationId xmlns:a16="http://schemas.microsoft.com/office/drawing/2014/main" id="{2F5A98AC-688C-5346-9DD9-F154CFE6B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7278" y="557210"/>
            <a:ext cx="758317" cy="7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491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DB25E-30F5-4102-98F3-CA27EBB790DB}"/>
              </a:ext>
            </a:extLst>
          </p:cNvPr>
          <p:cNvSpPr>
            <a:spLocks noGrp="1"/>
          </p:cNvSpPr>
          <p:nvPr>
            <p:ph type="title"/>
          </p:nvPr>
        </p:nvSpPr>
        <p:spPr>
          <a:xfrm>
            <a:off x="838199" y="225425"/>
            <a:ext cx="10515599" cy="1090079"/>
          </a:xfrm>
        </p:spPr>
        <p:txBody>
          <a:bodyPr>
            <a:noAutofit/>
          </a:bodyPr>
          <a:lstStyle/>
          <a:p>
            <a:r>
              <a:rPr lang="en-US" dirty="0"/>
              <a:t>Dental care and management</a:t>
            </a:r>
            <a:br>
              <a:rPr lang="en-US" dirty="0"/>
            </a:br>
            <a:r>
              <a:rPr lang="en-US" dirty="0"/>
              <a:t>Surgery and invasive procedures</a:t>
            </a:r>
            <a:endParaRPr lang="en-CA" dirty="0"/>
          </a:p>
        </p:txBody>
      </p:sp>
      <p:sp>
        <p:nvSpPr>
          <p:cNvPr id="3" name="Content Placeholder 2">
            <a:extLst>
              <a:ext uri="{FF2B5EF4-FFF2-40B4-BE49-F238E27FC236}">
                <a16:creationId xmlns:a16="http://schemas.microsoft.com/office/drawing/2014/main" id="{879DACC5-C68D-4768-9FF5-4F5FA29D90D1}"/>
              </a:ext>
            </a:extLst>
          </p:cNvPr>
          <p:cNvSpPr>
            <a:spLocks noGrp="1"/>
          </p:cNvSpPr>
          <p:nvPr>
            <p:ph idx="1"/>
          </p:nvPr>
        </p:nvSpPr>
        <p:spPr>
          <a:xfrm>
            <a:off x="838200" y="1562100"/>
            <a:ext cx="10515600" cy="4614863"/>
          </a:xfrm>
        </p:spPr>
        <p:txBody>
          <a:bodyPr>
            <a:noAutofit/>
          </a:bodyPr>
          <a:lstStyle/>
          <a:p>
            <a:pPr marL="0" indent="0">
              <a:buNone/>
            </a:pPr>
            <a:r>
              <a:rPr lang="en-US" b="1" dirty="0">
                <a:solidFill>
                  <a:schemeClr val="accent1"/>
                </a:solidFill>
              </a:rPr>
              <a:t>Recommendation 2.7.7</a:t>
            </a:r>
            <a:br>
              <a:rPr lang="en-US" dirty="0"/>
            </a:br>
            <a:r>
              <a:rPr lang="en-US" dirty="0"/>
              <a:t>For </a:t>
            </a:r>
            <a:r>
              <a:rPr lang="en-US" b="1" dirty="0"/>
              <a:t>patients with hemophilia</a:t>
            </a:r>
            <a:r>
              <a:rPr lang="en-US" dirty="0"/>
              <a:t>, the WFH recommends that </a:t>
            </a:r>
            <a:r>
              <a:rPr lang="en-US" b="1" dirty="0"/>
              <a:t>dental extraction or other invasive procedures within the oral cavity</a:t>
            </a:r>
            <a:r>
              <a:rPr lang="en-US" dirty="0"/>
              <a:t> (e.g., dental implantation, periodontal surgery, or gum biopsy) be </a:t>
            </a:r>
            <a:r>
              <a:rPr lang="en-US" b="1" dirty="0"/>
              <a:t>performed only with a personalized plan for hemostasis management </a:t>
            </a:r>
            <a:r>
              <a:rPr lang="en-US" dirty="0"/>
              <a:t>in consultation with a hematologist. </a:t>
            </a:r>
            <a:endParaRPr lang="en-CA" dirty="0"/>
          </a:p>
          <a:p>
            <a:pPr marL="0" indent="0">
              <a:buNone/>
            </a:pPr>
            <a:r>
              <a:rPr lang="en-US" b="1" dirty="0">
                <a:solidFill>
                  <a:schemeClr val="accent1"/>
                </a:solidFill>
              </a:rPr>
              <a:t>Recommendation 2.7.8</a:t>
            </a:r>
            <a:br>
              <a:rPr lang="en-US" dirty="0"/>
            </a:br>
            <a:r>
              <a:rPr lang="en-US" dirty="0"/>
              <a:t>For </a:t>
            </a:r>
            <a:r>
              <a:rPr lang="en-US" b="1" dirty="0"/>
              <a:t>patients with hemophilia</a:t>
            </a:r>
            <a:r>
              <a:rPr lang="en-US" dirty="0"/>
              <a:t>, the WFH recommends the </a:t>
            </a:r>
            <a:r>
              <a:rPr lang="en-US" b="1" dirty="0"/>
              <a:t>use of systemic or topical tranexamic acid or epsilon aminocaproic acid as adjunct treatment in the management of dental interventions</a:t>
            </a:r>
            <a:r>
              <a:rPr lang="en-US" dirty="0"/>
              <a:t> pre- and postoperatively, to reduce the need for factor </a:t>
            </a:r>
            <a:r>
              <a:rPr lang="en-CA" dirty="0"/>
              <a:t>replacement therapy. </a:t>
            </a:r>
          </a:p>
        </p:txBody>
      </p:sp>
      <p:sp>
        <p:nvSpPr>
          <p:cNvPr id="9" name="Content Placeholder 2">
            <a:extLst>
              <a:ext uri="{FF2B5EF4-FFF2-40B4-BE49-F238E27FC236}">
                <a16:creationId xmlns:a16="http://schemas.microsoft.com/office/drawing/2014/main" id="{DDD17005-1544-4979-8FFE-03A3A58F3AE2}"/>
              </a:ext>
            </a:extLst>
          </p:cNvPr>
          <p:cNvSpPr txBox="1">
            <a:spLocks/>
          </p:cNvSpPr>
          <p:nvPr/>
        </p:nvSpPr>
        <p:spPr>
          <a:xfrm>
            <a:off x="838198" y="5036871"/>
            <a:ext cx="10515600" cy="1325829"/>
          </a:xfrm>
          <a:prstGeom prst="roundRect">
            <a:avLst>
              <a:gd name="adj" fmla="val 9847"/>
            </a:avLst>
          </a:prstGeom>
          <a:solidFill>
            <a:schemeClr val="bg1"/>
          </a:solidFill>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i="0" u="none" strike="noStrike" baseline="0" dirty="0">
                <a:solidFill>
                  <a:srgbClr val="008BB0"/>
                </a:solidFill>
              </a:rPr>
              <a:t>REMARK: </a:t>
            </a:r>
            <a:r>
              <a:rPr lang="en-US" i="0" u="none" strike="noStrike" baseline="0" dirty="0"/>
              <a:t>Patients should be advised to maintain a soft diet and undertake careful brushing around the wound site for a minimum of 3-5 days postoperatively to avoid disturbing the clot and wound healing within the tooth socket. </a:t>
            </a:r>
          </a:p>
        </p:txBody>
      </p:sp>
      <p:pic>
        <p:nvPicPr>
          <p:cNvPr id="6" name="Picture 2" descr="Analytics free icon">
            <a:extLst>
              <a:ext uri="{FF2B5EF4-FFF2-40B4-BE49-F238E27FC236}">
                <a16:creationId xmlns:a16="http://schemas.microsoft.com/office/drawing/2014/main" id="{C0A01C67-1E52-BE4C-85EB-0557C7A98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47278" y="557210"/>
            <a:ext cx="758317" cy="758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9159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2391-BB81-428A-B719-CA72E4C30259}"/>
              </a:ext>
            </a:extLst>
          </p:cNvPr>
          <p:cNvSpPr>
            <a:spLocks noGrp="1"/>
          </p:cNvSpPr>
          <p:nvPr>
            <p:ph type="title"/>
          </p:nvPr>
        </p:nvSpPr>
        <p:spPr>
          <a:xfrm>
            <a:off x="838199" y="225425"/>
            <a:ext cx="10515599" cy="1090079"/>
          </a:xfrm>
        </p:spPr>
        <p:txBody>
          <a:bodyPr>
            <a:normAutofit/>
          </a:bodyPr>
          <a:lstStyle/>
          <a:p>
            <a:r>
              <a:rPr lang="en-US" dirty="0"/>
              <a:t>Transition from pediatric to adult care</a:t>
            </a:r>
            <a:endParaRPr lang="en-CA" dirty="0"/>
          </a:p>
        </p:txBody>
      </p:sp>
      <p:sp>
        <p:nvSpPr>
          <p:cNvPr id="3" name="Content Placeholder 2">
            <a:extLst>
              <a:ext uri="{FF2B5EF4-FFF2-40B4-BE49-F238E27FC236}">
                <a16:creationId xmlns:a16="http://schemas.microsoft.com/office/drawing/2014/main" id="{354B93B1-02CF-4A23-9492-1CA76C8675BE}"/>
              </a:ext>
            </a:extLst>
          </p:cNvPr>
          <p:cNvSpPr>
            <a:spLocks noGrp="1"/>
          </p:cNvSpPr>
          <p:nvPr>
            <p:ph idx="1"/>
          </p:nvPr>
        </p:nvSpPr>
        <p:spPr>
          <a:xfrm>
            <a:off x="838200" y="1562100"/>
            <a:ext cx="10515600" cy="4614863"/>
          </a:xfrm>
        </p:spPr>
        <p:txBody>
          <a:bodyPr>
            <a:normAutofit/>
          </a:bodyPr>
          <a:lstStyle/>
          <a:p>
            <a:pPr marL="0" indent="0">
              <a:buNone/>
            </a:pPr>
            <a:r>
              <a:rPr lang="en-US" b="1" dirty="0"/>
              <a:t>There are two transition periods that provide challenges for treatment adherence:</a:t>
            </a:r>
          </a:p>
          <a:p>
            <a:pPr marL="914400" lvl="1" indent="-457200">
              <a:buFont typeface="+mj-lt"/>
              <a:buAutoNum type="arabicPeriod"/>
            </a:pPr>
            <a:r>
              <a:rPr lang="en-US" dirty="0"/>
              <a:t>When </a:t>
            </a:r>
            <a:r>
              <a:rPr lang="en-US" b="1" dirty="0"/>
              <a:t>adolescents switch to self-treatment</a:t>
            </a:r>
          </a:p>
          <a:p>
            <a:pPr marL="914400" lvl="1" indent="-457200">
              <a:buFont typeface="+mj-lt"/>
              <a:buAutoNum type="arabicPeriod"/>
            </a:pPr>
            <a:r>
              <a:rPr lang="en-US" dirty="0"/>
              <a:t>When </a:t>
            </a:r>
            <a:r>
              <a:rPr lang="en-US" b="1" dirty="0"/>
              <a:t>young adults move away </a:t>
            </a:r>
            <a:r>
              <a:rPr lang="en-US" dirty="0"/>
              <a:t>from home and assume </a:t>
            </a:r>
            <a:r>
              <a:rPr lang="en-US" b="1" dirty="0"/>
              <a:t>full responsibility </a:t>
            </a:r>
            <a:r>
              <a:rPr lang="en-US" dirty="0"/>
              <a:t>for self-care</a:t>
            </a:r>
          </a:p>
          <a:p>
            <a:pPr marL="0" indent="0">
              <a:buNone/>
            </a:pPr>
            <a:r>
              <a:rPr lang="en-US" b="1" dirty="0"/>
              <a:t>To remedy this challenge, the key components of transition strategies are:</a:t>
            </a:r>
          </a:p>
          <a:p>
            <a:pPr lvl="1"/>
            <a:r>
              <a:rPr lang="en-US" dirty="0"/>
              <a:t>Developing a structured transition plan</a:t>
            </a:r>
          </a:p>
          <a:p>
            <a:pPr lvl="1"/>
            <a:r>
              <a:rPr lang="en-US" dirty="0"/>
              <a:t>Monitoring with systematic assessments of a patient’s </a:t>
            </a:r>
            <a:r>
              <a:rPr lang="en-CA" dirty="0"/>
              <a:t>readiness</a:t>
            </a:r>
          </a:p>
          <a:p>
            <a:pPr lvl="1"/>
            <a:r>
              <a:rPr lang="en-CA" dirty="0"/>
              <a:t>Individualized support</a:t>
            </a:r>
          </a:p>
          <a:p>
            <a:pPr lvl="1"/>
            <a:r>
              <a:rPr lang="en-US" dirty="0"/>
              <a:t>Added support when switching to self-treatment or moving </a:t>
            </a:r>
            <a:r>
              <a:rPr lang="en-CA" dirty="0"/>
              <a:t>away from home</a:t>
            </a:r>
          </a:p>
          <a:p>
            <a:endParaRPr lang="en-CA" dirty="0"/>
          </a:p>
        </p:txBody>
      </p:sp>
    </p:spTree>
    <p:extLst>
      <p:ext uri="{BB962C8B-B14F-4D97-AF65-F5344CB8AC3E}">
        <p14:creationId xmlns:p14="http://schemas.microsoft.com/office/powerpoint/2010/main" val="1517841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D095E-361C-854F-9905-566BE77AAF0E}"/>
              </a:ext>
            </a:extLst>
          </p:cNvPr>
          <p:cNvSpPr>
            <a:spLocks noGrp="1"/>
          </p:cNvSpPr>
          <p:nvPr>
            <p:ph type="title"/>
          </p:nvPr>
        </p:nvSpPr>
        <p:spPr>
          <a:xfrm>
            <a:off x="838199" y="225425"/>
            <a:ext cx="10515599" cy="1090079"/>
          </a:xfrm>
        </p:spPr>
        <p:txBody>
          <a:bodyPr>
            <a:normAutofit/>
          </a:bodyPr>
          <a:lstStyle/>
          <a:p>
            <a:r>
              <a:rPr lang="en-US" dirty="0"/>
              <a:t>Clinical case</a:t>
            </a:r>
          </a:p>
        </p:txBody>
      </p:sp>
      <p:sp>
        <p:nvSpPr>
          <p:cNvPr id="5" name="Content Placeholder 4">
            <a:extLst>
              <a:ext uri="{FF2B5EF4-FFF2-40B4-BE49-F238E27FC236}">
                <a16:creationId xmlns:a16="http://schemas.microsoft.com/office/drawing/2014/main" id="{C9EFB4E4-E849-4298-8F7C-DF65A78400A8}"/>
              </a:ext>
            </a:extLst>
          </p:cNvPr>
          <p:cNvSpPr>
            <a:spLocks noGrp="1"/>
          </p:cNvSpPr>
          <p:nvPr>
            <p:ph idx="1"/>
          </p:nvPr>
        </p:nvSpPr>
        <p:spPr>
          <a:xfrm>
            <a:off x="838200" y="1562100"/>
            <a:ext cx="5168900" cy="4614863"/>
          </a:xfrm>
        </p:spPr>
        <p:txBody>
          <a:bodyPr>
            <a:normAutofit/>
          </a:bodyPr>
          <a:lstStyle/>
          <a:p>
            <a:r>
              <a:rPr lang="en-CA" dirty="0"/>
              <a:t>‘James’ was two when he was diagnosed with severe hemophilia</a:t>
            </a:r>
          </a:p>
          <a:p>
            <a:r>
              <a:rPr lang="en-CA" dirty="0"/>
              <a:t>When he was ten, James went to summer camp and met other boys with hemophilia</a:t>
            </a:r>
          </a:p>
          <a:p>
            <a:r>
              <a:rPr lang="en-CA" dirty="0"/>
              <a:t>By 16 he was able to manage his own care and understood the need for treatment</a:t>
            </a:r>
          </a:p>
          <a:p>
            <a:r>
              <a:rPr lang="en-CA" dirty="0"/>
              <a:t>He became a ‘buddy’ for younger boys with hemophilia even after he moved to the adult hospital</a:t>
            </a:r>
          </a:p>
        </p:txBody>
      </p:sp>
      <p:pic>
        <p:nvPicPr>
          <p:cNvPr id="4" name="Picture 3" descr="A group of people standing around a table&#10;&#10;Description automatically generated with low confidence">
            <a:extLst>
              <a:ext uri="{FF2B5EF4-FFF2-40B4-BE49-F238E27FC236}">
                <a16:creationId xmlns:a16="http://schemas.microsoft.com/office/drawing/2014/main" id="{ADE2D6D0-6FEF-42CD-9626-5C0D9CDCE717}"/>
              </a:ext>
            </a:extLst>
          </p:cNvPr>
          <p:cNvPicPr>
            <a:picLocks/>
          </p:cNvPicPr>
          <p:nvPr/>
        </p:nvPicPr>
        <p:blipFill rotWithShape="1">
          <a:blip r:embed="rId2"/>
          <a:srcRect l="8658" r="11354"/>
          <a:stretch/>
        </p:blipFill>
        <p:spPr>
          <a:xfrm>
            <a:off x="6798673" y="1809750"/>
            <a:ext cx="4682716" cy="2914650"/>
          </a:xfrm>
          <a:prstGeom prst="roundRect">
            <a:avLst/>
          </a:prstGeom>
        </p:spPr>
      </p:pic>
    </p:spTree>
    <p:extLst>
      <p:ext uri="{BB962C8B-B14F-4D97-AF65-F5344CB8AC3E}">
        <p14:creationId xmlns:p14="http://schemas.microsoft.com/office/powerpoint/2010/main" val="3040579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6336-F576-43C6-A988-7ABF0E624544}"/>
              </a:ext>
            </a:extLst>
          </p:cNvPr>
          <p:cNvSpPr>
            <a:spLocks noGrp="1"/>
          </p:cNvSpPr>
          <p:nvPr>
            <p:ph type="title"/>
          </p:nvPr>
        </p:nvSpPr>
        <p:spPr>
          <a:xfrm>
            <a:off x="838199" y="225425"/>
            <a:ext cx="10515599" cy="1090079"/>
          </a:xfrm>
        </p:spPr>
        <p:txBody>
          <a:bodyPr>
            <a:normAutofit/>
          </a:bodyPr>
          <a:lstStyle/>
          <a:p>
            <a:r>
              <a:rPr lang="en-US" dirty="0"/>
              <a:t>Transition from pediatric to adult care</a:t>
            </a:r>
            <a:endParaRPr lang="en-CA" dirty="0"/>
          </a:p>
        </p:txBody>
      </p:sp>
      <p:sp>
        <p:nvSpPr>
          <p:cNvPr id="3" name="Content Placeholder 2">
            <a:extLst>
              <a:ext uri="{FF2B5EF4-FFF2-40B4-BE49-F238E27FC236}">
                <a16:creationId xmlns:a16="http://schemas.microsoft.com/office/drawing/2014/main" id="{50D04035-0301-4CD4-B9C0-0C1A7D24C716}"/>
              </a:ext>
            </a:extLst>
          </p:cNvPr>
          <p:cNvSpPr>
            <a:spLocks noGrp="1"/>
          </p:cNvSpPr>
          <p:nvPr>
            <p:ph idx="1"/>
          </p:nvPr>
        </p:nvSpPr>
        <p:spPr>
          <a:xfrm>
            <a:off x="838200" y="1562101"/>
            <a:ext cx="10515600" cy="1866900"/>
          </a:xfrm>
        </p:spPr>
        <p:txBody>
          <a:bodyPr>
            <a:normAutofit/>
          </a:bodyPr>
          <a:lstStyle/>
          <a:p>
            <a:pPr marL="0" indent="0">
              <a:buNone/>
            </a:pPr>
            <a:r>
              <a:rPr lang="en-US" b="1" dirty="0">
                <a:solidFill>
                  <a:schemeClr val="accent1"/>
                </a:solidFill>
              </a:rPr>
              <a:t>Recommendation 2.8.1</a:t>
            </a:r>
            <a:br>
              <a:rPr lang="en-US" dirty="0"/>
            </a:br>
            <a:r>
              <a:rPr lang="en-US" b="1" dirty="0"/>
              <a:t>Children and adolescents with hemophilia should be supported with ongoing education and skills development</a:t>
            </a:r>
            <a:r>
              <a:rPr lang="en-US" dirty="0"/>
              <a:t>, including the ability to self-infuse and other self-efficacy skills, to gain necessary hemophilia knowledge for self-management of their condition before they make the transition from pediatric to adult care. </a:t>
            </a:r>
          </a:p>
        </p:txBody>
      </p:sp>
      <p:sp>
        <p:nvSpPr>
          <p:cNvPr id="8" name="Content Placeholder 2">
            <a:extLst>
              <a:ext uri="{FF2B5EF4-FFF2-40B4-BE49-F238E27FC236}">
                <a16:creationId xmlns:a16="http://schemas.microsoft.com/office/drawing/2014/main" id="{C1FCFD72-80A6-49F9-BD2F-F02639DA97B2}"/>
              </a:ext>
            </a:extLst>
          </p:cNvPr>
          <p:cNvSpPr txBox="1">
            <a:spLocks/>
          </p:cNvSpPr>
          <p:nvPr/>
        </p:nvSpPr>
        <p:spPr>
          <a:xfrm>
            <a:off x="838198" y="3652571"/>
            <a:ext cx="10515600" cy="1325829"/>
          </a:xfrm>
          <a:prstGeom prst="roundRect">
            <a:avLst>
              <a:gd name="adj" fmla="val 9847"/>
            </a:avLst>
          </a:prstGeom>
          <a:solidFill>
            <a:schemeClr val="bg1"/>
          </a:solidFill>
          <a:ln w="38100">
            <a:solidFill>
              <a:schemeClr val="accent1"/>
            </a:solidFill>
          </a:ln>
        </p:spPr>
        <p:txBody>
          <a:bodyPr vert="horz" lIns="274320" tIns="45720" rIns="274320" bIns="45720" rtlCol="0" anchor="ctr">
            <a:noAutofit/>
          </a:bodyPr>
          <a:lstStyle>
            <a:lvl1pPr marL="228600" indent="-228600" algn="l" defTabSz="914400" rtl="0" eaLnBrk="1" latinLnBrk="0" hangingPunct="1">
              <a:lnSpc>
                <a:spcPct val="90000"/>
              </a:lnSpc>
              <a:spcBef>
                <a:spcPts val="1800"/>
              </a:spcBef>
              <a:buClr>
                <a:srgbClr val="642566"/>
              </a:buClr>
              <a:buFont typeface="Arial" panose="020B0604020202020204" pitchFamily="34" charset="0"/>
              <a:buChar char="•"/>
              <a:defRPr sz="20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Clr>
                <a:srgbClr val="642566"/>
              </a:buClr>
              <a:buFont typeface="Arial" panose="020B0604020202020204" pitchFamily="34" charset="0"/>
              <a:buChar char="•"/>
              <a:defRPr sz="18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Clr>
                <a:srgbClr val="642566"/>
              </a:buClr>
              <a:buFont typeface="Arial" panose="020B0604020202020204" pitchFamily="34" charset="0"/>
              <a:buChar char="•"/>
              <a:defRPr sz="16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642566"/>
              </a:buClr>
              <a:buFont typeface="Arial" panose="020B0604020202020204" pitchFamily="34" charset="0"/>
              <a:buChar char="•"/>
              <a:defRPr sz="1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i="0" u="none" strike="noStrike" baseline="0" dirty="0">
                <a:solidFill>
                  <a:srgbClr val="008BB0"/>
                </a:solidFill>
              </a:rPr>
              <a:t>REMARK: </a:t>
            </a:r>
            <a:r>
              <a:rPr lang="en-US" i="0" u="none" strike="noStrike" baseline="0" dirty="0"/>
              <a:t>The comprehensive care team should support young patients and their families through the transition period. When possible, the first visit should be performed by both the pediatric and adult hematologists.</a:t>
            </a:r>
          </a:p>
        </p:txBody>
      </p:sp>
    </p:spTree>
    <p:extLst>
      <p:ext uri="{BB962C8B-B14F-4D97-AF65-F5344CB8AC3E}">
        <p14:creationId xmlns:p14="http://schemas.microsoft.com/office/powerpoint/2010/main" val="1117170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E6336-F576-43C6-A988-7ABF0E624544}"/>
              </a:ext>
            </a:extLst>
          </p:cNvPr>
          <p:cNvSpPr>
            <a:spLocks noGrp="1"/>
          </p:cNvSpPr>
          <p:nvPr>
            <p:ph type="title"/>
          </p:nvPr>
        </p:nvSpPr>
        <p:spPr>
          <a:xfrm>
            <a:off x="838199" y="225425"/>
            <a:ext cx="10515599" cy="1090079"/>
          </a:xfrm>
        </p:spPr>
        <p:txBody>
          <a:bodyPr>
            <a:normAutofit/>
          </a:bodyPr>
          <a:lstStyle/>
          <a:p>
            <a:r>
              <a:rPr lang="en-US" dirty="0"/>
              <a:t>Transition from pediatric to adult care</a:t>
            </a:r>
            <a:endParaRPr lang="en-CA" dirty="0"/>
          </a:p>
        </p:txBody>
      </p:sp>
      <p:sp>
        <p:nvSpPr>
          <p:cNvPr id="3" name="Content Placeholder 2">
            <a:extLst>
              <a:ext uri="{FF2B5EF4-FFF2-40B4-BE49-F238E27FC236}">
                <a16:creationId xmlns:a16="http://schemas.microsoft.com/office/drawing/2014/main" id="{50D04035-0301-4CD4-B9C0-0C1A7D24C716}"/>
              </a:ext>
            </a:extLst>
          </p:cNvPr>
          <p:cNvSpPr>
            <a:spLocks noGrp="1"/>
          </p:cNvSpPr>
          <p:nvPr>
            <p:ph idx="1"/>
          </p:nvPr>
        </p:nvSpPr>
        <p:spPr>
          <a:xfrm>
            <a:off x="838200" y="1562100"/>
            <a:ext cx="10515600" cy="4614863"/>
          </a:xfrm>
        </p:spPr>
        <p:txBody>
          <a:bodyPr>
            <a:normAutofit/>
          </a:bodyPr>
          <a:lstStyle/>
          <a:p>
            <a:pPr marL="0" indent="0">
              <a:buNone/>
            </a:pPr>
            <a:r>
              <a:rPr lang="en-US" b="1" dirty="0">
                <a:solidFill>
                  <a:schemeClr val="accent1"/>
                </a:solidFill>
              </a:rPr>
              <a:t>Recommendation 2.8.2</a:t>
            </a:r>
            <a:br>
              <a:rPr lang="en-US" dirty="0"/>
            </a:br>
            <a:r>
              <a:rPr lang="en-US" dirty="0"/>
              <a:t>For </a:t>
            </a:r>
            <a:r>
              <a:rPr lang="en-US" b="1" dirty="0"/>
              <a:t>adolescents with hemophilia </a:t>
            </a:r>
            <a:r>
              <a:rPr lang="en-US" dirty="0"/>
              <a:t>on prophylaxis, the WFH recommends </a:t>
            </a:r>
            <a:r>
              <a:rPr lang="en-US" b="1" dirty="0"/>
              <a:t>individual education and training, ideally from a hemophilia nurse coordinator</a:t>
            </a:r>
            <a:r>
              <a:rPr lang="en-US" dirty="0"/>
              <a:t>, to ensure adequate knowledge of hemophilia, and to support prophylaxis adherence and self-care management. This should include understanding measurements of adherence, as well as factors and risks that can lead to changes </a:t>
            </a:r>
            <a:r>
              <a:rPr lang="en-CA" dirty="0"/>
              <a:t>in bleeding rates. </a:t>
            </a:r>
          </a:p>
          <a:p>
            <a:pPr marL="0" indent="0">
              <a:buNone/>
            </a:pPr>
            <a:r>
              <a:rPr lang="en-US" b="1" dirty="0">
                <a:solidFill>
                  <a:schemeClr val="accent1"/>
                </a:solidFill>
              </a:rPr>
              <a:t>Recommendation 2.8.3</a:t>
            </a:r>
            <a:br>
              <a:rPr lang="en-US" dirty="0"/>
            </a:br>
            <a:r>
              <a:rPr lang="en-US" dirty="0"/>
              <a:t>For adolescents 12-18 years of age with hemophilia, the WFH recommends age-specific hemophilia camps to foster peer group support and develop their self-infusion skills and understanding of the importance of adherence to treatment. </a:t>
            </a:r>
            <a:endParaRPr lang="en-CA" dirty="0"/>
          </a:p>
        </p:txBody>
      </p:sp>
    </p:spTree>
    <p:extLst>
      <p:ext uri="{BB962C8B-B14F-4D97-AF65-F5344CB8AC3E}">
        <p14:creationId xmlns:p14="http://schemas.microsoft.com/office/powerpoint/2010/main" val="2879037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08C96-7FE0-4B41-9BBA-F4D39485281D}"/>
              </a:ext>
            </a:extLst>
          </p:cNvPr>
          <p:cNvSpPr>
            <a:spLocks noGrp="1"/>
          </p:cNvSpPr>
          <p:nvPr>
            <p:ph type="title"/>
          </p:nvPr>
        </p:nvSpPr>
        <p:spPr>
          <a:xfrm>
            <a:off x="838199" y="225425"/>
            <a:ext cx="10515599" cy="1090079"/>
          </a:xfrm>
        </p:spPr>
        <p:txBody>
          <a:bodyPr>
            <a:normAutofit/>
          </a:bodyPr>
          <a:lstStyle/>
          <a:p>
            <a:r>
              <a:rPr lang="en-US"/>
              <a:t>Conclusions</a:t>
            </a:r>
            <a:endParaRPr lang="en-US" dirty="0"/>
          </a:p>
        </p:txBody>
      </p:sp>
      <p:sp>
        <p:nvSpPr>
          <p:cNvPr id="4" name="Content Placeholder 3">
            <a:extLst>
              <a:ext uri="{FF2B5EF4-FFF2-40B4-BE49-F238E27FC236}">
                <a16:creationId xmlns:a16="http://schemas.microsoft.com/office/drawing/2014/main" id="{83DE37B1-4EC6-418A-978D-5F40AD0BA89F}"/>
              </a:ext>
            </a:extLst>
          </p:cNvPr>
          <p:cNvSpPr>
            <a:spLocks noGrp="1"/>
          </p:cNvSpPr>
          <p:nvPr>
            <p:ph idx="1"/>
          </p:nvPr>
        </p:nvSpPr>
        <p:spPr>
          <a:xfrm>
            <a:off x="838200" y="1562100"/>
            <a:ext cx="10515600" cy="4614863"/>
          </a:xfrm>
        </p:spPr>
        <p:txBody>
          <a:bodyPr>
            <a:normAutofit/>
          </a:bodyPr>
          <a:lstStyle/>
          <a:p>
            <a:r>
              <a:rPr lang="en-CA" dirty="0"/>
              <a:t>Multi-disciplinary comprehensive care promotes best health care and outcomes for people with hemophilia and includes education and support of the affected individual and his family</a:t>
            </a:r>
          </a:p>
          <a:p>
            <a:r>
              <a:rPr lang="en-CA" dirty="0"/>
              <a:t>Patient engagement with the comprehensive care team is important to ensue individualized, age-appropriate care for all affected people</a:t>
            </a:r>
          </a:p>
          <a:p>
            <a:r>
              <a:rPr lang="en-CA" dirty="0"/>
              <a:t>Self-management skills should be taught for all people </a:t>
            </a:r>
            <a:r>
              <a:rPr lang="en-CA"/>
              <a:t>with hemophilia </a:t>
            </a:r>
            <a:r>
              <a:rPr lang="en-CA" dirty="0"/>
              <a:t>to ensure best outcomes and a life well lived</a:t>
            </a:r>
          </a:p>
        </p:txBody>
      </p:sp>
    </p:spTree>
    <p:extLst>
      <p:ext uri="{BB962C8B-B14F-4D97-AF65-F5344CB8AC3E}">
        <p14:creationId xmlns:p14="http://schemas.microsoft.com/office/powerpoint/2010/main" val="38494293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63A6E-C584-499C-8520-F180DB23C60D}"/>
              </a:ext>
            </a:extLst>
          </p:cNvPr>
          <p:cNvSpPr>
            <a:spLocks noGrp="1"/>
          </p:cNvSpPr>
          <p:nvPr>
            <p:ph type="title"/>
          </p:nvPr>
        </p:nvSpPr>
        <p:spPr>
          <a:xfrm>
            <a:off x="838200" y="2057400"/>
            <a:ext cx="10515599" cy="1472197"/>
          </a:xfrm>
        </p:spPr>
        <p:txBody>
          <a:bodyPr>
            <a:normAutofit/>
          </a:bodyPr>
          <a:lstStyle/>
          <a:p>
            <a:pPr algn="ctr">
              <a:lnSpc>
                <a:spcPct val="100000"/>
              </a:lnSpc>
            </a:pPr>
            <a:r>
              <a:rPr lang="en-CA" sz="3400" b="1" dirty="0">
                <a:latin typeface="Arial" panose="020B0604020202020204" pitchFamily="34" charset="0"/>
                <a:cs typeface="Arial" panose="020B0604020202020204" pitchFamily="34" charset="0"/>
              </a:rPr>
              <a:t>Thank you to the Hemophilia Alliance for their support in developing this presentation</a:t>
            </a:r>
            <a:endParaRPr lang="en-US" sz="3400" b="1" dirty="0">
              <a:latin typeface="Arial" panose="020B0604020202020204" pitchFamily="34" charset="0"/>
              <a:cs typeface="Arial" panose="020B0604020202020204" pitchFamily="34" charset="0"/>
            </a:endParaRPr>
          </a:p>
        </p:txBody>
      </p:sp>
      <p:pic>
        <p:nvPicPr>
          <p:cNvPr id="5" name="Content Placeholder 4" descr="A picture containing logo&#10;&#10;Description automatically generated">
            <a:extLst>
              <a:ext uri="{FF2B5EF4-FFF2-40B4-BE49-F238E27FC236}">
                <a16:creationId xmlns:a16="http://schemas.microsoft.com/office/drawing/2014/main" id="{490F289A-D8AB-4BFD-B8AD-37B762158981}"/>
              </a:ext>
            </a:extLst>
          </p:cNvPr>
          <p:cNvPicPr>
            <a:picLocks noGrp="1" noChangeAspect="1"/>
          </p:cNvPicPr>
          <p:nvPr>
            <p:ph idx="4294967295"/>
          </p:nvPr>
        </p:nvPicPr>
        <p:blipFill>
          <a:blip r:embed="rId2"/>
          <a:stretch>
            <a:fillRect/>
          </a:stretch>
        </p:blipFill>
        <p:spPr>
          <a:xfrm>
            <a:off x="4371180" y="3720925"/>
            <a:ext cx="3449638" cy="2012950"/>
          </a:xfrm>
        </p:spPr>
      </p:pic>
    </p:spTree>
    <p:extLst>
      <p:ext uri="{BB962C8B-B14F-4D97-AF65-F5344CB8AC3E}">
        <p14:creationId xmlns:p14="http://schemas.microsoft.com/office/powerpoint/2010/main" val="2827534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225425"/>
            <a:ext cx="10515599" cy="1090079"/>
          </a:xfrm>
        </p:spPr>
        <p:txBody>
          <a:bodyPr/>
          <a:lstStyle/>
          <a:p>
            <a:r>
              <a:rPr lang="en-US" dirty="0"/>
              <a:t>Disclosures: Kate Khair</a:t>
            </a:r>
          </a:p>
        </p:txBody>
      </p:sp>
      <p:sp>
        <p:nvSpPr>
          <p:cNvPr id="4" name="Content Placeholder 3">
            <a:extLst>
              <a:ext uri="{FF2B5EF4-FFF2-40B4-BE49-F238E27FC236}">
                <a16:creationId xmlns:a16="http://schemas.microsoft.com/office/drawing/2014/main" id="{E1DAD743-20C6-43DE-9B65-E011741CFFAC}"/>
              </a:ext>
            </a:extLst>
          </p:cNvPr>
          <p:cNvSpPr>
            <a:spLocks noGrp="1"/>
          </p:cNvSpPr>
          <p:nvPr>
            <p:ph idx="1"/>
          </p:nvPr>
        </p:nvSpPr>
        <p:spPr>
          <a:xfrm>
            <a:off x="838200" y="1562100"/>
            <a:ext cx="10515600" cy="4614863"/>
          </a:xfrm>
        </p:spPr>
        <p:txBody>
          <a:bodyPr/>
          <a:lstStyle/>
          <a:p>
            <a:pPr marL="0" indent="0">
              <a:buNone/>
            </a:pPr>
            <a:r>
              <a:rPr lang="en-US" b="1" dirty="0">
                <a:solidFill>
                  <a:schemeClr val="accent1"/>
                </a:solidFill>
              </a:rPr>
              <a:t>Grant/Research Support</a:t>
            </a:r>
          </a:p>
          <a:p>
            <a:r>
              <a:rPr lang="en-US" dirty="0"/>
              <a:t>CSL Behring, Roche, </a:t>
            </a:r>
            <a:r>
              <a:rPr lang="en-US" dirty="0" err="1"/>
              <a:t>Sobi</a:t>
            </a:r>
            <a:r>
              <a:rPr lang="en-US" dirty="0"/>
              <a:t>, Takeda, Pfizer, </a:t>
            </a:r>
            <a:r>
              <a:rPr lang="en-US" dirty="0" err="1"/>
              <a:t>uniQure</a:t>
            </a:r>
            <a:r>
              <a:rPr lang="en-US" dirty="0"/>
              <a:t> </a:t>
            </a:r>
          </a:p>
          <a:p>
            <a:pPr marL="0" indent="0">
              <a:buNone/>
            </a:pPr>
            <a:r>
              <a:rPr lang="en-US" b="1" dirty="0">
                <a:solidFill>
                  <a:schemeClr val="accent1"/>
                </a:solidFill>
              </a:rPr>
              <a:t>Sponsored lectures</a:t>
            </a:r>
          </a:p>
          <a:p>
            <a:r>
              <a:rPr lang="en-US" dirty="0"/>
              <a:t>Bayer, CSL Behring, Novo Nordisk, Roche, </a:t>
            </a:r>
            <a:r>
              <a:rPr lang="en-US" dirty="0" err="1"/>
              <a:t>Sobi</a:t>
            </a:r>
            <a:r>
              <a:rPr lang="en-US" dirty="0"/>
              <a:t>, Takeda, Pfizer, </a:t>
            </a:r>
            <a:r>
              <a:rPr lang="en-US" dirty="0" err="1"/>
              <a:t>uniQure</a:t>
            </a:r>
            <a:endParaRPr lang="en-US" dirty="0"/>
          </a:p>
          <a:p>
            <a:pPr marL="0" indent="0">
              <a:buNone/>
            </a:pPr>
            <a:r>
              <a:rPr lang="en-US" b="1" dirty="0">
                <a:solidFill>
                  <a:schemeClr val="accent1"/>
                </a:solidFill>
              </a:rPr>
              <a:t>Shareholder</a:t>
            </a:r>
          </a:p>
          <a:p>
            <a:r>
              <a:rPr lang="en-US" dirty="0" err="1"/>
              <a:t>Haemnet</a:t>
            </a:r>
            <a:r>
              <a:rPr lang="en-US" dirty="0"/>
              <a:t> Ltd </a:t>
            </a:r>
          </a:p>
        </p:txBody>
      </p:sp>
    </p:spTree>
    <p:extLst>
      <p:ext uri="{BB962C8B-B14F-4D97-AF65-F5344CB8AC3E}">
        <p14:creationId xmlns:p14="http://schemas.microsoft.com/office/powerpoint/2010/main" val="4889598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E05B9-B8F3-4BAD-B33E-CE66B088923A}"/>
              </a:ext>
            </a:extLst>
          </p:cNvPr>
          <p:cNvSpPr>
            <a:spLocks noGrp="1"/>
          </p:cNvSpPr>
          <p:nvPr>
            <p:ph type="title"/>
          </p:nvPr>
        </p:nvSpPr>
        <p:spPr>
          <a:xfrm>
            <a:off x="838199" y="225425"/>
            <a:ext cx="10515599" cy="1090079"/>
          </a:xfrm>
        </p:spPr>
        <p:txBody>
          <a:bodyPr>
            <a:normAutofit/>
          </a:bodyPr>
          <a:lstStyle/>
          <a:p>
            <a:r>
              <a:rPr lang="en-US" dirty="0"/>
              <a:t>Authors</a:t>
            </a:r>
            <a:endParaRPr lang="en-CA" dirty="0"/>
          </a:p>
        </p:txBody>
      </p:sp>
      <p:sp>
        <p:nvSpPr>
          <p:cNvPr id="3" name="Content Placeholder 2">
            <a:extLst>
              <a:ext uri="{FF2B5EF4-FFF2-40B4-BE49-F238E27FC236}">
                <a16:creationId xmlns:a16="http://schemas.microsoft.com/office/drawing/2014/main" id="{177E4F86-6C2F-4004-9502-3953902B91D1}"/>
              </a:ext>
            </a:extLst>
          </p:cNvPr>
          <p:cNvSpPr>
            <a:spLocks noGrp="1"/>
          </p:cNvSpPr>
          <p:nvPr>
            <p:ph idx="1"/>
          </p:nvPr>
        </p:nvSpPr>
        <p:spPr>
          <a:xfrm>
            <a:off x="838200" y="1562100"/>
            <a:ext cx="10515600" cy="4614863"/>
          </a:xfrm>
        </p:spPr>
        <p:txBody>
          <a:bodyPr>
            <a:noAutofit/>
          </a:bodyPr>
          <a:lstStyle/>
          <a:p>
            <a:pPr>
              <a:spcBef>
                <a:spcPts val="600"/>
              </a:spcBef>
            </a:pPr>
            <a:r>
              <a:rPr lang="en-CA" b="1" dirty="0"/>
              <a:t>Elena Santagostino</a:t>
            </a:r>
          </a:p>
          <a:p>
            <a:pPr>
              <a:spcBef>
                <a:spcPts val="600"/>
              </a:spcBef>
            </a:pPr>
            <a:r>
              <a:rPr lang="en-CA" b="1" dirty="0"/>
              <a:t>Alison Dougall</a:t>
            </a:r>
          </a:p>
          <a:p>
            <a:pPr>
              <a:spcBef>
                <a:spcPts val="600"/>
              </a:spcBef>
            </a:pPr>
            <a:r>
              <a:rPr lang="en-CA" b="1" dirty="0"/>
              <a:t>Mathieu Jackson (PWH)</a:t>
            </a:r>
          </a:p>
          <a:p>
            <a:pPr>
              <a:spcBef>
                <a:spcPts val="600"/>
              </a:spcBef>
            </a:pPr>
            <a:r>
              <a:rPr lang="en-CA" b="1" dirty="0"/>
              <a:t>Kate Khair</a:t>
            </a:r>
          </a:p>
          <a:p>
            <a:pPr>
              <a:spcBef>
                <a:spcPts val="600"/>
              </a:spcBef>
            </a:pPr>
            <a:r>
              <a:rPr lang="en-CA" b="1" dirty="0"/>
              <a:t>Richa Mohan</a:t>
            </a:r>
          </a:p>
          <a:p>
            <a:pPr>
              <a:spcBef>
                <a:spcPts val="600"/>
              </a:spcBef>
            </a:pPr>
            <a:r>
              <a:rPr lang="en-CA" b="1" dirty="0"/>
              <a:t>Kim Chew (PWH)</a:t>
            </a:r>
          </a:p>
          <a:p>
            <a:pPr>
              <a:spcBef>
                <a:spcPts val="600"/>
              </a:spcBef>
            </a:pPr>
            <a:r>
              <a:rPr lang="en-CA" b="1" dirty="0"/>
              <a:t>Augustas Nedzinskas (PWH)</a:t>
            </a:r>
          </a:p>
          <a:p>
            <a:pPr>
              <a:spcBef>
                <a:spcPts val="600"/>
              </a:spcBef>
            </a:pPr>
            <a:r>
              <a:rPr lang="en-CA" b="1" dirty="0"/>
              <a:t>Margareth C. Ozelo</a:t>
            </a:r>
          </a:p>
          <a:p>
            <a:pPr>
              <a:spcBef>
                <a:spcPts val="600"/>
              </a:spcBef>
            </a:pPr>
            <a:r>
              <a:rPr lang="en-CA" b="1" dirty="0"/>
              <a:t>H. Marijke van den Berg</a:t>
            </a:r>
          </a:p>
          <a:p>
            <a:pPr>
              <a:spcBef>
                <a:spcPts val="600"/>
              </a:spcBef>
            </a:pPr>
            <a:r>
              <a:rPr lang="en-CA" b="1" dirty="0"/>
              <a:t>Glenn F. Pierce</a:t>
            </a:r>
          </a:p>
          <a:p>
            <a:pPr>
              <a:spcBef>
                <a:spcPts val="600"/>
              </a:spcBef>
            </a:pPr>
            <a:r>
              <a:rPr lang="en-CA" b="1" dirty="0"/>
              <a:t>Alok Srivastava</a:t>
            </a:r>
          </a:p>
        </p:txBody>
      </p:sp>
      <p:sp>
        <p:nvSpPr>
          <p:cNvPr id="9" name="Text Placeholder 8">
            <a:extLst>
              <a:ext uri="{FF2B5EF4-FFF2-40B4-BE49-F238E27FC236}">
                <a16:creationId xmlns:a16="http://schemas.microsoft.com/office/drawing/2014/main" id="{7F45E7F5-AF62-4B25-A3E1-94250E28E1B3}"/>
              </a:ext>
            </a:extLst>
          </p:cNvPr>
          <p:cNvSpPr>
            <a:spLocks noGrp="1"/>
          </p:cNvSpPr>
          <p:nvPr>
            <p:ph type="body" sz="quarter" idx="13"/>
          </p:nvPr>
        </p:nvSpPr>
        <p:spPr/>
        <p:txBody>
          <a:bodyPr/>
          <a:lstStyle/>
          <a:p>
            <a:r>
              <a:rPr lang="en-CA" dirty="0"/>
              <a:t>PWH, person with hemophilia.</a:t>
            </a:r>
          </a:p>
        </p:txBody>
      </p:sp>
      <p:pic>
        <p:nvPicPr>
          <p:cNvPr id="7" name="Picture 6" descr="Graphical user interface, text, application&#10;&#10;Description automatically generated">
            <a:extLst>
              <a:ext uri="{FF2B5EF4-FFF2-40B4-BE49-F238E27FC236}">
                <a16:creationId xmlns:a16="http://schemas.microsoft.com/office/drawing/2014/main" id="{617D5CA8-ED64-4F71-9F8E-7D8DDF621A10}"/>
              </a:ext>
            </a:extLst>
          </p:cNvPr>
          <p:cNvPicPr>
            <a:picLocks noChangeAspect="1"/>
          </p:cNvPicPr>
          <p:nvPr/>
        </p:nvPicPr>
        <p:blipFill>
          <a:blip r:embed="rId3"/>
          <a:stretch>
            <a:fillRect/>
          </a:stretch>
        </p:blipFill>
        <p:spPr>
          <a:xfrm>
            <a:off x="4819625" y="1251190"/>
            <a:ext cx="7256609" cy="4301598"/>
          </a:xfrm>
          <a:prstGeom prst="rect">
            <a:avLst/>
          </a:prstGeom>
        </p:spPr>
      </p:pic>
    </p:spTree>
    <p:extLst>
      <p:ext uri="{BB962C8B-B14F-4D97-AF65-F5344CB8AC3E}">
        <p14:creationId xmlns:p14="http://schemas.microsoft.com/office/powerpoint/2010/main" val="853490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4775F0-0B21-4BE7-8BA8-DD4B0F52AC27}"/>
              </a:ext>
            </a:extLst>
          </p:cNvPr>
          <p:cNvSpPr>
            <a:spLocks noGrp="1"/>
          </p:cNvSpPr>
          <p:nvPr>
            <p:ph type="title"/>
          </p:nvPr>
        </p:nvSpPr>
        <p:spPr/>
        <p:txBody>
          <a:bodyPr>
            <a:normAutofit/>
          </a:bodyPr>
          <a:lstStyle/>
          <a:p>
            <a:pPr>
              <a:lnSpc>
                <a:spcPct val="100000"/>
              </a:lnSpc>
            </a:pPr>
            <a:r>
              <a:rPr lang="en-US" sz="3400" dirty="0"/>
              <a:t>Hemophilia A and B</a:t>
            </a:r>
          </a:p>
        </p:txBody>
      </p:sp>
      <p:sp>
        <p:nvSpPr>
          <p:cNvPr id="5" name="Content Placeholder 4">
            <a:extLst>
              <a:ext uri="{FF2B5EF4-FFF2-40B4-BE49-F238E27FC236}">
                <a16:creationId xmlns:a16="http://schemas.microsoft.com/office/drawing/2014/main" id="{F5845780-D5B7-44FB-BF96-3B1CFE30C970}"/>
              </a:ext>
            </a:extLst>
          </p:cNvPr>
          <p:cNvSpPr>
            <a:spLocks noGrp="1"/>
          </p:cNvSpPr>
          <p:nvPr>
            <p:ph idx="1"/>
          </p:nvPr>
        </p:nvSpPr>
        <p:spPr/>
        <p:txBody>
          <a:bodyPr>
            <a:normAutofit/>
          </a:bodyPr>
          <a:lstStyle/>
          <a:p>
            <a:pPr>
              <a:lnSpc>
                <a:spcPct val="100000"/>
              </a:lnSpc>
              <a:spcBef>
                <a:spcPts val="600"/>
              </a:spcBef>
            </a:pPr>
            <a:r>
              <a:rPr lang="en-US" sz="2000" dirty="0"/>
              <a:t>Hemophilia is a rare </a:t>
            </a:r>
            <a:r>
              <a:rPr lang="en-US" sz="2000" b="1" dirty="0"/>
              <a:t>X-linked</a:t>
            </a:r>
            <a:r>
              <a:rPr lang="en-US" sz="2000" dirty="0"/>
              <a:t> congenital bleeding disorder </a:t>
            </a:r>
          </a:p>
          <a:p>
            <a:pPr>
              <a:lnSpc>
                <a:spcPct val="100000"/>
              </a:lnSpc>
              <a:spcBef>
                <a:spcPts val="600"/>
              </a:spcBef>
            </a:pPr>
            <a:r>
              <a:rPr lang="en-US" sz="2000" dirty="0"/>
              <a:t>Hemophilia A is characterized by a deficiency of coagulation </a:t>
            </a:r>
            <a:r>
              <a:rPr lang="en-US" sz="2000" b="1" dirty="0"/>
              <a:t>factor VIII </a:t>
            </a:r>
            <a:r>
              <a:rPr lang="en-US" sz="2000" dirty="0"/>
              <a:t>(FVIII)</a:t>
            </a:r>
          </a:p>
          <a:p>
            <a:pPr>
              <a:lnSpc>
                <a:spcPct val="100000"/>
              </a:lnSpc>
              <a:spcBef>
                <a:spcPts val="600"/>
              </a:spcBef>
            </a:pPr>
            <a:r>
              <a:rPr lang="en-US" sz="2000" dirty="0"/>
              <a:t>Hemophilia B is characterized by a deficiency of coagulation </a:t>
            </a:r>
            <a:r>
              <a:rPr lang="en-US" sz="2000" b="1" dirty="0"/>
              <a:t>factor IX </a:t>
            </a:r>
            <a:r>
              <a:rPr lang="en-US" sz="2000" dirty="0"/>
              <a:t>(FIX)</a:t>
            </a:r>
          </a:p>
          <a:p>
            <a:pPr>
              <a:lnSpc>
                <a:spcPct val="100000"/>
              </a:lnSpc>
            </a:pPr>
            <a:endParaRPr lang="en-US" sz="2000" dirty="0"/>
          </a:p>
          <a:p>
            <a:pPr>
              <a:lnSpc>
                <a:spcPct val="100000"/>
              </a:lnSpc>
              <a:spcBef>
                <a:spcPts val="600"/>
              </a:spcBef>
            </a:pPr>
            <a:r>
              <a:rPr lang="en-US" sz="2000" dirty="0"/>
              <a:t>30% of all cases of hemophilia result due to a </a:t>
            </a:r>
            <a:r>
              <a:rPr lang="en-US" sz="2000" b="1" dirty="0"/>
              <a:t>spontaneous genetic variant</a:t>
            </a:r>
          </a:p>
          <a:p>
            <a:pPr>
              <a:lnSpc>
                <a:spcPct val="100000"/>
              </a:lnSpc>
              <a:spcBef>
                <a:spcPts val="600"/>
              </a:spcBef>
            </a:pPr>
            <a:r>
              <a:rPr lang="en-US" sz="2000" dirty="0"/>
              <a:t>50% of people </a:t>
            </a:r>
            <a:r>
              <a:rPr lang="en-US" sz="2000" b="1" dirty="0"/>
              <a:t>newly</a:t>
            </a:r>
            <a:r>
              <a:rPr lang="en-US" sz="2000" dirty="0"/>
              <a:t> </a:t>
            </a:r>
            <a:r>
              <a:rPr lang="en-US" sz="2000" b="1" dirty="0"/>
              <a:t>diagnosed</a:t>
            </a:r>
            <a:r>
              <a:rPr lang="en-US" sz="2000" dirty="0"/>
              <a:t> with </a:t>
            </a:r>
            <a:r>
              <a:rPr lang="en-US" sz="2000" b="1" dirty="0"/>
              <a:t>severe</a:t>
            </a:r>
            <a:r>
              <a:rPr lang="en-US" sz="2000" dirty="0"/>
              <a:t> hemophilia have no prior family history of hemophilia</a:t>
            </a:r>
          </a:p>
          <a:p>
            <a:pPr marL="0" indent="0">
              <a:lnSpc>
                <a:spcPct val="100000"/>
              </a:lnSpc>
              <a:buNone/>
            </a:pPr>
            <a:endParaRPr lang="en-US" sz="2000" dirty="0"/>
          </a:p>
          <a:p>
            <a:pPr marL="0" indent="0" algn="ctr">
              <a:lnSpc>
                <a:spcPct val="100000"/>
              </a:lnSpc>
              <a:buNone/>
            </a:pPr>
            <a:r>
              <a:rPr lang="en-US" sz="2000" b="1" dirty="0">
                <a:solidFill>
                  <a:srgbClr val="008BB0"/>
                </a:solidFill>
              </a:rPr>
              <a:t>Accurate diagnosis is essential to inform appropriate management.</a:t>
            </a:r>
          </a:p>
        </p:txBody>
      </p:sp>
      <p:sp>
        <p:nvSpPr>
          <p:cNvPr id="21" name="Content Placeholder 4">
            <a:extLst>
              <a:ext uri="{FF2B5EF4-FFF2-40B4-BE49-F238E27FC236}">
                <a16:creationId xmlns:a16="http://schemas.microsoft.com/office/drawing/2014/main" id="{B8E9C8FE-28FE-5D4B-8E98-2B013B6F850E}"/>
              </a:ext>
            </a:extLst>
          </p:cNvPr>
          <p:cNvSpPr txBox="1">
            <a:spLocks/>
          </p:cNvSpPr>
          <p:nvPr/>
        </p:nvSpPr>
        <p:spPr>
          <a:xfrm>
            <a:off x="9177921" y="1433319"/>
            <a:ext cx="3429000" cy="4831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CA"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34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4775F0-0B21-4BE7-8BA8-DD4B0F52AC27}"/>
              </a:ext>
            </a:extLst>
          </p:cNvPr>
          <p:cNvSpPr>
            <a:spLocks noGrp="1"/>
          </p:cNvSpPr>
          <p:nvPr>
            <p:ph type="title"/>
          </p:nvPr>
        </p:nvSpPr>
        <p:spPr>
          <a:xfrm>
            <a:off x="838199" y="225425"/>
            <a:ext cx="10515599" cy="1090079"/>
          </a:xfrm>
        </p:spPr>
        <p:txBody>
          <a:bodyPr>
            <a:normAutofit/>
          </a:bodyPr>
          <a:lstStyle/>
          <a:p>
            <a:r>
              <a:rPr lang="en-US" dirty="0"/>
              <a:t>Prevalence</a:t>
            </a:r>
          </a:p>
        </p:txBody>
      </p:sp>
      <p:sp>
        <p:nvSpPr>
          <p:cNvPr id="13" name="Content Placeholder 12">
            <a:extLst>
              <a:ext uri="{FF2B5EF4-FFF2-40B4-BE49-F238E27FC236}">
                <a16:creationId xmlns:a16="http://schemas.microsoft.com/office/drawing/2014/main" id="{6A337DED-5D7C-46C6-A75F-143346FC0706}"/>
              </a:ext>
            </a:extLst>
          </p:cNvPr>
          <p:cNvSpPr>
            <a:spLocks noGrp="1"/>
          </p:cNvSpPr>
          <p:nvPr>
            <p:ph idx="1"/>
          </p:nvPr>
        </p:nvSpPr>
        <p:spPr>
          <a:xfrm>
            <a:off x="838200" y="5007935"/>
            <a:ext cx="10515600" cy="1169028"/>
          </a:xfrm>
        </p:spPr>
        <p:txBody>
          <a:bodyPr/>
          <a:lstStyle/>
          <a:p>
            <a:pPr marL="0" indent="0" algn="ctr">
              <a:buNone/>
            </a:pPr>
            <a:r>
              <a:rPr lang="en-US" dirty="0"/>
              <a:t>Based on the prevalence of hemophilia, in 2020 the expected number of males with hemophilia was estimated to be 784,000, the majority of whom are undiagnosed.</a:t>
            </a:r>
            <a:endParaRPr lang="en-CA" dirty="0"/>
          </a:p>
          <a:p>
            <a:endParaRPr lang="en-CA" dirty="0"/>
          </a:p>
        </p:txBody>
      </p:sp>
      <p:graphicFrame>
        <p:nvGraphicFramePr>
          <p:cNvPr id="10" name="Table 6">
            <a:extLst>
              <a:ext uri="{FF2B5EF4-FFF2-40B4-BE49-F238E27FC236}">
                <a16:creationId xmlns:a16="http://schemas.microsoft.com/office/drawing/2014/main" id="{CF6F2F9F-0562-4663-A154-9FC292513C67}"/>
              </a:ext>
            </a:extLst>
          </p:cNvPr>
          <p:cNvGraphicFramePr>
            <a:graphicFrameLocks noGrp="1"/>
          </p:cNvGraphicFramePr>
          <p:nvPr>
            <p:extLst>
              <p:ext uri="{D42A27DB-BD31-4B8C-83A1-F6EECF244321}">
                <p14:modId xmlns:p14="http://schemas.microsoft.com/office/powerpoint/2010/main" val="1576219090"/>
              </p:ext>
            </p:extLst>
          </p:nvPr>
        </p:nvGraphicFramePr>
        <p:xfrm>
          <a:off x="822960" y="1819510"/>
          <a:ext cx="10653695" cy="2523813"/>
        </p:xfrm>
        <a:graphic>
          <a:graphicData uri="http://schemas.openxmlformats.org/drawingml/2006/table">
            <a:tbl>
              <a:tblPr firstRow="1" bandRow="1">
                <a:tableStyleId>{3B4B98B0-60AC-42C2-AFA5-B58CD77FA1E5}</a:tableStyleId>
              </a:tblPr>
              <a:tblGrid>
                <a:gridCol w="2212340">
                  <a:extLst>
                    <a:ext uri="{9D8B030D-6E8A-4147-A177-3AD203B41FA5}">
                      <a16:colId xmlns:a16="http://schemas.microsoft.com/office/drawing/2014/main" val="2594553570"/>
                    </a:ext>
                  </a:extLst>
                </a:gridCol>
                <a:gridCol w="2238596">
                  <a:extLst>
                    <a:ext uri="{9D8B030D-6E8A-4147-A177-3AD203B41FA5}">
                      <a16:colId xmlns:a16="http://schemas.microsoft.com/office/drawing/2014/main" val="3998076085"/>
                    </a:ext>
                  </a:extLst>
                </a:gridCol>
                <a:gridCol w="3108104">
                  <a:extLst>
                    <a:ext uri="{9D8B030D-6E8A-4147-A177-3AD203B41FA5}">
                      <a16:colId xmlns:a16="http://schemas.microsoft.com/office/drawing/2014/main" val="3628527644"/>
                    </a:ext>
                  </a:extLst>
                </a:gridCol>
                <a:gridCol w="3094655">
                  <a:extLst>
                    <a:ext uri="{9D8B030D-6E8A-4147-A177-3AD203B41FA5}">
                      <a16:colId xmlns:a16="http://schemas.microsoft.com/office/drawing/2014/main" val="3300974220"/>
                    </a:ext>
                  </a:extLst>
                </a:gridCol>
              </a:tblGrid>
              <a:tr h="409423">
                <a:tc>
                  <a:txBody>
                    <a:bodyPr/>
                    <a:lstStyle/>
                    <a:p>
                      <a:pPr algn="ctr"/>
                      <a:endParaRPr lang="en-CA" sz="2000" dirty="0"/>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8BB0"/>
                          </a:solidFill>
                        </a:rPr>
                        <a:t>Percentage of all patients</a:t>
                      </a:r>
                      <a:endParaRPr lang="en-CA" sz="2000" b="1" dirty="0">
                        <a:solidFill>
                          <a:srgbClr val="008BB0"/>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8BB0"/>
                          </a:solidFill>
                        </a:rPr>
                        <a:t>Prevalence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rgbClr val="008BB0"/>
                          </a:solidFill>
                        </a:rPr>
                        <a:t>/100,000 males</a:t>
                      </a:r>
                      <a:endParaRPr lang="en-CA" sz="2000" b="0" dirty="0">
                        <a:solidFill>
                          <a:srgbClr val="008BB0"/>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8BB0"/>
                          </a:solidFill>
                        </a:rPr>
                        <a:t>Prevalence at birth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solidFill>
                            <a:srgbClr val="008BB0"/>
                          </a:solidFill>
                        </a:rPr>
                        <a:t>/100,000 males at birth</a:t>
                      </a:r>
                      <a:endParaRPr lang="en-CA" sz="2000" b="0" dirty="0">
                        <a:solidFill>
                          <a:srgbClr val="008BB0"/>
                        </a:solidFill>
                      </a:endParaRPr>
                    </a:p>
                  </a:txBody>
                  <a:tcP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1595645940"/>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Hemophilia A</a:t>
                      </a:r>
                      <a:endParaRPr lang="en-CA" sz="2000" b="1" dirty="0"/>
                    </a:p>
                  </a:txBody>
                  <a:tcPr anchor="ctr">
                    <a:lnR w="12700" cap="flat" cmpd="sng" algn="ctr">
                      <a:solidFill>
                        <a:schemeClr val="accent1"/>
                      </a:solidFill>
                      <a:prstDash val="solid"/>
                      <a:round/>
                      <a:headEnd type="none" w="med" len="med"/>
                      <a:tailEnd type="none" w="med" len="med"/>
                    </a:lnR>
                  </a:tcPr>
                </a:tc>
                <a:tc>
                  <a:txBody>
                    <a:bodyPr/>
                    <a:lstStyle/>
                    <a:p>
                      <a:pPr algn="ctr"/>
                      <a:r>
                        <a:rPr lang="en-US" sz="2000" dirty="0"/>
                        <a:t>80-85%</a:t>
                      </a:r>
                      <a:endParaRPr lang="en-CA" sz="20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17.1</a:t>
                      </a:r>
                      <a:endParaRPr lang="en-CA" sz="20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24.6</a:t>
                      </a:r>
                      <a:endParaRPr lang="en-CA" sz="2000" dirty="0"/>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908787340"/>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Hemophilia B</a:t>
                      </a:r>
                      <a:endParaRPr lang="en-CA" sz="2000" b="1" dirty="0"/>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15-20%</a:t>
                      </a:r>
                      <a:endParaRPr lang="en-CA" sz="20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3.8</a:t>
                      </a:r>
                      <a:endParaRPr lang="en-CA" sz="20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algn="ctr"/>
                      <a:r>
                        <a:rPr lang="en-US" sz="2000" dirty="0"/>
                        <a:t>5</a:t>
                      </a:r>
                      <a:endParaRPr lang="en-CA" sz="2000" dirty="0"/>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3645129103"/>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All</a:t>
                      </a:r>
                      <a:endParaRPr lang="en-CA" sz="2000" b="1" dirty="0"/>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endParaRPr lang="en-CA" sz="2000" b="1"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21</a:t>
                      </a:r>
                      <a:endParaRPr lang="en-CA" sz="20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30</a:t>
                      </a:r>
                      <a:endParaRPr lang="en-US" sz="2000" dirty="0">
                        <a:latin typeface="Arial" panose="020B0604020202020204" pitchFamily="34" charset="0"/>
                        <a:cs typeface="Arial" panose="020B0604020202020204" pitchFamily="34" charset="0"/>
                      </a:endParaRPr>
                    </a:p>
                  </a:txBody>
                  <a:tcPr anchor="ctr">
                    <a:lnL w="12700" cap="flat" cmpd="sng" algn="ctr">
                      <a:solidFill>
                        <a:schemeClr val="accent1"/>
                      </a:solidFill>
                      <a:prstDash val="solid"/>
                      <a:round/>
                      <a:headEnd type="none" w="med" len="med"/>
                      <a:tailEnd type="none" w="med" len="med"/>
                    </a:lnL>
                  </a:tcPr>
                </a:tc>
                <a:extLst>
                  <a:ext uri="{0D108BD9-81ED-4DB2-BD59-A6C34878D82A}">
                    <a16:rowId xmlns:a16="http://schemas.microsoft.com/office/drawing/2014/main" val="4040964586"/>
                  </a:ext>
                </a:extLst>
              </a:tr>
            </a:tbl>
          </a:graphicData>
        </a:graphic>
      </p:graphicFrame>
    </p:spTree>
    <p:extLst>
      <p:ext uri="{BB962C8B-B14F-4D97-AF65-F5344CB8AC3E}">
        <p14:creationId xmlns:p14="http://schemas.microsoft.com/office/powerpoint/2010/main" val="22182841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DBED-85AA-48FB-B63B-14EF12D101F6}"/>
              </a:ext>
            </a:extLst>
          </p:cNvPr>
          <p:cNvSpPr>
            <a:spLocks noGrp="1"/>
          </p:cNvSpPr>
          <p:nvPr>
            <p:ph type="title"/>
          </p:nvPr>
        </p:nvSpPr>
        <p:spPr>
          <a:xfrm>
            <a:off x="838199" y="225425"/>
            <a:ext cx="10515599" cy="1090079"/>
          </a:xfrm>
        </p:spPr>
        <p:txBody>
          <a:bodyPr>
            <a:normAutofit/>
          </a:bodyPr>
          <a:lstStyle/>
          <a:p>
            <a:r>
              <a:rPr lang="en-US" dirty="0"/>
              <a:t>Clinical diagnosis</a:t>
            </a:r>
            <a:endParaRPr lang="en-CA" dirty="0"/>
          </a:p>
        </p:txBody>
      </p:sp>
      <p:sp>
        <p:nvSpPr>
          <p:cNvPr id="3" name="Content Placeholder 2">
            <a:extLst>
              <a:ext uri="{FF2B5EF4-FFF2-40B4-BE49-F238E27FC236}">
                <a16:creationId xmlns:a16="http://schemas.microsoft.com/office/drawing/2014/main" id="{D3F59790-1380-401F-A273-DAB43A1BBA68}"/>
              </a:ext>
            </a:extLst>
          </p:cNvPr>
          <p:cNvSpPr>
            <a:spLocks noGrp="1"/>
          </p:cNvSpPr>
          <p:nvPr>
            <p:ph idx="1"/>
          </p:nvPr>
        </p:nvSpPr>
        <p:spPr>
          <a:xfrm>
            <a:off x="838200" y="1562100"/>
            <a:ext cx="5743353" cy="4614863"/>
          </a:xfrm>
        </p:spPr>
        <p:txBody>
          <a:bodyPr>
            <a:noAutofit/>
          </a:bodyPr>
          <a:lstStyle/>
          <a:p>
            <a:r>
              <a:rPr lang="en-US" b="1" dirty="0"/>
              <a:t>Main signs</a:t>
            </a:r>
            <a:r>
              <a:rPr lang="en-US" dirty="0"/>
              <a:t>:  easy</a:t>
            </a:r>
            <a:r>
              <a:rPr lang="en-CA" dirty="0"/>
              <a:t> bruising, </a:t>
            </a:r>
            <a:r>
              <a:rPr lang="en-US" dirty="0"/>
              <a:t>“spontaneous” bleeding, and excessive bleeding</a:t>
            </a:r>
          </a:p>
          <a:p>
            <a:r>
              <a:rPr lang="en-US" dirty="0"/>
              <a:t>Symptoms of joint bleeds at a very young age are a key indicator of severe hemophilia, including:</a:t>
            </a:r>
          </a:p>
          <a:p>
            <a:pPr lvl="1"/>
            <a:r>
              <a:rPr lang="en-US" dirty="0"/>
              <a:t>Soft tissue and intramuscular bleeding</a:t>
            </a:r>
          </a:p>
          <a:p>
            <a:pPr lvl="1"/>
            <a:r>
              <a:rPr lang="en-US" dirty="0"/>
              <a:t>Bleeding associated with a medical procedure </a:t>
            </a:r>
          </a:p>
          <a:p>
            <a:pPr lvl="1"/>
            <a:r>
              <a:rPr lang="en-CA" dirty="0"/>
              <a:t>Mucocutaneous bleeding </a:t>
            </a:r>
          </a:p>
          <a:p>
            <a:pPr lvl="1"/>
            <a:r>
              <a:rPr lang="en-CA" dirty="0"/>
              <a:t>Intracranial bleeding</a:t>
            </a:r>
          </a:p>
          <a:p>
            <a:pPr lvl="1"/>
            <a:endParaRPr lang="en-CA" dirty="0"/>
          </a:p>
        </p:txBody>
      </p:sp>
      <p:pic>
        <p:nvPicPr>
          <p:cNvPr id="10" name="Picture 9">
            <a:extLst>
              <a:ext uri="{FF2B5EF4-FFF2-40B4-BE49-F238E27FC236}">
                <a16:creationId xmlns:a16="http://schemas.microsoft.com/office/drawing/2014/main" id="{94B04533-3602-F44D-9520-E8BC4E0001C7}"/>
              </a:ext>
            </a:extLst>
          </p:cNvPr>
          <p:cNvPicPr>
            <a:picLocks noChangeAspect="1"/>
          </p:cNvPicPr>
          <p:nvPr/>
        </p:nvPicPr>
        <p:blipFill>
          <a:blip r:embed="rId2"/>
          <a:stretch>
            <a:fillRect/>
          </a:stretch>
        </p:blipFill>
        <p:spPr>
          <a:xfrm rot="5400000">
            <a:off x="6703827" y="1391620"/>
            <a:ext cx="3222603" cy="2416952"/>
          </a:xfrm>
          <a:prstGeom prst="roundRect">
            <a:avLst/>
          </a:prstGeom>
        </p:spPr>
      </p:pic>
      <p:pic>
        <p:nvPicPr>
          <p:cNvPr id="5" name="Picture 4">
            <a:extLst>
              <a:ext uri="{FF2B5EF4-FFF2-40B4-BE49-F238E27FC236}">
                <a16:creationId xmlns:a16="http://schemas.microsoft.com/office/drawing/2014/main" id="{52B4DCFC-3C17-8447-AC2B-DAA6BA762766}"/>
              </a:ext>
            </a:extLst>
          </p:cNvPr>
          <p:cNvPicPr>
            <a:picLocks noChangeAspect="1"/>
          </p:cNvPicPr>
          <p:nvPr/>
        </p:nvPicPr>
        <p:blipFill>
          <a:blip r:embed="rId3"/>
          <a:stretch>
            <a:fillRect/>
          </a:stretch>
        </p:blipFill>
        <p:spPr>
          <a:xfrm flipH="1">
            <a:off x="9356264" y="2600096"/>
            <a:ext cx="2164876" cy="3222602"/>
          </a:xfrm>
          <a:prstGeom prst="roundRect">
            <a:avLst/>
          </a:prstGeom>
        </p:spPr>
      </p:pic>
    </p:spTree>
    <p:extLst>
      <p:ext uri="{BB962C8B-B14F-4D97-AF65-F5344CB8AC3E}">
        <p14:creationId xmlns:p14="http://schemas.microsoft.com/office/powerpoint/2010/main" val="4068020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CE32FAF-AF35-BF4F-B467-EAEA8F79C3CD}"/>
              </a:ext>
            </a:extLst>
          </p:cNvPr>
          <p:cNvSpPr>
            <a:spLocks noGrp="1"/>
          </p:cNvSpPr>
          <p:nvPr>
            <p:ph type="title"/>
          </p:nvPr>
        </p:nvSpPr>
        <p:spPr/>
        <p:txBody>
          <a:bodyPr>
            <a:normAutofit/>
          </a:bodyPr>
          <a:lstStyle/>
          <a:p>
            <a:pPr>
              <a:lnSpc>
                <a:spcPct val="100000"/>
              </a:lnSpc>
            </a:pPr>
            <a:r>
              <a:rPr lang="en-US" sz="3400" b="1">
                <a:latin typeface="Arial" panose="020B0604020202020204" pitchFamily="34" charset="0"/>
                <a:cs typeface="Arial" panose="020B0604020202020204" pitchFamily="34" charset="0"/>
              </a:rPr>
              <a:t>Bleeding </a:t>
            </a:r>
            <a:r>
              <a:rPr lang="en-US" sz="3400">
                <a:latin typeface="Arial" panose="020B0604020202020204" pitchFamily="34" charset="0"/>
                <a:cs typeface="Arial" panose="020B0604020202020204" pitchFamily="34" charset="0"/>
              </a:rPr>
              <a:t>m</a:t>
            </a:r>
            <a:r>
              <a:rPr lang="en-US" sz="3400" b="1">
                <a:latin typeface="Arial" panose="020B0604020202020204" pitchFamily="34" charset="0"/>
                <a:cs typeface="Arial" panose="020B0604020202020204" pitchFamily="34" charset="0"/>
              </a:rPr>
              <a:t>anifestations</a:t>
            </a:r>
            <a:endParaRPr lang="en-US" sz="3400" b="1" dirty="0">
              <a:latin typeface="Arial" panose="020B0604020202020204" pitchFamily="34" charset="0"/>
              <a:cs typeface="Arial" panose="020B0604020202020204" pitchFamily="34" charset="0"/>
            </a:endParaRPr>
          </a:p>
        </p:txBody>
      </p:sp>
      <p:sp>
        <p:nvSpPr>
          <p:cNvPr id="6" name="Content Placeholder 4">
            <a:extLst>
              <a:ext uri="{FF2B5EF4-FFF2-40B4-BE49-F238E27FC236}">
                <a16:creationId xmlns:a16="http://schemas.microsoft.com/office/drawing/2014/main" id="{DF873A10-06CD-1141-BAF5-62C13BF4F79D}"/>
              </a:ext>
            </a:extLst>
          </p:cNvPr>
          <p:cNvSpPr>
            <a:spLocks noGrp="1"/>
          </p:cNvSpPr>
          <p:nvPr>
            <p:ph idx="1"/>
          </p:nvPr>
        </p:nvSpPr>
        <p:spPr>
          <a:xfrm>
            <a:off x="838199" y="5252720"/>
            <a:ext cx="10515600" cy="876084"/>
          </a:xfrm>
        </p:spPr>
        <p:txBody>
          <a:bodyPr>
            <a:normAutofit/>
          </a:bodyPr>
          <a:lstStyle/>
          <a:p>
            <a:pPr marL="0" indent="0" algn="ctr">
              <a:lnSpc>
                <a:spcPct val="100000"/>
              </a:lnSpc>
              <a:buNone/>
            </a:pPr>
            <a:r>
              <a:rPr lang="en-US" sz="2000" i="0" u="none" strike="noStrike" baseline="0" dirty="0">
                <a:latin typeface="Arial" panose="020B0604020202020204" pitchFamily="34" charset="0"/>
                <a:cs typeface="Arial" panose="020B0604020202020204" pitchFamily="34" charset="0"/>
              </a:rPr>
              <a:t>Severity of bleeding correlates with the degree of clotting factor deficiency </a:t>
            </a:r>
            <a:r>
              <a:rPr lang="en-US" sz="2000" dirty="0">
                <a:latin typeface="Arial" panose="020B0604020202020204" pitchFamily="34" charset="0"/>
                <a:cs typeface="Arial" panose="020B0604020202020204" pitchFamily="34" charset="0"/>
              </a:rPr>
              <a:t>based on a factor assay to demonstrate deficiency of FVIII or FIX.</a:t>
            </a:r>
            <a:endParaRPr lang="en-US" sz="2000" i="0" u="none" strike="noStrike" baseline="0" dirty="0">
              <a:latin typeface="Arial" panose="020B0604020202020204" pitchFamily="34" charset="0"/>
              <a:cs typeface="Arial" panose="020B0604020202020204" pitchFamily="34" charset="0"/>
            </a:endParaRPr>
          </a:p>
        </p:txBody>
      </p:sp>
      <p:graphicFrame>
        <p:nvGraphicFramePr>
          <p:cNvPr id="5" name="Table 6">
            <a:extLst>
              <a:ext uri="{FF2B5EF4-FFF2-40B4-BE49-F238E27FC236}">
                <a16:creationId xmlns:a16="http://schemas.microsoft.com/office/drawing/2014/main" id="{6A958B03-234C-C342-88CC-B2A8D7070734}"/>
              </a:ext>
            </a:extLst>
          </p:cNvPr>
          <p:cNvGraphicFramePr>
            <a:graphicFrameLocks noGrp="1"/>
          </p:cNvGraphicFramePr>
          <p:nvPr>
            <p:extLst>
              <p:ext uri="{D42A27DB-BD31-4B8C-83A1-F6EECF244321}">
                <p14:modId xmlns:p14="http://schemas.microsoft.com/office/powerpoint/2010/main" val="2783795084"/>
              </p:ext>
            </p:extLst>
          </p:nvPr>
        </p:nvGraphicFramePr>
        <p:xfrm>
          <a:off x="838199" y="1811175"/>
          <a:ext cx="10877552" cy="3108960"/>
        </p:xfrm>
        <a:graphic>
          <a:graphicData uri="http://schemas.openxmlformats.org/drawingml/2006/table">
            <a:tbl>
              <a:tblPr firstRow="1" bandRow="1">
                <a:tableStyleId>{3B4B98B0-60AC-42C2-AFA5-B58CD77FA1E5}</a:tableStyleId>
              </a:tblPr>
              <a:tblGrid>
                <a:gridCol w="2247901">
                  <a:extLst>
                    <a:ext uri="{9D8B030D-6E8A-4147-A177-3AD203B41FA5}">
                      <a16:colId xmlns:a16="http://schemas.microsoft.com/office/drawing/2014/main" val="2594553570"/>
                    </a:ext>
                  </a:extLst>
                </a:gridCol>
                <a:gridCol w="2071688">
                  <a:extLst>
                    <a:ext uri="{9D8B030D-6E8A-4147-A177-3AD203B41FA5}">
                      <a16:colId xmlns:a16="http://schemas.microsoft.com/office/drawing/2014/main" val="3998076085"/>
                    </a:ext>
                  </a:extLst>
                </a:gridCol>
                <a:gridCol w="6557963">
                  <a:extLst>
                    <a:ext uri="{9D8B030D-6E8A-4147-A177-3AD203B41FA5}">
                      <a16:colId xmlns:a16="http://schemas.microsoft.com/office/drawing/2014/main" val="3628527644"/>
                    </a:ext>
                  </a:extLst>
                </a:gridCol>
              </a:tblGrid>
              <a:tr h="409423">
                <a:tc>
                  <a:txBody>
                    <a:bodyPr/>
                    <a:lstStyle/>
                    <a:p>
                      <a:pPr algn="ctr"/>
                      <a:r>
                        <a:rPr lang="en-CA" sz="2000" b="1" kern="1200" dirty="0">
                          <a:solidFill>
                            <a:srgbClr val="008BB0"/>
                          </a:solidFill>
                          <a:latin typeface="+mn-lt"/>
                          <a:ea typeface="+mn-ea"/>
                          <a:cs typeface="+mn-cs"/>
                        </a:rPr>
                        <a:t>Severity</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8BB0"/>
                          </a:solidFill>
                        </a:rPr>
                        <a:t>Clotting Factor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8BB0"/>
                          </a:solidFill>
                        </a:rPr>
                        <a:t>Level</a:t>
                      </a:r>
                      <a:endParaRPr lang="en-CA" sz="2000" b="1" dirty="0">
                        <a:solidFill>
                          <a:srgbClr val="008BB0"/>
                        </a:solidFill>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008BB0"/>
                          </a:solidFill>
                        </a:rPr>
                        <a:t>Bleeding episodes</a:t>
                      </a:r>
                      <a:endParaRPr lang="en-CA" sz="2000" b="0" dirty="0">
                        <a:solidFill>
                          <a:srgbClr val="008BB0"/>
                        </a:solidFill>
                      </a:endParaRP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1595645940"/>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2000" b="1" dirty="0"/>
                        <a:t>Mild</a:t>
                      </a:r>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t>5-40 IU/dL</a:t>
                      </a:r>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Severe bleeding with major trauma or surgery; rare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spontaneous bleeding</a:t>
                      </a:r>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908787340"/>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latin typeface="Arial" panose="020B0604020202020204" pitchFamily="34" charset="0"/>
                          <a:cs typeface="Arial" panose="020B0604020202020204" pitchFamily="34" charset="0"/>
                        </a:rPr>
                        <a:t>Moderate</a:t>
                      </a:r>
                      <a:endParaRPr lang="en-CA" sz="2000" b="1" dirty="0"/>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1-5 IU/dL</a:t>
                      </a:r>
                      <a:endParaRPr lang="en-CA" sz="2000"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Occasional spontaneous bleeding; prolonged bleeding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with minor trauma or surgery</a:t>
                      </a:r>
                      <a:endParaRPr lang="en-CA" sz="2000" dirty="0"/>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3645129103"/>
                  </a:ext>
                </a:extLst>
              </a:tr>
              <a:tr h="6075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Severe</a:t>
                      </a:r>
                      <a:endParaRPr lang="en-CA" sz="2000" b="1" dirty="0"/>
                    </a:p>
                  </a:txBody>
                  <a:tcPr anchor="ctr">
                    <a:lnR w="12700" cap="flat" cmpd="sng" algn="ctr">
                      <a:solidFill>
                        <a:schemeClr val="accent1"/>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dirty="0"/>
                        <a:t>&lt;1 IU/dL</a:t>
                      </a:r>
                      <a:endParaRPr lang="en-CA" sz="2000" b="1" dirty="0"/>
                    </a:p>
                  </a:txBody>
                  <a:tcPr anchor="ct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latin typeface="Arial" panose="020B0604020202020204" pitchFamily="34" charset="0"/>
                          <a:cs typeface="Arial" panose="020B0604020202020204" pitchFamily="34" charset="0"/>
                        </a:rPr>
                        <a:t>Spontaneous bleeding into joints or muscles, predominantly in the absence of identifiable hemostatic challenge</a:t>
                      </a:r>
                      <a:endParaRPr lang="en-CA" sz="2000" dirty="0"/>
                    </a:p>
                  </a:txBody>
                  <a:tcPr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tcPr>
                </a:tc>
                <a:extLst>
                  <a:ext uri="{0D108BD9-81ED-4DB2-BD59-A6C34878D82A}">
                    <a16:rowId xmlns:a16="http://schemas.microsoft.com/office/drawing/2014/main" val="4040964586"/>
                  </a:ext>
                </a:extLst>
              </a:tr>
            </a:tbl>
          </a:graphicData>
        </a:graphic>
      </p:graphicFrame>
    </p:spTree>
    <p:extLst>
      <p:ext uri="{BB962C8B-B14F-4D97-AF65-F5344CB8AC3E}">
        <p14:creationId xmlns:p14="http://schemas.microsoft.com/office/powerpoint/2010/main" val="2828951324"/>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00000"/>
      </a:dk2>
      <a:lt2>
        <a:srgbClr val="FFFFFF"/>
      </a:lt2>
      <a:accent1>
        <a:srgbClr val="008BB0"/>
      </a:accent1>
      <a:accent2>
        <a:srgbClr val="719500"/>
      </a:accent2>
      <a:accent3>
        <a:srgbClr val="642566"/>
      </a:accent3>
      <a:accent4>
        <a:srgbClr val="FBD913"/>
      </a:accent4>
      <a:accent5>
        <a:srgbClr val="E60D2E"/>
      </a:accent5>
      <a:accent6>
        <a:srgbClr val="C41230"/>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4670</TotalTime>
  <Words>2997</Words>
  <Application>Microsoft Office PowerPoint</Application>
  <PresentationFormat>Widescreen</PresentationFormat>
  <Paragraphs>224</Paragraphs>
  <Slides>38</Slides>
  <Notes>16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Calibri</vt:lpstr>
      <vt:lpstr>Office Theme</vt:lpstr>
      <vt:lpstr>Hemophilia Guidelines for All</vt:lpstr>
      <vt:lpstr>WFH Guidelines for the Management of Hemophilia</vt:lpstr>
      <vt:lpstr>Chapter 2: Comprehensive Care of Hemophilia</vt:lpstr>
      <vt:lpstr>Disclosures: Kate Khair</vt:lpstr>
      <vt:lpstr>Authors</vt:lpstr>
      <vt:lpstr>Hemophilia A and B</vt:lpstr>
      <vt:lpstr>Prevalence</vt:lpstr>
      <vt:lpstr>Clinical diagnosis</vt:lpstr>
      <vt:lpstr>Bleeding manifestations</vt:lpstr>
      <vt:lpstr>Comprehensive care  Key components: the comprehensive care  team</vt:lpstr>
      <vt:lpstr>Comprehensive care</vt:lpstr>
      <vt:lpstr>Comprehensive care</vt:lpstr>
      <vt:lpstr>Comprehensive care Coordination and provision of care</vt:lpstr>
      <vt:lpstr>Comprehensive care  Patient registry and data collection</vt:lpstr>
      <vt:lpstr>Comprehensive care  Patient/caregiver education and support</vt:lpstr>
      <vt:lpstr>Fitness and physical activity</vt:lpstr>
      <vt:lpstr>Fitness and physical activity</vt:lpstr>
      <vt:lpstr>Adjunctive management</vt:lpstr>
      <vt:lpstr>Adjunctive management</vt:lpstr>
      <vt:lpstr>Home therapy</vt:lpstr>
      <vt:lpstr>Home therapy Self management</vt:lpstr>
      <vt:lpstr>Clinical case</vt:lpstr>
      <vt:lpstr>Pain management Acute</vt:lpstr>
      <vt:lpstr>Pain management Acute</vt:lpstr>
      <vt:lpstr>Pain management Postoperative pain</vt:lpstr>
      <vt:lpstr>Pain management Chronic hemophilic arthropathy</vt:lpstr>
      <vt:lpstr>Pain management Chronic hemophilic arthropathy</vt:lpstr>
      <vt:lpstr>Pain management Chronic hemophilic arthropathy</vt:lpstr>
      <vt:lpstr>Dental care and management</vt:lpstr>
      <vt:lpstr>Dental care and management</vt:lpstr>
      <vt:lpstr>Dental care and management Oral care</vt:lpstr>
      <vt:lpstr>Dental care and management Surgery and invasive procedures</vt:lpstr>
      <vt:lpstr>Transition from pediatric to adult care</vt:lpstr>
      <vt:lpstr>Clinical case</vt:lpstr>
      <vt:lpstr>Transition from pediatric to adult care</vt:lpstr>
      <vt:lpstr>Transition from pediatric to adult care</vt:lpstr>
      <vt:lpstr>Conclusions</vt:lpstr>
      <vt:lpstr>Thank you to the Hemophilia Alliance for their support in developing this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Jubb</dc:creator>
  <cp:lastModifiedBy>Iris Boraschi</cp:lastModifiedBy>
  <cp:revision>146</cp:revision>
  <dcterms:created xsi:type="dcterms:W3CDTF">2020-08-28T16:07:48Z</dcterms:created>
  <dcterms:modified xsi:type="dcterms:W3CDTF">2021-03-30T21:33:41Z</dcterms:modified>
</cp:coreProperties>
</file>