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34"/>
  </p:notesMasterIdLst>
  <p:handoutMasterIdLst>
    <p:handoutMasterId r:id="rId35"/>
  </p:handoutMasterIdLst>
  <p:sldIdLst>
    <p:sldId id="2967" r:id="rId2"/>
    <p:sldId id="2968" r:id="rId3"/>
    <p:sldId id="2808" r:id="rId4"/>
    <p:sldId id="2970" r:id="rId5"/>
    <p:sldId id="2966" r:id="rId6"/>
    <p:sldId id="2810" r:id="rId7"/>
    <p:sldId id="2892" r:id="rId8"/>
    <p:sldId id="2907" r:id="rId9"/>
    <p:sldId id="2920" r:id="rId10"/>
    <p:sldId id="2908" r:id="rId11"/>
    <p:sldId id="2903" r:id="rId12"/>
    <p:sldId id="2909" r:id="rId13"/>
    <p:sldId id="2972" r:id="rId14"/>
    <p:sldId id="2895" r:id="rId15"/>
    <p:sldId id="2911" r:id="rId16"/>
    <p:sldId id="2910" r:id="rId17"/>
    <p:sldId id="2922" r:id="rId18"/>
    <p:sldId id="2914" r:id="rId19"/>
    <p:sldId id="2912" r:id="rId20"/>
    <p:sldId id="2915" r:id="rId21"/>
    <p:sldId id="2974" r:id="rId22"/>
    <p:sldId id="2897" r:id="rId23"/>
    <p:sldId id="2973" r:id="rId24"/>
    <p:sldId id="2916" r:id="rId25"/>
    <p:sldId id="2905" r:id="rId26"/>
    <p:sldId id="2925" r:id="rId27"/>
    <p:sldId id="2926" r:id="rId28"/>
    <p:sldId id="2898" r:id="rId29"/>
    <p:sldId id="2906" r:id="rId30"/>
    <p:sldId id="2900" r:id="rId31"/>
    <p:sldId id="2917" r:id="rId32"/>
    <p:sldId id="2764"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2"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D2E"/>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9342B-13BF-4B6E-BD6C-13AA11A37D49}" v="58" dt="2021-03-10T15:09:5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6957" autoAdjust="0"/>
  </p:normalViewPr>
  <p:slideViewPr>
    <p:cSldViewPr snapToGrid="0" snapToObjects="1">
      <p:cViewPr varScale="1">
        <p:scale>
          <a:sx n="95" d="100"/>
          <a:sy n="95" d="100"/>
        </p:scale>
        <p:origin x="1062" y="90"/>
      </p:cViewPr>
      <p:guideLst>
        <p:guide orient="horz" pos="2160"/>
        <p:guide pos="3840"/>
      </p:guideLst>
    </p:cSldViewPr>
  </p:slideViewPr>
  <p:outlineViewPr>
    <p:cViewPr>
      <p:scale>
        <a:sx n="33" d="100"/>
        <a:sy n="33" d="100"/>
      </p:scale>
      <p:origin x="0" y="-2350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1159342B-13BF-4B6E-BD6C-13AA11A37D49}"/>
    <pc:docChg chg="undo custSel modSld">
      <pc:chgData name="Julia Chadwick" userId="bd1ae82f-124b-4de6-bc22-d4eddcd0bf4b" providerId="ADAL" clId="{1159342B-13BF-4B6E-BD6C-13AA11A37D49}" dt="2021-03-10T15:09:57.576" v="47" actId="1367"/>
      <pc:docMkLst>
        <pc:docMk/>
      </pc:docMkLst>
      <pc:sldChg chg="modSp mod">
        <pc:chgData name="Julia Chadwick" userId="bd1ae82f-124b-4de6-bc22-d4eddcd0bf4b" providerId="ADAL" clId="{1159342B-13BF-4B6E-BD6C-13AA11A37D49}" dt="2021-03-10T14:58:21.041" v="0" actId="20577"/>
        <pc:sldMkLst>
          <pc:docMk/>
          <pc:sldMk cId="3006277440" sldId="2810"/>
        </pc:sldMkLst>
        <pc:spChg chg="mod">
          <ac:chgData name="Julia Chadwick" userId="bd1ae82f-124b-4de6-bc22-d4eddcd0bf4b" providerId="ADAL" clId="{1159342B-13BF-4B6E-BD6C-13AA11A37D49}" dt="2021-03-10T14:58:21.041" v="0" actId="20577"/>
          <ac:spMkLst>
            <pc:docMk/>
            <pc:sldMk cId="3006277440" sldId="2810"/>
            <ac:spMk id="9" creationId="{A159EEE1-357A-4AAC-88A6-30FF072DE668}"/>
          </ac:spMkLst>
        </pc:spChg>
      </pc:sldChg>
      <pc:sldChg chg="modSp mod">
        <pc:chgData name="Julia Chadwick" userId="bd1ae82f-124b-4de6-bc22-d4eddcd0bf4b" providerId="ADAL" clId="{1159342B-13BF-4B6E-BD6C-13AA11A37D49}" dt="2021-03-10T15:03:43.610" v="13" actId="113"/>
        <pc:sldMkLst>
          <pc:docMk/>
          <pc:sldMk cId="428185365" sldId="2892"/>
        </pc:sldMkLst>
        <pc:spChg chg="mod">
          <ac:chgData name="Julia Chadwick" userId="bd1ae82f-124b-4de6-bc22-d4eddcd0bf4b" providerId="ADAL" clId="{1159342B-13BF-4B6E-BD6C-13AA11A37D49}" dt="2021-03-10T15:03:43.610" v="13" actId="113"/>
          <ac:spMkLst>
            <pc:docMk/>
            <pc:sldMk cId="428185365" sldId="2892"/>
            <ac:spMk id="3" creationId="{297CEA6F-C5F7-4068-A332-811CEC39828E}"/>
          </ac:spMkLst>
        </pc:spChg>
      </pc:sldChg>
      <pc:sldChg chg="modSp mod">
        <pc:chgData name="Julia Chadwick" userId="bd1ae82f-124b-4de6-bc22-d4eddcd0bf4b" providerId="ADAL" clId="{1159342B-13BF-4B6E-BD6C-13AA11A37D49}" dt="2021-03-10T15:04:58.950" v="29" actId="20577"/>
        <pc:sldMkLst>
          <pc:docMk/>
          <pc:sldMk cId="906391853" sldId="2895"/>
        </pc:sldMkLst>
        <pc:spChg chg="mod">
          <ac:chgData name="Julia Chadwick" userId="bd1ae82f-124b-4de6-bc22-d4eddcd0bf4b" providerId="ADAL" clId="{1159342B-13BF-4B6E-BD6C-13AA11A37D49}" dt="2021-03-10T15:00:16.396" v="3" actId="947"/>
          <ac:spMkLst>
            <pc:docMk/>
            <pc:sldMk cId="906391853" sldId="2895"/>
            <ac:spMk id="2" creationId="{79C67DAA-3AE8-40B4-B46B-8A51B003188A}"/>
          </ac:spMkLst>
        </pc:spChg>
        <pc:spChg chg="mod">
          <ac:chgData name="Julia Chadwick" userId="bd1ae82f-124b-4de6-bc22-d4eddcd0bf4b" providerId="ADAL" clId="{1159342B-13BF-4B6E-BD6C-13AA11A37D49}" dt="2021-03-10T15:04:58.950" v="29" actId="20577"/>
          <ac:spMkLst>
            <pc:docMk/>
            <pc:sldMk cId="906391853" sldId="2895"/>
            <ac:spMk id="4" creationId="{3C779017-19A5-41E9-B22A-09E7A44D36E5}"/>
          </ac:spMkLst>
        </pc:spChg>
      </pc:sldChg>
      <pc:sldChg chg="modSp">
        <pc:chgData name="Julia Chadwick" userId="bd1ae82f-124b-4de6-bc22-d4eddcd0bf4b" providerId="ADAL" clId="{1159342B-13BF-4B6E-BD6C-13AA11A37D49}" dt="2021-03-10T15:09:57.576" v="47" actId="1367"/>
        <pc:sldMkLst>
          <pc:docMk/>
          <pc:sldMk cId="2942716258" sldId="2905"/>
        </pc:sldMkLst>
        <pc:picChg chg="mod">
          <ac:chgData name="Julia Chadwick" userId="bd1ae82f-124b-4de6-bc22-d4eddcd0bf4b" providerId="ADAL" clId="{1159342B-13BF-4B6E-BD6C-13AA11A37D49}" dt="2021-03-10T15:09:57.576" v="47" actId="1367"/>
          <ac:picMkLst>
            <pc:docMk/>
            <pc:sldMk cId="2942716258" sldId="2905"/>
            <ac:picMk id="5" creationId="{16F58ACC-B9E2-D742-92FD-F11F4C6DC38A}"/>
          </ac:picMkLst>
        </pc:picChg>
      </pc:sldChg>
      <pc:sldChg chg="modSp mod">
        <pc:chgData name="Julia Chadwick" userId="bd1ae82f-124b-4de6-bc22-d4eddcd0bf4b" providerId="ADAL" clId="{1159342B-13BF-4B6E-BD6C-13AA11A37D49}" dt="2021-03-10T15:06:25.238" v="39" actId="20577"/>
        <pc:sldMkLst>
          <pc:docMk/>
          <pc:sldMk cId="15797903" sldId="2907"/>
        </pc:sldMkLst>
        <pc:spChg chg="mod">
          <ac:chgData name="Julia Chadwick" userId="bd1ae82f-124b-4de6-bc22-d4eddcd0bf4b" providerId="ADAL" clId="{1159342B-13BF-4B6E-BD6C-13AA11A37D49}" dt="2021-03-10T15:06:25.238" v="39" actId="20577"/>
          <ac:spMkLst>
            <pc:docMk/>
            <pc:sldMk cId="15797903" sldId="2907"/>
            <ac:spMk id="4" creationId="{36B11079-FE02-405A-932E-0E8268925752}"/>
          </ac:spMkLst>
        </pc:spChg>
      </pc:sldChg>
      <pc:sldChg chg="modSp mod">
        <pc:chgData name="Julia Chadwick" userId="bd1ae82f-124b-4de6-bc22-d4eddcd0bf4b" providerId="ADAL" clId="{1159342B-13BF-4B6E-BD6C-13AA11A37D49}" dt="2021-03-10T15:06:45.585" v="41" actId="20577"/>
        <pc:sldMkLst>
          <pc:docMk/>
          <pc:sldMk cId="2750383295" sldId="2908"/>
        </pc:sldMkLst>
        <pc:spChg chg="mod">
          <ac:chgData name="Julia Chadwick" userId="bd1ae82f-124b-4de6-bc22-d4eddcd0bf4b" providerId="ADAL" clId="{1159342B-13BF-4B6E-BD6C-13AA11A37D49}" dt="2021-03-10T15:06:45.585" v="41" actId="20577"/>
          <ac:spMkLst>
            <pc:docMk/>
            <pc:sldMk cId="2750383295" sldId="2908"/>
            <ac:spMk id="3" creationId="{BA4C6540-9FF8-4FAA-AA54-151941C21932}"/>
          </ac:spMkLst>
        </pc:spChg>
      </pc:sldChg>
      <pc:sldChg chg="modSp mod">
        <pc:chgData name="Julia Chadwick" userId="bd1ae82f-124b-4de6-bc22-d4eddcd0bf4b" providerId="ADAL" clId="{1159342B-13BF-4B6E-BD6C-13AA11A37D49}" dt="2021-03-10T15:07:37.279" v="43" actId="6549"/>
        <pc:sldMkLst>
          <pc:docMk/>
          <pc:sldMk cId="3183644456" sldId="2910"/>
        </pc:sldMkLst>
        <pc:spChg chg="mod">
          <ac:chgData name="Julia Chadwick" userId="bd1ae82f-124b-4de6-bc22-d4eddcd0bf4b" providerId="ADAL" clId="{1159342B-13BF-4B6E-BD6C-13AA11A37D49}" dt="2021-03-10T15:00:24.704" v="4" actId="6549"/>
          <ac:spMkLst>
            <pc:docMk/>
            <pc:sldMk cId="3183644456" sldId="2910"/>
            <ac:spMk id="2" creationId="{79C67DAA-3AE8-40B4-B46B-8A51B003188A}"/>
          </ac:spMkLst>
        </pc:spChg>
        <pc:spChg chg="mod">
          <ac:chgData name="Julia Chadwick" userId="bd1ae82f-124b-4de6-bc22-d4eddcd0bf4b" providerId="ADAL" clId="{1159342B-13BF-4B6E-BD6C-13AA11A37D49}" dt="2021-03-10T15:07:37.279" v="43" actId="6549"/>
          <ac:spMkLst>
            <pc:docMk/>
            <pc:sldMk cId="3183644456" sldId="2910"/>
            <ac:spMk id="7" creationId="{8D331FA7-3E0A-4AED-868A-05C0491F7A4C}"/>
          </ac:spMkLst>
        </pc:spChg>
      </pc:sldChg>
      <pc:sldChg chg="modSp mod">
        <pc:chgData name="Julia Chadwick" userId="bd1ae82f-124b-4de6-bc22-d4eddcd0bf4b" providerId="ADAL" clId="{1159342B-13BF-4B6E-BD6C-13AA11A37D49}" dt="2021-03-10T15:07:10.924" v="42" actId="6549"/>
        <pc:sldMkLst>
          <pc:docMk/>
          <pc:sldMk cId="4191440173" sldId="2911"/>
        </pc:sldMkLst>
        <pc:spChg chg="mod">
          <ac:chgData name="Julia Chadwick" userId="bd1ae82f-124b-4de6-bc22-d4eddcd0bf4b" providerId="ADAL" clId="{1159342B-13BF-4B6E-BD6C-13AA11A37D49}" dt="2021-03-10T15:02:13.462" v="9" actId="20577"/>
          <ac:spMkLst>
            <pc:docMk/>
            <pc:sldMk cId="4191440173" sldId="2911"/>
            <ac:spMk id="3" creationId="{D40BC5F6-0C51-4ADF-A791-EA2E72E274DD}"/>
          </ac:spMkLst>
        </pc:spChg>
        <pc:spChg chg="mod">
          <ac:chgData name="Julia Chadwick" userId="bd1ae82f-124b-4de6-bc22-d4eddcd0bf4b" providerId="ADAL" clId="{1159342B-13BF-4B6E-BD6C-13AA11A37D49}" dt="2021-03-10T15:07:10.924" v="42" actId="6549"/>
          <ac:spMkLst>
            <pc:docMk/>
            <pc:sldMk cId="4191440173" sldId="2911"/>
            <ac:spMk id="7" creationId="{DA63A88B-C817-41C3-ACA5-106807FD9C02}"/>
          </ac:spMkLst>
        </pc:spChg>
        <pc:spChg chg="mod">
          <ac:chgData name="Julia Chadwick" userId="bd1ae82f-124b-4de6-bc22-d4eddcd0bf4b" providerId="ADAL" clId="{1159342B-13BF-4B6E-BD6C-13AA11A37D49}" dt="2021-03-10T15:05:08.887" v="30"/>
          <ac:spMkLst>
            <pc:docMk/>
            <pc:sldMk cId="4191440173" sldId="2911"/>
            <ac:spMk id="8" creationId="{C090DD71-BC3E-4E45-8618-16E3147359A4}"/>
          </ac:spMkLst>
        </pc:spChg>
      </pc:sldChg>
      <pc:sldChg chg="modSp mod">
        <pc:chgData name="Julia Chadwick" userId="bd1ae82f-124b-4de6-bc22-d4eddcd0bf4b" providerId="ADAL" clId="{1159342B-13BF-4B6E-BD6C-13AA11A37D49}" dt="2021-03-10T15:05:25.885" v="37" actId="20577"/>
        <pc:sldMkLst>
          <pc:docMk/>
          <pc:sldMk cId="3510747652" sldId="2912"/>
        </pc:sldMkLst>
        <pc:spChg chg="mod">
          <ac:chgData name="Julia Chadwick" userId="bd1ae82f-124b-4de6-bc22-d4eddcd0bf4b" providerId="ADAL" clId="{1159342B-13BF-4B6E-BD6C-13AA11A37D49}" dt="2021-03-10T15:05:25.885" v="37" actId="20577"/>
          <ac:spMkLst>
            <pc:docMk/>
            <pc:sldMk cId="3510747652" sldId="2912"/>
            <ac:spMk id="9" creationId="{29B50E5D-0759-4C13-BFB3-3EF047DD3585}"/>
          </ac:spMkLst>
        </pc:spChg>
      </pc:sldChg>
      <pc:sldChg chg="modSp mod">
        <pc:chgData name="Julia Chadwick" userId="bd1ae82f-124b-4de6-bc22-d4eddcd0bf4b" providerId="ADAL" clId="{1159342B-13BF-4B6E-BD6C-13AA11A37D49}" dt="2021-03-10T15:08:13.530" v="45" actId="6549"/>
        <pc:sldMkLst>
          <pc:docMk/>
          <pc:sldMk cId="4142662844" sldId="2914"/>
        </pc:sldMkLst>
        <pc:spChg chg="mod">
          <ac:chgData name="Julia Chadwick" userId="bd1ae82f-124b-4de6-bc22-d4eddcd0bf4b" providerId="ADAL" clId="{1159342B-13BF-4B6E-BD6C-13AA11A37D49}" dt="2021-03-10T15:08:13.530" v="45" actId="6549"/>
          <ac:spMkLst>
            <pc:docMk/>
            <pc:sldMk cId="4142662844" sldId="2914"/>
            <ac:spMk id="4" creationId="{2B7AE5B9-ADCD-45C1-938D-2E4ADAF36EA5}"/>
          </ac:spMkLst>
        </pc:spChg>
      </pc:sldChg>
      <pc:sldChg chg="modSp mod">
        <pc:chgData name="Julia Chadwick" userId="bd1ae82f-124b-4de6-bc22-d4eddcd0bf4b" providerId="ADAL" clId="{1159342B-13BF-4B6E-BD6C-13AA11A37D49}" dt="2021-03-10T15:08:41.246" v="46" actId="20578"/>
        <pc:sldMkLst>
          <pc:docMk/>
          <pc:sldMk cId="2434246536" sldId="2915"/>
        </pc:sldMkLst>
        <pc:spChg chg="mod">
          <ac:chgData name="Julia Chadwick" userId="bd1ae82f-124b-4de6-bc22-d4eddcd0bf4b" providerId="ADAL" clId="{1159342B-13BF-4B6E-BD6C-13AA11A37D49}" dt="2021-03-10T15:08:41.246" v="46" actId="20578"/>
          <ac:spMkLst>
            <pc:docMk/>
            <pc:sldMk cId="2434246536" sldId="2915"/>
            <ac:spMk id="3" creationId="{50814778-701F-4BDB-8CE2-0766CCA58E4B}"/>
          </ac:spMkLst>
        </pc:spChg>
        <pc:spChg chg="mod">
          <ac:chgData name="Julia Chadwick" userId="bd1ae82f-124b-4de6-bc22-d4eddcd0bf4b" providerId="ADAL" clId="{1159342B-13BF-4B6E-BD6C-13AA11A37D49}" dt="2021-03-10T15:02:50.248" v="10" actId="6549"/>
          <ac:spMkLst>
            <pc:docMk/>
            <pc:sldMk cId="2434246536" sldId="2915"/>
            <ac:spMk id="6" creationId="{DBC7C370-7D2C-437C-BAAB-E2C07298C78F}"/>
          </ac:spMkLst>
        </pc:spChg>
        <pc:spChg chg="mod">
          <ac:chgData name="Julia Chadwick" userId="bd1ae82f-124b-4de6-bc22-d4eddcd0bf4b" providerId="ADAL" clId="{1159342B-13BF-4B6E-BD6C-13AA11A37D49}" dt="2021-03-10T15:05:30.696" v="38"/>
          <ac:spMkLst>
            <pc:docMk/>
            <pc:sldMk cId="2434246536" sldId="2915"/>
            <ac:spMk id="9" creationId="{59AB9250-4742-4E5C-BA4B-821F4BAF0854}"/>
          </ac:spMkLst>
        </pc:spChg>
      </pc:sldChg>
      <pc:sldChg chg="modSp mod">
        <pc:chgData name="Julia Chadwick" userId="bd1ae82f-124b-4de6-bc22-d4eddcd0bf4b" providerId="ADAL" clId="{1159342B-13BF-4B6E-BD6C-13AA11A37D49}" dt="2021-03-10T15:00:59.041" v="5" actId="20577"/>
        <pc:sldMkLst>
          <pc:docMk/>
          <pc:sldMk cId="2558292083" sldId="2916"/>
        </pc:sldMkLst>
        <pc:spChg chg="mod">
          <ac:chgData name="Julia Chadwick" userId="bd1ae82f-124b-4de6-bc22-d4eddcd0bf4b" providerId="ADAL" clId="{1159342B-13BF-4B6E-BD6C-13AA11A37D49}" dt="2021-03-10T15:00:59.041" v="5" actId="20577"/>
          <ac:spMkLst>
            <pc:docMk/>
            <pc:sldMk cId="2558292083" sldId="2916"/>
            <ac:spMk id="9" creationId="{DB443928-9E6A-4BDB-B0ED-B6745AC78253}"/>
          </ac:spMkLst>
        </pc:spChg>
      </pc:sldChg>
      <pc:sldChg chg="modSp mod">
        <pc:chgData name="Julia Chadwick" userId="bd1ae82f-124b-4de6-bc22-d4eddcd0bf4b" providerId="ADAL" clId="{1159342B-13BF-4B6E-BD6C-13AA11A37D49}" dt="2021-03-10T15:04:19.824" v="14"/>
        <pc:sldMkLst>
          <pc:docMk/>
          <pc:sldMk cId="4185008187" sldId="2920"/>
        </pc:sldMkLst>
        <pc:spChg chg="mod">
          <ac:chgData name="Julia Chadwick" userId="bd1ae82f-124b-4de6-bc22-d4eddcd0bf4b" providerId="ADAL" clId="{1159342B-13BF-4B6E-BD6C-13AA11A37D49}" dt="2021-03-10T15:04:19.824" v="14"/>
          <ac:spMkLst>
            <pc:docMk/>
            <pc:sldMk cId="4185008187" sldId="2920"/>
            <ac:spMk id="4" creationId="{882E0C98-6C86-49BF-9DBC-815718810D4C}"/>
          </ac:spMkLst>
        </pc:spChg>
      </pc:sldChg>
      <pc:sldChg chg="modSp mod">
        <pc:chgData name="Julia Chadwick" userId="bd1ae82f-124b-4de6-bc22-d4eddcd0bf4b" providerId="ADAL" clId="{1159342B-13BF-4B6E-BD6C-13AA11A37D49}" dt="2021-03-10T15:05:16.844" v="32" actId="6549"/>
        <pc:sldMkLst>
          <pc:docMk/>
          <pc:sldMk cId="2870927152" sldId="2922"/>
        </pc:sldMkLst>
        <pc:spChg chg="mod">
          <ac:chgData name="Julia Chadwick" userId="bd1ae82f-124b-4de6-bc22-d4eddcd0bf4b" providerId="ADAL" clId="{1159342B-13BF-4B6E-BD6C-13AA11A37D49}" dt="2021-03-10T15:05:16.844" v="32" actId="6549"/>
          <ac:spMkLst>
            <pc:docMk/>
            <pc:sldMk cId="2870927152" sldId="2922"/>
            <ac:spMk id="6" creationId="{1794B2E4-85B9-4A53-844B-FB5B83BC57EC}"/>
          </ac:spMkLst>
        </pc:spChg>
      </pc:sldChg>
      <pc:sldChg chg="modSp mod">
        <pc:chgData name="Julia Chadwick" userId="bd1ae82f-124b-4de6-bc22-d4eddcd0bf4b" providerId="ADAL" clId="{1159342B-13BF-4B6E-BD6C-13AA11A37D49}" dt="2021-03-10T15:04:46.169" v="21" actId="20577"/>
        <pc:sldMkLst>
          <pc:docMk/>
          <pc:sldMk cId="2096478575" sldId="2972"/>
        </pc:sldMkLst>
        <pc:spChg chg="mod">
          <ac:chgData name="Julia Chadwick" userId="bd1ae82f-124b-4de6-bc22-d4eddcd0bf4b" providerId="ADAL" clId="{1159342B-13BF-4B6E-BD6C-13AA11A37D49}" dt="2021-03-10T15:00:01.978" v="2" actId="947"/>
          <ac:spMkLst>
            <pc:docMk/>
            <pc:sldMk cId="2096478575" sldId="2972"/>
            <ac:spMk id="2" creationId="{79C67DAA-3AE8-40B4-B46B-8A51B003188A}"/>
          </ac:spMkLst>
        </pc:spChg>
        <pc:spChg chg="mod">
          <ac:chgData name="Julia Chadwick" userId="bd1ae82f-124b-4de6-bc22-d4eddcd0bf4b" providerId="ADAL" clId="{1159342B-13BF-4B6E-BD6C-13AA11A37D49}" dt="2021-03-10T15:04:46.169" v="21" actId="20577"/>
          <ac:spMkLst>
            <pc:docMk/>
            <pc:sldMk cId="2096478575" sldId="2972"/>
            <ac:spMk id="4" creationId="{0D17F9ED-E575-4F7B-AAEA-BB01EEF1555E}"/>
          </ac:spMkLst>
        </pc:spChg>
      </pc:sldChg>
      <pc:sldChg chg="modSp mod">
        <pc:chgData name="Julia Chadwick" userId="bd1ae82f-124b-4de6-bc22-d4eddcd0bf4b" providerId="ADAL" clId="{1159342B-13BF-4B6E-BD6C-13AA11A37D49}" dt="2021-03-10T15:02:57.783" v="12" actId="20577"/>
        <pc:sldMkLst>
          <pc:docMk/>
          <pc:sldMk cId="793505602" sldId="2974"/>
        </pc:sldMkLst>
        <pc:spChg chg="mod">
          <ac:chgData name="Julia Chadwick" userId="bd1ae82f-124b-4de6-bc22-d4eddcd0bf4b" providerId="ADAL" clId="{1159342B-13BF-4B6E-BD6C-13AA11A37D49}" dt="2021-03-10T15:02:57.783" v="12" actId="20577"/>
          <ac:spMkLst>
            <pc:docMk/>
            <pc:sldMk cId="793505602" sldId="2974"/>
            <ac:spMk id="3" creationId="{9DA4BCAA-133F-4B13-A08A-3785233951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730BB77D-DC02-4454-BB0D-397D9D6FA2F1}" type="datetimeFigureOut">
              <a:rPr lang="en-GB" smtClean="0"/>
              <a:t>10/03/2021</a:t>
            </a:fld>
            <a:endParaRPr lang="en-GB"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B00E40BC-8276-4C6B-9C83-4969187C12F1}" type="slidenum">
              <a:rPr lang="en-GB" smtClean="0"/>
              <a:t>‹#›</a:t>
            </a:fld>
            <a:endParaRPr lang="en-GB" dirty="0"/>
          </a:p>
        </p:txBody>
      </p:sp>
    </p:spTree>
    <p:extLst>
      <p:ext uri="{BB962C8B-B14F-4D97-AF65-F5344CB8AC3E}">
        <p14:creationId xmlns:p14="http://schemas.microsoft.com/office/powerpoint/2010/main" val="204029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0A2A73B-7DB9-6943-A389-8374875A2C8E}" type="datetimeFigureOut">
              <a:rPr lang="en-US" smtClean="0"/>
              <a:t>3/10/2021</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8F14F07-66F3-8E44-8DF6-7B4782CC2973}" type="slidenum">
              <a:rPr lang="en-US" smtClean="0"/>
              <a:t>‹#›</a:t>
            </a:fld>
            <a:endParaRPr lang="en-US" dirty="0"/>
          </a:p>
        </p:txBody>
      </p:sp>
    </p:spTree>
    <p:extLst>
      <p:ext uri="{BB962C8B-B14F-4D97-AF65-F5344CB8AC3E}">
        <p14:creationId xmlns:p14="http://schemas.microsoft.com/office/powerpoint/2010/main" val="408578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dirty="0"/>
          </a:p>
        </p:txBody>
      </p:sp>
    </p:spTree>
    <p:extLst>
      <p:ext uri="{BB962C8B-B14F-4D97-AF65-F5344CB8AC3E}">
        <p14:creationId xmlns:p14="http://schemas.microsoft.com/office/powerpoint/2010/main" val="40305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8</a:t>
            </a:fld>
            <a:endParaRPr lang="en-US" dirty="0"/>
          </a:p>
        </p:txBody>
      </p:sp>
    </p:spTree>
    <p:extLst>
      <p:ext uri="{BB962C8B-B14F-4D97-AF65-F5344CB8AC3E}">
        <p14:creationId xmlns:p14="http://schemas.microsoft.com/office/powerpoint/2010/main" val="13041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695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t>21</a:t>
            </a:fld>
            <a:endParaRPr lang="en-US" dirty="0"/>
          </a:p>
        </p:txBody>
      </p:sp>
    </p:spTree>
    <p:extLst>
      <p:ext uri="{BB962C8B-B14F-4D97-AF65-F5344CB8AC3E}">
        <p14:creationId xmlns:p14="http://schemas.microsoft.com/office/powerpoint/2010/main" val="109644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28</a:t>
            </a:fld>
            <a:endParaRPr lang="en-US" dirty="0"/>
          </a:p>
        </p:txBody>
      </p:sp>
    </p:spTree>
    <p:extLst>
      <p:ext uri="{BB962C8B-B14F-4D97-AF65-F5344CB8AC3E}">
        <p14:creationId xmlns:p14="http://schemas.microsoft.com/office/powerpoint/2010/main" val="347010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912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127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628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6268076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0283788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elearning.wfh.org/resource/diagnosis-of-hemophilia-and-other-bleeding-disorders-a-laboratory-manua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en-CA" b="1" noProof="0" dirty="0"/>
              <a:t>Hemophilia Guidelines for All</a:t>
            </a:r>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noProof="0" dirty="0"/>
              <a:t>A new ambition of the World Federation of Hemophilia</a:t>
            </a:r>
          </a:p>
        </p:txBody>
      </p:sp>
    </p:spTree>
    <p:extLst>
      <p:ext uri="{BB962C8B-B14F-4D97-AF65-F5344CB8AC3E}">
        <p14:creationId xmlns:p14="http://schemas.microsoft.com/office/powerpoint/2010/main" val="259435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b="1" noProof="0" dirty="0">
                <a:latin typeface="Arial" panose="020B0604020202020204" pitchFamily="34" charset="0"/>
                <a:cs typeface="Arial" panose="020B0604020202020204" pitchFamily="34" charset="0"/>
              </a:rPr>
              <a:t>Coagulation laboratory testing: </a:t>
            </a:r>
            <a:r>
              <a:rPr lang="en-CA" noProof="0" dirty="0">
                <a:latin typeface="Arial" panose="020B0604020202020204" pitchFamily="34" charset="0"/>
                <a:cs typeface="Arial" panose="020B0604020202020204" pitchFamily="34" charset="0"/>
              </a:rPr>
              <a:t>Diagnostic</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4C6540-9FF8-4FAA-AA54-151941C21932}"/>
              </a:ext>
            </a:extLst>
          </p:cNvPr>
          <p:cNvSpPr>
            <a:spLocks noGrp="1"/>
          </p:cNvSpPr>
          <p:nvPr>
            <p:ph idx="1"/>
          </p:nvPr>
        </p:nvSpPr>
        <p:spPr/>
        <p:txBody>
          <a:bodyPr>
            <a:normAutofit/>
          </a:bodyPr>
          <a:lstStyle/>
          <a:p>
            <a:pPr marL="0" indent="0" algn="l" rtl="0" eaLnBrk="1" fontAlgn="t" latinLnBrk="0" hangingPunct="1">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3.2.10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i="0" u="none" strike="noStrike" kern="1200" noProof="0" dirty="0">
                <a:solidFill>
                  <a:srgbClr val="000000"/>
                </a:solidFill>
                <a:effectLst/>
                <a:latin typeface="Arial" panose="020B0604020202020204" pitchFamily="34" charset="0"/>
                <a:cs typeface="Arial" panose="020B0604020202020204" pitchFamily="34" charset="0"/>
              </a:rPr>
              <a:t>For</a:t>
            </a:r>
            <a:r>
              <a:rPr lang="en-CA" b="1" i="0" u="none" strike="noStrike" kern="1200" noProof="0" dirty="0">
                <a:solidFill>
                  <a:srgbClr val="000000"/>
                </a:solidFill>
                <a:effectLst/>
                <a:latin typeface="Arial" panose="020B0604020202020204" pitchFamily="34" charset="0"/>
                <a:cs typeface="Arial" panose="020B0604020202020204" pitchFamily="34" charset="0"/>
              </a:rPr>
              <a:t> laboratory investigation </a:t>
            </a:r>
            <a:r>
              <a:rPr lang="en-CA" b="0" i="0" u="none" strike="noStrike" kern="1200" noProof="0" dirty="0">
                <a:solidFill>
                  <a:srgbClr val="000000"/>
                </a:solidFill>
                <a:effectLst/>
                <a:latin typeface="Arial" panose="020B0604020202020204" pitchFamily="34" charset="0"/>
                <a:cs typeface="Arial" panose="020B0604020202020204" pitchFamily="34" charset="0"/>
              </a:rPr>
              <a:t>of patients being assessed due to </a:t>
            </a:r>
            <a:r>
              <a:rPr lang="en-CA" b="1" i="0" u="none" strike="noStrike" kern="1200" noProof="0" dirty="0">
                <a:solidFill>
                  <a:srgbClr val="000000"/>
                </a:solidFill>
                <a:effectLst/>
                <a:latin typeface="Arial" panose="020B0604020202020204" pitchFamily="34" charset="0"/>
                <a:cs typeface="Arial" panose="020B0604020202020204" pitchFamily="34" charset="0"/>
              </a:rPr>
              <a:t>clinical suspicion of hemophilia A</a:t>
            </a:r>
            <a:r>
              <a:rPr lang="en-CA" b="0" i="0" u="none" strike="noStrike" kern="1200" noProof="0" dirty="0">
                <a:solidFill>
                  <a:srgbClr val="000000"/>
                </a:solidFill>
                <a:effectLst/>
                <a:latin typeface="Arial" panose="020B0604020202020204" pitchFamily="34" charset="0"/>
                <a:cs typeface="Arial" panose="020B0604020202020204" pitchFamily="34" charset="0"/>
              </a:rPr>
              <a:t>, the WFH recommends the </a:t>
            </a:r>
            <a:r>
              <a:rPr lang="en-CA" b="1" i="0" u="none" strike="noStrike" kern="1200" noProof="0" dirty="0">
                <a:solidFill>
                  <a:srgbClr val="000000"/>
                </a:solidFill>
                <a:effectLst/>
                <a:latin typeface="Arial" panose="020B0604020202020204" pitchFamily="34" charset="0"/>
                <a:cs typeface="Arial" panose="020B0604020202020204" pitchFamily="34" charset="0"/>
              </a:rPr>
              <a:t>use of both the one-stage FVIII assay and </a:t>
            </a:r>
            <a:r>
              <a:rPr lang="en-CA" b="0" i="0" u="none" strike="noStrike" kern="1200" noProof="0" dirty="0">
                <a:solidFill>
                  <a:srgbClr val="000000"/>
                </a:solidFill>
                <a:effectLst/>
                <a:latin typeface="Arial" panose="020B0604020202020204" pitchFamily="34" charset="0"/>
                <a:cs typeface="Arial" panose="020B0604020202020204" pitchFamily="34" charset="0"/>
              </a:rPr>
              <a:t>the </a:t>
            </a:r>
            <a:r>
              <a:rPr lang="en-CA" b="1" i="0" u="none" strike="noStrike" kern="1200" noProof="0" dirty="0">
                <a:solidFill>
                  <a:srgbClr val="000000"/>
                </a:solidFill>
                <a:effectLst/>
                <a:latin typeface="Arial" panose="020B0604020202020204" pitchFamily="34" charset="0"/>
                <a:cs typeface="Arial" panose="020B0604020202020204" pitchFamily="34" charset="0"/>
              </a:rPr>
              <a:t>chromogenic FVIII:C assay </a:t>
            </a:r>
            <a:r>
              <a:rPr lang="en-CA" b="0" i="0" u="none" strike="noStrike" kern="1200" noProof="0" dirty="0">
                <a:solidFill>
                  <a:srgbClr val="000000"/>
                </a:solidFill>
                <a:effectLst/>
                <a:latin typeface="Arial" panose="020B0604020202020204" pitchFamily="34" charset="0"/>
                <a:cs typeface="Arial" panose="020B0604020202020204" pitchFamily="34" charset="0"/>
              </a:rPr>
              <a:t>in the initial diagnostic workup. </a:t>
            </a:r>
          </a:p>
          <a:p>
            <a:pPr marL="0" indent="0" algn="l" rtl="0" eaLnBrk="1" fontAlgn="t" latinLnBrk="0" hangingPunct="1">
              <a:buNone/>
            </a:pPr>
            <a:endParaRPr lang="en-CA" b="0" i="0" u="none" strike="noStrike" kern="1200" noProof="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buNone/>
            </a:pPr>
            <a:endParaRPr lang="en-CA" b="0" i="0" u="none" strike="noStrike" noProof="0" dirty="0">
              <a:effectLst/>
              <a:latin typeface="Arial" panose="020B0604020202020204" pitchFamily="34" charset="0"/>
            </a:endParaRPr>
          </a:p>
          <a:p>
            <a:pPr marL="0" indent="0">
              <a:buNone/>
            </a:pPr>
            <a:endParaRPr lang="en-CA" noProof="0" dirty="0">
              <a:latin typeface="Arial" panose="020B0604020202020204" pitchFamily="34" charset="0"/>
              <a:cs typeface="Arial" panose="020B0604020202020204" pitchFamily="34" charset="0"/>
            </a:endParaRPr>
          </a:p>
          <a:p>
            <a:r>
              <a:rPr lang="en-CA" noProof="0" dirty="0"/>
              <a:t>Some genetically confirmed cases have normal activity in one stage assays and reduced activity in chromogenic; the reverse may also occur</a:t>
            </a:r>
          </a:p>
          <a:p>
            <a:endParaRPr lang="en-CA" noProof="0" dirty="0"/>
          </a:p>
        </p:txBody>
      </p:sp>
      <p:sp>
        <p:nvSpPr>
          <p:cNvPr id="6" name="Content Placeholder 2">
            <a:extLst>
              <a:ext uri="{FF2B5EF4-FFF2-40B4-BE49-F238E27FC236}">
                <a16:creationId xmlns:a16="http://schemas.microsoft.com/office/drawing/2014/main" id="{287A2946-59F4-4095-AA2C-7F128E40434A}"/>
              </a:ext>
            </a:extLst>
          </p:cNvPr>
          <p:cNvSpPr txBox="1">
            <a:spLocks/>
          </p:cNvSpPr>
          <p:nvPr/>
        </p:nvSpPr>
        <p:spPr>
          <a:xfrm>
            <a:off x="838200" y="3199129"/>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b="1" dirty="0">
                <a:solidFill>
                  <a:schemeClr val="accent1"/>
                </a:solidFill>
                <a:latin typeface="Arial" panose="020B0604020202020204" pitchFamily="34" charset="0"/>
                <a:cs typeface="Arial" panose="020B0604020202020204" pitchFamily="34" charset="0"/>
              </a:rPr>
              <a:t>REMARK: </a:t>
            </a:r>
            <a:r>
              <a:rPr lang="en-CA" dirty="0">
                <a:latin typeface="Arial" panose="020B0604020202020204" pitchFamily="34" charset="0"/>
                <a:cs typeface="Arial" panose="020B0604020202020204" pitchFamily="34" charset="0"/>
              </a:rPr>
              <a:t>Both assays should be performed even if the result of one of the two assays shows FVIII activity within the normal range. </a:t>
            </a:r>
          </a:p>
        </p:txBody>
      </p:sp>
    </p:spTree>
    <p:extLst>
      <p:ext uri="{BB962C8B-B14F-4D97-AF65-F5344CB8AC3E}">
        <p14:creationId xmlns:p14="http://schemas.microsoft.com/office/powerpoint/2010/main" val="275038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8DCD-4059-462F-AF5E-F5DD20E2CB0C}"/>
              </a:ext>
            </a:extLst>
          </p:cNvPr>
          <p:cNvSpPr>
            <a:spLocks noGrp="1"/>
          </p:cNvSpPr>
          <p:nvPr>
            <p:ph idx="1"/>
          </p:nvPr>
        </p:nvSpPr>
        <p:spPr/>
        <p:txBody>
          <a:bodyPr>
            <a:normAutofit/>
          </a:bodyPr>
          <a:lstStyle/>
          <a:p>
            <a:r>
              <a:rPr lang="en-CA" noProof="0" dirty="0">
                <a:latin typeface="Arial" panose="020B0604020202020204" pitchFamily="34" charset="0"/>
                <a:cs typeface="Arial" panose="020B0604020202020204" pitchFamily="34" charset="0"/>
              </a:rPr>
              <a:t>There are numerous published assay studies comparing results in samples containing CFCs including EHL FVIII and FIX concentrates </a:t>
            </a:r>
            <a:r>
              <a:rPr lang="en-CA" b="1" noProof="0" dirty="0">
                <a:latin typeface="Arial" panose="020B0604020202020204" pitchFamily="34" charset="0"/>
                <a:cs typeface="Arial" panose="020B0604020202020204" pitchFamily="34" charset="0"/>
              </a:rPr>
              <a:t>showing important differences </a:t>
            </a:r>
            <a:r>
              <a:rPr lang="en-CA" noProof="0" dirty="0">
                <a:latin typeface="Arial" panose="020B0604020202020204" pitchFamily="34" charset="0"/>
                <a:cs typeface="Arial" panose="020B0604020202020204" pitchFamily="34" charset="0"/>
              </a:rPr>
              <a:t>between results obtained with different assay methods</a:t>
            </a:r>
          </a:p>
          <a:p>
            <a:pPr algn="l"/>
            <a:r>
              <a:rPr lang="en-CA" b="0" i="0" u="none" strike="noStrike" baseline="0" noProof="0" dirty="0">
                <a:latin typeface="Arial" panose="020B0604020202020204" pitchFamily="34" charset="0"/>
                <a:cs typeface="Arial" panose="020B0604020202020204" pitchFamily="34" charset="0"/>
              </a:rPr>
              <a:t>Assays that give results that differ by more than 25-30% from the labelled potency of the concentrate vial are best avoided or should not be used without taking account of such differences</a:t>
            </a:r>
          </a:p>
          <a:p>
            <a:pPr algn="l"/>
            <a:endParaRPr lang="en-CA"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2832F31-A55D-49ED-996B-1648E64A281F}"/>
              </a:ext>
            </a:extLst>
          </p:cNvPr>
          <p:cNvSpPr>
            <a:spLocks noGrp="1"/>
          </p:cNvSpPr>
          <p:nvPr>
            <p:ph type="body" sz="quarter" idx="13"/>
          </p:nvPr>
        </p:nvSpPr>
        <p:spPr/>
        <p:txBody>
          <a:bodyPr/>
          <a:lstStyle/>
          <a:p>
            <a:r>
              <a:rPr lang="en-CA" noProof="0" dirty="0"/>
              <a:t>CFC, clotting factor concentrate; EHL, extended half life.</a:t>
            </a:r>
          </a:p>
        </p:txBody>
      </p:sp>
      <p:sp>
        <p:nvSpPr>
          <p:cNvPr id="7" name="Title 1">
            <a:extLst>
              <a:ext uri="{FF2B5EF4-FFF2-40B4-BE49-F238E27FC236}">
                <a16:creationId xmlns:a16="http://schemas.microsoft.com/office/drawing/2014/main" id="{2D0C5FEE-BDC2-044B-865E-9883E32FB8C3}"/>
              </a:ext>
            </a:extLst>
          </p:cNvPr>
          <p:cNvSpPr>
            <a:spLocks noGrp="1"/>
          </p:cNvSpPr>
          <p:nvPr>
            <p:ph type="title"/>
          </p:nvPr>
        </p:nvSpPr>
        <p:spPr>
          <a:xfrm>
            <a:off x="838199" y="225425"/>
            <a:ext cx="10515599" cy="1090079"/>
          </a:xfrm>
        </p:spPr>
        <p:txBody>
          <a:bodyPr>
            <a:normAutofit/>
          </a:bodyPr>
          <a:lstStyle/>
          <a:p>
            <a:r>
              <a:rPr lang="en-CA" b="1" noProof="0" dirty="0">
                <a:latin typeface="Arial" panose="020B0604020202020204" pitchFamily="34" charset="0"/>
                <a:cs typeface="Arial" panose="020B0604020202020204" pitchFamily="34" charset="0"/>
              </a:rPr>
              <a:t>Coagulation laboratory testing</a:t>
            </a:r>
            <a:r>
              <a:rPr lang="en-CA" noProof="0" dirty="0">
                <a:latin typeface="Arial" panose="020B0604020202020204" pitchFamily="34" charset="0"/>
                <a:cs typeface="Arial" panose="020B0604020202020204" pitchFamily="34" charset="0"/>
              </a:rPr>
              <a:t>: Assays</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355A0A-EB70-4F4D-A7C4-EEE42AFFAC2C}"/>
              </a:ext>
            </a:extLst>
          </p:cNvPr>
          <p:cNvPicPr>
            <a:picLocks noChangeAspect="1"/>
          </p:cNvPicPr>
          <p:nvPr/>
        </p:nvPicPr>
        <p:blipFill>
          <a:blip r:embed="rId2"/>
          <a:stretch>
            <a:fillRect/>
          </a:stretch>
        </p:blipFill>
        <p:spPr>
          <a:xfrm>
            <a:off x="8716092" y="4697474"/>
            <a:ext cx="1687513" cy="1726085"/>
          </a:xfrm>
          <a:prstGeom prst="rect">
            <a:avLst/>
          </a:prstGeom>
        </p:spPr>
      </p:pic>
    </p:spTree>
    <p:extLst>
      <p:ext uri="{BB962C8B-B14F-4D97-AF65-F5344CB8AC3E}">
        <p14:creationId xmlns:p14="http://schemas.microsoft.com/office/powerpoint/2010/main" val="24560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7F4E1-8BB7-4D6E-BDD2-DFEFA458C1B6}"/>
              </a:ext>
            </a:extLst>
          </p:cNvPr>
          <p:cNvSpPr>
            <a:spLocks noGrp="1"/>
          </p:cNvSpPr>
          <p:nvPr>
            <p:ph idx="1"/>
          </p:nvPr>
        </p:nvSpPr>
        <p:spPr>
          <a:xfrm>
            <a:off x="838200" y="1562100"/>
            <a:ext cx="10515600" cy="4614863"/>
          </a:xfrm>
        </p:spPr>
        <p:txBody>
          <a:bodyPr>
            <a:normAutofit/>
          </a:bodyPr>
          <a:lstStyle/>
          <a:p>
            <a:pPr marL="0" indent="0">
              <a:buNone/>
            </a:pPr>
            <a:r>
              <a:rPr lang="en-CA" b="1" noProof="0" dirty="0">
                <a:solidFill>
                  <a:schemeClr val="accent1"/>
                </a:solidFill>
              </a:rPr>
              <a:t>Recommendation 3.2.18 </a:t>
            </a:r>
            <a:br>
              <a:rPr lang="en-CA" noProof="0" dirty="0"/>
            </a:br>
            <a:r>
              <a:rPr lang="en-CA" noProof="0" dirty="0"/>
              <a:t>For monitoring replacement therapy with FVIII or FIX concentrates, the WFH recommends that laboratories use a FVIII/FIX assay that has been </a:t>
            </a:r>
            <a:r>
              <a:rPr lang="en-CA" b="1" noProof="0" dirty="0"/>
              <a:t>validated for use with the specific concentrate used </a:t>
            </a:r>
            <a:r>
              <a:rPr lang="en-CA" noProof="0" dirty="0"/>
              <a:t>for treatment. </a:t>
            </a:r>
          </a:p>
          <a:p>
            <a:endParaRPr lang="en-CA" noProof="0" dirty="0"/>
          </a:p>
        </p:txBody>
      </p:sp>
      <p:sp>
        <p:nvSpPr>
          <p:cNvPr id="9" name="Content Placeholder 2">
            <a:extLst>
              <a:ext uri="{FF2B5EF4-FFF2-40B4-BE49-F238E27FC236}">
                <a16:creationId xmlns:a16="http://schemas.microsoft.com/office/drawing/2014/main" id="{D4945C3B-8DA4-4295-894C-DC2CBD437420}"/>
              </a:ext>
            </a:extLst>
          </p:cNvPr>
          <p:cNvSpPr txBox="1">
            <a:spLocks/>
          </p:cNvSpPr>
          <p:nvPr/>
        </p:nvSpPr>
        <p:spPr>
          <a:xfrm>
            <a:off x="838200" y="3358786"/>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CA" dirty="0">
                <a:latin typeface="Arial" panose="020B0604020202020204" pitchFamily="34" charset="0"/>
                <a:cs typeface="Arial" panose="020B0604020202020204" pitchFamily="34" charset="0"/>
              </a:rPr>
              <a:t>This recommendation is particularly important for modified molecular forms of FVIII and FIX.</a:t>
            </a:r>
          </a:p>
        </p:txBody>
      </p:sp>
      <p:sp>
        <p:nvSpPr>
          <p:cNvPr id="8" name="Title 1">
            <a:extLst>
              <a:ext uri="{FF2B5EF4-FFF2-40B4-BE49-F238E27FC236}">
                <a16:creationId xmlns:a16="http://schemas.microsoft.com/office/drawing/2014/main" id="{AE450D3A-87D5-B441-8685-29EFAE50CD79}"/>
              </a:ext>
            </a:extLst>
          </p:cNvPr>
          <p:cNvSpPr>
            <a:spLocks noGrp="1"/>
          </p:cNvSpPr>
          <p:nvPr>
            <p:ph type="title"/>
          </p:nvPr>
        </p:nvSpPr>
        <p:spPr>
          <a:xfrm>
            <a:off x="838199" y="225425"/>
            <a:ext cx="10515599" cy="1090079"/>
          </a:xfrm>
        </p:spPr>
        <p:txBody>
          <a:bodyPr>
            <a:normAutofit/>
          </a:bodyPr>
          <a:lstStyle/>
          <a:p>
            <a:r>
              <a:rPr lang="en-CA" b="1" noProof="0" dirty="0">
                <a:latin typeface="Arial" panose="020B0604020202020204" pitchFamily="34" charset="0"/>
                <a:cs typeface="Arial" panose="020B0604020202020204" pitchFamily="34" charset="0"/>
              </a:rPr>
              <a:t>Coagulation laboratory testing: </a:t>
            </a:r>
            <a:r>
              <a:rPr lang="en-CA" noProof="0" dirty="0"/>
              <a:t>FVIII/FIX </a:t>
            </a:r>
            <a:r>
              <a:rPr lang="en-CA" noProof="0" dirty="0">
                <a:latin typeface="Arial" panose="020B0604020202020204" pitchFamily="34" charset="0"/>
                <a:cs typeface="Arial" panose="020B0604020202020204" pitchFamily="34" charset="0"/>
              </a:rPr>
              <a:t>Assays</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242965" cy="1090079"/>
          </a:xfrm>
        </p:spPr>
        <p:txBody>
          <a:bodyPr>
            <a:normAutofit/>
          </a:bodyPr>
          <a:lstStyle/>
          <a:p>
            <a:r>
              <a:rPr lang="en-CA" noProof="0" dirty="0"/>
              <a:t>FVIII laboratory m</a:t>
            </a:r>
            <a:r>
              <a:rPr lang="en-CA" b="1" noProof="0" dirty="0"/>
              <a:t>onitoring: </a:t>
            </a:r>
            <a:r>
              <a:rPr lang="en-CA" noProof="0" dirty="0"/>
              <a:t>Elocta</a:t>
            </a:r>
            <a:r>
              <a:rPr lang="en-CA" baseline="30000" noProof="0" dirty="0"/>
              <a:t>®</a:t>
            </a:r>
            <a:r>
              <a:rPr lang="en-CA" noProof="0" dirty="0"/>
              <a:t>/Eloctate</a:t>
            </a:r>
            <a:r>
              <a:rPr lang="en-CA" baseline="30000" noProof="0" dirty="0"/>
              <a:t>®</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algn="l" rtl="0" eaLnBrk="1" fontAlgn="t" latinLnBrk="0" hangingPunct="1">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3.2.21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efmoroctocog alfa (recombinant FVIII fused with human immunoglobulin G1 [rFVIIIFc]; Elocta</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/Eloctate</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use of a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one-stage or chromogenic FVIII assay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calibrated with a plasma standard traceable to a WHO international standard. </a:t>
            </a:r>
            <a:endParaRPr lang="en-CA" b="0" i="0" u="none" strike="noStrike" noProof="0" dirty="0">
              <a:effectLst/>
              <a:latin typeface="Arial" panose="020B0604020202020204" pitchFamily="34" charset="0"/>
            </a:endParaRPr>
          </a:p>
          <a:p>
            <a:r>
              <a:rPr lang="en-CA" noProof="0" dirty="0">
                <a:latin typeface="Arial" panose="020B0604020202020204" pitchFamily="34" charset="0"/>
                <a:cs typeface="Arial" panose="020B0604020202020204" pitchFamily="34" charset="0"/>
              </a:rPr>
              <a:t>Neither one-stage or chromogenic assays that have been studied have been shown to be unsuitable</a:t>
            </a:r>
          </a:p>
          <a:p>
            <a:pPr algn="l"/>
            <a:endParaRPr lang="en-CA" b="1" i="0" u="none" strike="noStrike" baseline="0" noProof="0" dirty="0">
              <a:solidFill>
                <a:srgbClr val="FFFFFF"/>
              </a:solidFill>
              <a:latin typeface="TimesNewRomanPS-BoldMT"/>
            </a:endParaRPr>
          </a:p>
        </p:txBody>
      </p:sp>
      <p:sp>
        <p:nvSpPr>
          <p:cNvPr id="4" name="Text Placeholder 11">
            <a:extLst>
              <a:ext uri="{FF2B5EF4-FFF2-40B4-BE49-F238E27FC236}">
                <a16:creationId xmlns:a16="http://schemas.microsoft.com/office/drawing/2014/main" id="{0D17F9ED-E575-4F7B-AAEA-BB01EEF1555E}"/>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09647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FVIII laboratory monitoring: Esperoct</a:t>
            </a:r>
            <a:r>
              <a:rPr lang="en-CA" baseline="30000" noProof="0" dirty="0"/>
              <a:t>®</a:t>
            </a:r>
            <a:r>
              <a:rPr lang="en-CA" noProof="0" dirty="0"/>
              <a:t> </a:t>
            </a:r>
          </a:p>
        </p:txBody>
      </p:sp>
      <p:sp>
        <p:nvSpPr>
          <p:cNvPr id="3" name="Content Placeholder 2">
            <a:extLst>
              <a:ext uri="{FF2B5EF4-FFF2-40B4-BE49-F238E27FC236}">
                <a16:creationId xmlns:a16="http://schemas.microsoft.com/office/drawing/2014/main" id="{4D64135F-B1E2-4823-B25D-8CB8F4C31506}"/>
              </a:ext>
            </a:extLst>
          </p:cNvPr>
          <p:cNvSpPr>
            <a:spLocks noGrp="1"/>
          </p:cNvSpPr>
          <p:nvPr>
            <p:ph idx="1"/>
          </p:nvPr>
        </p:nvSpPr>
        <p:spPr>
          <a:xfrm>
            <a:off x="838200" y="1562100"/>
            <a:ext cx="10515600" cy="4614863"/>
          </a:xfrm>
        </p:spPr>
        <p:txBody>
          <a:bodyPr>
            <a:normAutofit/>
          </a:bodyPr>
          <a:lstStyle/>
          <a:p>
            <a:pPr marL="0" marR="0" indent="0" algn="l" rtl="0" eaLnBrk="1" fontAlgn="auto" latinLnBrk="0" hangingPunct="1">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3.2.22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1"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with turoctocog alfa pegol (recombinant B-domain-truncated FVIII with a site-specific 40-kDa polyethylene glycol group [N8-GP]; Esperoct</a:t>
            </a:r>
            <a:r>
              <a:rPr lang="en-CA" i="0" u="none" strike="noStrike" baseline="30000" noProof="0" dirty="0">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a:t>
            </a:r>
            <a:r>
              <a:rPr lang="en-CA" i="0" u="none" strike="noStrike" kern="1200" baseline="0" noProof="0" dirty="0">
                <a:solidFill>
                  <a:srgbClr val="000000"/>
                </a:solidFill>
                <a:effectLst/>
                <a:latin typeface="Arial" panose="020B0604020202020204" pitchFamily="34" charset="0"/>
                <a:cs typeface="Arial" panose="020B0604020202020204" pitchFamily="34" charset="0"/>
              </a:rPr>
              <a:t>use</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of a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chromogenic FVIII assay or APTT-based one-stage FVIII 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some ellagic acid activator reagents (Actin</a:t>
            </a:r>
            <a:r>
              <a:rPr lang="en-CA" i="0" u="none" strike="noStrike" baseline="30000" noProof="0" dirty="0">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Actin</a:t>
            </a:r>
            <a:r>
              <a:rPr lang="en-CA" i="0" u="none" strike="noStrike" baseline="30000" noProof="0" dirty="0">
                <a:latin typeface="Arial" panose="020B0604020202020204" pitchFamily="34" charset="0"/>
                <a:cs typeface="Arial" panose="020B0604020202020204" pitchFamily="34" charset="0"/>
              </a:rPr>
              <a:t>®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FS, SynthAFax</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DG Synth</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and some silica activator reagents (Pathromtin</a:t>
            </a:r>
            <a:r>
              <a:rPr lang="en-CA" i="0" u="none" strike="noStrike" baseline="30000" noProof="0" dirty="0">
                <a:latin typeface="Arial" panose="020B0604020202020204" pitchFamily="34" charset="0"/>
                <a:cs typeface="Arial" panose="020B0604020202020204" pitchFamily="34" charset="0"/>
              </a:rPr>
              <a:t>®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SL, SynthASil</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endParaRPr lang="en-CA" b="0" i="0" u="none" strike="noStrike" noProof="0"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3C779017-19A5-41E9-B22A-09E7A44D36E5}"/>
              </a:ext>
            </a:extLst>
          </p:cNvPr>
          <p:cNvSpPr>
            <a:spLocks noGrp="1"/>
          </p:cNvSpPr>
          <p:nvPr>
            <p:ph type="body" sz="quarter" idx="13"/>
          </p:nvPr>
        </p:nvSpPr>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k</a:t>
            </a:r>
            <a:r>
              <a:rPr lang="en-CA" noProof="0" dirty="0"/>
              <a:t>DA, kilodalton</a:t>
            </a:r>
            <a:r>
              <a:rPr lang="en-CA" dirty="0"/>
              <a:t>.</a:t>
            </a:r>
            <a:endParaRPr lang="en-CA" noProof="0" dirty="0"/>
          </a:p>
        </p:txBody>
      </p:sp>
      <p:sp>
        <p:nvSpPr>
          <p:cNvPr id="6" name="Content Placeholder 2">
            <a:extLst>
              <a:ext uri="{FF2B5EF4-FFF2-40B4-BE49-F238E27FC236}">
                <a16:creationId xmlns:a16="http://schemas.microsoft.com/office/drawing/2014/main" id="{60F6B83D-2FC7-4B10-9C02-D5258736A34B}"/>
              </a:ext>
            </a:extLst>
          </p:cNvPr>
          <p:cNvSpPr txBox="1">
            <a:spLocks/>
          </p:cNvSpPr>
          <p:nvPr/>
        </p:nvSpPr>
        <p:spPr>
          <a:xfrm>
            <a:off x="838200" y="4259723"/>
            <a:ext cx="10515598" cy="127022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solidFill>
                  <a:srgbClr val="000000"/>
                </a:solidFill>
                <a:latin typeface="Arial" panose="020B0604020202020204" pitchFamily="34" charset="0"/>
                <a:cs typeface="Arial" panose="020B0604020202020204" pitchFamily="34" charset="0"/>
              </a:rPr>
              <a:t>One-stage FVIII assays </a:t>
            </a:r>
            <a:r>
              <a:rPr lang="en-US" i="0" u="none" strike="noStrike" baseline="0" dirty="0">
                <a:latin typeface="Arial" panose="020B0604020202020204" pitchFamily="34" charset="0"/>
                <a:cs typeface="Arial" panose="020B0604020202020204" pitchFamily="34" charset="0"/>
              </a:rPr>
              <a:t>with APTT-SP</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STA</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-PTT Automate, or TriniCLOT</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APTT HS reagents significantly underestimate true FVIII activity </a:t>
            </a:r>
            <a:r>
              <a:rPr lang="en-US" i="0" u="none" strike="noStrike" baseline="0" dirty="0">
                <a:solidFill>
                  <a:srgbClr val="000000"/>
                </a:solidFill>
                <a:latin typeface="Arial" panose="020B0604020202020204" pitchFamily="34" charset="0"/>
                <a:cs typeface="Arial" panose="020B0604020202020204" pitchFamily="34" charset="0"/>
              </a:rPr>
              <a:t>of N8-GP and should not </a:t>
            </a:r>
            <a:r>
              <a:rPr lang="en-CA" i="0" u="none" strike="noStrike" baseline="0" dirty="0">
                <a:solidFill>
                  <a:srgbClr val="000000"/>
                </a:solidFill>
                <a:latin typeface="Arial" panose="020B0604020202020204" pitchFamily="34" charset="0"/>
                <a:cs typeface="Arial" panose="020B0604020202020204" pitchFamily="34" charset="0"/>
              </a:rPr>
              <a:t>be used.</a:t>
            </a:r>
            <a:endParaRPr lang="en-CA" sz="1100" b="1"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3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FVIII laboratory monitoring: Jivi</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 </a:t>
            </a:r>
            <a:endParaRPr lang="en-CA" noProof="0" dirty="0"/>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algn="l" rtl="0" eaLnBrk="1" fontAlgn="t" latinLnBrk="0" hangingPunct="1">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3.2.23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1"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with damoctocog alfa pegol (recombinant B-domain-deleted FVIII with a site-specific 60 kDa branched polyethylene glycol group [BDD-rFVIII]; Jivi</a:t>
            </a:r>
            <a:r>
              <a:rPr lang="en-CA" i="0" u="none" strike="noStrike" baseline="30000" noProof="0" dirty="0">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use of a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chromogenic FVIII assay or APTT-based</a:t>
            </a:r>
            <a:r>
              <a:rPr lang="en-CA" b="1" i="0" u="none" strike="noStrike" kern="1200" noProof="0" dirty="0">
                <a:solidFill>
                  <a:srgbClr val="000000"/>
                </a:solidFill>
                <a:effectLst/>
                <a:latin typeface="Arial" panose="020B0604020202020204" pitchFamily="34" charset="0"/>
                <a:cs typeface="Arial" panose="020B0604020202020204" pitchFamily="34" charset="0"/>
              </a:rPr>
              <a:t>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one-stage FVIII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assay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the ellagic acid activator reagent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Actin</a:t>
            </a:r>
            <a:r>
              <a:rPr lang="en-CA" b="1" i="0" u="none" strike="noStrike" baseline="30000" noProof="0" dirty="0">
                <a:latin typeface="Arial" panose="020B0604020202020204" pitchFamily="34" charset="0"/>
                <a:cs typeface="Arial" panose="020B0604020202020204" pitchFamily="34" charset="0"/>
              </a:rPr>
              <a:t>®</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 FSL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and some silica activator reagents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Pathromtin</a:t>
            </a:r>
            <a:r>
              <a:rPr lang="en-CA" b="1" i="0" u="none" strike="noStrike" baseline="30000" noProof="0" dirty="0">
                <a:latin typeface="Arial" panose="020B0604020202020204" pitchFamily="34" charset="0"/>
                <a:cs typeface="Arial" panose="020B0604020202020204" pitchFamily="34" charset="0"/>
              </a:rPr>
              <a:t>®</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 SL, SynthASil</a:t>
            </a:r>
            <a:r>
              <a:rPr lang="en-CA" b="1"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p>
        </p:txBody>
      </p:sp>
      <p:sp>
        <p:nvSpPr>
          <p:cNvPr id="7" name="Content Placeholder 2">
            <a:extLst>
              <a:ext uri="{FF2B5EF4-FFF2-40B4-BE49-F238E27FC236}">
                <a16:creationId xmlns:a16="http://schemas.microsoft.com/office/drawing/2014/main" id="{DA63A88B-C817-41C3-ACA5-106807FD9C02}"/>
              </a:ext>
            </a:extLst>
          </p:cNvPr>
          <p:cNvSpPr txBox="1">
            <a:spLocks/>
          </p:cNvSpPr>
          <p:nvPr/>
        </p:nvSpPr>
        <p:spPr>
          <a:xfrm>
            <a:off x="838200" y="4165600"/>
            <a:ext cx="10515598" cy="155302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solidFill>
                  <a:srgbClr val="000000"/>
                </a:solidFill>
                <a:latin typeface="Arial" panose="020B0604020202020204" pitchFamily="34" charset="0"/>
                <a:cs typeface="Arial" panose="020B0604020202020204" pitchFamily="34" charset="0"/>
              </a:rPr>
              <a:t>One-stage FVIII assays with the ellagic acid activator reagent </a:t>
            </a:r>
            <a:r>
              <a:rPr lang="en-US" i="0" u="none" strike="noStrike" baseline="0" dirty="0">
                <a:latin typeface="Arial" panose="020B0604020202020204" pitchFamily="34" charset="0"/>
                <a:cs typeface="Arial" panose="020B0604020202020204" pitchFamily="34" charset="0"/>
              </a:rPr>
              <a:t>Actin</a:t>
            </a:r>
            <a:r>
              <a:rPr lang="en-US" i="0" u="none" strike="noStrike" baseline="30000" dirty="0">
                <a:latin typeface="Arial" panose="020B0604020202020204" pitchFamily="34" charset="0"/>
                <a:cs typeface="Arial" panose="020B0604020202020204" pitchFamily="34" charset="0"/>
              </a:rPr>
              <a:t>® </a:t>
            </a:r>
            <a:r>
              <a:rPr lang="en-US" i="0" u="none" strike="noStrike" baseline="0" dirty="0">
                <a:latin typeface="Arial" panose="020B0604020202020204" pitchFamily="34" charset="0"/>
                <a:cs typeface="Arial" panose="020B0604020202020204" pitchFamily="34" charset="0"/>
              </a:rPr>
              <a:t>FS or the kaolin activator reagent C.K. Prest</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significantly overestimate true FVIII activity and should not be used. One-stage FVIII assays with APTT-SP</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and STA</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-PTT Automate reagents significantly underestimate true FVIII activity </a:t>
            </a:r>
            <a:r>
              <a:rPr lang="en-US" i="0" u="none" strike="noStrike" baseline="0" dirty="0">
                <a:solidFill>
                  <a:srgbClr val="000000"/>
                </a:solidFill>
                <a:latin typeface="Arial" panose="020B0604020202020204" pitchFamily="34" charset="0"/>
                <a:cs typeface="Arial" panose="020B0604020202020204" pitchFamily="34" charset="0"/>
              </a:rPr>
              <a:t>and should not be used. </a:t>
            </a:r>
            <a:endParaRPr lang="en-US" i="0" u="none" strike="noStrike" baseline="0" dirty="0">
              <a:solidFill>
                <a:srgbClr val="FFFFFF"/>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C090DD71-BC3E-4E45-8618-16E3147359A4}"/>
              </a:ext>
            </a:extLst>
          </p:cNvPr>
          <p:cNvSpPr>
            <a:spLocks noGrp="1"/>
          </p:cNvSpPr>
          <p:nvPr>
            <p:ph type="body" sz="quarter" idx="13"/>
          </p:nvPr>
        </p:nvSpPr>
        <p:spPr>
          <a:xfrm>
            <a:off x="838201" y="6356351"/>
            <a:ext cx="9925050" cy="365125"/>
          </a:xfrm>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k</a:t>
            </a:r>
            <a:r>
              <a:rPr lang="en-CA" noProof="0" dirty="0"/>
              <a:t>DA, kilodalton</a:t>
            </a:r>
            <a:r>
              <a:rPr lang="en-CA" dirty="0"/>
              <a:t>.</a:t>
            </a:r>
            <a:endParaRPr lang="en-CA" noProof="0" dirty="0"/>
          </a:p>
        </p:txBody>
      </p:sp>
    </p:spTree>
    <p:extLst>
      <p:ext uri="{BB962C8B-B14F-4D97-AF65-F5344CB8AC3E}">
        <p14:creationId xmlns:p14="http://schemas.microsoft.com/office/powerpoint/2010/main" val="419144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353801" cy="1090079"/>
          </a:xfrm>
        </p:spPr>
        <p:txBody>
          <a:bodyPr>
            <a:normAutofit/>
          </a:bodyPr>
          <a:lstStyle/>
          <a:p>
            <a:r>
              <a:rPr lang="en-CA" noProof="0" dirty="0"/>
              <a:t>FVIII laboratory monitoring: Adyn</a:t>
            </a:r>
            <a:r>
              <a:rPr lang="en-CA" noProof="0" dirty="0">
                <a:latin typeface="Arial" panose="020B0604020202020204" pitchFamily="34" charset="0"/>
                <a:cs typeface="Arial" panose="020B0604020202020204" pitchFamily="34" charset="0"/>
              </a:rPr>
              <a:t>ovate</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/Adynovi</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CB54666-2893-4B0D-9C6F-008739DAE3FA}"/>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3.2.24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rurioctocog alfa pegol (full-length recombinant FVIII with non-site-specific 20-kDa polyethylene glycol; Adynovate</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/Adynovi</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advises that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more laboratory assay studies are required</a:t>
            </a:r>
            <a:r>
              <a:rPr lang="en-CA" i="0" u="none" strike="noStrike" kern="1200" baseline="0" noProof="0" dirty="0">
                <a:solidFill>
                  <a:srgbClr val="000000"/>
                </a:solidFill>
                <a:effectLst/>
                <a:latin typeface="Arial" panose="020B0604020202020204" pitchFamily="34" charset="0"/>
                <a:cs typeface="Arial" panose="020B0604020202020204" pitchFamily="34" charset="0"/>
              </a:rPr>
              <a:t> to inform recommendations about laboratory monitoring. </a:t>
            </a:r>
          </a:p>
          <a:p>
            <a:pPr marL="0" indent="0" algn="l" rtl="0" eaLnBrk="1" fontAlgn="t" latinLnBrk="0" hangingPunct="1">
              <a:spcBef>
                <a:spcPts val="0"/>
              </a:spcBef>
              <a:spcAft>
                <a:spcPts val="0"/>
              </a:spcAft>
              <a:buNone/>
            </a:pP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r>
              <a:rPr lang="en-CA" noProof="0" dirty="0">
                <a:latin typeface="Arial" panose="020B0604020202020204" pitchFamily="34" charset="0"/>
                <a:cs typeface="Arial" panose="020B0604020202020204" pitchFamily="34" charset="0"/>
              </a:rPr>
              <a:t>There is no published evidence that any one-stage assay is unsuitable</a:t>
            </a:r>
          </a:p>
          <a:p>
            <a:r>
              <a:rPr lang="en-CA" noProof="0" dirty="0">
                <a:latin typeface="Arial" panose="020B0604020202020204" pitchFamily="34" charset="0"/>
                <a:cs typeface="Arial" panose="020B0604020202020204" pitchFamily="34" charset="0"/>
              </a:rPr>
              <a:t>However, there is conflicting published data for chromogenic assays</a:t>
            </a:r>
          </a:p>
          <a:p>
            <a:pPr marL="0" indent="0" algn="l" rtl="0" eaLnBrk="1" fontAlgn="t" latinLnBrk="0" hangingPunct="1">
              <a:spcBef>
                <a:spcPts val="0"/>
              </a:spcBef>
              <a:spcAft>
                <a:spcPts val="0"/>
              </a:spcAft>
              <a:buNone/>
            </a:pPr>
            <a:endParaRPr lang="en-CA" b="0" i="0" u="none" strike="noStrike" noProof="0" dirty="0">
              <a:effectLst/>
              <a:latin typeface="Arial" panose="020B0604020202020204" pitchFamily="34" charset="0"/>
            </a:endParaRPr>
          </a:p>
          <a:p>
            <a:endParaRPr lang="en-CA" noProof="0" dirty="0"/>
          </a:p>
        </p:txBody>
      </p:sp>
      <p:sp>
        <p:nvSpPr>
          <p:cNvPr id="6" name="Content Placeholder 2">
            <a:extLst>
              <a:ext uri="{FF2B5EF4-FFF2-40B4-BE49-F238E27FC236}">
                <a16:creationId xmlns:a16="http://schemas.microsoft.com/office/drawing/2014/main" id="{6E4A693F-39CC-4D1E-8D15-A71E1AEB94BE}"/>
              </a:ext>
            </a:extLst>
          </p:cNvPr>
          <p:cNvSpPr txBox="1">
            <a:spLocks/>
          </p:cNvSpPr>
          <p:nvPr/>
        </p:nvSpPr>
        <p:spPr>
          <a:xfrm>
            <a:off x="838200" y="33237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There are conflicting findings in the literature assessing the use of one-stage and chromogenic FVIII assays in samples </a:t>
            </a:r>
            <a:r>
              <a:rPr lang="en-CA" b="0" i="0" u="none" strike="noStrike" kern="1200" baseline="0" dirty="0">
                <a:solidFill>
                  <a:srgbClr val="000000"/>
                </a:solidFill>
                <a:effectLst/>
                <a:latin typeface="Arial" panose="020B0604020202020204" pitchFamily="34" charset="0"/>
                <a:cs typeface="Arial" panose="020B0604020202020204" pitchFamily="34" charset="0"/>
              </a:rPr>
              <a:t>containing rurioctocog alfa pegol</a:t>
            </a:r>
            <a:r>
              <a:rPr lang="en-CA" b="1"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Text Placeholder 3">
            <a:extLst>
              <a:ext uri="{FF2B5EF4-FFF2-40B4-BE49-F238E27FC236}">
                <a16:creationId xmlns:a16="http://schemas.microsoft.com/office/drawing/2014/main" id="{8D331FA7-3E0A-4AED-868A-05C0491F7A4C}"/>
              </a:ext>
            </a:extLst>
          </p:cNvPr>
          <p:cNvSpPr>
            <a:spLocks noGrp="1"/>
          </p:cNvSpPr>
          <p:nvPr>
            <p:ph type="body" sz="quarter" idx="13"/>
          </p:nvPr>
        </p:nvSpPr>
        <p:spPr>
          <a:xfrm>
            <a:off x="838201" y="6356351"/>
            <a:ext cx="9925050" cy="365125"/>
          </a:xfrm>
        </p:spPr>
        <p:txBody>
          <a:bodyPr/>
          <a:lstStyle/>
          <a:p>
            <a:r>
              <a:rPr lang="en-CA" sz="900" noProof="0" dirty="0">
                <a:latin typeface="Arial" panose="020B0604020202020204" pitchFamily="34" charset="0"/>
                <a:cs typeface="Arial" panose="020B0604020202020204" pitchFamily="34" charset="0"/>
              </a:rPr>
              <a:t>k</a:t>
            </a:r>
            <a:r>
              <a:rPr lang="en-CA" noProof="0" dirty="0"/>
              <a:t>DA, kilodalton</a:t>
            </a:r>
            <a:r>
              <a:rPr lang="en-CA" dirty="0"/>
              <a:t>.</a:t>
            </a:r>
            <a:endParaRPr lang="en-CA" noProof="0" dirty="0"/>
          </a:p>
        </p:txBody>
      </p:sp>
    </p:spTree>
    <p:extLst>
      <p:ext uri="{BB962C8B-B14F-4D97-AF65-F5344CB8AC3E}">
        <p14:creationId xmlns:p14="http://schemas.microsoft.com/office/powerpoint/2010/main" val="31836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FVIII laboratory monitoring: </a:t>
            </a:r>
            <a:r>
              <a:rPr lang="en-CA" noProof="0" dirty="0">
                <a:latin typeface="Arial" panose="020B0604020202020204" pitchFamily="34" charset="0"/>
                <a:cs typeface="Arial" panose="020B0604020202020204" pitchFamily="34" charset="0"/>
              </a:rPr>
              <a:t>Afstyla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08C37F-7F04-4D1B-97C0-684BCEC04645}"/>
              </a:ext>
            </a:extLst>
          </p:cNvPr>
          <p:cNvSpPr>
            <a:spLocks noGrp="1"/>
          </p:cNvSpPr>
          <p:nvPr>
            <p:ph idx="1"/>
          </p:nvPr>
        </p:nvSpPr>
        <p:spPr/>
        <p:txBody>
          <a:bodyPr>
            <a:normAutofit/>
          </a:bodyPr>
          <a:lstStyle/>
          <a:p>
            <a:pPr marL="0" marR="0" indent="0" algn="l" rtl="0" eaLnBrk="1" fontAlgn="auto"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3.2.25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lonoctocog alfa (single-chain recombinant FVIII [rVIII-SingleChain]; Afstyla</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 chromogenic FVIII assay calibrated with a plasma standard traceable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to a WHO international standard. </a:t>
            </a:r>
            <a:endParaRPr lang="en-CA" b="0" i="0" u="none" strike="noStrike" noProof="0"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135F24B0-D55C-48BD-AAAD-4D5C2F01C2AF}"/>
              </a:ext>
            </a:extLst>
          </p:cNvPr>
          <p:cNvSpPr txBox="1">
            <a:spLocks/>
          </p:cNvSpPr>
          <p:nvPr/>
        </p:nvSpPr>
        <p:spPr>
          <a:xfrm>
            <a:off x="838200" y="3439886"/>
            <a:ext cx="10515598" cy="158205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The summary of product characteristics recommends chromogenic assays. It also states that the one-stage FVIII assay result underestimates the FVIII activity level by approximately 45% compared to the chromogenic assay result</a:t>
            </a:r>
            <a:r>
              <a:rPr lang="en-US" b="0" i="0" u="none" strike="noStrike" kern="1200" dirty="0">
                <a:solidFill>
                  <a:srgbClr val="000000"/>
                </a:solidFill>
                <a:effectLst/>
                <a:latin typeface="Arial" panose="020B0604020202020204" pitchFamily="34" charset="0"/>
                <a:cs typeface="Arial" panose="020B0604020202020204" pitchFamily="34" charset="0"/>
              </a:rPr>
              <a:t> </a:t>
            </a:r>
            <a:r>
              <a:rPr lang="en-US" b="0" i="0" u="none" strike="noStrike" kern="1200" baseline="0" dirty="0">
                <a:solidFill>
                  <a:srgbClr val="000000"/>
                </a:solidFill>
                <a:effectLst/>
                <a:latin typeface="Arial" panose="020B0604020202020204" pitchFamily="34" charset="0"/>
                <a:cs typeface="Arial" panose="020B0604020202020204" pitchFamily="34" charset="0"/>
              </a:rPr>
              <a:t>and suggests that if the one-stage assay is used, the result should be multiplied by a factor of 2.</a:t>
            </a:r>
            <a:endParaRPr lang="en-CA" b="0" i="0" u="none" strike="noStrike" dirty="0">
              <a:effectLst/>
              <a:latin typeface="Arial" panose="020B0604020202020204" pitchFamily="34" charset="0"/>
            </a:endParaRPr>
          </a:p>
        </p:txBody>
      </p:sp>
      <p:sp>
        <p:nvSpPr>
          <p:cNvPr id="6" name="Text Placeholder 3">
            <a:extLst>
              <a:ext uri="{FF2B5EF4-FFF2-40B4-BE49-F238E27FC236}">
                <a16:creationId xmlns:a16="http://schemas.microsoft.com/office/drawing/2014/main" id="{1794B2E4-85B9-4A53-844B-FB5B83BC57EC}"/>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87092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FIX laboratory monitoring: </a:t>
            </a:r>
            <a:r>
              <a:rPr lang="en-CA" noProof="0" dirty="0">
                <a:latin typeface="Arial" panose="020B0604020202020204" pitchFamily="34" charset="0"/>
                <a:cs typeface="Arial" panose="020B0604020202020204" pitchFamily="34" charset="0"/>
              </a:rPr>
              <a:t>Alprolix</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3.2.28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eftrenonacog alfa (recombinant FIX fused with human immunoglobulin G1 [rFIXFc]; Alprolix</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use of a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chromogenic FIX assay or APTT-based one-stage FIX assay 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some ellagic acid activator reagents (Actin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Actin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FS, Actin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FSL), some silica activator reagents (Pathromtin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SL, SynthASil</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and a polyphenol activator reagent (Cephascreen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endParaRPr lang="en-CA" i="0" u="none" strike="noStrike" baseline="0" noProof="0" dirty="0">
              <a:solidFill>
                <a:srgbClr val="FFFFFF"/>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B7AE5B9-ADCD-45C1-938D-2E4ADAF36EA5}"/>
              </a:ext>
            </a:extLst>
          </p:cNvPr>
          <p:cNvSpPr>
            <a:spLocks noGrp="1"/>
          </p:cNvSpPr>
          <p:nvPr>
            <p:ph type="body" sz="quarter" idx="13"/>
          </p:nvPr>
        </p:nvSpPr>
        <p:spPr/>
        <p:txBody>
          <a:bodyPr/>
          <a:lstStyle/>
          <a:p>
            <a:r>
              <a:rPr lang="en-CA" noProof="0" dirty="0"/>
              <a:t>APTT, activated partial thromboplastin time</a:t>
            </a:r>
            <a:r>
              <a:rPr lang="en-CA" dirty="0"/>
              <a:t>.</a:t>
            </a:r>
            <a:endParaRPr lang="en-CA" noProof="0" dirty="0"/>
          </a:p>
        </p:txBody>
      </p:sp>
      <p:sp>
        <p:nvSpPr>
          <p:cNvPr id="7" name="Content Placeholder 2">
            <a:extLst>
              <a:ext uri="{FF2B5EF4-FFF2-40B4-BE49-F238E27FC236}">
                <a16:creationId xmlns:a16="http://schemas.microsoft.com/office/drawing/2014/main" id="{7CF6CAC6-DE65-41B8-9FDE-E20AFE1AC19B}"/>
              </a:ext>
            </a:extLst>
          </p:cNvPr>
          <p:cNvSpPr txBox="1">
            <a:spLocks/>
          </p:cNvSpPr>
          <p:nvPr/>
        </p:nvSpPr>
        <p:spPr>
          <a:xfrm>
            <a:off x="838200" y="4368800"/>
            <a:ext cx="10515598" cy="1349831"/>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solidFill>
                  <a:srgbClr val="000000"/>
                </a:solidFill>
                <a:latin typeface="Arial" panose="020B0604020202020204" pitchFamily="34" charset="0"/>
                <a:cs typeface="Arial" panose="020B0604020202020204" pitchFamily="34" charset="0"/>
              </a:rPr>
              <a:t>One-stage FIX assays with STA</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-PTT Automate or kaolin </a:t>
            </a:r>
            <a:r>
              <a:rPr lang="en-US" i="0" u="none" strike="noStrike" baseline="0" dirty="0">
                <a:latin typeface="Arial" panose="020B0604020202020204" pitchFamily="34" charset="0"/>
                <a:cs typeface="Arial" panose="020B0604020202020204" pitchFamily="34" charset="0"/>
              </a:rPr>
              <a:t>activator (C.K. Prest</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reagents </a:t>
            </a:r>
            <a:r>
              <a:rPr lang="en-US" i="0" u="none" strike="noStrike" baseline="0" dirty="0">
                <a:solidFill>
                  <a:srgbClr val="000000"/>
                </a:solidFill>
                <a:latin typeface="Arial" panose="020B0604020202020204" pitchFamily="34" charset="0"/>
                <a:cs typeface="Arial" panose="020B0604020202020204" pitchFamily="34" charset="0"/>
              </a:rPr>
              <a:t>significantly underestimate true rFIXFc (Alprolix</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activity and should not be used.</a:t>
            </a:r>
            <a:endParaRPr lang="en-CA" b="0" i="0" u="none" strike="noStrike" dirty="0">
              <a:effectLst/>
              <a:latin typeface="Arial" panose="020B0604020202020204" pitchFamily="34" charset="0"/>
            </a:endParaRPr>
          </a:p>
        </p:txBody>
      </p:sp>
    </p:spTree>
    <p:extLst>
      <p:ext uri="{BB962C8B-B14F-4D97-AF65-F5344CB8AC3E}">
        <p14:creationId xmlns:p14="http://schemas.microsoft.com/office/powerpoint/2010/main" val="414266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FIX laboratory monitoring: </a:t>
            </a:r>
            <a:r>
              <a:rPr lang="en-CA" noProof="0" dirty="0">
                <a:latin typeface="Arial" panose="020B0604020202020204" pitchFamily="34" charset="0"/>
                <a:cs typeface="Arial" panose="020B0604020202020204" pitchFamily="34" charset="0"/>
              </a:rPr>
              <a:t>Idelvion</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3.2.29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albutrepenonacog</a:t>
            </a:r>
            <a:r>
              <a:rPr lang="en-CA" b="0" i="0" u="none" strike="noStrike" kern="1200" noProof="0" dirty="0">
                <a:solidFill>
                  <a:srgbClr val="000000"/>
                </a:solidFill>
                <a:effectLst/>
                <a:latin typeface="Arial" panose="020B0604020202020204" pitchFamily="34" charset="0"/>
                <a:cs typeface="Arial" panose="020B0604020202020204" pitchFamily="34" charset="0"/>
              </a:rPr>
              <a:t>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alfa (recombinant FIX fused with recombinant human albumin [rFIX-FP]; Idelvion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an APTT-based</a:t>
            </a:r>
            <a:r>
              <a:rPr lang="en-CA" b="1" i="0" u="none" strike="noStrike" kern="1200" noProof="0" dirty="0">
                <a:solidFill>
                  <a:srgbClr val="000000"/>
                </a:solidFill>
                <a:effectLst/>
                <a:latin typeface="Arial" panose="020B0604020202020204" pitchFamily="34" charset="0"/>
                <a:cs typeface="Arial" panose="020B0604020202020204" pitchFamily="34" charset="0"/>
              </a:rPr>
              <a:t>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one-stage FIX assay 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some silica activator reagents (Pathromtin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SL, SynthASil</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p>
          <a:p>
            <a:pPr marL="0" indent="0" algn="l" rtl="0" eaLnBrk="1" fontAlgn="t" latinLnBrk="0" hangingPunct="1">
              <a:spcBef>
                <a:spcPts val="0"/>
              </a:spcBef>
              <a:spcAft>
                <a:spcPts val="0"/>
              </a:spcAft>
              <a:buNone/>
            </a:pPr>
            <a:endParaRPr lang="en-CA" b="0" i="0" u="none" strike="noStrike" noProof="0"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D6B4ED08-F3F1-49D4-9546-E05120F0FFE9}"/>
              </a:ext>
            </a:extLst>
          </p:cNvPr>
          <p:cNvSpPr txBox="1">
            <a:spLocks/>
          </p:cNvSpPr>
          <p:nvPr/>
        </p:nvSpPr>
        <p:spPr>
          <a:xfrm>
            <a:off x="838200" y="3933372"/>
            <a:ext cx="10515598" cy="184331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solidFill>
                  <a:srgbClr val="000000"/>
                </a:solidFill>
                <a:latin typeface="Arial" panose="020B0604020202020204" pitchFamily="34" charset="0"/>
                <a:cs typeface="Arial" panose="020B0604020202020204" pitchFamily="34" charset="0"/>
              </a:rPr>
              <a:t>One-stage FIX assays with the ellagic acid activator reagent Actin</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FS or the kaolin activator </a:t>
            </a:r>
            <a:r>
              <a:rPr lang="en-US" i="0" u="none" strike="noStrike" baseline="0" dirty="0">
                <a:latin typeface="Arial" panose="020B0604020202020204" pitchFamily="34" charset="0"/>
                <a:cs typeface="Arial" panose="020B0604020202020204" pitchFamily="34" charset="0"/>
              </a:rPr>
              <a:t>reagent C.K. Prest</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significantly underestimate true rFIX-FP (Idelvion</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activity and should not be used. One-stage assays with the ellagic acid activator SynthAFax</a:t>
            </a:r>
            <a:r>
              <a:rPr lang="en-US" i="0" u="none" strike="noStrike" baseline="30000" dirty="0">
                <a:latin typeface="Arial" panose="020B0604020202020204" pitchFamily="34" charset="0"/>
                <a:cs typeface="Arial" panose="020B0604020202020204" pitchFamily="34" charset="0"/>
              </a:rPr>
              <a:t>™</a:t>
            </a:r>
            <a:r>
              <a:rPr lang="en-US" i="0" u="none" strike="noStrike" baseline="0" dirty="0">
                <a:latin typeface="Arial" panose="020B0604020202020204" pitchFamily="34" charset="0"/>
                <a:cs typeface="Arial" panose="020B0604020202020204" pitchFamily="34" charset="0"/>
              </a:rPr>
              <a:t> reagent or chromogenic FIX assays significantly </a:t>
            </a:r>
            <a:r>
              <a:rPr lang="en-US" i="0" u="none" strike="noStrike" baseline="0" dirty="0">
                <a:solidFill>
                  <a:srgbClr val="000000"/>
                </a:solidFill>
                <a:latin typeface="Arial" panose="020B0604020202020204" pitchFamily="34" charset="0"/>
                <a:cs typeface="Arial" panose="020B0604020202020204" pitchFamily="34" charset="0"/>
              </a:rPr>
              <a:t>overestimate true rFIX-FP (Idelvion</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activity and should not </a:t>
            </a:r>
            <a:r>
              <a:rPr lang="en-CA" i="0" u="none" strike="noStrike" baseline="0" dirty="0">
                <a:solidFill>
                  <a:srgbClr val="000000"/>
                </a:solidFill>
                <a:latin typeface="Arial" panose="020B0604020202020204" pitchFamily="34" charset="0"/>
                <a:cs typeface="Arial" panose="020B0604020202020204" pitchFamily="34" charset="0"/>
              </a:rPr>
              <a:t>be used. </a:t>
            </a:r>
            <a:endParaRPr lang="en-CA" i="0" u="none" strike="noStrike" baseline="0" dirty="0">
              <a:solidFill>
                <a:srgbClr val="FFFFFF"/>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29B50E5D-0759-4C13-BFB3-3EF047DD3585}"/>
              </a:ext>
            </a:extLst>
          </p:cNvPr>
          <p:cNvSpPr>
            <a:spLocks noGrp="1"/>
          </p:cNvSpPr>
          <p:nvPr>
            <p:ph type="body" sz="quarter" idx="13"/>
          </p:nvPr>
        </p:nvSpPr>
        <p:spPr>
          <a:xfrm>
            <a:off x="838201" y="6356351"/>
            <a:ext cx="9925050" cy="365125"/>
          </a:xfrm>
        </p:spPr>
        <p:txBody>
          <a:bodyPr/>
          <a:lstStyle/>
          <a:p>
            <a:r>
              <a:rPr lang="en-CA" noProof="0" dirty="0"/>
              <a:t>APTT, activated partial thromboplastin time.</a:t>
            </a:r>
          </a:p>
        </p:txBody>
      </p:sp>
    </p:spTree>
    <p:extLst>
      <p:ext uri="{BB962C8B-B14F-4D97-AF65-F5344CB8AC3E}">
        <p14:creationId xmlns:p14="http://schemas.microsoft.com/office/powerpoint/2010/main" val="35107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en-CA" noProof="0" dirty="0"/>
              <a:t>WFH Guidelines for the Management of Hemophilia</a:t>
            </a:r>
          </a:p>
        </p:txBody>
      </p:sp>
      <p:sp>
        <p:nvSpPr>
          <p:cNvPr id="5" name="Text Placeholder 4">
            <a:extLst>
              <a:ext uri="{FF2B5EF4-FFF2-40B4-BE49-F238E27FC236}">
                <a16:creationId xmlns:a16="http://schemas.microsoft.com/office/drawing/2014/main" id="{DB411C77-E236-4F52-80AA-35C672C49F8F}"/>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en-CA" sz="900" b="1" i="1" u="none" strike="noStrike" baseline="0" noProof="0" dirty="0"/>
              <a:t>All recommendations are consensus based.</a:t>
            </a:r>
          </a:p>
          <a:p>
            <a:pPr marL="0" indent="0">
              <a:spcBef>
                <a:spcPts val="0"/>
              </a:spcBef>
              <a:buNone/>
            </a:pPr>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en-CA" noProof="0" dirty="0"/>
              <a:t>FIX laboratory monitoring: </a:t>
            </a:r>
            <a:r>
              <a:rPr lang="en-CA" noProof="0" dirty="0">
                <a:latin typeface="Arial" panose="020B0604020202020204" pitchFamily="34" charset="0"/>
                <a:cs typeface="Arial" panose="020B0604020202020204" pitchFamily="34" charset="0"/>
              </a:rPr>
              <a:t>Refixia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/Rebinyn</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814778-701F-4BDB-8CE2-0766CCA58E4B}"/>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3.2.30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nonacog beta pegol (recombinant FIX with a 40-kDa polyethylene glycol moiety [N9-GP]; Refixia</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/Rebinyn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 chromogenic FIX assay or APTT-based one-stage FIX assay 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the ellagic acid activator reagent SynthAFax</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or the polyphenol activator Cephascreen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endParaRPr lang="en-CA" b="0" i="0" u="none" strike="noStrike" noProof="0" dirty="0">
              <a:effectLst/>
              <a:latin typeface="Arial" panose="020B0604020202020204" pitchFamily="34" charset="0"/>
            </a:endParaRPr>
          </a:p>
          <a:p>
            <a:endParaRPr lang="en-CA" noProof="0" dirty="0"/>
          </a:p>
        </p:txBody>
      </p:sp>
      <p:sp>
        <p:nvSpPr>
          <p:cNvPr id="6" name="Content Placeholder 2">
            <a:extLst>
              <a:ext uri="{FF2B5EF4-FFF2-40B4-BE49-F238E27FC236}">
                <a16:creationId xmlns:a16="http://schemas.microsoft.com/office/drawing/2014/main" id="{DBC7C370-7D2C-437C-BAAB-E2C07298C78F}"/>
              </a:ext>
            </a:extLst>
          </p:cNvPr>
          <p:cNvSpPr txBox="1">
            <a:spLocks/>
          </p:cNvSpPr>
          <p:nvPr/>
        </p:nvSpPr>
        <p:spPr>
          <a:xfrm>
            <a:off x="838200" y="4209145"/>
            <a:ext cx="10515598" cy="158205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latin typeface="Arial" panose="020B0604020202020204" pitchFamily="34" charset="0"/>
                <a:cs typeface="Arial" panose="020B0604020202020204" pitchFamily="34" charset="0"/>
              </a:rPr>
              <a:t>Most one-stage FIX assays significantly overestimate or underestimate true FIX activity of N9-GP and should not be used. One-stage assays using the ellagic acid activator </a:t>
            </a:r>
            <a:r>
              <a:rPr lang="en-US" i="0" u="none" strike="noStrike" baseline="0" dirty="0">
                <a:solidFill>
                  <a:srgbClr val="000000"/>
                </a:solidFill>
                <a:latin typeface="Arial" panose="020B0604020202020204" pitchFamily="34" charset="0"/>
                <a:cs typeface="Arial" panose="020B0604020202020204" pitchFamily="34" charset="0"/>
              </a:rPr>
              <a:t>reagent SynthAFax</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or the polyphenol activator reagent Cephascreen</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are suitable for monitoring therapy with N9-GP.</a:t>
            </a:r>
            <a:endParaRPr lang="en-CA"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59AB9250-4742-4E5C-BA4B-821F4BAF0854}"/>
              </a:ext>
            </a:extLst>
          </p:cNvPr>
          <p:cNvSpPr>
            <a:spLocks noGrp="1"/>
          </p:cNvSpPr>
          <p:nvPr>
            <p:ph type="body" sz="quarter" idx="13"/>
          </p:nvPr>
        </p:nvSpPr>
        <p:spPr>
          <a:xfrm>
            <a:off x="838201" y="6356351"/>
            <a:ext cx="9925050" cy="365125"/>
          </a:xfrm>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k</a:t>
            </a:r>
            <a:r>
              <a:rPr lang="en-CA" noProof="0" dirty="0"/>
              <a:t>DA, kilodalton</a:t>
            </a:r>
            <a:r>
              <a:rPr lang="en-CA" dirty="0"/>
              <a:t>.</a:t>
            </a:r>
            <a:endParaRPr lang="en-CA" noProof="0" dirty="0"/>
          </a:p>
        </p:txBody>
      </p:sp>
    </p:spTree>
    <p:extLst>
      <p:ext uri="{BB962C8B-B14F-4D97-AF65-F5344CB8AC3E}">
        <p14:creationId xmlns:p14="http://schemas.microsoft.com/office/powerpoint/2010/main" val="243424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CCA6-63F2-4E8A-9271-0AF68EB092E1}"/>
              </a:ext>
            </a:extLst>
          </p:cNvPr>
          <p:cNvSpPr>
            <a:spLocks noGrp="1"/>
          </p:cNvSpPr>
          <p:nvPr>
            <p:ph type="title"/>
          </p:nvPr>
        </p:nvSpPr>
        <p:spPr/>
        <p:txBody>
          <a:bodyPr>
            <a:normAutofit/>
          </a:bodyPr>
          <a:lstStyle/>
          <a:p>
            <a:r>
              <a:rPr lang="en-CA" noProof="0" dirty="0"/>
              <a:t>FVIII laboratory monitoring: </a:t>
            </a:r>
            <a:r>
              <a:rPr lang="en-CA" noProof="0" dirty="0">
                <a:latin typeface="Arial" panose="020B0604020202020204" pitchFamily="34" charset="0"/>
                <a:cs typeface="Arial" panose="020B0604020202020204" pitchFamily="34" charset="0"/>
              </a:rPr>
              <a:t>Emicizumab</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A4BCAA-133F-4B13-A08A-3785233951F2}"/>
              </a:ext>
            </a:extLst>
          </p:cNvPr>
          <p:cNvSpPr>
            <a:spLocks noGrp="1"/>
          </p:cNvSpPr>
          <p:nvPr>
            <p:ph idx="1"/>
          </p:nvPr>
        </p:nvSpPr>
        <p:spPr>
          <a:xfrm>
            <a:off x="600074" y="1189851"/>
            <a:ext cx="11591925" cy="4614863"/>
          </a:xfrm>
        </p:spPr>
        <p:txBody>
          <a:bodyPr>
            <a:noAutofit/>
          </a:bodyPr>
          <a:lstStyle/>
          <a:p>
            <a:pPr>
              <a:spcBef>
                <a:spcPts val="0"/>
              </a:spcBef>
            </a:pPr>
            <a:r>
              <a:rPr lang="en-CA" noProof="0" dirty="0">
                <a:latin typeface="Arial" panose="020B0604020202020204" pitchFamily="34" charset="0"/>
                <a:cs typeface="Arial" panose="020B0604020202020204" pitchFamily="34" charset="0"/>
              </a:rPr>
              <a:t>A</a:t>
            </a:r>
            <a:r>
              <a:rPr lang="en-CA" sz="2000" noProof="0" dirty="0">
                <a:latin typeface="Arial" panose="020B0604020202020204" pitchFamily="34" charset="0"/>
                <a:cs typeface="Arial" panose="020B0604020202020204" pitchFamily="34" charset="0"/>
              </a:rPr>
              <a:t>n e</a:t>
            </a:r>
            <a:r>
              <a:rPr lang="en-CA" sz="2000" b="0" i="0" u="none" strike="noStrike" baseline="0" noProof="0" dirty="0">
                <a:latin typeface="Arial" panose="020B0604020202020204" pitchFamily="34" charset="0"/>
                <a:cs typeface="Arial" panose="020B0604020202020204" pitchFamily="34" charset="0"/>
              </a:rPr>
              <a:t>ngineered bispecific antibody that binds both human FIX/FIXa and FX/FXa</a:t>
            </a:r>
            <a:r>
              <a:rPr lang="en-CA" noProof="0" dirty="0">
                <a:latin typeface="Arial" panose="020B0604020202020204" pitchFamily="34" charset="0"/>
                <a:cs typeface="Arial" panose="020B0604020202020204" pitchFamily="34" charset="0"/>
              </a:rPr>
              <a:t> and a FVIII mimetic</a:t>
            </a:r>
            <a:endParaRPr lang="en-CA" sz="2000" noProof="0" dirty="0">
              <a:latin typeface="Arial" panose="020B0604020202020204" pitchFamily="34" charset="0"/>
              <a:cs typeface="Arial" panose="020B0604020202020204" pitchFamily="34" charset="0"/>
            </a:endParaRPr>
          </a:p>
          <a:p>
            <a:pPr algn="l"/>
            <a:r>
              <a:rPr lang="en-CA" sz="2000" b="0" i="0" u="none" strike="noStrike" baseline="0" noProof="0" dirty="0">
                <a:latin typeface="Arial" panose="020B0604020202020204" pitchFamily="34" charset="0"/>
                <a:cs typeface="Arial" panose="020B0604020202020204" pitchFamily="34" charset="0"/>
              </a:rPr>
              <a:t>The APTT is shortened by emicizumab to within or below the ref range, irrespective of reagent</a:t>
            </a:r>
          </a:p>
          <a:p>
            <a:pPr algn="l"/>
            <a:r>
              <a:rPr lang="en-CA" sz="2000" b="0" i="0" u="none" strike="noStrike" baseline="0" noProof="0" dirty="0">
                <a:latin typeface="Arial" panose="020B0604020202020204" pitchFamily="34" charset="0"/>
                <a:cs typeface="Arial" panose="020B0604020202020204" pitchFamily="34" charset="0"/>
              </a:rPr>
              <a:t>Emicizumab significantly interferes in chromogenic FVIII assays utilizing </a:t>
            </a:r>
            <a:r>
              <a:rPr lang="en-CA" sz="2000" b="1" i="0" u="none" strike="noStrike" baseline="0" noProof="0" dirty="0">
                <a:latin typeface="Arial" panose="020B0604020202020204" pitchFamily="34" charset="0"/>
                <a:cs typeface="Arial" panose="020B0604020202020204" pitchFamily="34" charset="0"/>
              </a:rPr>
              <a:t>human</a:t>
            </a:r>
            <a:r>
              <a:rPr lang="en-CA" sz="2000" b="0" i="0" u="none" strike="noStrike" baseline="0" noProof="0" dirty="0">
                <a:latin typeface="Arial" panose="020B0604020202020204" pitchFamily="34" charset="0"/>
                <a:cs typeface="Arial" panose="020B0604020202020204" pitchFamily="34" charset="0"/>
              </a:rPr>
              <a:t> FIXa and FX, but not those using </a:t>
            </a:r>
            <a:r>
              <a:rPr lang="en-CA" sz="2000" b="1" i="0" u="none" strike="noStrike" baseline="0" noProof="0" dirty="0">
                <a:latin typeface="Arial" panose="020B0604020202020204" pitchFamily="34" charset="0"/>
                <a:cs typeface="Arial" panose="020B0604020202020204" pitchFamily="34" charset="0"/>
              </a:rPr>
              <a:t>bovine</a:t>
            </a:r>
            <a:r>
              <a:rPr lang="en-CA" sz="2000" b="0" i="0" u="none" strike="noStrike" baseline="0" noProof="0" dirty="0">
                <a:latin typeface="Arial" panose="020B0604020202020204" pitchFamily="34" charset="0"/>
                <a:cs typeface="Arial" panose="020B0604020202020204" pitchFamily="34" charset="0"/>
              </a:rPr>
              <a:t> FIXa and FX</a:t>
            </a:r>
          </a:p>
          <a:p>
            <a:pPr algn="l"/>
            <a:r>
              <a:rPr lang="en-CA" sz="2000" b="0" i="0" u="none" strike="noStrike" baseline="0" noProof="0" dirty="0">
                <a:latin typeface="Arial" panose="020B0604020202020204" pitchFamily="34" charset="0"/>
                <a:cs typeface="Arial" panose="020B0604020202020204" pitchFamily="34" charset="0"/>
              </a:rPr>
              <a:t>Emicizumab can be measured and reported in μg/mL using a modified one-stage assay with higher test sample dilution </a:t>
            </a:r>
            <a:r>
              <a:rPr lang="en-CA" sz="2000" b="0" i="0" u="none" baseline="0" noProof="0" dirty="0">
                <a:latin typeface="Arial" panose="020B0604020202020204" pitchFamily="34" charset="0"/>
                <a:cs typeface="Arial" panose="020B0604020202020204" pitchFamily="34" charset="0"/>
              </a:rPr>
              <a:t>and calibrated with drug-specific calibrators</a:t>
            </a:r>
            <a:endParaRPr lang="en-CA" sz="20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23F1B9F-C137-4B1C-9CCA-614258B0DBF6}"/>
              </a:ext>
            </a:extLst>
          </p:cNvPr>
          <p:cNvSpPr>
            <a:spLocks noGrp="1"/>
          </p:cNvSpPr>
          <p:nvPr>
            <p:ph type="body" sz="quarter" idx="13"/>
          </p:nvPr>
        </p:nvSpPr>
        <p:spPr>
          <a:xfrm>
            <a:off x="838201" y="6362144"/>
            <a:ext cx="9925050" cy="365125"/>
          </a:xfrm>
        </p:spPr>
        <p:txBody>
          <a:bodyPr/>
          <a:lstStyle/>
          <a:p>
            <a:r>
              <a:rPr lang="en-CA" noProof="0" dirty="0"/>
              <a:t>APTT, activated partial thromboplastin time.</a:t>
            </a:r>
          </a:p>
        </p:txBody>
      </p:sp>
      <p:sp>
        <p:nvSpPr>
          <p:cNvPr id="6" name="TextBox 5">
            <a:extLst>
              <a:ext uri="{FF2B5EF4-FFF2-40B4-BE49-F238E27FC236}">
                <a16:creationId xmlns:a16="http://schemas.microsoft.com/office/drawing/2014/main" id="{D18CAEC0-98F5-49E8-8F18-ED7D2BDBEC82}"/>
              </a:ext>
            </a:extLst>
          </p:cNvPr>
          <p:cNvSpPr txBox="1"/>
          <p:nvPr/>
        </p:nvSpPr>
        <p:spPr>
          <a:xfrm>
            <a:off x="414356" y="5235588"/>
            <a:ext cx="4048957" cy="400110"/>
          </a:xfrm>
          <a:prstGeom prst="rect">
            <a:avLst/>
          </a:prstGeom>
          <a:noFill/>
        </p:spPr>
        <p:txBody>
          <a:bodyPr wrap="square" rtlCol="0">
            <a:spAutoFit/>
          </a:bodyPr>
          <a:lstStyle/>
          <a:p>
            <a:pPr algn="ctr"/>
            <a:r>
              <a:rPr lang="en-CA" sz="2000" b="1" dirty="0"/>
              <a:t>Phospholipid membrane</a:t>
            </a:r>
          </a:p>
        </p:txBody>
      </p:sp>
      <p:grpSp>
        <p:nvGrpSpPr>
          <p:cNvPr id="32" name="Group 31">
            <a:extLst>
              <a:ext uri="{FF2B5EF4-FFF2-40B4-BE49-F238E27FC236}">
                <a16:creationId xmlns:a16="http://schemas.microsoft.com/office/drawing/2014/main" id="{9B7A98E0-1463-4373-A47F-A8E9E2B6B0C0}"/>
              </a:ext>
            </a:extLst>
          </p:cNvPr>
          <p:cNvGrpSpPr/>
          <p:nvPr/>
        </p:nvGrpSpPr>
        <p:grpSpPr>
          <a:xfrm>
            <a:off x="4840439" y="4193254"/>
            <a:ext cx="5686167" cy="2351452"/>
            <a:chOff x="6180966" y="2400205"/>
            <a:chExt cx="5686167" cy="2351452"/>
          </a:xfrm>
        </p:grpSpPr>
        <p:sp>
          <p:nvSpPr>
            <p:cNvPr id="33" name="TextBox 32">
              <a:extLst>
                <a:ext uri="{FF2B5EF4-FFF2-40B4-BE49-F238E27FC236}">
                  <a16:creationId xmlns:a16="http://schemas.microsoft.com/office/drawing/2014/main" id="{C7AD9C60-ABC5-4D35-AE7D-9184B25DD081}"/>
                </a:ext>
              </a:extLst>
            </p:cNvPr>
            <p:cNvSpPr txBox="1"/>
            <p:nvPr/>
          </p:nvSpPr>
          <p:spPr>
            <a:xfrm>
              <a:off x="7314893" y="2400205"/>
              <a:ext cx="1981814" cy="307777"/>
            </a:xfrm>
            <a:prstGeom prst="rect">
              <a:avLst/>
            </a:prstGeom>
            <a:noFill/>
          </p:spPr>
          <p:txBody>
            <a:bodyPr wrap="square" rtlCol="0">
              <a:spAutoFit/>
            </a:bodyPr>
            <a:lstStyle/>
            <a:p>
              <a:r>
                <a:rPr lang="en-CA" sz="1400" dirty="0"/>
                <a:t>Bispecific antibody</a:t>
              </a:r>
            </a:p>
          </p:txBody>
        </p:sp>
        <p:sp>
          <p:nvSpPr>
            <p:cNvPr id="34" name="Isosceles Triangle 33">
              <a:extLst>
                <a:ext uri="{FF2B5EF4-FFF2-40B4-BE49-F238E27FC236}">
                  <a16:creationId xmlns:a16="http://schemas.microsoft.com/office/drawing/2014/main" id="{7D9DB64D-122B-4BEB-8853-6BA447793ACC}"/>
                </a:ext>
              </a:extLst>
            </p:cNvPr>
            <p:cNvSpPr/>
            <p:nvPr/>
          </p:nvSpPr>
          <p:spPr>
            <a:xfrm rot="5400000">
              <a:off x="9735023" y="3552820"/>
              <a:ext cx="721347" cy="3800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5" name="Group 34">
              <a:extLst>
                <a:ext uri="{FF2B5EF4-FFF2-40B4-BE49-F238E27FC236}">
                  <a16:creationId xmlns:a16="http://schemas.microsoft.com/office/drawing/2014/main" id="{B198F489-EF84-425E-B898-44EA92781F71}"/>
                </a:ext>
              </a:extLst>
            </p:cNvPr>
            <p:cNvGrpSpPr/>
            <p:nvPr/>
          </p:nvGrpSpPr>
          <p:grpSpPr>
            <a:xfrm>
              <a:off x="9130093" y="3418115"/>
              <a:ext cx="57449" cy="751114"/>
              <a:chOff x="9130093" y="3418115"/>
              <a:chExt cx="57449" cy="751114"/>
            </a:xfrm>
          </p:grpSpPr>
          <p:sp>
            <p:nvSpPr>
              <p:cNvPr id="111" name="Rectangle 18">
                <a:extLst>
                  <a:ext uri="{FF2B5EF4-FFF2-40B4-BE49-F238E27FC236}">
                    <a16:creationId xmlns:a16="http://schemas.microsoft.com/office/drawing/2014/main" id="{AD0054FD-3AF6-468A-AE29-764C5D7BEFC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Rectangle 18">
                <a:extLst>
                  <a:ext uri="{FF2B5EF4-FFF2-40B4-BE49-F238E27FC236}">
                    <a16:creationId xmlns:a16="http://schemas.microsoft.com/office/drawing/2014/main" id="{FB6AE059-7B77-45A4-AFCA-6B731FBBB833}"/>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6" name="TextBox 35">
              <a:extLst>
                <a:ext uri="{FF2B5EF4-FFF2-40B4-BE49-F238E27FC236}">
                  <a16:creationId xmlns:a16="http://schemas.microsoft.com/office/drawing/2014/main" id="{A8DDB92B-0C07-4CC5-A58F-D482D7284693}"/>
                </a:ext>
              </a:extLst>
            </p:cNvPr>
            <p:cNvSpPr txBox="1"/>
            <p:nvPr/>
          </p:nvSpPr>
          <p:spPr>
            <a:xfrm>
              <a:off x="9132805" y="3456119"/>
              <a:ext cx="465371" cy="261610"/>
            </a:xfrm>
            <a:prstGeom prst="rect">
              <a:avLst/>
            </a:prstGeom>
            <a:noFill/>
          </p:spPr>
          <p:txBody>
            <a:bodyPr wrap="square" rtlCol="0">
              <a:spAutoFit/>
            </a:bodyPr>
            <a:lstStyle/>
            <a:p>
              <a:r>
                <a:rPr lang="en-CA" sz="1100" dirty="0"/>
                <a:t>HC</a:t>
              </a:r>
            </a:p>
          </p:txBody>
        </p:sp>
        <p:sp>
          <p:nvSpPr>
            <p:cNvPr id="37" name="TextBox 36">
              <a:extLst>
                <a:ext uri="{FF2B5EF4-FFF2-40B4-BE49-F238E27FC236}">
                  <a16:creationId xmlns:a16="http://schemas.microsoft.com/office/drawing/2014/main" id="{8D7F6057-D1CF-4B64-9024-846DF8E931F0}"/>
                </a:ext>
              </a:extLst>
            </p:cNvPr>
            <p:cNvSpPr txBox="1"/>
            <p:nvPr/>
          </p:nvSpPr>
          <p:spPr>
            <a:xfrm>
              <a:off x="9132805" y="3848004"/>
              <a:ext cx="465371" cy="261610"/>
            </a:xfrm>
            <a:prstGeom prst="rect">
              <a:avLst/>
            </a:prstGeom>
            <a:noFill/>
          </p:spPr>
          <p:txBody>
            <a:bodyPr wrap="square" rtlCol="0">
              <a:spAutoFit/>
            </a:bodyPr>
            <a:lstStyle/>
            <a:p>
              <a:r>
                <a:rPr lang="en-CA" sz="1100" dirty="0"/>
                <a:t>LC</a:t>
              </a:r>
            </a:p>
          </p:txBody>
        </p:sp>
        <p:sp>
          <p:nvSpPr>
            <p:cNvPr id="38" name="TextBox 37">
              <a:extLst>
                <a:ext uri="{FF2B5EF4-FFF2-40B4-BE49-F238E27FC236}">
                  <a16:creationId xmlns:a16="http://schemas.microsoft.com/office/drawing/2014/main" id="{E166DA23-ACD8-4D41-A89D-DB2517612D94}"/>
                </a:ext>
              </a:extLst>
            </p:cNvPr>
            <p:cNvSpPr txBox="1"/>
            <p:nvPr/>
          </p:nvSpPr>
          <p:spPr>
            <a:xfrm>
              <a:off x="9350522" y="3597633"/>
              <a:ext cx="465371" cy="307777"/>
            </a:xfrm>
            <a:prstGeom prst="rect">
              <a:avLst/>
            </a:prstGeom>
            <a:noFill/>
          </p:spPr>
          <p:txBody>
            <a:bodyPr wrap="square" rtlCol="0">
              <a:spAutoFit/>
            </a:bodyPr>
            <a:lstStyle/>
            <a:p>
              <a:r>
                <a:rPr lang="en-CA" sz="1400" b="1" dirty="0"/>
                <a:t>FX</a:t>
              </a:r>
            </a:p>
          </p:txBody>
        </p:sp>
        <p:grpSp>
          <p:nvGrpSpPr>
            <p:cNvPr id="39" name="Group 38">
              <a:extLst>
                <a:ext uri="{FF2B5EF4-FFF2-40B4-BE49-F238E27FC236}">
                  <a16:creationId xmlns:a16="http://schemas.microsoft.com/office/drawing/2014/main" id="{032910CB-D11A-4494-904F-3D697449B3C6}"/>
                </a:ext>
              </a:extLst>
            </p:cNvPr>
            <p:cNvGrpSpPr/>
            <p:nvPr/>
          </p:nvGrpSpPr>
          <p:grpSpPr>
            <a:xfrm flipH="1">
              <a:off x="6887637" y="3418115"/>
              <a:ext cx="57449" cy="751114"/>
              <a:chOff x="9130093" y="3418115"/>
              <a:chExt cx="57449" cy="751114"/>
            </a:xfrm>
          </p:grpSpPr>
          <p:sp>
            <p:nvSpPr>
              <p:cNvPr id="109" name="Rectangle 18">
                <a:extLst>
                  <a:ext uri="{FF2B5EF4-FFF2-40B4-BE49-F238E27FC236}">
                    <a16:creationId xmlns:a16="http://schemas.microsoft.com/office/drawing/2014/main" id="{7176BCAB-86F0-4B1A-BFFD-49638C442C6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Rectangle 18">
                <a:extLst>
                  <a:ext uri="{FF2B5EF4-FFF2-40B4-BE49-F238E27FC236}">
                    <a16:creationId xmlns:a16="http://schemas.microsoft.com/office/drawing/2014/main" id="{8B672325-5547-483D-B89E-E147B2373D46}"/>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TextBox 39">
              <a:extLst>
                <a:ext uri="{FF2B5EF4-FFF2-40B4-BE49-F238E27FC236}">
                  <a16:creationId xmlns:a16="http://schemas.microsoft.com/office/drawing/2014/main" id="{37738204-BE62-4E41-8FDC-0666D4FFBB21}"/>
                </a:ext>
              </a:extLst>
            </p:cNvPr>
            <p:cNvSpPr txBox="1"/>
            <p:nvPr/>
          </p:nvSpPr>
          <p:spPr>
            <a:xfrm>
              <a:off x="6585549" y="3456119"/>
              <a:ext cx="465371" cy="261610"/>
            </a:xfrm>
            <a:prstGeom prst="rect">
              <a:avLst/>
            </a:prstGeom>
            <a:noFill/>
          </p:spPr>
          <p:txBody>
            <a:bodyPr wrap="square" rtlCol="0">
              <a:spAutoFit/>
            </a:bodyPr>
            <a:lstStyle/>
            <a:p>
              <a:r>
                <a:rPr lang="en-CA" sz="1100" dirty="0"/>
                <a:t>HC</a:t>
              </a:r>
            </a:p>
          </p:txBody>
        </p:sp>
        <p:sp>
          <p:nvSpPr>
            <p:cNvPr id="41" name="TextBox 40">
              <a:extLst>
                <a:ext uri="{FF2B5EF4-FFF2-40B4-BE49-F238E27FC236}">
                  <a16:creationId xmlns:a16="http://schemas.microsoft.com/office/drawing/2014/main" id="{2E4C2A55-17F1-4902-B9E9-9961D38DEED1}"/>
                </a:ext>
              </a:extLst>
            </p:cNvPr>
            <p:cNvSpPr txBox="1"/>
            <p:nvPr/>
          </p:nvSpPr>
          <p:spPr>
            <a:xfrm>
              <a:off x="6585549" y="3848004"/>
              <a:ext cx="465371" cy="261610"/>
            </a:xfrm>
            <a:prstGeom prst="rect">
              <a:avLst/>
            </a:prstGeom>
            <a:noFill/>
          </p:spPr>
          <p:txBody>
            <a:bodyPr wrap="square" rtlCol="0">
              <a:spAutoFit/>
            </a:bodyPr>
            <a:lstStyle/>
            <a:p>
              <a:r>
                <a:rPr lang="en-CA" sz="1100" dirty="0"/>
                <a:t>LC</a:t>
              </a:r>
            </a:p>
          </p:txBody>
        </p:sp>
        <p:sp>
          <p:nvSpPr>
            <p:cNvPr id="42" name="TextBox 41">
              <a:extLst>
                <a:ext uri="{FF2B5EF4-FFF2-40B4-BE49-F238E27FC236}">
                  <a16:creationId xmlns:a16="http://schemas.microsoft.com/office/drawing/2014/main" id="{EF949A68-49B1-4A6B-B9F1-C448C2B40C7E}"/>
                </a:ext>
              </a:extLst>
            </p:cNvPr>
            <p:cNvSpPr txBox="1"/>
            <p:nvPr/>
          </p:nvSpPr>
          <p:spPr>
            <a:xfrm>
              <a:off x="6180966" y="3597633"/>
              <a:ext cx="561958" cy="307777"/>
            </a:xfrm>
            <a:prstGeom prst="rect">
              <a:avLst/>
            </a:prstGeom>
            <a:noFill/>
          </p:spPr>
          <p:txBody>
            <a:bodyPr wrap="square" rtlCol="0">
              <a:spAutoFit/>
            </a:bodyPr>
            <a:lstStyle/>
            <a:p>
              <a:r>
                <a:rPr lang="en-CA" sz="1400" b="1" dirty="0"/>
                <a:t>FIXa</a:t>
              </a:r>
            </a:p>
          </p:txBody>
        </p:sp>
        <p:grpSp>
          <p:nvGrpSpPr>
            <p:cNvPr id="43" name="Group 42">
              <a:extLst>
                <a:ext uri="{FF2B5EF4-FFF2-40B4-BE49-F238E27FC236}">
                  <a16:creationId xmlns:a16="http://schemas.microsoft.com/office/drawing/2014/main" id="{357FDA23-8231-43C6-823B-DB54FBFE9C74}"/>
                </a:ext>
              </a:extLst>
            </p:cNvPr>
            <p:cNvGrpSpPr/>
            <p:nvPr/>
          </p:nvGrpSpPr>
          <p:grpSpPr>
            <a:xfrm>
              <a:off x="6958531" y="2733675"/>
              <a:ext cx="2155741" cy="2017982"/>
              <a:chOff x="6958531" y="2733675"/>
              <a:chExt cx="2155741" cy="2017982"/>
            </a:xfrm>
          </p:grpSpPr>
          <p:sp>
            <p:nvSpPr>
              <p:cNvPr id="78" name="Oval 77">
                <a:extLst>
                  <a:ext uri="{FF2B5EF4-FFF2-40B4-BE49-F238E27FC236}">
                    <a16:creationId xmlns:a16="http://schemas.microsoft.com/office/drawing/2014/main" id="{991F0572-954E-4778-BFED-6EB1FA5A619E}"/>
                  </a:ext>
                </a:extLst>
              </p:cNvPr>
              <p:cNvSpPr/>
              <p:nvPr/>
            </p:nvSpPr>
            <p:spPr>
              <a:xfrm rot="19751809">
                <a:off x="840470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a:extLst>
                  <a:ext uri="{FF2B5EF4-FFF2-40B4-BE49-F238E27FC236}">
                    <a16:creationId xmlns:a16="http://schemas.microsoft.com/office/drawing/2014/main" id="{7D0E3F95-0731-4CFB-8C6C-0EB928CC1A83}"/>
                  </a:ext>
                </a:extLst>
              </p:cNvPr>
              <p:cNvSpPr/>
              <p:nvPr/>
            </p:nvSpPr>
            <p:spPr>
              <a:xfrm rot="1848191" flipH="1">
                <a:off x="745801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0" name="Group 79">
                <a:extLst>
                  <a:ext uri="{FF2B5EF4-FFF2-40B4-BE49-F238E27FC236}">
                    <a16:creationId xmlns:a16="http://schemas.microsoft.com/office/drawing/2014/main" id="{250CB5FB-627B-4202-B042-CB04B0CB4A71}"/>
                  </a:ext>
                </a:extLst>
              </p:cNvPr>
              <p:cNvGrpSpPr/>
              <p:nvPr/>
            </p:nvGrpSpPr>
            <p:grpSpPr>
              <a:xfrm>
                <a:off x="8715894" y="3410851"/>
                <a:ext cx="398378" cy="1340806"/>
                <a:chOff x="8715894" y="3410851"/>
                <a:chExt cx="398378" cy="1340806"/>
              </a:xfrm>
            </p:grpSpPr>
            <p:sp>
              <p:nvSpPr>
                <p:cNvPr id="105" name="Oval 104">
                  <a:extLst>
                    <a:ext uri="{FF2B5EF4-FFF2-40B4-BE49-F238E27FC236}">
                      <a16:creationId xmlns:a16="http://schemas.microsoft.com/office/drawing/2014/main" id="{F37FD356-3EE8-4B24-8693-0E9DABE6897D}"/>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Oval 105">
                  <a:extLst>
                    <a:ext uri="{FF2B5EF4-FFF2-40B4-BE49-F238E27FC236}">
                      <a16:creationId xmlns:a16="http://schemas.microsoft.com/office/drawing/2014/main" id="{8911A691-3EFA-4505-BF49-5006F13A7A66}"/>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Oval 106">
                  <a:extLst>
                    <a:ext uri="{FF2B5EF4-FFF2-40B4-BE49-F238E27FC236}">
                      <a16:creationId xmlns:a16="http://schemas.microsoft.com/office/drawing/2014/main" id="{DCBD7216-0C9F-4FF7-8A89-0D96491D2809}"/>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Oval 107">
                  <a:extLst>
                    <a:ext uri="{FF2B5EF4-FFF2-40B4-BE49-F238E27FC236}">
                      <a16:creationId xmlns:a16="http://schemas.microsoft.com/office/drawing/2014/main" id="{92B25F3C-0AB5-4CC6-A728-0ED1BE5DF659}"/>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1" name="Group 80">
                <a:extLst>
                  <a:ext uri="{FF2B5EF4-FFF2-40B4-BE49-F238E27FC236}">
                    <a16:creationId xmlns:a16="http://schemas.microsoft.com/office/drawing/2014/main" id="{5206AE5A-C6AE-4FF1-9F3C-ACF9B5CCED65}"/>
                  </a:ext>
                </a:extLst>
              </p:cNvPr>
              <p:cNvGrpSpPr/>
              <p:nvPr/>
            </p:nvGrpSpPr>
            <p:grpSpPr>
              <a:xfrm>
                <a:off x="6958531" y="3410851"/>
                <a:ext cx="415152" cy="1340806"/>
                <a:chOff x="6958531" y="3410851"/>
                <a:chExt cx="415152" cy="1340806"/>
              </a:xfrm>
            </p:grpSpPr>
            <p:grpSp>
              <p:nvGrpSpPr>
                <p:cNvPr id="99" name="Group 98">
                  <a:extLst>
                    <a:ext uri="{FF2B5EF4-FFF2-40B4-BE49-F238E27FC236}">
                      <a16:creationId xmlns:a16="http://schemas.microsoft.com/office/drawing/2014/main" id="{AECBBBE0-8282-4F79-9CC3-36E7B0BFC285}"/>
                    </a:ext>
                  </a:extLst>
                </p:cNvPr>
                <p:cNvGrpSpPr/>
                <p:nvPr/>
              </p:nvGrpSpPr>
              <p:grpSpPr>
                <a:xfrm flipH="1">
                  <a:off x="6958531" y="3410851"/>
                  <a:ext cx="398378" cy="1340806"/>
                  <a:chOff x="8715894" y="3410851"/>
                  <a:chExt cx="398378" cy="1340806"/>
                </a:xfrm>
                <a:solidFill>
                  <a:schemeClr val="accent5">
                    <a:lumMod val="75000"/>
                  </a:schemeClr>
                </a:solidFill>
              </p:grpSpPr>
              <p:sp>
                <p:nvSpPr>
                  <p:cNvPr id="101" name="Oval 100">
                    <a:extLst>
                      <a:ext uri="{FF2B5EF4-FFF2-40B4-BE49-F238E27FC236}">
                        <a16:creationId xmlns:a16="http://schemas.microsoft.com/office/drawing/2014/main" id="{2F7C7568-E741-4EC6-9D78-779D6383A18A}"/>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EF83DFBA-1F04-40AF-ACEE-549F8D8E5417}"/>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Oval 102">
                    <a:extLst>
                      <a:ext uri="{FF2B5EF4-FFF2-40B4-BE49-F238E27FC236}">
                        <a16:creationId xmlns:a16="http://schemas.microsoft.com/office/drawing/2014/main" id="{D8B9CA9D-0E49-4D44-B4FF-E029D50F8A73}"/>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Oval 103">
                    <a:extLst>
                      <a:ext uri="{FF2B5EF4-FFF2-40B4-BE49-F238E27FC236}">
                        <a16:creationId xmlns:a16="http://schemas.microsoft.com/office/drawing/2014/main" id="{2DFB663E-81F5-4F86-9735-EB90C947AD5F}"/>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0" name="Isosceles Triangle 99">
                  <a:extLst>
                    <a:ext uri="{FF2B5EF4-FFF2-40B4-BE49-F238E27FC236}">
                      <a16:creationId xmlns:a16="http://schemas.microsoft.com/office/drawing/2014/main" id="{52151A49-EE50-4629-BB80-C3975EAFB03F}"/>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2" name="Arc 81">
                <a:extLst>
                  <a:ext uri="{FF2B5EF4-FFF2-40B4-BE49-F238E27FC236}">
                    <a16:creationId xmlns:a16="http://schemas.microsoft.com/office/drawing/2014/main" id="{DB444D26-6617-40D2-A40C-51A09BA19FB9}"/>
                  </a:ext>
                </a:extLst>
              </p:cNvPr>
              <p:cNvSpPr/>
              <p:nvPr/>
            </p:nvSpPr>
            <p:spPr>
              <a:xfrm>
                <a:off x="808672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3" name="Arc 82">
                <a:extLst>
                  <a:ext uri="{FF2B5EF4-FFF2-40B4-BE49-F238E27FC236}">
                    <a16:creationId xmlns:a16="http://schemas.microsoft.com/office/drawing/2014/main" id="{0E0D9BAC-B5E2-4F65-9E89-78AA11F81647}"/>
                  </a:ext>
                </a:extLst>
              </p:cNvPr>
              <p:cNvSpPr/>
              <p:nvPr/>
            </p:nvSpPr>
            <p:spPr>
              <a:xfrm flipH="1">
                <a:off x="768667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84" name="Group 83">
                <a:extLst>
                  <a:ext uri="{FF2B5EF4-FFF2-40B4-BE49-F238E27FC236}">
                    <a16:creationId xmlns:a16="http://schemas.microsoft.com/office/drawing/2014/main" id="{EF7B76C7-C7E7-409E-B824-5A2D2CC9C0A8}"/>
                  </a:ext>
                </a:extLst>
              </p:cNvPr>
              <p:cNvGrpSpPr/>
              <p:nvPr/>
            </p:nvGrpSpPr>
            <p:grpSpPr>
              <a:xfrm>
                <a:off x="8086725" y="2733675"/>
                <a:ext cx="233362" cy="776288"/>
                <a:chOff x="8086725" y="2733675"/>
                <a:chExt cx="233362" cy="776288"/>
              </a:xfrm>
            </p:grpSpPr>
            <p:sp>
              <p:nvSpPr>
                <p:cNvPr id="97" name="Oval 96">
                  <a:extLst>
                    <a:ext uri="{FF2B5EF4-FFF2-40B4-BE49-F238E27FC236}">
                      <a16:creationId xmlns:a16="http://schemas.microsoft.com/office/drawing/2014/main" id="{B1AD5CDE-68AD-4D6B-845A-2FA3D975B057}"/>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Oval 97">
                  <a:extLst>
                    <a:ext uri="{FF2B5EF4-FFF2-40B4-BE49-F238E27FC236}">
                      <a16:creationId xmlns:a16="http://schemas.microsoft.com/office/drawing/2014/main" id="{BCD1511E-CDA6-40F0-A595-F73B951846E4}"/>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5" name="Group 84">
                <a:extLst>
                  <a:ext uri="{FF2B5EF4-FFF2-40B4-BE49-F238E27FC236}">
                    <a16:creationId xmlns:a16="http://schemas.microsoft.com/office/drawing/2014/main" id="{4636D98D-B80E-4260-9DB9-AC15915264DC}"/>
                  </a:ext>
                </a:extLst>
              </p:cNvPr>
              <p:cNvGrpSpPr/>
              <p:nvPr/>
            </p:nvGrpSpPr>
            <p:grpSpPr>
              <a:xfrm flipH="1">
                <a:off x="7767638" y="2733675"/>
                <a:ext cx="233362" cy="776288"/>
                <a:chOff x="7843838" y="2733675"/>
                <a:chExt cx="233362" cy="776288"/>
              </a:xfrm>
            </p:grpSpPr>
            <p:sp>
              <p:nvSpPr>
                <p:cNvPr id="95" name="Oval 94">
                  <a:extLst>
                    <a:ext uri="{FF2B5EF4-FFF2-40B4-BE49-F238E27FC236}">
                      <a16:creationId xmlns:a16="http://schemas.microsoft.com/office/drawing/2014/main" id="{21615307-3744-42B8-AB55-43394CE3FF3A}"/>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val 95">
                  <a:extLst>
                    <a:ext uri="{FF2B5EF4-FFF2-40B4-BE49-F238E27FC236}">
                      <a16:creationId xmlns:a16="http://schemas.microsoft.com/office/drawing/2014/main" id="{4C63928A-1D27-44D2-B9F8-CAD62BE8F0CF}"/>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6" name="Group 85">
                <a:extLst>
                  <a:ext uri="{FF2B5EF4-FFF2-40B4-BE49-F238E27FC236}">
                    <a16:creationId xmlns:a16="http://schemas.microsoft.com/office/drawing/2014/main" id="{34A73774-5F84-4E74-ACC9-82BFD866578E}"/>
                  </a:ext>
                </a:extLst>
              </p:cNvPr>
              <p:cNvGrpSpPr/>
              <p:nvPr/>
            </p:nvGrpSpPr>
            <p:grpSpPr>
              <a:xfrm>
                <a:off x="8234361" y="3543300"/>
                <a:ext cx="554292" cy="828675"/>
                <a:chOff x="8234361" y="3543300"/>
                <a:chExt cx="554292" cy="828675"/>
              </a:xfrm>
            </p:grpSpPr>
            <p:sp>
              <p:nvSpPr>
                <p:cNvPr id="91" name="Oval 90">
                  <a:extLst>
                    <a:ext uri="{FF2B5EF4-FFF2-40B4-BE49-F238E27FC236}">
                      <a16:creationId xmlns:a16="http://schemas.microsoft.com/office/drawing/2014/main" id="{07D7FA46-8461-489A-B142-5CB1F21ECC7B}"/>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Oval 91">
                  <a:extLst>
                    <a:ext uri="{FF2B5EF4-FFF2-40B4-BE49-F238E27FC236}">
                      <a16:creationId xmlns:a16="http://schemas.microsoft.com/office/drawing/2014/main" id="{B2C777ED-4CF9-4924-9828-CE34D247D4CF}"/>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Oval 92">
                  <a:extLst>
                    <a:ext uri="{FF2B5EF4-FFF2-40B4-BE49-F238E27FC236}">
                      <a16:creationId xmlns:a16="http://schemas.microsoft.com/office/drawing/2014/main" id="{72405A14-327C-4DF5-B7B2-C2E111C34D94}"/>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Oval 93">
                  <a:extLst>
                    <a:ext uri="{FF2B5EF4-FFF2-40B4-BE49-F238E27FC236}">
                      <a16:creationId xmlns:a16="http://schemas.microsoft.com/office/drawing/2014/main" id="{4BC847DA-1CC6-44D6-B258-70DF0A3EC58D}"/>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7" name="Group 86">
                <a:extLst>
                  <a:ext uri="{FF2B5EF4-FFF2-40B4-BE49-F238E27FC236}">
                    <a16:creationId xmlns:a16="http://schemas.microsoft.com/office/drawing/2014/main" id="{8C9CF050-E4F2-4F17-99D9-BAEBA6D173B8}"/>
                  </a:ext>
                </a:extLst>
              </p:cNvPr>
              <p:cNvGrpSpPr/>
              <p:nvPr/>
            </p:nvGrpSpPr>
            <p:grpSpPr>
              <a:xfrm>
                <a:off x="7305672" y="3543299"/>
                <a:ext cx="554294" cy="748695"/>
                <a:chOff x="7305672" y="3543299"/>
                <a:chExt cx="554294" cy="748695"/>
              </a:xfrm>
            </p:grpSpPr>
            <p:sp>
              <p:nvSpPr>
                <p:cNvPr id="88" name="Oval 87">
                  <a:extLst>
                    <a:ext uri="{FF2B5EF4-FFF2-40B4-BE49-F238E27FC236}">
                      <a16:creationId xmlns:a16="http://schemas.microsoft.com/office/drawing/2014/main" id="{9F492405-9931-4082-83CB-FD178E525DE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9" name="Oval 88">
                  <a:extLst>
                    <a:ext uri="{FF2B5EF4-FFF2-40B4-BE49-F238E27FC236}">
                      <a16:creationId xmlns:a16="http://schemas.microsoft.com/office/drawing/2014/main" id="{5D6B5B5F-4E98-4EF9-92E4-98C304F5EDC7}"/>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Oval 89">
                  <a:extLst>
                    <a:ext uri="{FF2B5EF4-FFF2-40B4-BE49-F238E27FC236}">
                      <a16:creationId xmlns:a16="http://schemas.microsoft.com/office/drawing/2014/main" id="{3A0BE8E3-CDA3-4E02-B247-40EAEFB6EC47}"/>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4" name="Group 43">
              <a:extLst>
                <a:ext uri="{FF2B5EF4-FFF2-40B4-BE49-F238E27FC236}">
                  <a16:creationId xmlns:a16="http://schemas.microsoft.com/office/drawing/2014/main" id="{AC29F899-8B26-46A7-A341-2F12353D6E46}"/>
                </a:ext>
              </a:extLst>
            </p:cNvPr>
            <p:cNvGrpSpPr/>
            <p:nvPr/>
          </p:nvGrpSpPr>
          <p:grpSpPr>
            <a:xfrm>
              <a:off x="10384152" y="2733675"/>
              <a:ext cx="1482981" cy="1975800"/>
              <a:chOff x="10384152" y="2733675"/>
              <a:chExt cx="1482981" cy="1975800"/>
            </a:xfrm>
          </p:grpSpPr>
          <p:grpSp>
            <p:nvGrpSpPr>
              <p:cNvPr id="45" name="Group 44">
                <a:extLst>
                  <a:ext uri="{FF2B5EF4-FFF2-40B4-BE49-F238E27FC236}">
                    <a16:creationId xmlns:a16="http://schemas.microsoft.com/office/drawing/2014/main" id="{9FA67325-6E67-42C7-B0CD-EBCAC4B5D091}"/>
                  </a:ext>
                </a:extLst>
              </p:cNvPr>
              <p:cNvGrpSpPr/>
              <p:nvPr/>
            </p:nvGrpSpPr>
            <p:grpSpPr>
              <a:xfrm>
                <a:off x="10384152" y="2733675"/>
                <a:ext cx="1482981" cy="1643062"/>
                <a:chOff x="10384152" y="2733675"/>
                <a:chExt cx="1482981" cy="1643062"/>
              </a:xfrm>
            </p:grpSpPr>
            <p:sp>
              <p:nvSpPr>
                <p:cNvPr id="59" name="Oval 58">
                  <a:extLst>
                    <a:ext uri="{FF2B5EF4-FFF2-40B4-BE49-F238E27FC236}">
                      <a16:creationId xmlns:a16="http://schemas.microsoft.com/office/drawing/2014/main" id="{BDE74123-A1E4-4291-8031-9FC9807EA494}"/>
                    </a:ext>
                  </a:extLst>
                </p:cNvPr>
                <p:cNvSpPr/>
                <p:nvPr/>
              </p:nvSpPr>
              <p:spPr>
                <a:xfrm rot="19751809">
                  <a:off x="1148318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7C114056-0B94-4D5B-AE9F-DA3D25F7820B}"/>
                    </a:ext>
                  </a:extLst>
                </p:cNvPr>
                <p:cNvSpPr/>
                <p:nvPr/>
              </p:nvSpPr>
              <p:spPr>
                <a:xfrm rot="1848191" flipH="1">
                  <a:off x="1053649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Arc 60">
                  <a:extLst>
                    <a:ext uri="{FF2B5EF4-FFF2-40B4-BE49-F238E27FC236}">
                      <a16:creationId xmlns:a16="http://schemas.microsoft.com/office/drawing/2014/main" id="{34719DAC-2C62-4C4F-B4BD-C1F65C5A84E3}"/>
                    </a:ext>
                  </a:extLst>
                </p:cNvPr>
                <p:cNvSpPr/>
                <p:nvPr/>
              </p:nvSpPr>
              <p:spPr>
                <a:xfrm>
                  <a:off x="1116520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2" name="Arc 61">
                  <a:extLst>
                    <a:ext uri="{FF2B5EF4-FFF2-40B4-BE49-F238E27FC236}">
                      <a16:creationId xmlns:a16="http://schemas.microsoft.com/office/drawing/2014/main" id="{6EF0C2AE-20DA-4397-B53E-86DCE05054CB}"/>
                    </a:ext>
                  </a:extLst>
                </p:cNvPr>
                <p:cNvSpPr/>
                <p:nvPr/>
              </p:nvSpPr>
              <p:spPr>
                <a:xfrm flipH="1">
                  <a:off x="1076515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63" name="Group 62">
                  <a:extLst>
                    <a:ext uri="{FF2B5EF4-FFF2-40B4-BE49-F238E27FC236}">
                      <a16:creationId xmlns:a16="http://schemas.microsoft.com/office/drawing/2014/main" id="{D619F0D4-6BD5-4FBB-B07C-ED6C78518019}"/>
                    </a:ext>
                  </a:extLst>
                </p:cNvPr>
                <p:cNvGrpSpPr/>
                <p:nvPr/>
              </p:nvGrpSpPr>
              <p:grpSpPr>
                <a:xfrm>
                  <a:off x="11165205" y="2733675"/>
                  <a:ext cx="233362" cy="776288"/>
                  <a:chOff x="8086725" y="2733675"/>
                  <a:chExt cx="233362" cy="776288"/>
                </a:xfrm>
              </p:grpSpPr>
              <p:sp>
                <p:nvSpPr>
                  <p:cNvPr id="76" name="Oval 75">
                    <a:extLst>
                      <a:ext uri="{FF2B5EF4-FFF2-40B4-BE49-F238E27FC236}">
                        <a16:creationId xmlns:a16="http://schemas.microsoft.com/office/drawing/2014/main" id="{7C31B97E-614A-479B-8D62-BA13D3C94414}"/>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a:extLst>
                      <a:ext uri="{FF2B5EF4-FFF2-40B4-BE49-F238E27FC236}">
                        <a16:creationId xmlns:a16="http://schemas.microsoft.com/office/drawing/2014/main" id="{3C1DAFAD-F4AE-4CC8-8D81-43CF1A02C456}"/>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4" name="Group 63">
                  <a:extLst>
                    <a:ext uri="{FF2B5EF4-FFF2-40B4-BE49-F238E27FC236}">
                      <a16:creationId xmlns:a16="http://schemas.microsoft.com/office/drawing/2014/main" id="{0FE6DFBD-9960-42EE-9055-64ADE46D74F8}"/>
                    </a:ext>
                  </a:extLst>
                </p:cNvPr>
                <p:cNvGrpSpPr/>
                <p:nvPr/>
              </p:nvGrpSpPr>
              <p:grpSpPr>
                <a:xfrm flipH="1">
                  <a:off x="10846118" y="2733675"/>
                  <a:ext cx="233362" cy="776288"/>
                  <a:chOff x="7843838" y="2733675"/>
                  <a:chExt cx="233362" cy="776288"/>
                </a:xfrm>
              </p:grpSpPr>
              <p:sp>
                <p:nvSpPr>
                  <p:cNvPr id="74" name="Oval 73">
                    <a:extLst>
                      <a:ext uri="{FF2B5EF4-FFF2-40B4-BE49-F238E27FC236}">
                        <a16:creationId xmlns:a16="http://schemas.microsoft.com/office/drawing/2014/main" id="{27D286E3-DC7B-42E8-9E11-BC79073A8592}"/>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a:extLst>
                      <a:ext uri="{FF2B5EF4-FFF2-40B4-BE49-F238E27FC236}">
                        <a16:creationId xmlns:a16="http://schemas.microsoft.com/office/drawing/2014/main" id="{41D7797D-F72B-4E8D-B1BA-234BDACB00FA}"/>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5" name="Group 64">
                  <a:extLst>
                    <a:ext uri="{FF2B5EF4-FFF2-40B4-BE49-F238E27FC236}">
                      <a16:creationId xmlns:a16="http://schemas.microsoft.com/office/drawing/2014/main" id="{4950EAB7-F01C-4971-B45C-4E8DDA9FBBE7}"/>
                    </a:ext>
                  </a:extLst>
                </p:cNvPr>
                <p:cNvGrpSpPr/>
                <p:nvPr/>
              </p:nvGrpSpPr>
              <p:grpSpPr>
                <a:xfrm>
                  <a:off x="11312841" y="3543300"/>
                  <a:ext cx="554292" cy="828675"/>
                  <a:chOff x="8234361" y="3543300"/>
                  <a:chExt cx="554292" cy="828675"/>
                </a:xfrm>
              </p:grpSpPr>
              <p:sp>
                <p:nvSpPr>
                  <p:cNvPr id="70" name="Oval 69">
                    <a:extLst>
                      <a:ext uri="{FF2B5EF4-FFF2-40B4-BE49-F238E27FC236}">
                        <a16:creationId xmlns:a16="http://schemas.microsoft.com/office/drawing/2014/main" id="{2F87B7A2-74C7-4225-A42C-B62EE79877ED}"/>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a:extLst>
                      <a:ext uri="{FF2B5EF4-FFF2-40B4-BE49-F238E27FC236}">
                        <a16:creationId xmlns:a16="http://schemas.microsoft.com/office/drawing/2014/main" id="{9AC218E4-9CE8-4E09-8DB9-C3F4139D7EF3}"/>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a:extLst>
                      <a:ext uri="{FF2B5EF4-FFF2-40B4-BE49-F238E27FC236}">
                        <a16:creationId xmlns:a16="http://schemas.microsoft.com/office/drawing/2014/main" id="{CCC7BB1A-A7F5-4E73-BD28-BE9D0428A9AC}"/>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30F279DB-AD88-4BC2-9363-99CD3065E0EA}"/>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6" name="Group 65">
                  <a:extLst>
                    <a:ext uri="{FF2B5EF4-FFF2-40B4-BE49-F238E27FC236}">
                      <a16:creationId xmlns:a16="http://schemas.microsoft.com/office/drawing/2014/main" id="{D4A9E7E7-BF9E-4ABB-A07E-A5789F076E68}"/>
                    </a:ext>
                  </a:extLst>
                </p:cNvPr>
                <p:cNvGrpSpPr/>
                <p:nvPr/>
              </p:nvGrpSpPr>
              <p:grpSpPr>
                <a:xfrm>
                  <a:off x="10384152" y="3543299"/>
                  <a:ext cx="554294" cy="748695"/>
                  <a:chOff x="7305672" y="3543299"/>
                  <a:chExt cx="554294" cy="748695"/>
                </a:xfrm>
              </p:grpSpPr>
              <p:sp>
                <p:nvSpPr>
                  <p:cNvPr id="67" name="Oval 66">
                    <a:extLst>
                      <a:ext uri="{FF2B5EF4-FFF2-40B4-BE49-F238E27FC236}">
                        <a16:creationId xmlns:a16="http://schemas.microsoft.com/office/drawing/2014/main" id="{CAD31897-D37E-4D19-B718-57737D130FB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a:extLst>
                      <a:ext uri="{FF2B5EF4-FFF2-40B4-BE49-F238E27FC236}">
                        <a16:creationId xmlns:a16="http://schemas.microsoft.com/office/drawing/2014/main" id="{C3DB958A-3C68-4A63-B706-7157BA84F413}"/>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a:extLst>
                      <a:ext uri="{FF2B5EF4-FFF2-40B4-BE49-F238E27FC236}">
                        <a16:creationId xmlns:a16="http://schemas.microsoft.com/office/drawing/2014/main" id="{A12DFE5A-7A28-4FAF-8E14-1479F5512D4F}"/>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6" name="Group 45">
                <a:extLst>
                  <a:ext uri="{FF2B5EF4-FFF2-40B4-BE49-F238E27FC236}">
                    <a16:creationId xmlns:a16="http://schemas.microsoft.com/office/drawing/2014/main" id="{FCA13049-20AF-41FE-8E84-B772099646BF}"/>
                  </a:ext>
                </a:extLst>
              </p:cNvPr>
              <p:cNvGrpSpPr/>
              <p:nvPr/>
            </p:nvGrpSpPr>
            <p:grpSpPr>
              <a:xfrm>
                <a:off x="10583111" y="3233050"/>
                <a:ext cx="1060298" cy="1476425"/>
                <a:chOff x="10633911" y="3283851"/>
                <a:chExt cx="962903" cy="1340806"/>
              </a:xfrm>
            </p:grpSpPr>
            <p:grpSp>
              <p:nvGrpSpPr>
                <p:cNvPr id="47" name="Group 46">
                  <a:extLst>
                    <a:ext uri="{FF2B5EF4-FFF2-40B4-BE49-F238E27FC236}">
                      <a16:creationId xmlns:a16="http://schemas.microsoft.com/office/drawing/2014/main" id="{B68FE411-7661-495D-9654-26ED53B511CA}"/>
                    </a:ext>
                  </a:extLst>
                </p:cNvPr>
                <p:cNvGrpSpPr/>
                <p:nvPr/>
              </p:nvGrpSpPr>
              <p:grpSpPr>
                <a:xfrm>
                  <a:off x="11198436" y="3283851"/>
                  <a:ext cx="398378" cy="1340806"/>
                  <a:chOff x="8715894" y="3410851"/>
                  <a:chExt cx="398378" cy="1340806"/>
                </a:xfrm>
              </p:grpSpPr>
              <p:sp>
                <p:nvSpPr>
                  <p:cNvPr id="55" name="Oval 54">
                    <a:extLst>
                      <a:ext uri="{FF2B5EF4-FFF2-40B4-BE49-F238E27FC236}">
                        <a16:creationId xmlns:a16="http://schemas.microsoft.com/office/drawing/2014/main" id="{243D0541-B8C6-47D6-8299-6F8A98961CBF}"/>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a:extLst>
                      <a:ext uri="{FF2B5EF4-FFF2-40B4-BE49-F238E27FC236}">
                        <a16:creationId xmlns:a16="http://schemas.microsoft.com/office/drawing/2014/main" id="{A89C5E4A-675E-42BB-B70F-5BA432CCFB7D}"/>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C9B0A8FB-DA33-4905-9C88-35D633DF60B2}"/>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EE16D01D-A0E4-4814-84AE-67893A18F73F}"/>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8" name="Group 47">
                  <a:extLst>
                    <a:ext uri="{FF2B5EF4-FFF2-40B4-BE49-F238E27FC236}">
                      <a16:creationId xmlns:a16="http://schemas.microsoft.com/office/drawing/2014/main" id="{459FD3E4-04CE-4FEB-B870-D94AC1E9DDB6}"/>
                    </a:ext>
                  </a:extLst>
                </p:cNvPr>
                <p:cNvGrpSpPr/>
                <p:nvPr/>
              </p:nvGrpSpPr>
              <p:grpSpPr>
                <a:xfrm>
                  <a:off x="10633911" y="3283851"/>
                  <a:ext cx="415152" cy="1340806"/>
                  <a:chOff x="6958531" y="3410851"/>
                  <a:chExt cx="415152" cy="1340806"/>
                </a:xfrm>
              </p:grpSpPr>
              <p:grpSp>
                <p:nvGrpSpPr>
                  <p:cNvPr id="49" name="Group 48">
                    <a:extLst>
                      <a:ext uri="{FF2B5EF4-FFF2-40B4-BE49-F238E27FC236}">
                        <a16:creationId xmlns:a16="http://schemas.microsoft.com/office/drawing/2014/main" id="{6C80EDD2-1588-470A-A492-D649757AE682}"/>
                      </a:ext>
                    </a:extLst>
                  </p:cNvPr>
                  <p:cNvGrpSpPr/>
                  <p:nvPr/>
                </p:nvGrpSpPr>
                <p:grpSpPr>
                  <a:xfrm flipH="1">
                    <a:off x="6958531" y="3410851"/>
                    <a:ext cx="398378" cy="1340806"/>
                    <a:chOff x="8715894" y="3410851"/>
                    <a:chExt cx="398378" cy="1340806"/>
                  </a:xfrm>
                  <a:solidFill>
                    <a:schemeClr val="accent5">
                      <a:lumMod val="75000"/>
                    </a:schemeClr>
                  </a:solidFill>
                </p:grpSpPr>
                <p:sp>
                  <p:nvSpPr>
                    <p:cNvPr id="51" name="Oval 50">
                      <a:extLst>
                        <a:ext uri="{FF2B5EF4-FFF2-40B4-BE49-F238E27FC236}">
                          <a16:creationId xmlns:a16="http://schemas.microsoft.com/office/drawing/2014/main" id="{C32539AB-C98A-4A8C-9674-4C4CDADDB589}"/>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8F2FB092-2DB3-44E0-91F7-5472C0DAC8F2}"/>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9C87520A-696A-4AC8-92D5-96BE156E7FF7}"/>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B57EDEFC-D343-41EE-B346-369214707ACB}"/>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0" name="Isosceles Triangle 49">
                    <a:extLst>
                      <a:ext uri="{FF2B5EF4-FFF2-40B4-BE49-F238E27FC236}">
                        <a16:creationId xmlns:a16="http://schemas.microsoft.com/office/drawing/2014/main" id="{5652D1E2-5F87-495E-92A3-5E0CC5185D6C}"/>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sp>
        <p:nvSpPr>
          <p:cNvPr id="5" name="Left Brace 4">
            <a:extLst>
              <a:ext uri="{FF2B5EF4-FFF2-40B4-BE49-F238E27FC236}">
                <a16:creationId xmlns:a16="http://schemas.microsoft.com/office/drawing/2014/main" id="{D968F74B-DB2C-3F4A-A486-845F8E036B7C}"/>
              </a:ext>
            </a:extLst>
          </p:cNvPr>
          <p:cNvSpPr/>
          <p:nvPr/>
        </p:nvSpPr>
        <p:spPr>
          <a:xfrm>
            <a:off x="4057650" y="4498424"/>
            <a:ext cx="568643" cy="18637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935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noProof="0" dirty="0"/>
              <a:t>FVIII laboratory monitoring: </a:t>
            </a:r>
            <a:r>
              <a:rPr lang="en-CA" b="1" noProof="0" dirty="0">
                <a:latin typeface="Arial" panose="020B0604020202020204" pitchFamily="34" charset="0"/>
                <a:cs typeface="Arial" panose="020B0604020202020204" pitchFamily="34" charset="0"/>
              </a:rPr>
              <a:t>Emicizumab</a:t>
            </a: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indent="0" algn="l" rtl="0" eaLnBrk="1" fontAlgn="t" latinLnBrk="0" hangingPunct="1">
              <a:lnSpc>
                <a:spcPct val="110000"/>
              </a:lnSpc>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3.2.31 </a:t>
            </a:r>
            <a:endParaRPr lang="en-CA" b="0" i="0" u="none" strike="noStrike" noProof="0"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patients receiving emicizumab in whom confirmation of expected emicizumab levels is required,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 modified one-stage assay including an additional pre-dilution step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of test plasma and assay calibration with specific emicizumab calibrators. </a:t>
            </a:r>
          </a:p>
          <a:p>
            <a:pPr marL="0" indent="0" algn="l" rtl="0" eaLnBrk="1" fontAlgn="t" latinLnBrk="0" hangingPunct="1">
              <a:lnSpc>
                <a:spcPct val="110000"/>
              </a:lnSpc>
              <a:spcBef>
                <a:spcPts val="0"/>
              </a:spcBef>
              <a:spcAft>
                <a:spcPts val="0"/>
              </a:spcAft>
              <a:buNone/>
            </a:pPr>
            <a:endParaRPr lang="en-CA"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lnSpc>
                <a:spcPct val="110000"/>
              </a:lnSpc>
              <a:spcBef>
                <a:spcPts val="0"/>
              </a:spcBef>
              <a:spcAft>
                <a:spcPts val="0"/>
              </a:spcAft>
              <a:buNone/>
            </a:pPr>
            <a:br>
              <a:rPr lang="en-CA" b="0" i="0" u="none" strike="noStrike" kern="1200" baseline="0" noProof="0" dirty="0">
                <a:solidFill>
                  <a:srgbClr val="000000"/>
                </a:solidFill>
                <a:effectLst/>
                <a:latin typeface="Arial" panose="020B0604020202020204" pitchFamily="34" charset="0"/>
                <a:cs typeface="Arial" panose="020B0604020202020204" pitchFamily="34" charset="0"/>
              </a:rPr>
            </a:br>
            <a:endParaRPr lang="en-CA" b="0" i="0" u="none" strike="noStrike" noProof="0" dirty="0">
              <a:effectLst/>
              <a:latin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noProof="0" dirty="0"/>
          </a:p>
          <a:p>
            <a:r>
              <a:rPr lang="en-CA" noProof="0" dirty="0"/>
              <a:t>APTT, activated partial thromboplastin time.</a:t>
            </a:r>
          </a:p>
        </p:txBody>
      </p:sp>
      <p:sp>
        <p:nvSpPr>
          <p:cNvPr id="8" name="Content Placeholder 2">
            <a:extLst>
              <a:ext uri="{FF2B5EF4-FFF2-40B4-BE49-F238E27FC236}">
                <a16:creationId xmlns:a16="http://schemas.microsoft.com/office/drawing/2014/main" id="{A8FF82CB-D53C-4647-9B3E-0DB17B5644D1}"/>
              </a:ext>
            </a:extLst>
          </p:cNvPr>
          <p:cNvSpPr txBox="1">
            <a:spLocks/>
          </p:cNvSpPr>
          <p:nvPr/>
        </p:nvSpPr>
        <p:spPr>
          <a:xfrm>
            <a:off x="838200" y="3592214"/>
            <a:ext cx="10515598" cy="79828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 </a:t>
            </a:r>
            <a:r>
              <a:rPr lang="en-US" b="0" i="0" u="none" strike="noStrike" kern="1200" baseline="0" dirty="0">
                <a:solidFill>
                  <a:srgbClr val="000000"/>
                </a:solidFill>
                <a:effectLst/>
                <a:latin typeface="Arial" panose="020B0604020202020204" pitchFamily="34" charset="0"/>
                <a:cs typeface="Arial" panose="020B0604020202020204" pitchFamily="34" charset="0"/>
              </a:rPr>
              <a:t>Even at subtherapeutic levels of emicizumab, APTT may be normal or subnormal in patients with severe hemophilia A with or without inhibitors. </a:t>
            </a:r>
            <a:endParaRPr lang="en-CA" b="0" i="0" u="none" strike="noStrike" dirty="0">
              <a:effectLst/>
              <a:latin typeface="Arial" panose="020B0604020202020204" pitchFamily="34" charset="0"/>
            </a:endParaRPr>
          </a:p>
        </p:txBody>
      </p:sp>
    </p:spTree>
    <p:extLst>
      <p:ext uri="{BB962C8B-B14F-4D97-AF65-F5344CB8AC3E}">
        <p14:creationId xmlns:p14="http://schemas.microsoft.com/office/powerpoint/2010/main" val="16501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noProof="0" dirty="0"/>
              <a:t>FVIII laboratory monitoring: </a:t>
            </a:r>
            <a:r>
              <a:rPr lang="en-CA" b="1" noProof="0" dirty="0">
                <a:latin typeface="Arial" panose="020B0604020202020204" pitchFamily="34" charset="0"/>
                <a:cs typeface="Arial" panose="020B0604020202020204" pitchFamily="34" charset="0"/>
              </a:rPr>
              <a:t>Emicizumab</a:t>
            </a: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marR="0" indent="0" algn="l" rtl="0" eaLnBrk="1" fontAlgn="auto" latinLnBrk="0" hangingPunct="1">
              <a:lnSpc>
                <a:spcPct val="110000"/>
              </a:lnSpc>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3.2.32 </a:t>
            </a:r>
            <a:endParaRPr lang="en-CA" b="0" i="0" u="none" strike="noStrike" noProof="0"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determination of FVIII activity in patients with hemophilia A receiving emicizumab,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 chromogenic FVIII assay containing bovine FX</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t>
            </a:r>
            <a:endParaRPr lang="en-CA" b="0" i="0" u="none" strike="noStrike" noProof="0"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dirty="0"/>
          </a:p>
        </p:txBody>
      </p:sp>
      <p:sp>
        <p:nvSpPr>
          <p:cNvPr id="9" name="Content Placeholder 2">
            <a:extLst>
              <a:ext uri="{FF2B5EF4-FFF2-40B4-BE49-F238E27FC236}">
                <a16:creationId xmlns:a16="http://schemas.microsoft.com/office/drawing/2014/main" id="{2F3782EF-E824-4E46-A4D6-E4518CF99512}"/>
              </a:ext>
            </a:extLst>
          </p:cNvPr>
          <p:cNvSpPr txBox="1">
            <a:spLocks/>
          </p:cNvSpPr>
          <p:nvPr/>
        </p:nvSpPr>
        <p:spPr>
          <a:xfrm>
            <a:off x="838200" y="3099654"/>
            <a:ext cx="10515598" cy="130628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 At therapeutic levels, emicizumab affects any chromogenic FVIII assay containing FX of human origin. Emicizumab may also affect chromogenic FVIII assays containing FIXa of human and FX of bovine origin but only at emicizumab levels higher than those expected in patients receiving recommended doses. </a:t>
            </a:r>
            <a:endParaRPr lang="en-CA" b="0" i="0" u="none" strike="noStrike" dirty="0">
              <a:effectLst/>
              <a:latin typeface="Arial" panose="020B0604020202020204" pitchFamily="34" charset="0"/>
            </a:endParaRPr>
          </a:p>
        </p:txBody>
      </p:sp>
    </p:spTree>
    <p:extLst>
      <p:ext uri="{BB962C8B-B14F-4D97-AF65-F5344CB8AC3E}">
        <p14:creationId xmlns:p14="http://schemas.microsoft.com/office/powerpoint/2010/main" val="157335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noProof="0" dirty="0"/>
              <a:t>FVIII laboratory monitoring: </a:t>
            </a:r>
            <a:r>
              <a:rPr lang="en-CA" noProof="0" dirty="0">
                <a:latin typeface="Arial" panose="020B0604020202020204" pitchFamily="34" charset="0"/>
                <a:cs typeface="Arial" panose="020B0604020202020204" pitchFamily="34" charset="0"/>
              </a:rPr>
              <a:t>Emicizumab</a:t>
            </a:r>
            <a:endParaRPr lang="en-CA" noProof="0" dirty="0"/>
          </a:p>
        </p:txBody>
      </p:sp>
      <p:sp>
        <p:nvSpPr>
          <p:cNvPr id="9" name="Content Placeholder 2">
            <a:extLst>
              <a:ext uri="{FF2B5EF4-FFF2-40B4-BE49-F238E27FC236}">
                <a16:creationId xmlns:a16="http://schemas.microsoft.com/office/drawing/2014/main" id="{DB443928-9E6A-4BDB-B0ED-B6745AC78253}"/>
              </a:ext>
            </a:extLst>
          </p:cNvPr>
          <p:cNvSpPr txBox="1">
            <a:spLocks/>
          </p:cNvSpPr>
          <p:nvPr/>
        </p:nvSpPr>
        <p:spPr>
          <a:xfrm>
            <a:off x="838200" y="47461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en-US" sz="2000" b="1" i="0" u="none" strike="noStrike" baseline="0" dirty="0">
                <a:solidFill>
                  <a:schemeClr val="accent1"/>
                </a:solidFill>
                <a:latin typeface="Arial" panose="020B0604020202020204" pitchFamily="34" charset="0"/>
                <a:cs typeface="Arial" panose="020B0604020202020204" pitchFamily="34" charset="0"/>
              </a:rPr>
              <a:t>REMARK: </a:t>
            </a:r>
            <a:r>
              <a:rPr lang="en-US" sz="2000" i="0" u="none" strike="noStrike" baseline="0" dirty="0">
                <a:solidFill>
                  <a:srgbClr val="000000"/>
                </a:solidFill>
                <a:latin typeface="Arial" panose="020B0604020202020204" pitchFamily="34" charset="0"/>
                <a:cs typeface="Arial" panose="020B0604020202020204" pitchFamily="34" charset="0"/>
              </a:rPr>
              <a:t>Validated anti-drug antibody assays may also be used for </a:t>
            </a:r>
            <a:r>
              <a:rPr lang="en-CA" sz="2000" i="0" u="none" strike="noStrike" baseline="0" dirty="0">
                <a:solidFill>
                  <a:srgbClr val="000000"/>
                </a:solidFill>
                <a:latin typeface="Arial" panose="020B0604020202020204" pitchFamily="34" charset="0"/>
                <a:cs typeface="Arial" panose="020B0604020202020204" pitchFamily="34" charset="0"/>
              </a:rPr>
              <a:t>this purpose, if available.</a:t>
            </a:r>
            <a:endParaRPr lang="en-CA" sz="20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DC1C976-C331-4491-8540-AFEFC27B982D}"/>
              </a:ext>
            </a:extLst>
          </p:cNvPr>
          <p:cNvSpPr>
            <a:spLocks noGrp="1"/>
          </p:cNvSpPr>
          <p:nvPr>
            <p:ph idx="1"/>
          </p:nvPr>
        </p:nvSpPr>
        <p:spPr/>
        <p:txBody>
          <a:bodyPr/>
          <a:lstStyle/>
          <a:p>
            <a:pPr marL="0" indent="0">
              <a:buNone/>
            </a:pPr>
            <a:r>
              <a:rPr lang="en-CA" sz="2000" b="1" noProof="0" dirty="0">
                <a:solidFill>
                  <a:schemeClr val="accent1"/>
                </a:solidFill>
                <a:latin typeface="Arial" panose="020B0604020202020204" pitchFamily="34" charset="0"/>
                <a:cs typeface="Arial" panose="020B0604020202020204" pitchFamily="34" charset="0"/>
              </a:rPr>
              <a:t>Recommendation 3.2.33 </a:t>
            </a:r>
            <a:br>
              <a:rPr lang="en-CA" sz="2000" b="1" noProof="0" dirty="0">
                <a:solidFill>
                  <a:schemeClr val="accent1"/>
                </a:solidFill>
                <a:latin typeface="Arial" panose="020B0604020202020204" pitchFamily="34" charset="0"/>
                <a:cs typeface="Arial" panose="020B0604020202020204" pitchFamily="34" charset="0"/>
              </a:rPr>
            </a:br>
            <a:r>
              <a:rPr lang="en-CA" sz="2000" b="1" u="none" strike="noStrike" baseline="0" noProof="0" dirty="0">
                <a:solidFill>
                  <a:srgbClr val="000000"/>
                </a:solidFill>
                <a:latin typeface="Arial" panose="020B0604020202020204" pitchFamily="34" charset="0"/>
                <a:cs typeface="Arial" panose="020B0604020202020204" pitchFamily="34" charset="0"/>
              </a:rPr>
              <a:t>For determination of FVIII inhibitor levels </a:t>
            </a:r>
            <a:r>
              <a:rPr lang="en-CA" sz="2000" b="0" u="none" strike="noStrike" baseline="0" noProof="0" dirty="0">
                <a:solidFill>
                  <a:srgbClr val="000000"/>
                </a:solidFill>
                <a:latin typeface="Arial" panose="020B0604020202020204" pitchFamily="34" charset="0"/>
                <a:cs typeface="Arial" panose="020B0604020202020204" pitchFamily="34" charset="0"/>
              </a:rPr>
              <a:t>in patients receiving emicizumab, the WFH recommends </a:t>
            </a:r>
            <a:r>
              <a:rPr lang="en-CA" sz="2000" b="1" u="none" strike="noStrike" baseline="0" noProof="0" dirty="0">
                <a:solidFill>
                  <a:srgbClr val="000000"/>
                </a:solidFill>
                <a:latin typeface="Arial" panose="020B0604020202020204" pitchFamily="34" charset="0"/>
                <a:cs typeface="Arial" panose="020B0604020202020204" pitchFamily="34" charset="0"/>
              </a:rPr>
              <a:t>use of a</a:t>
            </a:r>
            <a:r>
              <a:rPr lang="en-CA" sz="2000" b="0" u="none" strike="noStrike" baseline="0" noProof="0" dirty="0">
                <a:solidFill>
                  <a:srgbClr val="000000"/>
                </a:solidFill>
                <a:latin typeface="Arial" panose="020B0604020202020204" pitchFamily="34" charset="0"/>
                <a:cs typeface="Arial" panose="020B0604020202020204" pitchFamily="34" charset="0"/>
              </a:rPr>
              <a:t> </a:t>
            </a:r>
            <a:r>
              <a:rPr lang="en-CA" sz="2000" b="1" u="none" strike="noStrike" baseline="0" noProof="0" dirty="0">
                <a:solidFill>
                  <a:srgbClr val="000000"/>
                </a:solidFill>
                <a:latin typeface="Arial" panose="020B0604020202020204" pitchFamily="34" charset="0"/>
                <a:cs typeface="Arial" panose="020B0604020202020204" pitchFamily="34" charset="0"/>
              </a:rPr>
              <a:t>chromogenic FVIII assay containing bovine FX. </a:t>
            </a:r>
            <a:endParaRPr lang="en-CA" sz="2000" b="1" i="0" u="none" strike="noStrike" baseline="0" noProof="0" dirty="0">
              <a:solidFill>
                <a:srgbClr val="000000"/>
              </a:solidFill>
              <a:latin typeface="Arial" panose="020B0604020202020204" pitchFamily="34" charset="0"/>
              <a:cs typeface="Arial" panose="020B0604020202020204" pitchFamily="34" charset="0"/>
            </a:endParaRPr>
          </a:p>
          <a:p>
            <a:pPr marL="0" indent="0">
              <a:buNone/>
            </a:pPr>
            <a:r>
              <a:rPr lang="en-CA" sz="2000" b="1" noProof="0" dirty="0">
                <a:solidFill>
                  <a:schemeClr val="accent1"/>
                </a:solidFill>
                <a:latin typeface="Arial" panose="020B0604020202020204" pitchFamily="34" charset="0"/>
                <a:cs typeface="Arial" panose="020B0604020202020204" pitchFamily="34" charset="0"/>
              </a:rPr>
              <a:t>Recommendation 3.2.34 </a:t>
            </a:r>
            <a:br>
              <a:rPr lang="en-CA" sz="2000" b="1" noProof="0" dirty="0">
                <a:solidFill>
                  <a:schemeClr val="accent1"/>
                </a:solidFill>
                <a:latin typeface="Arial" panose="020B0604020202020204" pitchFamily="34" charset="0"/>
                <a:cs typeface="Arial" panose="020B0604020202020204" pitchFamily="34" charset="0"/>
              </a:rPr>
            </a:br>
            <a:r>
              <a:rPr lang="en-CA" sz="2000" b="0" u="none" strike="noStrike" baseline="0" noProof="0" dirty="0">
                <a:solidFill>
                  <a:srgbClr val="000000"/>
                </a:solidFill>
                <a:latin typeface="Arial" panose="020B0604020202020204" pitchFamily="34" charset="0"/>
                <a:cs typeface="Arial" panose="020B0604020202020204" pitchFamily="34" charset="0"/>
              </a:rPr>
              <a:t>For </a:t>
            </a:r>
            <a:r>
              <a:rPr lang="en-CA" sz="2000" b="1" u="none" strike="noStrike" baseline="0" noProof="0" dirty="0">
                <a:solidFill>
                  <a:srgbClr val="000000"/>
                </a:solidFill>
                <a:latin typeface="Arial" panose="020B0604020202020204" pitchFamily="34" charset="0"/>
                <a:cs typeface="Arial" panose="020B0604020202020204" pitchFamily="34" charset="0"/>
              </a:rPr>
              <a:t>patients with a suspected neutralizing anti-emicizumab antibody</a:t>
            </a:r>
            <a:r>
              <a:rPr lang="en-CA" sz="2000" b="0" u="none" strike="noStrike" baseline="0" noProof="0" dirty="0">
                <a:solidFill>
                  <a:srgbClr val="000000"/>
                </a:solidFill>
                <a:latin typeface="Arial" panose="020B0604020202020204" pitchFamily="34" charset="0"/>
                <a:cs typeface="Arial" panose="020B0604020202020204" pitchFamily="34" charset="0"/>
              </a:rPr>
              <a:t>, the WFH recommends measuring emicizumab levels using a </a:t>
            </a:r>
            <a:r>
              <a:rPr lang="en-CA" sz="2000" b="1" u="none" strike="noStrike" baseline="0" noProof="0" dirty="0">
                <a:solidFill>
                  <a:srgbClr val="000000"/>
                </a:solidFill>
                <a:latin typeface="Arial" panose="020B0604020202020204" pitchFamily="34" charset="0"/>
                <a:cs typeface="Arial" panose="020B0604020202020204" pitchFamily="34" charset="0"/>
              </a:rPr>
              <a:t>modified one-stage assay including an additional pre-dilution step </a:t>
            </a:r>
            <a:r>
              <a:rPr lang="en-CA" sz="2000" b="0" u="none" strike="noStrike" baseline="0" noProof="0" dirty="0">
                <a:solidFill>
                  <a:srgbClr val="000000"/>
                </a:solidFill>
                <a:latin typeface="Arial" panose="020B0604020202020204" pitchFamily="34" charset="0"/>
                <a:cs typeface="Arial" panose="020B0604020202020204" pitchFamily="34" charset="0"/>
              </a:rPr>
              <a:t>of test plasma and assay calibration with specific emicizumab calibrators. </a:t>
            </a:r>
          </a:p>
        </p:txBody>
      </p:sp>
      <p:sp>
        <p:nvSpPr>
          <p:cNvPr id="6" name="Text Placeholder 3">
            <a:extLst>
              <a:ext uri="{FF2B5EF4-FFF2-40B4-BE49-F238E27FC236}">
                <a16:creationId xmlns:a16="http://schemas.microsoft.com/office/drawing/2014/main" id="{35732389-D863-49AF-AE83-14DC4D8B35E6}"/>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55829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0DB5-B16E-45C3-8FCA-4B595DF7A6CA}"/>
              </a:ext>
            </a:extLst>
          </p:cNvPr>
          <p:cNvSpPr>
            <a:spLocks noGrp="1"/>
          </p:cNvSpPr>
          <p:nvPr>
            <p:ph type="title"/>
          </p:nvPr>
        </p:nvSpPr>
        <p:spPr/>
        <p:txBody>
          <a:bodyPr>
            <a:normAutofit/>
          </a:bodyPr>
          <a:lstStyle/>
          <a:p>
            <a:r>
              <a:rPr lang="en-CA" noProof="0" dirty="0">
                <a:latin typeface="Arial" panose="020B0604020202020204" pitchFamily="34" charset="0"/>
                <a:cs typeface="Arial" panose="020B0604020202020204" pitchFamily="34" charset="0"/>
              </a:rPr>
              <a:t>Laboratory monitoring: I</a:t>
            </a:r>
            <a:r>
              <a:rPr lang="en-CA" b="1" noProof="0" dirty="0">
                <a:latin typeface="Arial" panose="020B0604020202020204" pitchFamily="34" charset="0"/>
                <a:cs typeface="Arial" panose="020B0604020202020204" pitchFamily="34" charset="0"/>
              </a:rPr>
              <a:t>nhibitors</a:t>
            </a:r>
          </a:p>
        </p:txBody>
      </p:sp>
      <p:sp>
        <p:nvSpPr>
          <p:cNvPr id="3" name="Content Placeholder 2">
            <a:extLst>
              <a:ext uri="{FF2B5EF4-FFF2-40B4-BE49-F238E27FC236}">
                <a16:creationId xmlns:a16="http://schemas.microsoft.com/office/drawing/2014/main" id="{7439716E-79C9-4367-AA55-2ECDD4C420D0}"/>
              </a:ext>
            </a:extLst>
          </p:cNvPr>
          <p:cNvSpPr>
            <a:spLocks noGrp="1"/>
          </p:cNvSpPr>
          <p:nvPr>
            <p:ph idx="1"/>
          </p:nvPr>
        </p:nvSpPr>
        <p:spPr/>
        <p:txBody>
          <a:bodyPr>
            <a:noAutofit/>
          </a:bodyPr>
          <a:lstStyle/>
          <a:p>
            <a:pPr algn="l">
              <a:spcBef>
                <a:spcPts val="2400"/>
              </a:spcBef>
            </a:pPr>
            <a:r>
              <a:rPr lang="en-CA" sz="2000" b="0" i="0" u="none" strike="noStrike" baseline="0" noProof="0" dirty="0">
                <a:latin typeface="Arial" panose="020B0604020202020204" pitchFamily="34" charset="0"/>
                <a:cs typeface="Arial" panose="020B0604020202020204" pitchFamily="34" charset="0"/>
              </a:rPr>
              <a:t>The most frequently encountered functional inhibitors of hemostasis are </a:t>
            </a:r>
            <a:r>
              <a:rPr lang="en-CA" sz="2000" b="1" i="0" u="none" strike="noStrike" baseline="0" noProof="0" dirty="0">
                <a:latin typeface="Arial" panose="020B0604020202020204" pitchFamily="34" charset="0"/>
                <a:cs typeface="Arial" panose="020B0604020202020204" pitchFamily="34" charset="0"/>
              </a:rPr>
              <a:t>lupus anticoagulants</a:t>
            </a:r>
          </a:p>
          <a:p>
            <a:pPr algn="l">
              <a:spcBef>
                <a:spcPts val="2400"/>
              </a:spcBef>
            </a:pPr>
            <a:r>
              <a:rPr lang="en-CA" sz="2000" b="0" i="0" u="none" strike="noStrike" baseline="0" noProof="0" dirty="0">
                <a:latin typeface="Arial" panose="020B0604020202020204" pitchFamily="34" charset="0"/>
                <a:cs typeface="Arial" panose="020B0604020202020204" pitchFamily="34" charset="0"/>
              </a:rPr>
              <a:t>Most FVIII inhibitors that develop secondary to replacement therapy in patients with hemophilia A show a characteristic pattern: </a:t>
            </a:r>
            <a:r>
              <a:rPr lang="en-CA" sz="2000" b="1" i="0" u="none" strike="noStrike" baseline="0" noProof="0" dirty="0">
                <a:latin typeface="Arial" panose="020B0604020202020204" pitchFamily="34" charset="0"/>
                <a:cs typeface="Arial" panose="020B0604020202020204" pitchFamily="34" charset="0"/>
              </a:rPr>
              <a:t>the APTT of a patient/PNP mixture is intermediate</a:t>
            </a:r>
          </a:p>
          <a:p>
            <a:pPr algn="l">
              <a:spcBef>
                <a:spcPts val="2400"/>
              </a:spcBef>
            </a:pPr>
            <a:r>
              <a:rPr lang="en-CA" sz="2000" b="0" i="0" u="none" baseline="0" noProof="0" dirty="0">
                <a:latin typeface="Arial" panose="020B0604020202020204" pitchFamily="34" charset="0"/>
                <a:cs typeface="Arial" panose="020B0604020202020204" pitchFamily="34" charset="0"/>
              </a:rPr>
              <a:t>If there is suspicion of lupus anticoagulant or if the sample contains therapeutic anticoagulants, it may be useful to confirm inhibitor presence using a chromogenic assay to measure residual factor activity</a:t>
            </a:r>
            <a:endParaRPr lang="en-CA" sz="20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B3E2B98-DEDB-4BAA-8F03-4FD8ED2F6E33}"/>
              </a:ext>
            </a:extLst>
          </p:cNvPr>
          <p:cNvSpPr>
            <a:spLocks noGrp="1"/>
          </p:cNvSpPr>
          <p:nvPr>
            <p:ph type="body" sz="quarter" idx="13"/>
          </p:nvPr>
        </p:nvSpPr>
        <p:spPr/>
        <p:txBody>
          <a:bodyPr/>
          <a:lstStyle/>
          <a:p>
            <a:r>
              <a:rPr lang="en-CA" noProof="0" dirty="0"/>
              <a:t>APTT, activated partial thromboplastin time; PNP, pooled normal plasma.</a:t>
            </a:r>
          </a:p>
        </p:txBody>
      </p:sp>
      <p:pic>
        <p:nvPicPr>
          <p:cNvPr id="5" name="Picture 4">
            <a:extLst>
              <a:ext uri="{FF2B5EF4-FFF2-40B4-BE49-F238E27FC236}">
                <a16:creationId xmlns:a16="http://schemas.microsoft.com/office/drawing/2014/main" id="{16F58ACC-B9E2-D742-92FD-F11F4C6DC38A}"/>
              </a:ext>
            </a:extLst>
          </p:cNvPr>
          <p:cNvPicPr>
            <a:picLocks noChangeAspect="1"/>
          </p:cNvPicPr>
          <p:nvPr/>
        </p:nvPicPr>
        <p:blipFill>
          <a:blip r:embed="rId2">
            <a:biLevel thresh="75000"/>
          </a:blip>
          <a:stretch>
            <a:fillRect/>
          </a:stretch>
        </p:blipFill>
        <p:spPr>
          <a:xfrm>
            <a:off x="8491538" y="4773613"/>
            <a:ext cx="1713379" cy="1765300"/>
          </a:xfrm>
          <a:prstGeom prst="rect">
            <a:avLst/>
          </a:prstGeom>
        </p:spPr>
      </p:pic>
    </p:spTree>
    <p:extLst>
      <p:ext uri="{BB962C8B-B14F-4D97-AF65-F5344CB8AC3E}">
        <p14:creationId xmlns:p14="http://schemas.microsoft.com/office/powerpoint/2010/main" val="29427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marR="0" indent="0" algn="l" rtl="0" eaLnBrk="1" fontAlgn="auto" latinLnBrk="0" hangingPunct="1">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3.2.37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quantification of anti-FVIII inhibitors, the WFH recommends that the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Nijmegen-Bethesda assay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be used. </a:t>
            </a:r>
          </a:p>
        </p:txBody>
      </p:sp>
      <p:sp>
        <p:nvSpPr>
          <p:cNvPr id="7" name="Content Placeholder 2">
            <a:extLst>
              <a:ext uri="{FF2B5EF4-FFF2-40B4-BE49-F238E27FC236}">
                <a16:creationId xmlns:a16="http://schemas.microsoft.com/office/drawing/2014/main" id="{691B91AD-84A1-4B31-8D81-F4CA536FF78E}"/>
              </a:ext>
            </a:extLst>
          </p:cNvPr>
          <p:cNvSpPr txBox="1">
            <a:spLocks/>
          </p:cNvSpPr>
          <p:nvPr/>
        </p:nvSpPr>
        <p:spPr>
          <a:xfrm>
            <a:off x="838200" y="3043229"/>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Bethesda assays detect neutralizing antibodies. A small proportion of anti-FVIII antibodies are non-neutralizing, shorten the half-life of infused FVIII, and are not detected by Bethesda </a:t>
            </a:r>
            <a:r>
              <a:rPr lang="en-CA" b="0" i="0" u="none" strike="noStrike" kern="1200" baseline="0" dirty="0">
                <a:solidFill>
                  <a:srgbClr val="000000"/>
                </a:solidFill>
                <a:effectLst/>
                <a:latin typeface="Arial" panose="020B0604020202020204" pitchFamily="34" charset="0"/>
                <a:cs typeface="Arial" panose="020B0604020202020204" pitchFamily="34" charset="0"/>
              </a:rPr>
              <a:t>assays.</a:t>
            </a:r>
          </a:p>
          <a:p>
            <a:pPr marL="0" indent="0" algn="l" rtl="0" eaLnBrk="1" fontAlgn="t" latinLnBrk="0" hangingPunct="1">
              <a:lnSpc>
                <a:spcPct val="100000"/>
              </a:lnSpc>
              <a:spcBef>
                <a:spcPts val="0"/>
              </a:spcBef>
              <a:spcAft>
                <a:spcPts val="0"/>
              </a:spcAft>
              <a:buNone/>
            </a:pPr>
            <a:endParaRPr lang="en-CA" b="0" i="0" u="none" strike="noStrike" dirty="0">
              <a:effectLst/>
              <a:latin typeface="Arial" panose="020B0604020202020204" pitchFamily="34" charset="0"/>
            </a:endParaRPr>
          </a:p>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The Nijmegen modification describes a specific method for buffering pooled normal plasma; other buffering methods </a:t>
            </a:r>
            <a:r>
              <a:rPr lang="en-CA" b="0" i="0" u="none" strike="noStrike" kern="1200" baseline="0" dirty="0">
                <a:solidFill>
                  <a:srgbClr val="000000"/>
                </a:solidFill>
                <a:effectLst/>
                <a:latin typeface="Arial" panose="020B0604020202020204" pitchFamily="34" charset="0"/>
                <a:cs typeface="Arial" panose="020B0604020202020204" pitchFamily="34" charset="0"/>
              </a:rPr>
              <a:t>may be suitable.</a:t>
            </a:r>
            <a:endParaRPr lang="en-CA"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9E6CB8E8-DF76-9C45-A49A-CC14D2A6060B}"/>
              </a:ext>
            </a:extLst>
          </p:cNvPr>
          <p:cNvSpPr>
            <a:spLocks noGrp="1"/>
          </p:cNvSpPr>
          <p:nvPr>
            <p:ph type="title"/>
          </p:nvPr>
        </p:nvSpPr>
        <p:spPr>
          <a:xfrm>
            <a:off x="838199" y="225425"/>
            <a:ext cx="10515599" cy="1090079"/>
          </a:xfrm>
        </p:spPr>
        <p:txBody>
          <a:bodyPr>
            <a:normAutofit/>
          </a:bodyPr>
          <a:lstStyle/>
          <a:p>
            <a:r>
              <a:rPr lang="en-CA" noProof="0" dirty="0">
                <a:latin typeface="Arial" panose="020B0604020202020204" pitchFamily="34" charset="0"/>
                <a:cs typeface="Arial" panose="020B0604020202020204" pitchFamily="34" charset="0"/>
              </a:rPr>
              <a:t>Laboratory monitoring: I</a:t>
            </a:r>
            <a:r>
              <a:rPr lang="en-CA" b="1" noProof="0" dirty="0">
                <a:latin typeface="Arial" panose="020B0604020202020204" pitchFamily="34" charset="0"/>
                <a:cs typeface="Arial" panose="020B0604020202020204" pitchFamily="34" charset="0"/>
              </a:rPr>
              <a:t>nhibitors</a:t>
            </a:r>
          </a:p>
        </p:txBody>
      </p:sp>
      <p:sp>
        <p:nvSpPr>
          <p:cNvPr id="6" name="Text Placeholder 3">
            <a:extLst>
              <a:ext uri="{FF2B5EF4-FFF2-40B4-BE49-F238E27FC236}">
                <a16:creationId xmlns:a16="http://schemas.microsoft.com/office/drawing/2014/main" id="{D479E7ED-A657-470C-877F-B6652E50D30A}"/>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81364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5"/>
          <p:cNvSpPr>
            <a:spLocks noGrp="1"/>
          </p:cNvSpPr>
          <p:nvPr>
            <p:ph idx="1"/>
          </p:nvPr>
        </p:nvSpPr>
        <p:spPr/>
        <p:txBody>
          <a:bodyPr>
            <a:normAutofit/>
          </a:bodyPr>
          <a:lstStyle/>
          <a:p>
            <a:pPr>
              <a:spcBef>
                <a:spcPts val="1800"/>
              </a:spcBef>
            </a:pPr>
            <a:r>
              <a:rPr lang="en-CA" altLang="en-US" noProof="0" dirty="0">
                <a:latin typeface="Arial" panose="020B0604020202020204" pitchFamily="34" charset="0"/>
                <a:cs typeface="Arial" panose="020B0604020202020204" pitchFamily="34" charset="0"/>
              </a:rPr>
              <a:t>Buffered normal plasma as source of FVIII is mixed with:</a:t>
            </a:r>
          </a:p>
          <a:p>
            <a:pPr lvl="1">
              <a:spcBef>
                <a:spcPts val="600"/>
              </a:spcBef>
            </a:pPr>
            <a:r>
              <a:rPr lang="en-CA" altLang="en-US" sz="2000" noProof="0" dirty="0">
                <a:latin typeface="Arial" panose="020B0604020202020204" pitchFamily="34" charset="0"/>
                <a:cs typeface="Arial" panose="020B0604020202020204" pitchFamily="34" charset="0"/>
              </a:rPr>
              <a:t>FVIII deficient plasma containing VWF (control mix)</a:t>
            </a:r>
          </a:p>
          <a:p>
            <a:pPr lvl="1">
              <a:spcBef>
                <a:spcPts val="600"/>
              </a:spcBef>
            </a:pPr>
            <a:r>
              <a:rPr lang="en-CA" altLang="en-US" sz="2000" noProof="0" dirty="0">
                <a:latin typeface="Arial" panose="020B0604020202020204" pitchFamily="34" charset="0"/>
                <a:cs typeface="Arial" panose="020B0604020202020204" pitchFamily="34" charset="0"/>
              </a:rPr>
              <a:t>Patient sample  (first destroy any FVIII by heat treatment)</a:t>
            </a:r>
          </a:p>
          <a:p>
            <a:pPr>
              <a:spcBef>
                <a:spcPts val="1800"/>
              </a:spcBef>
            </a:pPr>
            <a:r>
              <a:rPr lang="en-CA" altLang="en-US" noProof="0" dirty="0">
                <a:latin typeface="Arial" panose="020B0604020202020204" pitchFamily="34" charset="0"/>
                <a:cs typeface="Arial" panose="020B0604020202020204" pitchFamily="34" charset="0"/>
              </a:rPr>
              <a:t>Determine residual FVIII after 2 hours at 37</a:t>
            </a:r>
            <a:r>
              <a:rPr lang="en-CA" altLang="en-US" baseline="30000" noProof="0" dirty="0">
                <a:latin typeface="Arial" panose="020B0604020202020204" pitchFamily="34" charset="0"/>
                <a:cs typeface="Arial" panose="020B0604020202020204" pitchFamily="34" charset="0"/>
              </a:rPr>
              <a:t>o</a:t>
            </a:r>
            <a:r>
              <a:rPr lang="en-CA" altLang="en-US" noProof="0" dirty="0">
                <a:latin typeface="Arial" panose="020B0604020202020204" pitchFamily="34" charset="0"/>
                <a:cs typeface="Arial" panose="020B0604020202020204" pitchFamily="34" charset="0"/>
              </a:rPr>
              <a:t>C in test compared to control mix </a:t>
            </a:r>
          </a:p>
        </p:txBody>
      </p:sp>
      <p:sp>
        <p:nvSpPr>
          <p:cNvPr id="2" name="Text Placeholder 1">
            <a:extLst>
              <a:ext uri="{FF2B5EF4-FFF2-40B4-BE49-F238E27FC236}">
                <a16:creationId xmlns:a16="http://schemas.microsoft.com/office/drawing/2014/main" id="{EAE8FF17-C0E3-4217-B22B-9F2BBD683DCC}"/>
              </a:ext>
            </a:extLst>
          </p:cNvPr>
          <p:cNvSpPr>
            <a:spLocks noGrp="1"/>
          </p:cNvSpPr>
          <p:nvPr>
            <p:ph type="body" sz="quarter" idx="13"/>
          </p:nvPr>
        </p:nvSpPr>
        <p:spPr/>
        <p:txBody>
          <a:bodyPr/>
          <a:lstStyle/>
          <a:p>
            <a:r>
              <a:rPr lang="en-CA" noProof="0" dirty="0"/>
              <a:t>VWF, von Willebrand factor.</a:t>
            </a:r>
          </a:p>
        </p:txBody>
      </p:sp>
      <p:sp>
        <p:nvSpPr>
          <p:cNvPr id="8" name="Title 1">
            <a:extLst>
              <a:ext uri="{FF2B5EF4-FFF2-40B4-BE49-F238E27FC236}">
                <a16:creationId xmlns:a16="http://schemas.microsoft.com/office/drawing/2014/main" id="{30A3767E-47D6-E647-B94E-0AD009D38F62}"/>
              </a:ext>
            </a:extLst>
          </p:cNvPr>
          <p:cNvSpPr>
            <a:spLocks noGrp="1"/>
          </p:cNvSpPr>
          <p:nvPr>
            <p:ph type="title"/>
          </p:nvPr>
        </p:nvSpPr>
        <p:spPr>
          <a:xfrm>
            <a:off x="838199" y="225425"/>
            <a:ext cx="10515599" cy="1090079"/>
          </a:xfrm>
        </p:spPr>
        <p:txBody>
          <a:bodyPr>
            <a:normAutofit/>
          </a:bodyPr>
          <a:lstStyle/>
          <a:p>
            <a:r>
              <a:rPr lang="en-CA" noProof="0" dirty="0">
                <a:latin typeface="Arial" panose="020B0604020202020204" pitchFamily="34" charset="0"/>
                <a:cs typeface="Arial" panose="020B0604020202020204" pitchFamily="34" charset="0"/>
              </a:rPr>
              <a:t>Laboratory monitoring:  I</a:t>
            </a:r>
            <a:r>
              <a:rPr lang="en-CA" b="1" noProof="0" dirty="0">
                <a:latin typeface="Arial" panose="020B0604020202020204" pitchFamily="34" charset="0"/>
                <a:cs typeface="Arial" panose="020B0604020202020204" pitchFamily="34" charset="0"/>
              </a:rPr>
              <a:t>nhibitors</a:t>
            </a:r>
          </a:p>
        </p:txBody>
      </p:sp>
    </p:spTree>
    <p:extLst>
      <p:ext uri="{BB962C8B-B14F-4D97-AF65-F5344CB8AC3E}">
        <p14:creationId xmlns:p14="http://schemas.microsoft.com/office/powerpoint/2010/main" val="413809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3.2.35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determination of anti-FVIII inhibitors in a sample containing greater than 5 IU/dL FVIII activity, the WFH recommends that prior to testing, </a:t>
            </a:r>
            <a:r>
              <a:rPr lang="en-CA" i="0" u="none" strike="noStrike" kern="1200" baseline="0" noProof="0" dirty="0">
                <a:solidFill>
                  <a:srgbClr val="000000"/>
                </a:solidFill>
                <a:effectLst/>
                <a:latin typeface="Arial" panose="020B0604020202020204" pitchFamily="34" charset="0"/>
                <a:cs typeface="Arial" panose="020B0604020202020204" pitchFamily="34" charset="0"/>
              </a:rPr>
              <a:t>the sample be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heated to 56°C for 30 minutes and centrifuged at ambient temperature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a minimum of 1700 g for at least 5 minutes. </a:t>
            </a:r>
            <a:endParaRPr lang="en-CA" b="0" i="0" u="none" strike="noStrike" noProof="0"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47BB2667-2F23-4905-9AF3-FA3E77D1E1DF}"/>
              </a:ext>
            </a:extLst>
          </p:cNvPr>
          <p:cNvSpPr txBox="1">
            <a:spLocks/>
          </p:cNvSpPr>
          <p:nvPr/>
        </p:nvSpPr>
        <p:spPr>
          <a:xfrm>
            <a:off x="838200" y="3429001"/>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The quantification limit of the Nijmegen-Bethesda FVIII inhibitor assay is around 0.6 BU/</a:t>
            </a:r>
            <a:r>
              <a:rPr lang="en-US" b="0" i="0" u="none" strike="noStrike" kern="1200" baseline="0" dirty="0" err="1">
                <a:solidFill>
                  <a:srgbClr val="000000"/>
                </a:solidFill>
                <a:effectLst/>
                <a:latin typeface="Arial" panose="020B0604020202020204" pitchFamily="34" charset="0"/>
                <a:cs typeface="Arial" panose="020B0604020202020204" pitchFamily="34" charset="0"/>
              </a:rPr>
              <a:t>mL.</a:t>
            </a:r>
            <a:endParaRPr lang="en-CA" b="0" i="0" u="none" strike="noStrike" dirty="0">
              <a:effectLst/>
              <a:latin typeface="Arial" panose="020B0604020202020204" pitchFamily="34" charset="0"/>
            </a:endParaRPr>
          </a:p>
          <a:p>
            <a:pPr marL="0" indent="0" algn="l" rtl="0" eaLnBrk="1" fontAlgn="t" latinLnBrk="0" hangingPunct="1">
              <a:lnSpc>
                <a:spcPct val="100000"/>
              </a:lnSpc>
              <a:spcBef>
                <a:spcPts val="0"/>
              </a:spcBef>
              <a:spcAft>
                <a:spcPts val="0"/>
              </a:spcAft>
              <a:buNone/>
            </a:pPr>
            <a:endParaRPr lang="en-US" b="1" i="0" u="none" strike="noStrike" kern="1200" baseline="0" dirty="0">
              <a:solidFill>
                <a:srgbClr val="008BB0"/>
              </a:solidFill>
              <a:effectLst/>
              <a:latin typeface="Arial" panose="020B0604020202020204" pitchFamily="34" charset="0"/>
              <a:cs typeface="Arial" panose="020B0604020202020204" pitchFamily="34" charset="0"/>
            </a:endParaRPr>
          </a:p>
          <a:p>
            <a:pPr marL="0" indent="0" algn="l" rtl="0" eaLnBrk="1" fontAlgn="t" latinLnBrk="0" hangingPunct="1">
              <a:lnSpc>
                <a:spcPct val="100000"/>
              </a:lnSpc>
              <a:spcBef>
                <a:spcPts val="0"/>
              </a:spcBef>
              <a:spcAft>
                <a:spcPts val="0"/>
              </a:spcAft>
              <a:buNone/>
            </a:pPr>
            <a:r>
              <a:rPr lang="en-US" b="1" i="0" u="none" strike="noStrike" kern="1200" baseline="0" dirty="0">
                <a:solidFill>
                  <a:srgbClr val="008BB0"/>
                </a:solidFill>
                <a:effectLst/>
                <a:latin typeface="Arial" panose="020B0604020202020204" pitchFamily="34" charset="0"/>
                <a:cs typeface="Arial" panose="020B0604020202020204" pitchFamily="34" charset="0"/>
              </a:rPr>
              <a:t>REMARK: </a:t>
            </a:r>
            <a:r>
              <a:rPr lang="en-US" b="0" i="0" u="none" strike="noStrike" kern="1200" baseline="0" dirty="0">
                <a:solidFill>
                  <a:srgbClr val="000000"/>
                </a:solidFill>
                <a:effectLst/>
                <a:latin typeface="Arial" panose="020B0604020202020204" pitchFamily="34" charset="0"/>
                <a:cs typeface="Arial" panose="020B0604020202020204" pitchFamily="34" charset="0"/>
              </a:rPr>
              <a:t>The Nijmegen-Bethesda FVIII inhibitor assay requires use of buffered pooled normal plasma as a source of FVIII, which is then mixed with an equal volume of FVIII-deficient plasma to </a:t>
            </a:r>
            <a:r>
              <a:rPr lang="en-CA" b="0" i="0" u="none" strike="noStrike" kern="1200" baseline="0" dirty="0">
                <a:solidFill>
                  <a:srgbClr val="000000"/>
                </a:solidFill>
                <a:effectLst/>
                <a:latin typeface="Arial" panose="020B0604020202020204" pitchFamily="34" charset="0"/>
                <a:cs typeface="Arial" panose="020B0604020202020204" pitchFamily="34" charset="0"/>
              </a:rPr>
              <a:t>prepare the control mixture.</a:t>
            </a:r>
            <a:endParaRPr lang="en-CA"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3B1677E5-1D80-8443-8484-A117EABE803C}"/>
              </a:ext>
            </a:extLst>
          </p:cNvPr>
          <p:cNvSpPr>
            <a:spLocks noGrp="1"/>
          </p:cNvSpPr>
          <p:nvPr>
            <p:ph type="title"/>
          </p:nvPr>
        </p:nvSpPr>
        <p:spPr>
          <a:xfrm>
            <a:off x="838199" y="225425"/>
            <a:ext cx="10515599" cy="1090079"/>
          </a:xfrm>
        </p:spPr>
        <p:txBody>
          <a:bodyPr>
            <a:normAutofit/>
          </a:bodyPr>
          <a:lstStyle/>
          <a:p>
            <a:r>
              <a:rPr lang="en-CA" noProof="0" dirty="0">
                <a:latin typeface="Arial" panose="020B0604020202020204" pitchFamily="34" charset="0"/>
                <a:cs typeface="Arial" panose="020B0604020202020204" pitchFamily="34" charset="0"/>
              </a:rPr>
              <a:t>Laboratory monitoring:  I</a:t>
            </a:r>
            <a:r>
              <a:rPr lang="en-CA" b="1" noProof="0" dirty="0">
                <a:latin typeface="Arial" panose="020B0604020202020204" pitchFamily="34" charset="0"/>
                <a:cs typeface="Arial" panose="020B0604020202020204" pitchFamily="34" charset="0"/>
              </a:rPr>
              <a:t>nhibitors</a:t>
            </a:r>
          </a:p>
        </p:txBody>
      </p:sp>
    </p:spTree>
    <p:extLst>
      <p:ext uri="{BB962C8B-B14F-4D97-AF65-F5344CB8AC3E}">
        <p14:creationId xmlns:p14="http://schemas.microsoft.com/office/powerpoint/2010/main" val="332034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D85A-67D7-4D87-ADE5-7BF389839F38}"/>
              </a:ext>
            </a:extLst>
          </p:cNvPr>
          <p:cNvSpPr>
            <a:spLocks noGrp="1"/>
          </p:cNvSpPr>
          <p:nvPr>
            <p:ph type="title"/>
          </p:nvPr>
        </p:nvSpPr>
        <p:spPr/>
        <p:txBody>
          <a:bodyPr>
            <a:normAutofit/>
          </a:bodyPr>
          <a:lstStyle/>
          <a:p>
            <a:r>
              <a:rPr lang="en-CA" b="1" noProof="0" dirty="0">
                <a:latin typeface="Arial" panose="020B0604020202020204" pitchFamily="34" charset="0"/>
                <a:cs typeface="Arial" panose="020B0604020202020204" pitchFamily="34" charset="0"/>
              </a:rPr>
              <a:t>Laboratory monitoring: Quality assurance</a:t>
            </a:r>
          </a:p>
        </p:txBody>
      </p:sp>
      <p:sp>
        <p:nvSpPr>
          <p:cNvPr id="3" name="Content Placeholder 2">
            <a:extLst>
              <a:ext uri="{FF2B5EF4-FFF2-40B4-BE49-F238E27FC236}">
                <a16:creationId xmlns:a16="http://schemas.microsoft.com/office/drawing/2014/main" id="{F7DD02E7-F555-4C47-951D-01FC94BCF2D0}"/>
              </a:ext>
            </a:extLst>
          </p:cNvPr>
          <p:cNvSpPr>
            <a:spLocks noGrp="1"/>
          </p:cNvSpPr>
          <p:nvPr>
            <p:ph idx="1"/>
          </p:nvPr>
        </p:nvSpPr>
        <p:spPr/>
        <p:txBody>
          <a:bodyPr>
            <a:normAutofit/>
          </a:bodyPr>
          <a:lstStyle/>
          <a:p>
            <a:pPr algn="l">
              <a:spcBef>
                <a:spcPts val="600"/>
              </a:spcBef>
            </a:pPr>
            <a:r>
              <a:rPr lang="en-CA" b="1" i="0" u="none" strike="noStrike" baseline="0" noProof="0" dirty="0">
                <a:latin typeface="Arial" panose="020B0604020202020204" pitchFamily="34" charset="0"/>
                <a:cs typeface="Arial" panose="020B0604020202020204" pitchFamily="34" charset="0"/>
              </a:rPr>
              <a:t>Internal</a:t>
            </a:r>
            <a:r>
              <a:rPr lang="en-CA" b="0" i="0" u="none" strike="noStrike" baseline="0" noProof="0" dirty="0">
                <a:latin typeface="Arial" panose="020B0604020202020204" pitchFamily="34" charset="0"/>
                <a:cs typeface="Arial" panose="020B0604020202020204" pitchFamily="34" charset="0"/>
              </a:rPr>
              <a:t> quality control is used to establish whether a series of techniques and procedures is being </a:t>
            </a:r>
            <a:r>
              <a:rPr lang="en-CA" b="1" i="0" u="none" strike="noStrike" baseline="0" noProof="0" dirty="0">
                <a:latin typeface="Arial" panose="020B0604020202020204" pitchFamily="34" charset="0"/>
                <a:cs typeface="Arial" panose="020B0604020202020204" pitchFamily="34" charset="0"/>
              </a:rPr>
              <a:t>performed consistently over time</a:t>
            </a:r>
          </a:p>
          <a:p>
            <a:pPr marL="0" indent="0" algn="l">
              <a:spcBef>
                <a:spcPts val="600"/>
              </a:spcBef>
              <a:buNone/>
            </a:pPr>
            <a:endParaRPr lang="en-CA" b="1" i="0" u="none" strike="noStrike" baseline="0" noProof="0" dirty="0">
              <a:latin typeface="Arial" panose="020B0604020202020204" pitchFamily="34" charset="0"/>
              <a:cs typeface="Arial" panose="020B0604020202020204" pitchFamily="34" charset="0"/>
            </a:endParaRPr>
          </a:p>
          <a:p>
            <a:pPr algn="l">
              <a:spcBef>
                <a:spcPts val="600"/>
              </a:spcBef>
            </a:pPr>
            <a:r>
              <a:rPr lang="en-CA" b="1" noProof="0" dirty="0"/>
              <a:t>External</a:t>
            </a:r>
            <a:r>
              <a:rPr lang="en-CA" noProof="0" dirty="0"/>
              <a:t> quality assessment</a:t>
            </a:r>
            <a:r>
              <a:rPr lang="en-CA" b="0" i="0" u="none" strike="noStrike" baseline="0" noProof="0" dirty="0">
                <a:latin typeface="Arial" panose="020B0604020202020204" pitchFamily="34" charset="0"/>
                <a:cs typeface="Arial" panose="020B0604020202020204" pitchFamily="34" charset="0"/>
              </a:rPr>
              <a:t> helps identify the </a:t>
            </a:r>
            <a:r>
              <a:rPr lang="en-CA" b="1" i="0" u="none" strike="noStrike" baseline="0" noProof="0" dirty="0">
                <a:latin typeface="Arial" panose="020B0604020202020204" pitchFamily="34" charset="0"/>
                <a:cs typeface="Arial" panose="020B0604020202020204" pitchFamily="34" charset="0"/>
              </a:rPr>
              <a:t>degree of agreement </a:t>
            </a:r>
            <a:r>
              <a:rPr lang="en-CA" b="0" i="0" u="none" strike="noStrike" baseline="0" noProof="0" dirty="0">
                <a:latin typeface="Arial" panose="020B0604020202020204" pitchFamily="34" charset="0"/>
                <a:cs typeface="Arial" panose="020B0604020202020204" pitchFamily="34" charset="0"/>
              </a:rPr>
              <a:t>between the local laboratory results and those obtained by other centres</a:t>
            </a:r>
          </a:p>
          <a:p>
            <a:pPr lvl="1">
              <a:spcBef>
                <a:spcPts val="600"/>
              </a:spcBef>
            </a:pPr>
            <a:r>
              <a:rPr lang="en-CA" sz="2000" b="0" i="0" u="none" strike="noStrike" baseline="0" noProof="0" dirty="0">
                <a:latin typeface="Arial" panose="020B0604020202020204" pitchFamily="34" charset="0"/>
                <a:cs typeface="Arial" panose="020B0604020202020204" pitchFamily="34" charset="0"/>
              </a:rPr>
              <a:t>For a laboratory to attain a high level of testing reliability and to participate successfully in an external quality assessment program, the laboratory must have access to:</a:t>
            </a:r>
          </a:p>
          <a:p>
            <a:pPr lvl="2">
              <a:spcBef>
                <a:spcPts val="600"/>
              </a:spcBef>
            </a:pPr>
            <a:r>
              <a:rPr lang="en-CA" sz="2000" noProof="0" dirty="0">
                <a:latin typeface="Arial" panose="020B0604020202020204" pitchFamily="34" charset="0"/>
                <a:cs typeface="Arial" panose="020B0604020202020204" pitchFamily="34" charset="0"/>
              </a:rPr>
              <a:t>A</a:t>
            </a:r>
            <a:r>
              <a:rPr lang="en-CA" sz="2000" b="0" i="0" u="none" strike="noStrike" baseline="0" noProof="0" dirty="0">
                <a:latin typeface="Arial" panose="020B0604020202020204" pitchFamily="34" charset="0"/>
                <a:cs typeface="Arial" panose="020B0604020202020204" pitchFamily="34" charset="0"/>
              </a:rPr>
              <a:t>ppropriate reagents and techniques </a:t>
            </a:r>
          </a:p>
          <a:p>
            <a:pPr lvl="2">
              <a:spcBef>
                <a:spcPts val="600"/>
              </a:spcBef>
            </a:pPr>
            <a:r>
              <a:rPr lang="en-CA" sz="2000" noProof="0" dirty="0">
                <a:latin typeface="Arial" panose="020B0604020202020204" pitchFamily="34" charset="0"/>
                <a:cs typeface="Arial" panose="020B0604020202020204" pitchFamily="34" charset="0"/>
              </a:rPr>
              <a:t>A</a:t>
            </a:r>
            <a:r>
              <a:rPr lang="en-CA" sz="2000" b="0" i="0" u="none" strike="noStrike" baseline="0" noProof="0" dirty="0">
                <a:latin typeface="Arial" panose="020B0604020202020204" pitchFamily="34" charset="0"/>
                <a:cs typeface="Arial" panose="020B0604020202020204" pitchFamily="34" charset="0"/>
              </a:rPr>
              <a:t>ppropriate number of adequately trained staff</a:t>
            </a:r>
            <a:endParaRPr lang="en-CA"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en-CA" sz="4000" noProof="0" dirty="0">
                <a:solidFill>
                  <a:srgbClr val="008BB0"/>
                </a:solidFill>
                <a:ea typeface="+mn-ea"/>
                <a:cs typeface="+mn-cs"/>
              </a:rPr>
              <a:t>Chapter 3: Laboratory Diagnosis and Monitoring</a:t>
            </a:r>
            <a:endParaRPr lang="en-CA" sz="4000" noProof="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en-CA" sz="3000" b="1" noProof="0" dirty="0">
                <a:ea typeface="+mn-ea"/>
                <a:cs typeface="+mn-cs"/>
              </a:rPr>
              <a:t>Steven Kitchen PhD </a:t>
            </a:r>
          </a:p>
          <a:p>
            <a:pPr>
              <a:spcBef>
                <a:spcPts val="0"/>
              </a:spcBef>
            </a:pPr>
            <a:r>
              <a:rPr lang="en-CA" sz="2000" noProof="0" dirty="0"/>
              <a:t>Clinical Scientist</a:t>
            </a:r>
          </a:p>
          <a:p>
            <a:pPr>
              <a:spcBef>
                <a:spcPts val="0"/>
              </a:spcBef>
            </a:pPr>
            <a:r>
              <a:rPr lang="en-CA" sz="2000" noProof="0" dirty="0"/>
              <a:t>Department of Coagulation, Royal Hallamshire Hospital</a:t>
            </a:r>
          </a:p>
          <a:p>
            <a:pPr>
              <a:spcBef>
                <a:spcPts val="0"/>
              </a:spcBef>
            </a:pPr>
            <a:r>
              <a:rPr lang="en-CA" sz="2000" noProof="0" dirty="0"/>
              <a:t>Sheffield, United Kingdom</a:t>
            </a:r>
          </a:p>
          <a:p>
            <a:endParaRPr lang="en-CA" noProof="0"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3C8-48AD-4636-BC41-5814E8D62F5D}"/>
              </a:ext>
            </a:extLst>
          </p:cNvPr>
          <p:cNvSpPr>
            <a:spLocks noGrp="1"/>
          </p:cNvSpPr>
          <p:nvPr>
            <p:ph type="title"/>
          </p:nvPr>
        </p:nvSpPr>
        <p:spPr>
          <a:xfrm>
            <a:off x="838199" y="225425"/>
            <a:ext cx="10515599" cy="1090079"/>
          </a:xfrm>
        </p:spPr>
        <p:txBody>
          <a:bodyPr>
            <a:normAutofit/>
          </a:bodyPr>
          <a:lstStyle/>
          <a:p>
            <a:r>
              <a:rPr lang="en-CA" noProof="0" dirty="0">
                <a:latin typeface="Arial" panose="020B0604020202020204" pitchFamily="34" charset="0"/>
                <a:cs typeface="Arial" panose="020B0604020202020204" pitchFamily="34" charset="0"/>
              </a:rPr>
              <a:t>Laboratory monitoring: Quality assurance</a:t>
            </a:r>
            <a:endParaRPr lang="en-CA" noProof="0" dirty="0"/>
          </a:p>
        </p:txBody>
      </p:sp>
      <p:sp>
        <p:nvSpPr>
          <p:cNvPr id="3" name="Content Placeholder 2">
            <a:extLst>
              <a:ext uri="{FF2B5EF4-FFF2-40B4-BE49-F238E27FC236}">
                <a16:creationId xmlns:a16="http://schemas.microsoft.com/office/drawing/2014/main" id="{18FBC9C5-4124-4A7C-8A7D-BA5BE15BE2B7}"/>
              </a:ext>
            </a:extLst>
          </p:cNvPr>
          <p:cNvSpPr>
            <a:spLocks noGrp="1"/>
          </p:cNvSpPr>
          <p:nvPr>
            <p:ph idx="1"/>
          </p:nvPr>
        </p:nvSpPr>
        <p:spPr>
          <a:xfrm>
            <a:off x="838200" y="1562100"/>
            <a:ext cx="10515600" cy="4614863"/>
          </a:xfrm>
        </p:spPr>
        <p:txBody>
          <a:bodyPr>
            <a:normAutofit/>
          </a:bodyPr>
          <a:lstStyle/>
          <a:p>
            <a:pPr marL="0" indent="0">
              <a:buNone/>
            </a:pPr>
            <a:r>
              <a:rPr lang="en-CA" b="1" noProof="0" dirty="0">
                <a:solidFill>
                  <a:schemeClr val="accent1"/>
                </a:solidFill>
              </a:rPr>
              <a:t>Recommendation 3.4.1 </a:t>
            </a:r>
            <a:br>
              <a:rPr lang="en-CA" noProof="0" dirty="0"/>
            </a:br>
            <a:r>
              <a:rPr lang="en-CA" noProof="0" dirty="0"/>
              <a:t>The WFH strongly recommends that coagulation laboratories implement quality assurance programs for all laboratory systems to ensure quality adherence and the reliability of laboratory blood testing procedures and reporting for the diagnosis and treatment of hemophilia. </a:t>
            </a:r>
          </a:p>
          <a:p>
            <a:pPr marL="0" indent="0">
              <a:buNone/>
            </a:pPr>
            <a:r>
              <a:rPr lang="en-CA" b="1" noProof="0" dirty="0">
                <a:solidFill>
                  <a:schemeClr val="accent1"/>
                </a:solidFill>
              </a:rPr>
              <a:t>Recommendation 3.4.3 </a:t>
            </a:r>
            <a:br>
              <a:rPr lang="en-CA" b="1" noProof="0" dirty="0"/>
            </a:br>
            <a:r>
              <a:rPr lang="en-CA" noProof="0" dirty="0"/>
              <a:t>The WFH strongly recommends that clinical laboratories routinely participate in external quality assessment for each assay used for the diagnosis and treatment of hemophilia. </a:t>
            </a:r>
          </a:p>
        </p:txBody>
      </p:sp>
      <p:sp>
        <p:nvSpPr>
          <p:cNvPr id="6" name="Content Placeholder 2">
            <a:extLst>
              <a:ext uri="{FF2B5EF4-FFF2-40B4-BE49-F238E27FC236}">
                <a16:creationId xmlns:a16="http://schemas.microsoft.com/office/drawing/2014/main" id="{98D92CFD-B1A5-4DC8-94BE-97D77E4C80CE}"/>
              </a:ext>
            </a:extLst>
          </p:cNvPr>
          <p:cNvSpPr txBox="1">
            <a:spLocks/>
          </p:cNvSpPr>
          <p:nvPr/>
        </p:nvSpPr>
        <p:spPr>
          <a:xfrm>
            <a:off x="838202" y="4478644"/>
            <a:ext cx="10515598" cy="1341585"/>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en-US" b="1" i="0" u="none" strike="noStrike" baseline="0" dirty="0">
                <a:solidFill>
                  <a:schemeClr val="accent1"/>
                </a:solidFill>
                <a:latin typeface="Arial" panose="020B0604020202020204" pitchFamily="34" charset="0"/>
                <a:cs typeface="Arial" panose="020B0604020202020204" pitchFamily="34" charset="0"/>
              </a:rPr>
              <a:t>REMARK: </a:t>
            </a:r>
            <a:r>
              <a:rPr lang="en-US" i="0" u="none" strike="noStrike" baseline="0" dirty="0">
                <a:solidFill>
                  <a:srgbClr val="000000"/>
                </a:solidFill>
                <a:latin typeface="Arial" panose="020B0604020202020204" pitchFamily="34" charset="0"/>
                <a:cs typeface="Arial" panose="020B0604020202020204" pitchFamily="34" charset="0"/>
              </a:rPr>
              <a:t>Participation in the WFH International External Quality Assessment Scheme (IEQAS) enables laboratories to improve and standardize laboratory testing for hemophilia.</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3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2CF1-1B3B-DE44-A93A-E7BA3A136BBC}"/>
              </a:ext>
            </a:extLst>
          </p:cNvPr>
          <p:cNvSpPr>
            <a:spLocks noGrp="1"/>
          </p:cNvSpPr>
          <p:nvPr>
            <p:ph type="title"/>
          </p:nvPr>
        </p:nvSpPr>
        <p:spPr>
          <a:xfrm>
            <a:off x="838199" y="225425"/>
            <a:ext cx="10515599" cy="1090079"/>
          </a:xfrm>
        </p:spPr>
        <p:txBody>
          <a:bodyPr>
            <a:normAutofit/>
          </a:bodyPr>
          <a:lstStyle/>
          <a:p>
            <a:r>
              <a:rPr lang="en-CA" noProof="0" dirty="0"/>
              <a:t>Conclusions</a:t>
            </a:r>
          </a:p>
        </p:txBody>
      </p:sp>
      <p:sp>
        <p:nvSpPr>
          <p:cNvPr id="3" name="Content Placeholder 2">
            <a:extLst>
              <a:ext uri="{FF2B5EF4-FFF2-40B4-BE49-F238E27FC236}">
                <a16:creationId xmlns:a16="http://schemas.microsoft.com/office/drawing/2014/main" id="{27BF5AC4-4056-1C40-B0D8-35875E774F15}"/>
              </a:ext>
            </a:extLst>
          </p:cNvPr>
          <p:cNvSpPr>
            <a:spLocks noGrp="1"/>
          </p:cNvSpPr>
          <p:nvPr>
            <p:ph idx="1"/>
          </p:nvPr>
        </p:nvSpPr>
        <p:spPr>
          <a:xfrm>
            <a:off x="838200" y="1562100"/>
            <a:ext cx="10515600" cy="4614863"/>
          </a:xfrm>
        </p:spPr>
        <p:txBody>
          <a:bodyPr>
            <a:normAutofit/>
          </a:bodyPr>
          <a:lstStyle/>
          <a:p>
            <a:pPr marL="0" indent="0">
              <a:buNone/>
            </a:pPr>
            <a:r>
              <a:rPr lang="en-CA" noProof="0" dirty="0"/>
              <a:t>Accurate laboratory testing for diagnosis and monitoring of hemophilia requires:</a:t>
            </a:r>
          </a:p>
          <a:p>
            <a:r>
              <a:rPr lang="en-CA" noProof="0" dirty="0"/>
              <a:t>Close collaboration between laboratory and clinical service</a:t>
            </a:r>
          </a:p>
          <a:p>
            <a:r>
              <a:rPr lang="en-CA" noProof="0" dirty="0"/>
              <a:t>Access to sufficient appropriate reagents and equipment</a:t>
            </a:r>
          </a:p>
          <a:p>
            <a:r>
              <a:rPr lang="en-CA" noProof="0" dirty="0"/>
              <a:t>Resources to follow the WFH guidance on laboratory diagnosis and monitoring</a:t>
            </a:r>
          </a:p>
          <a:p>
            <a:r>
              <a:rPr lang="en-CA" noProof="0" dirty="0"/>
              <a:t>Laboratory staff with knowledge and expertise in coagulation to select and implement correct methods</a:t>
            </a:r>
          </a:p>
          <a:p>
            <a:endParaRPr lang="en-CA" noProof="0" dirty="0"/>
          </a:p>
          <a:p>
            <a:endParaRPr lang="en-CA" noProof="0" dirty="0"/>
          </a:p>
        </p:txBody>
      </p:sp>
    </p:spTree>
    <p:extLst>
      <p:ext uri="{BB962C8B-B14F-4D97-AF65-F5344CB8AC3E}">
        <p14:creationId xmlns:p14="http://schemas.microsoft.com/office/powerpoint/2010/main" val="277592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518763"/>
            <a:ext cx="10515599" cy="1090079"/>
          </a:xfrm>
        </p:spPr>
        <p:txBody>
          <a:bodyPr>
            <a:normAutofit/>
          </a:bodyPr>
          <a:lstStyle/>
          <a:p>
            <a:pPr algn="ctr"/>
            <a:r>
              <a:rPr lang="en-CA" b="1" noProof="0" dirty="0">
                <a:latin typeface="Arial" panose="020B0604020202020204" pitchFamily="34" charset="0"/>
                <a:cs typeface="Arial" panose="020B0604020202020204" pitchFamily="34" charset="0"/>
              </a:rPr>
              <a:t>Thank you to the Hemophilia Alliance for their support in developing this presentation</a:t>
            </a: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29000"/>
            <a:ext cx="3449638" cy="2012950"/>
          </a:xfrm>
        </p:spPr>
      </p:pic>
    </p:spTree>
    <p:extLst>
      <p:ext uri="{BB962C8B-B14F-4D97-AF65-F5344CB8AC3E}">
        <p14:creationId xmlns:p14="http://schemas.microsoft.com/office/powerpoint/2010/main" val="6088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xfrm>
            <a:off x="838199" y="225425"/>
            <a:ext cx="10515599" cy="1090079"/>
          </a:xfrm>
        </p:spPr>
        <p:txBody>
          <a:bodyPr>
            <a:normAutofit/>
          </a:bodyPr>
          <a:lstStyle/>
          <a:p>
            <a:pPr>
              <a:lnSpc>
                <a:spcPct val="100000"/>
              </a:lnSpc>
            </a:pPr>
            <a:r>
              <a:rPr lang="en-CA" noProof="0" dirty="0"/>
              <a:t>Disclosure: Steven Kitchen</a:t>
            </a:r>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xfrm>
            <a:off x="838200" y="1562100"/>
            <a:ext cx="10515600" cy="4614863"/>
          </a:xfrm>
        </p:spPr>
        <p:txBody>
          <a:bodyPr>
            <a:normAutofit/>
          </a:bodyPr>
          <a:lstStyle/>
          <a:p>
            <a:pPr marL="0" indent="0">
              <a:buNone/>
            </a:pPr>
            <a:r>
              <a:rPr lang="en-CA" b="1" noProof="0" dirty="0">
                <a:solidFill>
                  <a:srgbClr val="008BB0"/>
                </a:solidFill>
              </a:rPr>
              <a:t>Consultant/Speaker fees</a:t>
            </a:r>
          </a:p>
          <a:p>
            <a:r>
              <a:rPr lang="en-CA" noProof="0" dirty="0"/>
              <a:t>Novo Nordisk, Roche, Sobi ,Takeda, Werfen in the last 2 years.</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r>
              <a:rPr lang="en-CA" noProof="0" dirty="0"/>
              <a:t>Authors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4836886" cy="4614863"/>
          </a:xfrm>
        </p:spPr>
        <p:txBody>
          <a:bodyPr>
            <a:normAutofit/>
          </a:bodyPr>
          <a:lstStyle/>
          <a:p>
            <a:pPr>
              <a:spcBef>
                <a:spcPts val="1000"/>
              </a:spcBef>
            </a:pPr>
            <a:r>
              <a:rPr lang="en-CA" b="1" noProof="0" dirty="0"/>
              <a:t>Steve Kitchen</a:t>
            </a:r>
          </a:p>
          <a:p>
            <a:pPr>
              <a:spcBef>
                <a:spcPts val="1000"/>
              </a:spcBef>
            </a:pPr>
            <a:r>
              <a:rPr lang="en-CA" b="1" noProof="0" dirty="0"/>
              <a:t>Francisco de Paula Careta (PWH)</a:t>
            </a:r>
          </a:p>
          <a:p>
            <a:pPr>
              <a:spcBef>
                <a:spcPts val="1000"/>
              </a:spcBef>
            </a:pPr>
            <a:r>
              <a:rPr lang="en-CA" b="1" noProof="0" dirty="0"/>
              <a:t>Silmara A. de Lima Montalvão</a:t>
            </a:r>
          </a:p>
          <a:p>
            <a:pPr>
              <a:spcBef>
                <a:spcPts val="1000"/>
              </a:spcBef>
            </a:pPr>
            <a:r>
              <a:rPr lang="en-CA" b="1" noProof="0" dirty="0"/>
              <a:t>Emna Gouider</a:t>
            </a:r>
          </a:p>
          <a:p>
            <a:pPr>
              <a:spcBef>
                <a:spcPts val="1000"/>
              </a:spcBef>
            </a:pPr>
            <a:r>
              <a:rPr lang="en-CA" b="1" noProof="0" dirty="0"/>
              <a:t>Radoslaw Kaczmarek (PWH)</a:t>
            </a:r>
          </a:p>
          <a:p>
            <a:pPr>
              <a:spcBef>
                <a:spcPts val="1000"/>
              </a:spcBef>
            </a:pPr>
            <a:r>
              <a:rPr lang="en-CA" b="1" noProof="0" dirty="0"/>
              <a:t>Claude T. Tagny</a:t>
            </a:r>
          </a:p>
          <a:p>
            <a:pPr>
              <a:spcBef>
                <a:spcPts val="1000"/>
              </a:spcBef>
            </a:pPr>
            <a:r>
              <a:rPr lang="en-CA" b="1" noProof="0" dirty="0"/>
              <a:t>Pierre Toulon</a:t>
            </a:r>
          </a:p>
          <a:p>
            <a:pPr>
              <a:spcBef>
                <a:spcPts val="1000"/>
              </a:spcBef>
            </a:pPr>
            <a:r>
              <a:rPr lang="en-CA" b="1" noProof="0" dirty="0"/>
              <a:t>Glenn F. Pierce</a:t>
            </a:r>
          </a:p>
          <a:p>
            <a:pPr>
              <a:spcBef>
                <a:spcPts val="1000"/>
              </a:spcBef>
            </a:pPr>
            <a:r>
              <a:rPr lang="en-CA" b="1" noProof="0" dirty="0"/>
              <a:t>Alok Srivastava</a:t>
            </a:r>
          </a:p>
        </p:txBody>
      </p:sp>
      <p:sp>
        <p:nvSpPr>
          <p:cNvPr id="4" name="Text Placeholder 3">
            <a:extLst>
              <a:ext uri="{FF2B5EF4-FFF2-40B4-BE49-F238E27FC236}">
                <a16:creationId xmlns:a16="http://schemas.microsoft.com/office/drawing/2014/main" id="{F9A06BEC-E142-4B52-9048-D290A35F27C8}"/>
              </a:ext>
            </a:extLst>
          </p:cNvPr>
          <p:cNvSpPr>
            <a:spLocks noGrp="1"/>
          </p:cNvSpPr>
          <p:nvPr>
            <p:ph type="body" sz="quarter" idx="13"/>
          </p:nvPr>
        </p:nvSpPr>
        <p:spPr>
          <a:xfrm>
            <a:off x="838201" y="6356351"/>
            <a:ext cx="9925050" cy="365125"/>
          </a:xfrm>
        </p:spPr>
        <p:txBody>
          <a:bodyPr/>
          <a:lstStyle/>
          <a:p>
            <a:r>
              <a:rPr lang="en-CA" noProof="0" dirty="0"/>
              <a:t>PWH, person with hemophilia</a:t>
            </a:r>
          </a:p>
        </p:txBody>
      </p:sp>
      <p:pic>
        <p:nvPicPr>
          <p:cNvPr id="6" name="Picture 2">
            <a:extLst>
              <a:ext uri="{FF2B5EF4-FFF2-40B4-BE49-F238E27FC236}">
                <a16:creationId xmlns:a16="http://schemas.microsoft.com/office/drawing/2014/main" id="{398CC179-A0FF-4E94-9C32-168990EDC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500" y="1964668"/>
            <a:ext cx="6569511" cy="31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r>
              <a:rPr lang="en-CA" b="1" noProof="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959625" y="1562100"/>
            <a:ext cx="7232375" cy="4614863"/>
          </a:xfrm>
        </p:spPr>
        <p:txBody>
          <a:bodyPr anchor="ctr">
            <a:noAutofit/>
          </a:bodyPr>
          <a:lstStyle/>
          <a:p>
            <a:pPr algn="l">
              <a:spcAft>
                <a:spcPts val="300"/>
              </a:spcAft>
            </a:pPr>
            <a:r>
              <a:rPr lang="en-CA" b="0" i="0" u="none" strike="noStrike" baseline="0" noProof="0" dirty="0">
                <a:latin typeface="Arial" panose="020B0604020202020204" pitchFamily="34" charset="0"/>
                <a:cs typeface="Arial" panose="020B0604020202020204" pitchFamily="34" charset="0"/>
              </a:rPr>
              <a:t>An accurate diagnosis depends on the laboratory following strict protocols and procedures including:</a:t>
            </a:r>
          </a:p>
          <a:p>
            <a:pPr lvl="1">
              <a:buFont typeface="Wingdings" pitchFamily="2" charset="2"/>
              <a:buChar char="ü"/>
            </a:pPr>
            <a:r>
              <a:rPr lang="en-CA" noProof="0" dirty="0">
                <a:latin typeface="Arial" panose="020B0604020202020204" pitchFamily="34" charset="0"/>
                <a:cs typeface="Arial" panose="020B0604020202020204" pitchFamily="34" charset="0"/>
              </a:rPr>
              <a:t>E</a:t>
            </a:r>
            <a:r>
              <a:rPr lang="en-CA" b="0" i="0" u="none" strike="noStrike" baseline="0" noProof="0" dirty="0">
                <a:latin typeface="Arial" panose="020B0604020202020204" pitchFamily="34" charset="0"/>
                <a:cs typeface="Arial" panose="020B0604020202020204" pitchFamily="34" charset="0"/>
              </a:rPr>
              <a:t>xpertise in coagulation laboratory testing</a:t>
            </a:r>
          </a:p>
          <a:p>
            <a:pPr lvl="1">
              <a:buFont typeface="Wingdings" pitchFamily="2" charset="2"/>
              <a:buChar char="ü"/>
            </a:pPr>
            <a:r>
              <a:rPr lang="en-CA" b="0" i="0" u="none" strike="noStrike" baseline="0" noProof="0" dirty="0">
                <a:latin typeface="Arial" panose="020B0604020202020204" pitchFamily="34" charset="0"/>
                <a:cs typeface="Arial" panose="020B0604020202020204" pitchFamily="34" charset="0"/>
              </a:rPr>
              <a:t>Correct equipment and reagents</a:t>
            </a:r>
          </a:p>
          <a:p>
            <a:pPr lvl="1">
              <a:buFont typeface="Wingdings" pitchFamily="2" charset="2"/>
              <a:buChar char="ü"/>
            </a:pPr>
            <a:r>
              <a:rPr lang="en-CA" b="0" i="0" u="none" strike="noStrike" baseline="0" noProof="0" dirty="0">
                <a:latin typeface="Arial" panose="020B0604020202020204" pitchFamily="34" charset="0"/>
                <a:cs typeface="Arial" panose="020B0604020202020204" pitchFamily="34" charset="0"/>
              </a:rPr>
              <a:t>Quality Assurance</a:t>
            </a:r>
          </a:p>
          <a:p>
            <a:pPr algn="l">
              <a:spcAft>
                <a:spcPts val="300"/>
              </a:spcAft>
            </a:pPr>
            <a:r>
              <a:rPr lang="en-CA" b="0" i="0" u="none" strike="noStrike" baseline="0" noProof="0" dirty="0">
                <a:latin typeface="Arial" panose="020B0604020202020204" pitchFamily="34" charset="0"/>
                <a:cs typeface="Arial" panose="020B0604020202020204" pitchFamily="34" charset="0"/>
              </a:rPr>
              <a:t>Diagnosis of hemophilia is based on:</a:t>
            </a:r>
          </a:p>
          <a:p>
            <a:pPr lvl="1">
              <a:buFont typeface="Wingdings" pitchFamily="2" charset="2"/>
              <a:buChar char="ü"/>
            </a:pPr>
            <a:r>
              <a:rPr lang="en-CA" noProof="0" dirty="0">
                <a:latin typeface="Arial" panose="020B0604020202020204" pitchFamily="34" charset="0"/>
                <a:cs typeface="Arial" panose="020B0604020202020204" pitchFamily="34" charset="0"/>
              </a:rPr>
              <a:t>Understanding the clinical features of hemophilia and the appropriateness of the clinical diagnosis</a:t>
            </a:r>
          </a:p>
          <a:p>
            <a:pPr lvl="1">
              <a:buFont typeface="Wingdings" pitchFamily="2" charset="2"/>
              <a:buChar char="ü"/>
            </a:pPr>
            <a:r>
              <a:rPr lang="en-CA" noProof="0" dirty="0">
                <a:latin typeface="Arial" panose="020B0604020202020204" pitchFamily="34" charset="0"/>
                <a:cs typeface="Arial" panose="020B0604020202020204" pitchFamily="34" charset="0"/>
              </a:rPr>
              <a:t>Screening tests: PT and APTT or platelet function tests</a:t>
            </a:r>
          </a:p>
          <a:p>
            <a:pPr lvl="1">
              <a:buFont typeface="Wingdings" pitchFamily="2" charset="2"/>
              <a:buChar char="ü"/>
            </a:pPr>
            <a:r>
              <a:rPr lang="en-CA" noProof="0" dirty="0">
                <a:latin typeface="Arial" panose="020B0604020202020204" pitchFamily="34" charset="0"/>
                <a:cs typeface="Arial" panose="020B0604020202020204" pitchFamily="34" charset="0"/>
              </a:rPr>
              <a:t>Confirming the diagnosis by factor assays and other investigations</a:t>
            </a: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a:t>
            </a:r>
            <a:r>
              <a:rPr lang="en-CA" noProof="0" dirty="0"/>
              <a:t>PT, </a:t>
            </a:r>
            <a:r>
              <a:rPr lang="en-CA" sz="900" noProof="0" dirty="0">
                <a:latin typeface="Arial" panose="020B0604020202020204" pitchFamily="34" charset="0"/>
                <a:cs typeface="Arial" panose="020B0604020202020204" pitchFamily="34" charset="0"/>
              </a:rPr>
              <a:t>prothrombin time</a:t>
            </a:r>
            <a:r>
              <a:rPr lang="en-CA" noProof="0" dirty="0">
                <a:latin typeface="Arial" panose="020B0604020202020204" pitchFamily="34" charset="0"/>
                <a:cs typeface="Arial" panose="020B0604020202020204" pitchFamily="34" charset="0"/>
              </a:rPr>
              <a:t>.</a:t>
            </a:r>
            <a:endParaRPr lang="en-CA" noProof="0" dirty="0"/>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838199" y="1849438"/>
            <a:ext cx="3448051" cy="3962400"/>
          </a:xfrm>
          <a:prstGeom prst="roundRect">
            <a:avLst>
              <a:gd name="adj" fmla="val 5728"/>
            </a:avLst>
          </a:prstGeom>
          <a:solidFill>
            <a:schemeClr val="accent1"/>
          </a:solidFill>
          <a:ln w="38100">
            <a:solidFill>
              <a:schemeClr val="bg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800"/>
              </a:spcBef>
              <a:spcAft>
                <a:spcPts val="0"/>
              </a:spcAft>
              <a:buClr>
                <a:srgbClr val="642566"/>
              </a:buClr>
              <a:buSzTx/>
              <a:buFont typeface="Arial" panose="020B0604020202020204" pitchFamily="34" charset="0"/>
              <a:buNone/>
              <a:tabLst/>
              <a:defRPr/>
            </a:pPr>
            <a:r>
              <a:rPr kumimoji="0" lang="en-US"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Different bleeding disorders may have very similar symptoms; therefore, a correct diagnosis is essential to ensure that a patient receives the appropriate treatment. </a:t>
            </a:r>
          </a:p>
        </p:txBody>
      </p:sp>
    </p:spTree>
    <p:extLst>
      <p:ext uri="{BB962C8B-B14F-4D97-AF65-F5344CB8AC3E}">
        <p14:creationId xmlns:p14="http://schemas.microsoft.com/office/powerpoint/2010/main" val="300627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noProof="0" dirty="0">
                <a:latin typeface="Arial" panose="020B0604020202020204" pitchFamily="34" charset="0"/>
                <a:cs typeface="Arial" panose="020B0604020202020204" pitchFamily="34" charset="0"/>
              </a:rPr>
              <a:t>Coagulation l</a:t>
            </a:r>
            <a:r>
              <a:rPr lang="en-CA" b="1" noProof="0" dirty="0">
                <a:latin typeface="Arial" panose="020B0604020202020204" pitchFamily="34" charset="0"/>
                <a:cs typeface="Arial" panose="020B0604020202020204" pitchFamily="34" charset="0"/>
              </a:rPr>
              <a:t>aboratory testing</a:t>
            </a:r>
          </a:p>
        </p:txBody>
      </p:sp>
      <p:sp>
        <p:nvSpPr>
          <p:cNvPr id="3" name="Content Placeholder 2">
            <a:extLst>
              <a:ext uri="{FF2B5EF4-FFF2-40B4-BE49-F238E27FC236}">
                <a16:creationId xmlns:a16="http://schemas.microsoft.com/office/drawing/2014/main" id="{297CEA6F-C5F7-4068-A332-811CEC39828E}"/>
              </a:ext>
            </a:extLst>
          </p:cNvPr>
          <p:cNvSpPr>
            <a:spLocks noGrp="1"/>
          </p:cNvSpPr>
          <p:nvPr>
            <p:ph idx="1"/>
          </p:nvPr>
        </p:nvSpPr>
        <p:spPr>
          <a:xfrm>
            <a:off x="838198" y="1562100"/>
            <a:ext cx="10515600" cy="4614863"/>
          </a:xfrm>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3.1.1 </a:t>
            </a:r>
            <a:endParaRPr lang="en-CA" b="0" i="0" u="none" strike="noStrike" noProof="0" dirty="0">
              <a:effectLst/>
              <a:latin typeface="Arial" panose="020B0604020202020204" pitchFamily="34" charset="0"/>
            </a:endParaRPr>
          </a:p>
          <a:p>
            <a:pPr marL="0" indent="0" fontAlgn="t">
              <a:spcBef>
                <a:spcPts val="0"/>
              </a:spcBef>
              <a:buNone/>
            </a:pPr>
            <a:r>
              <a:rPr lang="en-CA" b="0" i="0" u="none" strike="noStrike" kern="1200" noProof="0" dirty="0">
                <a:solidFill>
                  <a:srgbClr val="000000"/>
                </a:solidFill>
                <a:effectLst/>
                <a:latin typeface="Arial" panose="020B0604020202020204" pitchFamily="34" charset="0"/>
                <a:cs typeface="Arial" panose="020B0604020202020204" pitchFamily="34" charset="0"/>
              </a:rPr>
              <a:t>The WFH recommends that testing for diagnosis and monitoring of hemophilia must be carried out by </a:t>
            </a:r>
            <a:r>
              <a:rPr lang="en-CA" b="1" i="0" u="none" strike="noStrike" kern="1200" noProof="0" dirty="0">
                <a:solidFill>
                  <a:srgbClr val="000000"/>
                </a:solidFill>
                <a:effectLst/>
                <a:latin typeface="Arial" panose="020B0604020202020204" pitchFamily="34" charset="0"/>
                <a:cs typeface="Arial" panose="020B0604020202020204" pitchFamily="34" charset="0"/>
              </a:rPr>
              <a:t>staff with knowledge and experience in coagulation </a:t>
            </a:r>
            <a:r>
              <a:rPr lang="en-CA" b="0" i="0" u="none" strike="noStrike" kern="1200" noProof="0" dirty="0">
                <a:solidFill>
                  <a:srgbClr val="000000"/>
                </a:solidFill>
                <a:effectLst/>
                <a:latin typeface="Arial" panose="020B0604020202020204" pitchFamily="34" charset="0"/>
                <a:cs typeface="Arial" panose="020B0604020202020204" pitchFamily="34" charset="0"/>
              </a:rPr>
              <a:t>laboratory testing </a:t>
            </a:r>
            <a:r>
              <a:rPr lang="en-CA" b="1" i="0" u="none" strike="noStrike" kern="1200" noProof="0" dirty="0">
                <a:solidFill>
                  <a:srgbClr val="000000"/>
                </a:solidFill>
                <a:effectLst/>
                <a:latin typeface="Arial" panose="020B0604020202020204" pitchFamily="34" charset="0"/>
                <a:cs typeface="Arial" panose="020B0604020202020204" pitchFamily="34" charset="0"/>
              </a:rPr>
              <a:t>using equipment and reagents that have been validated</a:t>
            </a:r>
            <a:r>
              <a:rPr lang="en-CA" b="0" i="0" u="none" strike="noStrike" kern="1200" noProof="0" dirty="0">
                <a:solidFill>
                  <a:srgbClr val="000000"/>
                </a:solidFill>
                <a:effectLst/>
                <a:latin typeface="Arial" panose="020B0604020202020204" pitchFamily="34" charset="0"/>
                <a:cs typeface="Arial" panose="020B0604020202020204" pitchFamily="34" charset="0"/>
              </a:rPr>
              <a:t> for this specific purpose.</a:t>
            </a:r>
            <a:endParaRPr lang="en-CA" b="0" i="0" u="none" strike="noStrike" noProof="0" dirty="0">
              <a:effectLst/>
              <a:latin typeface="Arial" panose="020B0604020202020204" pitchFamily="34" charset="0"/>
            </a:endParaRPr>
          </a:p>
          <a:p>
            <a:pPr marL="0" indent="0" fontAlgn="t">
              <a:spcBef>
                <a:spcPts val="0"/>
              </a:spcBef>
              <a:buNone/>
            </a:pPr>
            <a:endParaRPr lang="en-CA" noProof="0" dirty="0">
              <a:solidFill>
                <a:srgbClr val="000000"/>
              </a:solidFill>
              <a:latin typeface="Arial" panose="020B0604020202020204" pitchFamily="34" charset="0"/>
              <a:cs typeface="Arial" panose="020B0604020202020204" pitchFamily="34" charset="0"/>
            </a:endParaRPr>
          </a:p>
          <a:p>
            <a:pPr marL="0" indent="0" fontAlgn="t">
              <a:spcBef>
                <a:spcPts val="0"/>
              </a:spcBef>
              <a:buNone/>
            </a:pPr>
            <a:endParaRPr lang="en-CA" noProof="0" dirty="0">
              <a:solidFill>
                <a:srgbClr val="000000"/>
              </a:solidFill>
              <a:latin typeface="Arial" panose="020B0604020202020204" pitchFamily="34" charset="0"/>
              <a:cs typeface="Arial" panose="020B0604020202020204" pitchFamily="34" charset="0"/>
            </a:endParaRPr>
          </a:p>
          <a:p>
            <a:pPr marL="0" indent="0" fontAlgn="t">
              <a:spcBef>
                <a:spcPts val="0"/>
              </a:spcBef>
              <a:buNone/>
            </a:pPr>
            <a:r>
              <a:rPr lang="en-CA" b="1" noProof="0" dirty="0">
                <a:solidFill>
                  <a:srgbClr val="008BB0"/>
                </a:solidFill>
                <a:latin typeface="Arial" panose="020B0604020202020204" pitchFamily="34" charset="0"/>
                <a:cs typeface="Arial" panose="020B0604020202020204" pitchFamily="34" charset="0"/>
              </a:rPr>
              <a:t>REMARK: </a:t>
            </a:r>
            <a:r>
              <a:rPr lang="en-CA" noProof="0" dirty="0">
                <a:solidFill>
                  <a:srgbClr val="000000"/>
                </a:solidFill>
                <a:latin typeface="Arial" panose="020B0604020202020204" pitchFamily="34" charset="0"/>
                <a:cs typeface="Arial" panose="020B0604020202020204" pitchFamily="34" charset="0"/>
              </a:rPr>
              <a:t>Details of laboratory tests for the diagnosis and monitoring of hemophilia are described in the WFH laboratory manual.</a:t>
            </a:r>
          </a:p>
          <a:p>
            <a:pPr marL="0" indent="0" fontAlgn="t">
              <a:spcBef>
                <a:spcPts val="0"/>
              </a:spcBef>
              <a:buNone/>
            </a:pPr>
            <a:endParaRPr lang="en-CA" noProof="0" dirty="0">
              <a:solidFill>
                <a:srgbClr val="000000"/>
              </a:solidFill>
              <a:latin typeface="Arial" panose="020B0604020202020204" pitchFamily="34" charset="0"/>
              <a:cs typeface="Arial" panose="020B0604020202020204" pitchFamily="34" charset="0"/>
            </a:endParaRPr>
          </a:p>
          <a:p>
            <a:pPr fontAlgn="t">
              <a:spcBef>
                <a:spcPts val="0"/>
              </a:spcBef>
            </a:pPr>
            <a:endParaRPr lang="en-CA" noProof="0" dirty="0">
              <a:solidFill>
                <a:srgbClr val="000000"/>
              </a:solidFill>
              <a:latin typeface="Arial" panose="020B0604020202020204" pitchFamily="34" charset="0"/>
              <a:cs typeface="Arial" panose="020B0604020202020204" pitchFamily="34" charset="0"/>
            </a:endParaRPr>
          </a:p>
          <a:p>
            <a:pPr fontAlgn="t">
              <a:spcBef>
                <a:spcPts val="0"/>
              </a:spcBef>
            </a:pPr>
            <a:r>
              <a:rPr lang="en-CA" noProof="0" dirty="0">
                <a:solidFill>
                  <a:srgbClr val="000000"/>
                </a:solidFill>
                <a:latin typeface="Arial" panose="020B0604020202020204" pitchFamily="34" charset="0"/>
                <a:cs typeface="Arial" panose="020B0604020202020204" pitchFamily="34" charset="0"/>
              </a:rPr>
              <a:t>The lab manual is provided to help laboratories to justify sufficient budget for proper set-up with administration</a:t>
            </a:r>
          </a:p>
          <a:p>
            <a:pPr lvl="1" fontAlgn="t">
              <a:spcBef>
                <a:spcPts val="0"/>
              </a:spcBef>
            </a:pPr>
            <a:r>
              <a:rPr lang="en-CA" sz="2000" noProof="0" dirty="0">
                <a:solidFill>
                  <a:schemeClr val="tx1"/>
                </a:solidFill>
                <a:latin typeface="Arial" panose="020B0604020202020204" pitchFamily="34" charset="0"/>
                <a:cs typeface="Arial" panose="020B0604020202020204" pitchFamily="34" charset="0"/>
              </a:rPr>
              <a:t>Manual</a:t>
            </a:r>
            <a:r>
              <a:rPr lang="en-CA" sz="2000" b="1" noProof="0" dirty="0">
                <a:solidFill>
                  <a:schemeClr val="tx1"/>
                </a:solidFill>
                <a:latin typeface="Arial" panose="020B0604020202020204" pitchFamily="34" charset="0"/>
                <a:cs typeface="Arial" panose="020B0604020202020204" pitchFamily="34" charset="0"/>
              </a:rPr>
              <a:t> </a:t>
            </a:r>
            <a:r>
              <a:rPr lang="en-CA" sz="2000" noProof="0" dirty="0">
                <a:solidFill>
                  <a:schemeClr val="tx1"/>
                </a:solidFill>
                <a:latin typeface="Arial" panose="020B0604020202020204" pitchFamily="34" charset="0"/>
                <a:cs typeface="Arial" panose="020B0604020202020204" pitchFamily="34" charset="0"/>
              </a:rPr>
              <a:t>available on the </a:t>
            </a:r>
            <a:r>
              <a:rPr lang="en-CA" sz="2000" noProof="0" dirty="0">
                <a:solidFill>
                  <a:schemeClr val="tx1"/>
                </a:solidFill>
                <a:latin typeface="Arial" panose="020B0604020202020204" pitchFamily="34" charset="0"/>
                <a:cs typeface="Arial" panose="020B0604020202020204" pitchFamily="34" charset="0"/>
                <a:hlinkClick r:id="rId2"/>
              </a:rPr>
              <a:t>WFH eLearning Platform</a:t>
            </a:r>
            <a:endParaRPr lang="en-CA" sz="2000" noProof="0" dirty="0">
              <a:solidFill>
                <a:srgbClr val="00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AB94383-BC95-45C1-AF38-8E4C9A218B0D}"/>
              </a:ext>
            </a:extLst>
          </p:cNvPr>
          <p:cNvSpPr>
            <a:spLocks noGrp="1"/>
          </p:cNvSpPr>
          <p:nvPr>
            <p:ph type="body" sz="quarter" idx="13"/>
          </p:nvPr>
        </p:nvSpPr>
        <p:spPr/>
        <p:txBody>
          <a:bodyPr/>
          <a:lstStyle/>
          <a:p>
            <a:r>
              <a:rPr lang="en-CA" noProof="0" dirty="0">
                <a:hlinkClick r:id="rId2"/>
              </a:rPr>
              <a:t>https://elearning.wfh.org/resource/diagnosis-of-hemophilia-and-other-bleeding-disorders-a-laboratory-manual/</a:t>
            </a:r>
            <a:endParaRPr lang="en-CA" noProof="0" dirty="0"/>
          </a:p>
        </p:txBody>
      </p:sp>
      <p:sp>
        <p:nvSpPr>
          <p:cNvPr id="10" name="Content Placeholder 2">
            <a:extLst>
              <a:ext uri="{FF2B5EF4-FFF2-40B4-BE49-F238E27FC236}">
                <a16:creationId xmlns:a16="http://schemas.microsoft.com/office/drawing/2014/main" id="{E803E86A-A6ED-4B82-AC00-7A9A43B34D8D}"/>
              </a:ext>
            </a:extLst>
          </p:cNvPr>
          <p:cNvSpPr txBox="1">
            <a:spLocks/>
          </p:cNvSpPr>
          <p:nvPr/>
        </p:nvSpPr>
        <p:spPr>
          <a:xfrm>
            <a:off x="838198" y="3250096"/>
            <a:ext cx="10515600" cy="955340"/>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5B42FE-5880-AF48-BEB1-18022AA93783}"/>
              </a:ext>
            </a:extLst>
          </p:cNvPr>
          <p:cNvSpPr txBox="1"/>
          <p:nvPr/>
        </p:nvSpPr>
        <p:spPr>
          <a:xfrm>
            <a:off x="10763251" y="5972175"/>
            <a:ext cx="1323974" cy="74930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en-CA" b="1" noProof="0" dirty="0">
                <a:latin typeface="Arial" panose="020B0604020202020204" pitchFamily="34" charset="0"/>
                <a:cs typeface="Arial" panose="020B0604020202020204" pitchFamily="34" charset="0"/>
              </a:rPr>
              <a:t>Coagulation laboratory testing</a:t>
            </a:r>
          </a:p>
        </p:txBody>
      </p:sp>
      <p:sp>
        <p:nvSpPr>
          <p:cNvPr id="3" name="Content Placeholder 2">
            <a:extLst>
              <a:ext uri="{FF2B5EF4-FFF2-40B4-BE49-F238E27FC236}">
                <a16:creationId xmlns:a16="http://schemas.microsoft.com/office/drawing/2014/main" id="{6D6BF4B7-1911-46F0-85AA-BD6D8A0AA8AE}"/>
              </a:ext>
            </a:extLst>
          </p:cNvPr>
          <p:cNvSpPr>
            <a:spLocks noGrp="1"/>
          </p:cNvSpPr>
          <p:nvPr>
            <p:ph idx="1"/>
          </p:nvPr>
        </p:nvSpPr>
        <p:spPr>
          <a:xfrm>
            <a:off x="838200" y="1562101"/>
            <a:ext cx="10515600" cy="2561980"/>
          </a:xfrm>
        </p:spPr>
        <p:txBody>
          <a:bodyPr>
            <a:noAutofit/>
          </a:bodyPr>
          <a:lstStyle/>
          <a:p>
            <a:pPr marL="0" indent="0" algn="l" rtl="0" eaLnBrk="1" fontAlgn="t" latinLnBrk="0" hangingPunct="1">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3.2.4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0" i="0" u="none" strike="noStrike" kern="1200" baseline="0" noProof="0" dirty="0">
                <a:solidFill>
                  <a:srgbClr val="000000"/>
                </a:solidFill>
                <a:effectLst/>
                <a:latin typeface="Arial" panose="020B0604020202020204" pitchFamily="34" charset="0"/>
                <a:cs typeface="Arial" panose="020B0604020202020204" pitchFamily="34" charset="0"/>
              </a:rPr>
              <a:t>The WFH recommends that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blood samples for determination of PT, APTT, or FVIII/FIX activity be collected in citrate tubes containing 0.105-0.109M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(around 3.2%)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aqueous trisodium citrate dihydrate</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capped during processing, and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kept at 18-25°C </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during transport and storage. Blood samples should be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centrifuged</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at ambient temperature for a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minimum of 1700 g for at least 10 minutes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and either be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analyzed within 8 hours of collection</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(4 hours for FVIII:C) or stored deep frozen at −35°C or lower. </a:t>
            </a:r>
            <a:endParaRPr lang="en-CA" noProof="0" dirty="0"/>
          </a:p>
        </p:txBody>
      </p:sp>
      <p:sp>
        <p:nvSpPr>
          <p:cNvPr id="4" name="Text Placeholder 3">
            <a:extLst>
              <a:ext uri="{FF2B5EF4-FFF2-40B4-BE49-F238E27FC236}">
                <a16:creationId xmlns:a16="http://schemas.microsoft.com/office/drawing/2014/main" id="{36B11079-FE02-405A-932E-0E8268925752}"/>
              </a:ext>
            </a:extLst>
          </p:cNvPr>
          <p:cNvSpPr>
            <a:spLocks noGrp="1"/>
          </p:cNvSpPr>
          <p:nvPr>
            <p:ph type="body" sz="quarter" idx="13"/>
          </p:nvPr>
        </p:nvSpPr>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a:t>
            </a:r>
            <a:r>
              <a:rPr lang="en-CA" noProof="0" dirty="0"/>
              <a:t>PT, </a:t>
            </a:r>
            <a:r>
              <a:rPr lang="en-CA" sz="900" noProof="0" dirty="0">
                <a:latin typeface="Arial" panose="020B0604020202020204" pitchFamily="34" charset="0"/>
                <a:cs typeface="Arial" panose="020B0604020202020204" pitchFamily="34" charset="0"/>
              </a:rPr>
              <a:t>prothrombin time. </a:t>
            </a:r>
            <a:endParaRPr lang="en-CA" noProof="0" dirty="0"/>
          </a:p>
        </p:txBody>
      </p:sp>
      <p:sp>
        <p:nvSpPr>
          <p:cNvPr id="8" name="Content Placeholder 2">
            <a:extLst>
              <a:ext uri="{FF2B5EF4-FFF2-40B4-BE49-F238E27FC236}">
                <a16:creationId xmlns:a16="http://schemas.microsoft.com/office/drawing/2014/main" id="{FDE89E64-BEF9-45B6-B5EB-1B03DE58AFA9}"/>
              </a:ext>
            </a:extLst>
          </p:cNvPr>
          <p:cNvSpPr txBox="1">
            <a:spLocks/>
          </p:cNvSpPr>
          <p:nvPr/>
        </p:nvSpPr>
        <p:spPr>
          <a:xfrm>
            <a:off x="838200" y="4078515"/>
            <a:ext cx="10515600" cy="2192708"/>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accent1"/>
                </a:solidFill>
                <a:latin typeface="Arial" panose="020B0604020202020204" pitchFamily="34" charset="0"/>
                <a:cs typeface="Arial" panose="020B0604020202020204" pitchFamily="34" charset="0"/>
              </a:rPr>
              <a:t>REMARK: </a:t>
            </a:r>
            <a:r>
              <a:rPr lang="en-US" dirty="0">
                <a:latin typeface="Arial" panose="020B0604020202020204" pitchFamily="34" charset="0"/>
                <a:cs typeface="Arial" panose="020B0604020202020204" pitchFamily="34" charset="0"/>
              </a:rPr>
              <a:t>Storage of citrated whole blood samples at 2-8°C should be avoided as this may result in loss of FVIII activity.</a:t>
            </a:r>
          </a:p>
          <a:p>
            <a:pPr marL="0" indent="0">
              <a:lnSpc>
                <a:spcPct val="100000"/>
              </a:lnSpc>
              <a:buFont typeface="Arial" panose="020B0604020202020204" pitchFamily="34" charset="0"/>
              <a:buNone/>
            </a:pPr>
            <a:r>
              <a:rPr lang="en-US" b="1" dirty="0">
                <a:solidFill>
                  <a:schemeClr val="accent1"/>
                </a:solidFill>
                <a:latin typeface="Arial" panose="020B0604020202020204" pitchFamily="34" charset="0"/>
                <a:cs typeface="Arial" panose="020B0604020202020204" pitchFamily="34" charset="0"/>
              </a:rPr>
              <a:t>REMARK: </a:t>
            </a:r>
            <a:r>
              <a:rPr lang="en-US" dirty="0">
                <a:latin typeface="Arial" panose="020B0604020202020204" pitchFamily="34" charset="0"/>
                <a:cs typeface="Arial" panose="020B0604020202020204" pitchFamily="34" charset="0"/>
              </a:rPr>
              <a:t>Platelet poor plasma (PPP) samples can be stored at −35°C for up to 3 months and at −70°C for up to 6 months prior to determination of FVIII/FIX activity. Storage of PPP at −20°C is usually inadequate. Freezers with auto-defrost should not be used to store PPP prior to determination of PT, APTT, or FVIII/</a:t>
            </a:r>
            <a:r>
              <a:rPr lang="en-CA" dirty="0">
                <a:latin typeface="Arial" panose="020B0604020202020204" pitchFamily="34" charset="0"/>
                <a:cs typeface="Arial" panose="020B0604020202020204" pitchFamily="34" charset="0"/>
              </a:rPr>
              <a:t>FIX activity.</a:t>
            </a:r>
          </a:p>
        </p:txBody>
      </p:sp>
    </p:spTree>
    <p:extLst>
      <p:ext uri="{BB962C8B-B14F-4D97-AF65-F5344CB8AC3E}">
        <p14:creationId xmlns:p14="http://schemas.microsoft.com/office/powerpoint/2010/main" val="1579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BF5A2-E13C-47AE-BA11-EFBDF364B291}"/>
              </a:ext>
            </a:extLst>
          </p:cNvPr>
          <p:cNvSpPr>
            <a:spLocks noGrp="1"/>
          </p:cNvSpPr>
          <p:nvPr>
            <p:ph idx="1"/>
          </p:nvPr>
        </p:nvSpPr>
        <p:spPr>
          <a:xfrm>
            <a:off x="838200" y="1562101"/>
            <a:ext cx="10515600" cy="2908300"/>
          </a:xfrm>
        </p:spPr>
        <p:txBody>
          <a:bodyPr>
            <a:normAutofit/>
          </a:bodyPr>
          <a:lstStyle/>
          <a:p>
            <a:pPr algn="l"/>
            <a:r>
              <a:rPr lang="en-CA" b="0" i="0" u="none" strike="noStrike" baseline="0" noProof="0" dirty="0">
                <a:latin typeface="Arial" panose="020B0604020202020204" pitchFamily="34" charset="0"/>
                <a:cs typeface="Arial" panose="020B0604020202020204" pitchFamily="34" charset="0"/>
              </a:rPr>
              <a:t>PT and APTT may be used to screen a patient suspected having a bleeding disorder</a:t>
            </a:r>
          </a:p>
          <a:p>
            <a:pPr algn="l"/>
            <a:r>
              <a:rPr lang="en-CA" b="0" i="0" u="none" strike="noStrike" baseline="0" noProof="0" dirty="0">
                <a:latin typeface="Arial" panose="020B0604020202020204" pitchFamily="34" charset="0"/>
                <a:cs typeface="Arial" panose="020B0604020202020204" pitchFamily="34" charset="0"/>
              </a:rPr>
              <a:t>The sensitivity of both PT and APTT tests to factor deficiencies are influenced by the type of reagents used to perform the test</a:t>
            </a:r>
          </a:p>
          <a:p>
            <a:pPr marL="0" indent="0" algn="l" rtl="0" eaLnBrk="1" fontAlgn="t" latinLnBrk="0" hangingPunct="1">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3.2.8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laboratory investigation of patients being assessed due to clinical suspicion of hemophilia, the WFH recommends that an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APTT result within the reference range not be used to rule out the presence of mild hemophilia A or B. </a:t>
            </a:r>
            <a:endParaRPr lang="en-CA" noProof="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AD5981E-A580-45B7-AE6C-D57747F12A87}"/>
              </a:ext>
            </a:extLst>
          </p:cNvPr>
          <p:cNvSpPr>
            <a:spLocks noGrp="1"/>
          </p:cNvSpPr>
          <p:nvPr>
            <p:ph type="title"/>
          </p:nvPr>
        </p:nvSpPr>
        <p:spPr/>
        <p:txBody>
          <a:bodyPr>
            <a:normAutofit/>
          </a:bodyPr>
          <a:lstStyle/>
          <a:p>
            <a:r>
              <a:rPr lang="en-CA" b="1" noProof="0" dirty="0">
                <a:latin typeface="Arial" panose="020B0604020202020204" pitchFamily="34" charset="0"/>
                <a:cs typeface="Arial" panose="020B0604020202020204" pitchFamily="34" charset="0"/>
              </a:rPr>
              <a:t>Coagulation laboratory testing</a:t>
            </a:r>
            <a:r>
              <a:rPr lang="en-CA" noProof="0" dirty="0">
                <a:latin typeface="Arial" panose="020B0604020202020204" pitchFamily="34" charset="0"/>
                <a:cs typeface="Arial" panose="020B0604020202020204" pitchFamily="34" charset="0"/>
              </a:rPr>
              <a:t>: Diagnostic</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2E0C98-6C86-49BF-9DBC-815718810D4C}"/>
              </a:ext>
            </a:extLst>
          </p:cNvPr>
          <p:cNvSpPr>
            <a:spLocks noGrp="1"/>
          </p:cNvSpPr>
          <p:nvPr>
            <p:ph type="body" sz="quarter" idx="13"/>
          </p:nvPr>
        </p:nvSpPr>
        <p:spPr/>
        <p:txBody>
          <a:bodyPr/>
          <a:lstStyle/>
          <a:p>
            <a:r>
              <a:rPr lang="en-CA" noProof="0" dirty="0"/>
              <a:t>APTT, </a:t>
            </a:r>
            <a:r>
              <a:rPr lang="en-CA" sz="900" noProof="0" dirty="0">
                <a:latin typeface="Arial" panose="020B0604020202020204" pitchFamily="34" charset="0"/>
                <a:cs typeface="Arial" panose="020B0604020202020204" pitchFamily="34" charset="0"/>
              </a:rPr>
              <a:t>activated partial thromboplastin time; </a:t>
            </a:r>
            <a:r>
              <a:rPr lang="en-CA" noProof="0" dirty="0"/>
              <a:t>PT, </a:t>
            </a:r>
            <a:r>
              <a:rPr lang="en-CA" sz="900" noProof="0" dirty="0">
                <a:latin typeface="Arial" panose="020B0604020202020204" pitchFamily="34" charset="0"/>
                <a:cs typeface="Arial" panose="020B0604020202020204" pitchFamily="34" charset="0"/>
              </a:rPr>
              <a:t>prothrombin time</a:t>
            </a:r>
            <a:r>
              <a:rPr lang="en-CA" noProof="0" dirty="0">
                <a:latin typeface="Arial" panose="020B0604020202020204" pitchFamily="34" charset="0"/>
                <a:cs typeface="Arial" panose="020B0604020202020204" pitchFamily="34" charset="0"/>
              </a:rPr>
              <a:t>.</a:t>
            </a:r>
            <a:endParaRPr lang="en-CA" noProof="0" dirty="0"/>
          </a:p>
        </p:txBody>
      </p:sp>
      <p:grpSp>
        <p:nvGrpSpPr>
          <p:cNvPr id="14" name="Group 13">
            <a:extLst>
              <a:ext uri="{FF2B5EF4-FFF2-40B4-BE49-F238E27FC236}">
                <a16:creationId xmlns:a16="http://schemas.microsoft.com/office/drawing/2014/main" id="{9E0F509C-DC18-4264-8F34-474E87691F43}"/>
              </a:ext>
            </a:extLst>
          </p:cNvPr>
          <p:cNvGrpSpPr/>
          <p:nvPr/>
        </p:nvGrpSpPr>
        <p:grpSpPr>
          <a:xfrm>
            <a:off x="8434537" y="5100795"/>
            <a:ext cx="2401696" cy="1459779"/>
            <a:chOff x="7238527" y="5214883"/>
            <a:chExt cx="2401696" cy="1459779"/>
          </a:xfrm>
        </p:grpSpPr>
        <p:pic>
          <p:nvPicPr>
            <p:cNvPr id="16" name="Graphic 15" descr="Man with solid fill">
              <a:extLst>
                <a:ext uri="{FF2B5EF4-FFF2-40B4-BE49-F238E27FC236}">
                  <a16:creationId xmlns:a16="http://schemas.microsoft.com/office/drawing/2014/main" id="{66C75D65-500B-4DC1-9ABB-DC52DD50F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7895" y="5345217"/>
              <a:ext cx="1196010" cy="1196010"/>
            </a:xfrm>
            <a:prstGeom prst="rect">
              <a:avLst/>
            </a:prstGeom>
          </p:spPr>
        </p:pic>
        <p:pic>
          <p:nvPicPr>
            <p:cNvPr id="13" name="Graphic 12" descr="Man with solid fill">
              <a:extLst>
                <a:ext uri="{FF2B5EF4-FFF2-40B4-BE49-F238E27FC236}">
                  <a16:creationId xmlns:a16="http://schemas.microsoft.com/office/drawing/2014/main" id="{890A4CC7-C86B-4DAF-9238-6669591F6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235" y="5425278"/>
              <a:ext cx="1196010" cy="1196010"/>
            </a:xfrm>
            <a:prstGeom prst="rect">
              <a:avLst/>
            </a:prstGeom>
          </p:spPr>
        </p:pic>
        <p:pic>
          <p:nvPicPr>
            <p:cNvPr id="17" name="Graphic 16" descr="Man with solid fill">
              <a:extLst>
                <a:ext uri="{FF2B5EF4-FFF2-40B4-BE49-F238E27FC236}">
                  <a16:creationId xmlns:a16="http://schemas.microsoft.com/office/drawing/2014/main" id="{210AAFE0-C9EC-424B-ADBB-B4AEF956D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553" y="5371904"/>
              <a:ext cx="1196010" cy="1196010"/>
            </a:xfrm>
            <a:prstGeom prst="rect">
              <a:avLst/>
            </a:prstGeom>
          </p:spPr>
        </p:pic>
        <p:pic>
          <p:nvPicPr>
            <p:cNvPr id="18" name="Graphic 17" descr="Man with solid fill">
              <a:extLst>
                <a:ext uri="{FF2B5EF4-FFF2-40B4-BE49-F238E27FC236}">
                  <a16:creationId xmlns:a16="http://schemas.microsoft.com/office/drawing/2014/main" id="{551E6429-A490-42CF-BD7E-7B885FBF7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3211" y="5398591"/>
              <a:ext cx="1196010" cy="1196010"/>
            </a:xfrm>
            <a:prstGeom prst="rect">
              <a:avLst/>
            </a:prstGeom>
          </p:spPr>
        </p:pic>
        <p:pic>
          <p:nvPicPr>
            <p:cNvPr id="19" name="Graphic 18" descr="Man with solid fill">
              <a:extLst>
                <a:ext uri="{FF2B5EF4-FFF2-40B4-BE49-F238E27FC236}">
                  <a16:creationId xmlns:a16="http://schemas.microsoft.com/office/drawing/2014/main" id="{221FB013-13B0-4565-8C47-0C03CD82C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869" y="5451965"/>
              <a:ext cx="1196010" cy="1196010"/>
            </a:xfrm>
            <a:prstGeom prst="rect">
              <a:avLst/>
            </a:prstGeom>
          </p:spPr>
        </p:pic>
        <p:pic>
          <p:nvPicPr>
            <p:cNvPr id="20" name="Graphic 19" descr="Man with solid fill">
              <a:extLst>
                <a:ext uri="{FF2B5EF4-FFF2-40B4-BE49-F238E27FC236}">
                  <a16:creationId xmlns:a16="http://schemas.microsoft.com/office/drawing/2014/main" id="{772BF3F0-DC49-4141-9940-BEDE690D8A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527" y="5478652"/>
              <a:ext cx="1196010" cy="1196010"/>
            </a:xfrm>
            <a:prstGeom prst="rect">
              <a:avLst/>
            </a:prstGeom>
          </p:spPr>
        </p:pic>
        <p:pic>
          <p:nvPicPr>
            <p:cNvPr id="11" name="Graphic 10" descr="Magnifying glass outline">
              <a:extLst>
                <a:ext uri="{FF2B5EF4-FFF2-40B4-BE49-F238E27FC236}">
                  <a16:creationId xmlns:a16="http://schemas.microsoft.com/office/drawing/2014/main" id="{5C138DCF-29E4-4D1E-B11B-26BC7034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75310" y="5214883"/>
              <a:ext cx="1064913" cy="1064913"/>
            </a:xfrm>
            <a:prstGeom prst="rect">
              <a:avLst/>
            </a:prstGeom>
          </p:spPr>
        </p:pic>
      </p:grpSp>
      <p:sp>
        <p:nvSpPr>
          <p:cNvPr id="21" name="Content Placeholder 2">
            <a:extLst>
              <a:ext uri="{FF2B5EF4-FFF2-40B4-BE49-F238E27FC236}">
                <a16:creationId xmlns:a16="http://schemas.microsoft.com/office/drawing/2014/main" id="{FB99CEE3-48FB-4502-B24F-4C78A98284EF}"/>
              </a:ext>
            </a:extLst>
          </p:cNvPr>
          <p:cNvSpPr txBox="1">
            <a:spLocks/>
          </p:cNvSpPr>
          <p:nvPr/>
        </p:nvSpPr>
        <p:spPr>
          <a:xfrm>
            <a:off x="838200" y="4853758"/>
            <a:ext cx="6463633"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buFont typeface="Arial" panose="020B0604020202020204" pitchFamily="34" charset="0"/>
              <a:buNone/>
            </a:pPr>
            <a:r>
              <a:rPr lang="en-US" b="1" dirty="0">
                <a:solidFill>
                  <a:schemeClr val="accent1"/>
                </a:solidFill>
                <a:latin typeface="Arial" panose="020B0604020202020204" pitchFamily="34" charset="0"/>
                <a:cs typeface="Arial" panose="020B0604020202020204" pitchFamily="34" charset="0"/>
              </a:rPr>
              <a:t>REMARK: </a:t>
            </a:r>
            <a:r>
              <a:rPr lang="en-US" dirty="0">
                <a:latin typeface="Arial" panose="020B0604020202020204" pitchFamily="34" charset="0"/>
                <a:cs typeface="Arial" panose="020B0604020202020204" pitchFamily="34" charset="0"/>
              </a:rPr>
              <a:t>In some cases of mild hemophilia A or B, APTT may be </a:t>
            </a:r>
            <a:r>
              <a:rPr lang="en-CA" dirty="0">
                <a:latin typeface="Arial" panose="020B0604020202020204" pitchFamily="34" charset="0"/>
                <a:cs typeface="Arial" panose="020B0604020202020204" pitchFamily="34" charset="0"/>
              </a:rPr>
              <a:t>within the normal range.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008187"/>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7827</TotalTime>
  <Words>2825</Words>
  <Application>Microsoft Office PowerPoint</Application>
  <PresentationFormat>Widescreen</PresentationFormat>
  <Paragraphs>189</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TimesNewRomanPS-BoldMT</vt:lpstr>
      <vt:lpstr>Wingdings</vt:lpstr>
      <vt:lpstr>WFH</vt:lpstr>
      <vt:lpstr>Hemophilia Guidelines for All</vt:lpstr>
      <vt:lpstr>WFH Guidelines for the Management of Hemophilia</vt:lpstr>
      <vt:lpstr>Chapter 3: Laboratory Diagnosis and Monitoring</vt:lpstr>
      <vt:lpstr>Disclosure: Steven Kitchen</vt:lpstr>
      <vt:lpstr>Authors</vt:lpstr>
      <vt:lpstr>Introduction</vt:lpstr>
      <vt:lpstr>Coagulation laboratory testing</vt:lpstr>
      <vt:lpstr>Coagulation laboratory testing</vt:lpstr>
      <vt:lpstr>Coagulation laboratory testing: Diagnostic</vt:lpstr>
      <vt:lpstr>Coagulation laboratory testing: Diagnostic</vt:lpstr>
      <vt:lpstr>Coagulation laboratory testing: Assays</vt:lpstr>
      <vt:lpstr>Coagulation laboratory testing: FVIII/FIX Assays</vt:lpstr>
      <vt:lpstr>FVIII laboratory monitoring: Elocta®/Eloctate®</vt:lpstr>
      <vt:lpstr>FVIII laboratory monitoring: Esperoct® </vt:lpstr>
      <vt:lpstr>FVIII laboratory monitoring: Jivi®  </vt:lpstr>
      <vt:lpstr>FVIII laboratory monitoring: Adynovate® /Adynovi®</vt:lpstr>
      <vt:lpstr>FVIII laboratory monitoring: Afstyla®  </vt:lpstr>
      <vt:lpstr>FIX laboratory monitoring: Alprolix®  </vt:lpstr>
      <vt:lpstr>FIX laboratory monitoring: Idelvion®  </vt:lpstr>
      <vt:lpstr>FIX laboratory monitoring: Refixia®/Rebinyn®</vt:lpstr>
      <vt:lpstr>FVIII laboratory monitoring: Emicizumab</vt:lpstr>
      <vt:lpstr>FVIII laboratory monitoring: Emicizumab</vt:lpstr>
      <vt:lpstr>FVIII laboratory monitoring: Emicizumab</vt:lpstr>
      <vt:lpstr>FVIII laboratory monitoring: Emicizumab</vt:lpstr>
      <vt:lpstr>Laboratory monitoring: Inhibitors</vt:lpstr>
      <vt:lpstr>Laboratory monitoring: Inhibitors</vt:lpstr>
      <vt:lpstr>Laboratory monitoring:  Inhibitors</vt:lpstr>
      <vt:lpstr>Laboratory monitoring:  Inhibitors</vt:lpstr>
      <vt:lpstr>Laboratory monitoring: Quality assurance</vt:lpstr>
      <vt:lpstr>Laboratory monitoring: Quality assurance</vt:lpstr>
      <vt:lpstr>Conclusions</vt:lpstr>
      <vt:lpstr>Thank you to the Hemophilia Alliance for their support in developing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158</cp:revision>
  <cp:lastPrinted>2021-01-23T12:48:38Z</cp:lastPrinted>
  <dcterms:created xsi:type="dcterms:W3CDTF">2020-11-05T21:15:52Z</dcterms:created>
  <dcterms:modified xsi:type="dcterms:W3CDTF">2021-03-10T15:10:21Z</dcterms:modified>
</cp:coreProperties>
</file>