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23"/>
  </p:notesMasterIdLst>
  <p:sldIdLst>
    <p:sldId id="2806" r:id="rId2"/>
    <p:sldId id="2807" r:id="rId3"/>
    <p:sldId id="2808" r:id="rId4"/>
    <p:sldId id="2926" r:id="rId5"/>
    <p:sldId id="2927" r:id="rId6"/>
    <p:sldId id="2897" r:id="rId7"/>
    <p:sldId id="2932" r:id="rId8"/>
    <p:sldId id="2910" r:id="rId9"/>
    <p:sldId id="2911" r:id="rId10"/>
    <p:sldId id="2908" r:id="rId11"/>
    <p:sldId id="2898" r:id="rId12"/>
    <p:sldId id="2903" r:id="rId13"/>
    <p:sldId id="2930" r:id="rId14"/>
    <p:sldId id="2922" r:id="rId15"/>
    <p:sldId id="2929" r:id="rId16"/>
    <p:sldId id="2899" r:id="rId17"/>
    <p:sldId id="2900" r:id="rId18"/>
    <p:sldId id="2901" r:id="rId19"/>
    <p:sldId id="2902" r:id="rId20"/>
    <p:sldId id="2905" r:id="rId21"/>
    <p:sldId id="292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14" clrIdx="0">
    <p:extLst>
      <p:ext uri="{19B8F6BF-5375-455C-9EA6-DF929625EA0E}">
        <p15:presenceInfo xmlns:p15="http://schemas.microsoft.com/office/powerpoint/2012/main" userId="S::jchadwick@wfh.org::bd1ae82f-124b-4de6-bc22-d4eddcd0bf4b" providerId="AD"/>
      </p:ext>
    </p:extLst>
  </p:cmAuthor>
  <p:cmAuthor id="2" name="Karine Igartua, Dr" initials="KID" lastIdx="4" clrIdx="1">
    <p:extLst>
      <p:ext uri="{19B8F6BF-5375-455C-9EA6-DF929625EA0E}">
        <p15:presenceInfo xmlns:p15="http://schemas.microsoft.com/office/powerpoint/2012/main" userId="S::karine.igartua@mcgill.ca::0db75cb2-a157-489c-977a-76c312e8a96c" providerId="AD"/>
      </p:ext>
    </p:extLst>
  </p:cmAuthor>
  <p:cmAuthor id="3" name="Paul Heron" initials="PH" lastIdx="2" clrIdx="2">
    <p:extLst>
      <p:ext uri="{19B8F6BF-5375-455C-9EA6-DF929625EA0E}">
        <p15:presenceInfo xmlns:p15="http://schemas.microsoft.com/office/powerpoint/2012/main" userId="S::Paul.Heron@livagency.ca::4e0eef15-7e53-4b4b-9231-66f534d01d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606"/>
    <a:srgbClr val="F40001"/>
    <a:srgbClr val="008BB0"/>
    <a:srgbClr val="E60D2E"/>
    <a:srgbClr val="642566"/>
    <a:srgbClr val="C41230"/>
    <a:srgbClr val="719500"/>
    <a:srgbClr val="FDB913"/>
    <a:srgbClr val="8B0E04"/>
    <a:srgbClr val="FF0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69660" autoAdjust="0"/>
  </p:normalViewPr>
  <p:slideViewPr>
    <p:cSldViewPr snapToGrid="0" snapToObjects="1" showGuides="1">
      <p:cViewPr varScale="1">
        <p:scale>
          <a:sx n="87" d="100"/>
          <a:sy n="87" d="100"/>
        </p:scale>
        <p:origin x="848" y="192"/>
      </p:cViewPr>
      <p:guideLst>
        <p:guide orient="horz" pos="2160"/>
        <p:guide pos="3817"/>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906248C-F8BE-43AC-B910-B1131989AF57}" type="datetimeFigureOut">
              <a:rPr lang="en-CA" smtClean="0"/>
              <a:pPr/>
              <a:t>2021-03-30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0D89C09-0639-464C-95EC-4EF91C0B1B79}" type="slidenum">
              <a:rPr lang="en-CA" smtClean="0"/>
              <a:pPr/>
              <a:t>‹#›</a:t>
            </a:fld>
            <a:endParaRPr lang="en-CA" dirty="0"/>
          </a:p>
        </p:txBody>
      </p:sp>
    </p:spTree>
    <p:extLst>
      <p:ext uri="{BB962C8B-B14F-4D97-AF65-F5344CB8AC3E}">
        <p14:creationId xmlns:p14="http://schemas.microsoft.com/office/powerpoint/2010/main" val="5857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965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42159B-BA59-4283-8BD6-FEF93983588D}" type="slidenum">
              <a:rPr lang="en-CA" smtClean="0"/>
              <a:t>16</a:t>
            </a:fld>
            <a:endParaRPr lang="en-CA"/>
          </a:p>
        </p:txBody>
      </p:sp>
    </p:spTree>
    <p:extLst>
      <p:ext uri="{BB962C8B-B14F-4D97-AF65-F5344CB8AC3E}">
        <p14:creationId xmlns:p14="http://schemas.microsoft.com/office/powerpoint/2010/main" val="133403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2159B-BA59-4283-8BD6-FEF93983588D}" type="slidenum">
              <a:rPr lang="en-CA" smtClean="0"/>
              <a:t>18</a:t>
            </a:fld>
            <a:endParaRPr lang="en-CA"/>
          </a:p>
        </p:txBody>
      </p:sp>
    </p:spTree>
    <p:extLst>
      <p:ext uri="{BB962C8B-B14F-4D97-AF65-F5344CB8AC3E}">
        <p14:creationId xmlns:p14="http://schemas.microsoft.com/office/powerpoint/2010/main" val="19306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5</a:t>
            </a:fld>
            <a:endParaRPr lang="en-CA"/>
          </a:p>
        </p:txBody>
      </p:sp>
    </p:spTree>
    <p:extLst>
      <p:ext uri="{BB962C8B-B14F-4D97-AF65-F5344CB8AC3E}">
        <p14:creationId xmlns:p14="http://schemas.microsoft.com/office/powerpoint/2010/main" val="403054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2159B-BA59-4283-8BD6-FEF93983588D}"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132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1C1D1E"/>
              </a:solidFill>
              <a:effectLst/>
              <a:latin typeface="Open Sans"/>
            </a:endParaRPr>
          </a:p>
        </p:txBody>
      </p:sp>
      <p:sp>
        <p:nvSpPr>
          <p:cNvPr id="4" name="Slide Number Placeholder 3"/>
          <p:cNvSpPr>
            <a:spLocks noGrp="1"/>
          </p:cNvSpPr>
          <p:nvPr>
            <p:ph type="sldNum" sz="quarter" idx="5"/>
          </p:nvPr>
        </p:nvSpPr>
        <p:spPr/>
        <p:txBody>
          <a:bodyPr/>
          <a:lstStyle/>
          <a:p>
            <a:fld id="{4342159B-BA59-4283-8BD6-FEF93983588D}" type="slidenum">
              <a:rPr lang="en-CA" smtClean="0"/>
              <a:t>8</a:t>
            </a:fld>
            <a:endParaRPr lang="en-CA"/>
          </a:p>
        </p:txBody>
      </p:sp>
    </p:spTree>
    <p:extLst>
      <p:ext uri="{BB962C8B-B14F-4D97-AF65-F5344CB8AC3E}">
        <p14:creationId xmlns:p14="http://schemas.microsoft.com/office/powerpoint/2010/main" val="2410117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pPr/>
              <a:t>10</a:t>
            </a:fld>
            <a:endParaRPr lang="en-CA" dirty="0"/>
          </a:p>
        </p:txBody>
      </p:sp>
    </p:spTree>
    <p:extLst>
      <p:ext uri="{BB962C8B-B14F-4D97-AF65-F5344CB8AC3E}">
        <p14:creationId xmlns:p14="http://schemas.microsoft.com/office/powerpoint/2010/main" val="46145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pPr/>
              <a:t>12</a:t>
            </a:fld>
            <a:endParaRPr lang="en-CA" dirty="0"/>
          </a:p>
        </p:txBody>
      </p:sp>
    </p:spTree>
    <p:extLst>
      <p:ext uri="{BB962C8B-B14F-4D97-AF65-F5344CB8AC3E}">
        <p14:creationId xmlns:p14="http://schemas.microsoft.com/office/powerpoint/2010/main" val="211374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pPr/>
              <a:t>13</a:t>
            </a:fld>
            <a:endParaRPr lang="en-CA" dirty="0"/>
          </a:p>
        </p:txBody>
      </p:sp>
    </p:spTree>
    <p:extLst>
      <p:ext uri="{BB962C8B-B14F-4D97-AF65-F5344CB8AC3E}">
        <p14:creationId xmlns:p14="http://schemas.microsoft.com/office/powerpoint/2010/main" val="218454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42159B-BA59-4283-8BD6-FEF93983588D}" type="slidenum">
              <a:rPr lang="en-CA" smtClean="0"/>
              <a:t>14</a:t>
            </a:fld>
            <a:endParaRPr lang="en-CA"/>
          </a:p>
        </p:txBody>
      </p:sp>
    </p:spTree>
    <p:extLst>
      <p:ext uri="{BB962C8B-B14F-4D97-AF65-F5344CB8AC3E}">
        <p14:creationId xmlns:p14="http://schemas.microsoft.com/office/powerpoint/2010/main" val="304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42159B-BA59-4283-8BD6-FEF93983588D}" type="slidenum">
              <a:rPr lang="en-CA" smtClean="0"/>
              <a:t>15</a:t>
            </a:fld>
            <a:endParaRPr lang="en-CA"/>
          </a:p>
        </p:txBody>
      </p:sp>
    </p:spTree>
    <p:extLst>
      <p:ext uri="{BB962C8B-B14F-4D97-AF65-F5344CB8AC3E}">
        <p14:creationId xmlns:p14="http://schemas.microsoft.com/office/powerpoint/2010/main" val="423306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165274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7193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a:xfrm>
            <a:off x="241300" y="6356350"/>
            <a:ext cx="5969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107264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4097860745"/>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220018836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hf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hgvs.org/varnomen"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pPr>
              <a:lnSpc>
                <a:spcPct val="100000"/>
              </a:lnSpc>
            </a:pPr>
            <a:r>
              <a:rPr lang="en-CA" dirty="0"/>
              <a:t>Hemophilia Guidelines for All</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n-CA" dirty="0"/>
              <a:t>A new ambition of the World Federation of Hemophilia</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2D830E5-461F-4D8F-AED9-165014523B32}"/>
              </a:ext>
            </a:extLst>
          </p:cNvPr>
          <p:cNvGraphicFramePr>
            <a:graphicFrameLocks noGrp="1"/>
          </p:cNvGraphicFramePr>
          <p:nvPr>
            <p:extLst>
              <p:ext uri="{D42A27DB-BD31-4B8C-83A1-F6EECF244321}">
                <p14:modId xmlns:p14="http://schemas.microsoft.com/office/powerpoint/2010/main" val="373859366"/>
              </p:ext>
            </p:extLst>
          </p:nvPr>
        </p:nvGraphicFramePr>
        <p:xfrm>
          <a:off x="838201" y="2288000"/>
          <a:ext cx="10239908" cy="3900848"/>
        </p:xfrm>
        <a:graphic>
          <a:graphicData uri="http://schemas.openxmlformats.org/drawingml/2006/table">
            <a:tbl>
              <a:tblPr firstRow="1" bandRow="1">
                <a:tableStyleId>{2D5ABB26-0587-4C30-8999-92F81FD0307C}</a:tableStyleId>
              </a:tblPr>
              <a:tblGrid>
                <a:gridCol w="985338">
                  <a:extLst>
                    <a:ext uri="{9D8B030D-6E8A-4147-A177-3AD203B41FA5}">
                      <a16:colId xmlns:a16="http://schemas.microsoft.com/office/drawing/2014/main" val="2300761847"/>
                    </a:ext>
                  </a:extLst>
                </a:gridCol>
                <a:gridCol w="9254570">
                  <a:extLst>
                    <a:ext uri="{9D8B030D-6E8A-4147-A177-3AD203B41FA5}">
                      <a16:colId xmlns:a16="http://schemas.microsoft.com/office/drawing/2014/main" val="307177274"/>
                    </a:ext>
                  </a:extLst>
                </a:gridCol>
              </a:tblGrid>
              <a:tr h="1600348">
                <a:tc>
                  <a:txBody>
                    <a:bodyPr/>
                    <a:lstStyle/>
                    <a:p>
                      <a:r>
                        <a:rPr lang="en-CA" sz="2000" b="1" dirty="0">
                          <a:solidFill>
                            <a:srgbClr val="008BB0"/>
                          </a:solidFill>
                        </a:rPr>
                        <a:t>Why?</a:t>
                      </a:r>
                    </a:p>
                  </a:txBody>
                  <a:tcPr anchor="ctr">
                    <a:solidFill>
                      <a:schemeClr val="bg1"/>
                    </a:solidFill>
                  </a:tcPr>
                </a:tc>
                <a:tc>
                  <a:txBody>
                    <a:bodyPr/>
                    <a:lstStyle/>
                    <a:p>
                      <a:pPr marL="285750" indent="-285750">
                        <a:buClr>
                          <a:srgbClr val="642566"/>
                        </a:buClr>
                        <a:buFont typeface="Arial" panose="020B0604020202020204" pitchFamily="34" charset="0"/>
                        <a:buChar char="•"/>
                      </a:pPr>
                      <a:r>
                        <a:rPr lang="en-US" dirty="0"/>
                        <a:t>To terminate an affected male fetus (if desired)</a:t>
                      </a:r>
                    </a:p>
                    <a:p>
                      <a:pPr marL="285750" indent="-285750">
                        <a:buClr>
                          <a:srgbClr val="642566"/>
                        </a:buClr>
                        <a:buFont typeface="Arial" panose="020B0604020202020204" pitchFamily="34" charset="0"/>
                        <a:buChar char="•"/>
                      </a:pPr>
                      <a:r>
                        <a:rPr lang="en-US" dirty="0"/>
                        <a:t>To guide the management of the delivery</a:t>
                      </a:r>
                    </a:p>
                    <a:p>
                      <a:pPr marL="285750" indent="-285750">
                        <a:buClr>
                          <a:srgbClr val="642566"/>
                        </a:buClr>
                        <a:buFont typeface="Arial" panose="020B0604020202020204" pitchFamily="34" charset="0"/>
                        <a:buChar char="•"/>
                      </a:pPr>
                      <a:r>
                        <a:rPr lang="en-US" dirty="0"/>
                        <a:t>To predict the risk of inhibitor development, response to immune tolerance induction, and depth of phenotype severity, and determine the availability of gene manipulation techniques</a:t>
                      </a:r>
                    </a:p>
                  </a:txBody>
                  <a:tcPr anchor="ctr">
                    <a:solidFill>
                      <a:schemeClr val="bg1"/>
                    </a:solidFill>
                  </a:tcPr>
                </a:tc>
                <a:extLst>
                  <a:ext uri="{0D108BD9-81ED-4DB2-BD59-A6C34878D82A}">
                    <a16:rowId xmlns:a16="http://schemas.microsoft.com/office/drawing/2014/main" val="630300822"/>
                  </a:ext>
                </a:extLst>
              </a:tr>
              <a:tr h="1000217">
                <a:tc>
                  <a:txBody>
                    <a:bodyPr/>
                    <a:lstStyle/>
                    <a:p>
                      <a:r>
                        <a:rPr lang="en-CA" sz="2000" b="1" dirty="0">
                          <a:solidFill>
                            <a:srgbClr val="008BB0"/>
                          </a:solidFill>
                        </a:rPr>
                        <a:t>Who?</a:t>
                      </a:r>
                    </a:p>
                  </a:txBody>
                  <a:tcPr anchor="ctr">
                    <a:solidFill>
                      <a:schemeClr val="bg1">
                        <a:lumMod val="85000"/>
                      </a:schemeClr>
                    </a:solidFill>
                  </a:tcPr>
                </a:tc>
                <a:tc>
                  <a:txBody>
                    <a:bodyPr/>
                    <a:lstStyle/>
                    <a:p>
                      <a:pPr marL="285750" indent="-285750">
                        <a:buClr>
                          <a:srgbClr val="642566"/>
                        </a:buClr>
                        <a:buFont typeface="Arial" panose="020B0604020202020204" pitchFamily="34" charset="0"/>
                        <a:buChar char="•"/>
                      </a:pPr>
                      <a:r>
                        <a:rPr lang="en-US" dirty="0"/>
                        <a:t>Pregnant female carriers of an </a:t>
                      </a:r>
                      <a:r>
                        <a:rPr lang="en-US" i="1" dirty="0"/>
                        <a:t>F8</a:t>
                      </a:r>
                      <a:r>
                        <a:rPr lang="en-US" dirty="0"/>
                        <a:t> or </a:t>
                      </a:r>
                      <a:r>
                        <a:rPr lang="en-US" i="1" dirty="0"/>
                        <a:t>F9</a:t>
                      </a:r>
                      <a:r>
                        <a:rPr lang="en-US" dirty="0"/>
                        <a:t> variant carrying a male fetus</a:t>
                      </a:r>
                    </a:p>
                    <a:p>
                      <a:pPr marL="285750" indent="-285750">
                        <a:buClr>
                          <a:srgbClr val="642566"/>
                        </a:buClr>
                        <a:buFont typeface="Arial" panose="020B0604020202020204" pitchFamily="34" charset="0"/>
                        <a:buChar char="•"/>
                      </a:pPr>
                      <a:r>
                        <a:rPr lang="en-US" dirty="0"/>
                        <a:t>Counselling should include a discussion of the risk of the PND procedure to the pregnancy</a:t>
                      </a:r>
                    </a:p>
                  </a:txBody>
                  <a:tcPr anchor="ctr">
                    <a:solidFill>
                      <a:schemeClr val="bg1">
                        <a:lumMod val="85000"/>
                      </a:schemeClr>
                    </a:solidFill>
                  </a:tcPr>
                </a:tc>
                <a:extLst>
                  <a:ext uri="{0D108BD9-81ED-4DB2-BD59-A6C34878D82A}">
                    <a16:rowId xmlns:a16="http://schemas.microsoft.com/office/drawing/2014/main" val="683496844"/>
                  </a:ext>
                </a:extLst>
              </a:tr>
              <a:tr h="1300283">
                <a:tc>
                  <a:txBody>
                    <a:bodyPr/>
                    <a:lstStyle/>
                    <a:p>
                      <a:r>
                        <a:rPr lang="en-CA" sz="2000" b="1" dirty="0">
                          <a:solidFill>
                            <a:srgbClr val="008BB0"/>
                          </a:solidFill>
                        </a:rPr>
                        <a:t>How?</a:t>
                      </a:r>
                    </a:p>
                  </a:txBody>
                  <a:tcPr anchor="ctr">
                    <a:solidFill>
                      <a:schemeClr val="bg1"/>
                    </a:solidFill>
                  </a:tcPr>
                </a:tc>
                <a:tc>
                  <a:txBody>
                    <a:bodyPr/>
                    <a:lstStyle/>
                    <a:p>
                      <a:pPr marL="285750" indent="-285750">
                        <a:buClr>
                          <a:srgbClr val="642566"/>
                        </a:buClr>
                        <a:buFont typeface="Arial" panose="020B0604020202020204" pitchFamily="34" charset="0"/>
                        <a:buChar char="•"/>
                      </a:pPr>
                      <a:r>
                        <a:rPr lang="en-US" dirty="0"/>
                        <a:t>In early pregnancy: by chorionic villus sampling or amniocentesis</a:t>
                      </a:r>
                    </a:p>
                    <a:p>
                      <a:pPr marL="285750" indent="-285750">
                        <a:buClr>
                          <a:srgbClr val="642566"/>
                        </a:buClr>
                        <a:buFont typeface="Arial" panose="020B0604020202020204" pitchFamily="34" charset="0"/>
                        <a:buChar char="•"/>
                      </a:pPr>
                      <a:r>
                        <a:rPr lang="en-US" dirty="0"/>
                        <a:t>In late pregnancy: by late-gestation amniocentesis</a:t>
                      </a:r>
                    </a:p>
                    <a:p>
                      <a:pPr marL="285750" indent="-285750">
                        <a:buClr>
                          <a:srgbClr val="642566"/>
                        </a:buClr>
                        <a:buFont typeface="Arial" panose="020B0604020202020204" pitchFamily="34" charset="0"/>
                        <a:buChar char="•"/>
                      </a:pPr>
                      <a:r>
                        <a:rPr lang="en-US" dirty="0"/>
                        <a:t>Test for maternal cell contamination testing of the fetal sample (multiple autosomal STR markers may be used)</a:t>
                      </a:r>
                    </a:p>
                  </a:txBody>
                  <a:tcPr anchor="ctr">
                    <a:solidFill>
                      <a:schemeClr val="bg1"/>
                    </a:solidFill>
                  </a:tcPr>
                </a:tc>
                <a:extLst>
                  <a:ext uri="{0D108BD9-81ED-4DB2-BD59-A6C34878D82A}">
                    <a16:rowId xmlns:a16="http://schemas.microsoft.com/office/drawing/2014/main" val="3493691070"/>
                  </a:ext>
                </a:extLst>
              </a:tr>
            </a:tbl>
          </a:graphicData>
        </a:graphic>
      </p:graphicFrame>
      <p:sp>
        <p:nvSpPr>
          <p:cNvPr id="2" name="Title 1">
            <a:extLst>
              <a:ext uri="{FF2B5EF4-FFF2-40B4-BE49-F238E27FC236}">
                <a16:creationId xmlns:a16="http://schemas.microsoft.com/office/drawing/2014/main" id="{117CE9BF-A841-4F8E-8AA6-3E982EF83AB7}"/>
              </a:ext>
            </a:extLst>
          </p:cNvPr>
          <p:cNvSpPr>
            <a:spLocks noGrp="1"/>
          </p:cNvSpPr>
          <p:nvPr>
            <p:ph type="title"/>
          </p:nvPr>
        </p:nvSpPr>
        <p:spPr>
          <a:xfrm>
            <a:off x="838199" y="225425"/>
            <a:ext cx="10515599" cy="1090079"/>
          </a:xfrm>
        </p:spPr>
        <p:txBody>
          <a:bodyPr>
            <a:normAutofit/>
          </a:bodyPr>
          <a:lstStyle/>
          <a:p>
            <a:pPr>
              <a:lnSpc>
                <a:spcPct val="100000"/>
              </a:lnSpc>
            </a:pPr>
            <a:r>
              <a:rPr lang="en-CA" dirty="0"/>
              <a:t>Recommendations for Prenatal Diagnosis (PND)</a:t>
            </a:r>
          </a:p>
        </p:txBody>
      </p:sp>
      <p:sp>
        <p:nvSpPr>
          <p:cNvPr id="3" name="Text Placeholder 2">
            <a:extLst>
              <a:ext uri="{FF2B5EF4-FFF2-40B4-BE49-F238E27FC236}">
                <a16:creationId xmlns:a16="http://schemas.microsoft.com/office/drawing/2014/main" id="{372FAE42-495E-4B02-8504-791AFD2CD7AE}"/>
              </a:ext>
            </a:extLst>
          </p:cNvPr>
          <p:cNvSpPr>
            <a:spLocks noGrp="1"/>
          </p:cNvSpPr>
          <p:nvPr>
            <p:ph type="body" sz="quarter" idx="13"/>
          </p:nvPr>
        </p:nvSpPr>
        <p:spPr>
          <a:xfrm>
            <a:off x="838201" y="6356351"/>
            <a:ext cx="9925050" cy="365125"/>
          </a:xfrm>
        </p:spPr>
        <p:txBody>
          <a:bodyPr/>
          <a:lstStyle/>
          <a:p>
            <a:r>
              <a:rPr lang="en-US" dirty="0"/>
              <a:t>PND, prenatal diagnosis; STR, short tandem repeat.</a:t>
            </a:r>
            <a:endParaRPr lang="en-CA" dirty="0"/>
          </a:p>
        </p:txBody>
      </p:sp>
      <p:sp>
        <p:nvSpPr>
          <p:cNvPr id="6" name="TextBox 5">
            <a:extLst>
              <a:ext uri="{FF2B5EF4-FFF2-40B4-BE49-F238E27FC236}">
                <a16:creationId xmlns:a16="http://schemas.microsoft.com/office/drawing/2014/main" id="{A866A59B-9C5D-4ED8-949E-9AC4068AA9F5}"/>
              </a:ext>
            </a:extLst>
          </p:cNvPr>
          <p:cNvSpPr txBox="1"/>
          <p:nvPr/>
        </p:nvSpPr>
        <p:spPr>
          <a:xfrm>
            <a:off x="838199" y="1349090"/>
            <a:ext cx="10239908" cy="1015663"/>
          </a:xfrm>
          <a:prstGeom prst="rect">
            <a:avLst/>
          </a:prstGeom>
          <a:noFill/>
          <a:ln w="28575">
            <a:noFill/>
          </a:ln>
        </p:spPr>
        <p:txBody>
          <a:bodyPr wrap="square">
            <a:spAutoFit/>
          </a:bodyPr>
          <a:lstStyle/>
          <a:p>
            <a:pPr>
              <a:buClr>
                <a:srgbClr val="642566"/>
              </a:buClr>
              <a:defRPr/>
            </a:pPr>
            <a:r>
              <a:rPr lang="en-US" sz="2000" b="0" kern="1200" dirty="0">
                <a:latin typeface="Arial" panose="020B0604020202020204" pitchFamily="34" charset="0"/>
                <a:cs typeface="Arial" panose="020B0604020202020204" pitchFamily="34" charset="0"/>
              </a:rPr>
              <a:t>It is important to be aware of and follow the relevant laws governing genetic counselling and pre-implantation genetic diagnosis in the country where the services are being provided</a:t>
            </a:r>
            <a:endParaRPr lang="en-CA" sz="2000" b="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24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9DBF-2D51-4725-8251-7F2F0F67349A}"/>
              </a:ext>
            </a:extLst>
          </p:cNvPr>
          <p:cNvSpPr>
            <a:spLocks noGrp="1"/>
          </p:cNvSpPr>
          <p:nvPr>
            <p:ph type="title"/>
          </p:nvPr>
        </p:nvSpPr>
        <p:spPr/>
        <p:txBody>
          <a:bodyPr>
            <a:normAutofit/>
          </a:bodyPr>
          <a:lstStyle/>
          <a:p>
            <a:pPr>
              <a:lnSpc>
                <a:spcPct val="100000"/>
              </a:lnSpc>
            </a:pPr>
            <a:r>
              <a:rPr lang="en-CA" b="1" dirty="0">
                <a:latin typeface="Arial" panose="020B0604020202020204" pitchFamily="34" charset="0"/>
                <a:cs typeface="Arial" panose="020B0604020202020204" pitchFamily="34" charset="0"/>
              </a:rPr>
              <a:t>How to classify and describe variants</a:t>
            </a:r>
          </a:p>
        </p:txBody>
      </p:sp>
      <p:sp>
        <p:nvSpPr>
          <p:cNvPr id="3" name="Content Placeholder 2">
            <a:extLst>
              <a:ext uri="{FF2B5EF4-FFF2-40B4-BE49-F238E27FC236}">
                <a16:creationId xmlns:a16="http://schemas.microsoft.com/office/drawing/2014/main" id="{DBBB93BC-59D2-49ED-9BB7-7FCC9C646E8F}"/>
              </a:ext>
            </a:extLst>
          </p:cNvPr>
          <p:cNvSpPr>
            <a:spLocks noGrp="1"/>
          </p:cNvSpPr>
          <p:nvPr>
            <p:ph idx="1"/>
          </p:nvPr>
        </p:nvSpPr>
        <p:spPr/>
        <p:txBody>
          <a:bodyPr>
            <a:normAutofit/>
          </a:bodyPr>
          <a:lstStyle/>
          <a:p>
            <a:pPr marL="0" indent="0">
              <a:buNone/>
            </a:pPr>
            <a:r>
              <a:rPr lang="en-US" b="1" dirty="0">
                <a:solidFill>
                  <a:srgbClr val="008BB0"/>
                </a:solidFill>
                <a:latin typeface="Arial" panose="020B0604020202020204" pitchFamily="34" charset="0"/>
                <a:cs typeface="Arial" panose="020B0604020202020204" pitchFamily="34" charset="0"/>
              </a:rPr>
              <a:t>Recommendation 4.5.1</a:t>
            </a:r>
            <a:br>
              <a:rPr lang="en-US" b="1" dirty="0">
                <a:solidFill>
                  <a:srgbClr val="008BB0"/>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WFH recommends that variants be classified per the American College of Medical Genetics and Genomics (ACMG) </a:t>
            </a:r>
            <a:r>
              <a:rPr lang="en-CA" dirty="0">
                <a:latin typeface="Arial" panose="020B0604020202020204" pitchFamily="34" charset="0"/>
                <a:cs typeface="Arial" panose="020B0604020202020204" pitchFamily="34" charset="0"/>
              </a:rPr>
              <a:t>guidelines.*</a:t>
            </a:r>
          </a:p>
          <a:p>
            <a:pPr marL="0" indent="0">
              <a:buNone/>
            </a:pPr>
            <a:r>
              <a:rPr lang="en-CA" b="1" dirty="0">
                <a:solidFill>
                  <a:srgbClr val="008BB0"/>
                </a:solidFill>
                <a:latin typeface="Arial" panose="020B0604020202020204" pitchFamily="34" charset="0"/>
                <a:cs typeface="Arial" panose="020B0604020202020204" pitchFamily="34" charset="0"/>
              </a:rPr>
              <a:t>Recommendation 4.5.2</a:t>
            </a:r>
            <a:br>
              <a:rPr lang="en-CA" b="1" dirty="0">
                <a:solidFill>
                  <a:srgbClr val="008BB0"/>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WFH recommends that variants be described using the Human Genome Variation Society (HGVS) nomenclature. </a:t>
            </a:r>
          </a:p>
          <a:p>
            <a:r>
              <a:rPr lang="en-US" dirty="0">
                <a:latin typeface="Arial" panose="020B0604020202020204" pitchFamily="34" charset="0"/>
                <a:cs typeface="Arial" panose="020B0604020202020204" pitchFamily="34" charset="0"/>
              </a:rPr>
              <a:t>Providing corresponding </a:t>
            </a:r>
            <a:r>
              <a:rPr lang="en-US" i="1" dirty="0">
                <a:latin typeface="Arial" panose="020B0604020202020204" pitchFamily="34" charset="0"/>
                <a:cs typeface="Arial" panose="020B0604020202020204" pitchFamily="34" charset="0"/>
              </a:rPr>
              <a:t>F8</a:t>
            </a:r>
            <a:r>
              <a:rPr lang="en-US" dirty="0">
                <a:latin typeface="Arial" panose="020B0604020202020204" pitchFamily="34" charset="0"/>
                <a:cs typeface="Arial" panose="020B0604020202020204" pitchFamily="34" charset="0"/>
              </a:rPr>
              <a:t> or </a:t>
            </a:r>
            <a:r>
              <a:rPr lang="en-US" i="1" dirty="0">
                <a:latin typeface="Arial" panose="020B0604020202020204" pitchFamily="34" charset="0"/>
                <a:cs typeface="Arial" panose="020B0604020202020204" pitchFamily="34" charset="0"/>
              </a:rPr>
              <a:t>F9</a:t>
            </a:r>
            <a:r>
              <a:rPr lang="en-US" dirty="0">
                <a:latin typeface="Arial" panose="020B0604020202020204" pitchFamily="34" charset="0"/>
                <a:cs typeface="Arial" panose="020B0604020202020204" pitchFamily="34" charset="0"/>
              </a:rPr>
              <a:t> legacy nomenclature can be helpful to the clinician for comparison to prior patient or family clinical reports</a:t>
            </a:r>
          </a:p>
          <a:p>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88E6C8B-6699-4CF0-81F9-D908E7346F4D}"/>
              </a:ext>
            </a:extLst>
          </p:cNvPr>
          <p:cNvSpPr txBox="1"/>
          <p:nvPr/>
        </p:nvSpPr>
        <p:spPr>
          <a:xfrm>
            <a:off x="1031418" y="5074469"/>
            <a:ext cx="10129160" cy="849260"/>
          </a:xfrm>
          <a:prstGeom prst="roundRect">
            <a:avLst/>
          </a:prstGeom>
          <a:ln w="38100">
            <a:solidFill>
              <a:srgbClr val="E60D2E"/>
            </a:solidFill>
          </a:ln>
        </p:spPr>
        <p:style>
          <a:lnRef idx="2">
            <a:schemeClr val="accent5"/>
          </a:lnRef>
          <a:fillRef idx="1">
            <a:schemeClr val="lt1"/>
          </a:fillRef>
          <a:effectRef idx="0">
            <a:schemeClr val="accent5"/>
          </a:effectRef>
          <a:fontRef idx="minor">
            <a:schemeClr val="dk1"/>
          </a:fontRef>
        </p:style>
        <p:txBody>
          <a:bodyPr wrap="square" anchor="ctr">
            <a:noAutofit/>
          </a:bodyPr>
          <a:lstStyle/>
          <a:p>
            <a:pPr marL="0" indent="0" algn="ctr">
              <a:buNone/>
            </a:pPr>
            <a:r>
              <a:rPr lang="en-US" sz="2000" dirty="0">
                <a:latin typeface="Arial" panose="020B0604020202020204" pitchFamily="34" charset="0"/>
                <a:cs typeface="Arial" panose="020B0604020202020204" pitchFamily="34" charset="0"/>
              </a:rPr>
              <a:t>Consult the </a:t>
            </a:r>
            <a:r>
              <a:rPr lang="en-CA" sz="2000" dirty="0">
                <a:latin typeface="Arial" panose="020B0604020202020204" pitchFamily="34" charset="0"/>
                <a:cs typeface="Arial" panose="020B0604020202020204" pitchFamily="34" charset="0"/>
              </a:rPr>
              <a:t>sequence variant nomenclature system</a:t>
            </a:r>
          </a:p>
          <a:p>
            <a:pPr marL="0" indent="0" algn="ctr">
              <a:buNone/>
            </a:pPr>
            <a:r>
              <a:rPr lang="en-CA" sz="2000" dirty="0">
                <a:latin typeface="Arial" panose="020B0604020202020204" pitchFamily="34" charset="0"/>
                <a:cs typeface="Arial" panose="020B0604020202020204" pitchFamily="34" charset="0"/>
                <a:hlinkClick r:id="rId2"/>
              </a:rPr>
              <a:t>http://www.HGVS.org/varnomen</a:t>
            </a:r>
            <a:endParaRPr lang="en-CA"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EE3884D-190D-7D46-848E-2B6078103F2F}"/>
              </a:ext>
            </a:extLst>
          </p:cNvPr>
          <p:cNvSpPr/>
          <p:nvPr/>
        </p:nvSpPr>
        <p:spPr>
          <a:xfrm>
            <a:off x="838199" y="6423559"/>
            <a:ext cx="4235455" cy="307777"/>
          </a:xfrm>
          <a:prstGeom prst="rect">
            <a:avLst/>
          </a:prstGeom>
        </p:spPr>
        <p:txBody>
          <a:bodyPr wrap="none">
            <a:spAutoFit/>
          </a:bodyPr>
          <a:lstStyle/>
          <a:p>
            <a:pPr marL="0" lvl="1" indent="0">
              <a:spcBef>
                <a:spcPts val="0"/>
              </a:spcBef>
              <a:buNone/>
            </a:pPr>
            <a:r>
              <a:rPr lang="en-US" sz="1400" i="1" dirty="0"/>
              <a:t>*Please consult publication for associated remarks.</a:t>
            </a:r>
            <a:endParaRPr lang="en-US" sz="1400" dirty="0"/>
          </a:p>
        </p:txBody>
      </p:sp>
    </p:spTree>
    <p:extLst>
      <p:ext uri="{BB962C8B-B14F-4D97-AF65-F5344CB8AC3E}">
        <p14:creationId xmlns:p14="http://schemas.microsoft.com/office/powerpoint/2010/main" val="84087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D84E-C715-49EA-BBB7-9EB71C6FC76F}"/>
              </a:ext>
            </a:extLst>
          </p:cNvPr>
          <p:cNvSpPr>
            <a:spLocks noGrp="1"/>
          </p:cNvSpPr>
          <p:nvPr>
            <p:ph type="title"/>
          </p:nvPr>
        </p:nvSpPr>
        <p:spPr>
          <a:xfrm>
            <a:off x="838199" y="225425"/>
            <a:ext cx="10515599" cy="1090079"/>
          </a:xfrm>
        </p:spPr>
        <p:txBody>
          <a:bodyPr>
            <a:normAutofit/>
          </a:bodyPr>
          <a:lstStyle/>
          <a:p>
            <a:pPr>
              <a:lnSpc>
                <a:spcPct val="100000"/>
              </a:lnSpc>
            </a:pPr>
            <a:r>
              <a:rPr lang="en-CA" dirty="0"/>
              <a:t>Interpretive reports</a:t>
            </a:r>
          </a:p>
        </p:txBody>
      </p:sp>
      <p:sp>
        <p:nvSpPr>
          <p:cNvPr id="5" name="Content Placeholder 4">
            <a:extLst>
              <a:ext uri="{FF2B5EF4-FFF2-40B4-BE49-F238E27FC236}">
                <a16:creationId xmlns:a16="http://schemas.microsoft.com/office/drawing/2014/main" id="{ECFFEBA6-FA0D-442D-9C1F-11DC6D167841}"/>
              </a:ext>
            </a:extLst>
          </p:cNvPr>
          <p:cNvSpPr>
            <a:spLocks noGrp="1"/>
          </p:cNvSpPr>
          <p:nvPr>
            <p:ph idx="1"/>
          </p:nvPr>
        </p:nvSpPr>
        <p:spPr>
          <a:xfrm>
            <a:off x="838200" y="1562100"/>
            <a:ext cx="10515600" cy="4614863"/>
          </a:xfrm>
        </p:spPr>
        <p:txBody>
          <a:bodyPr>
            <a:normAutofit/>
          </a:bodyPr>
          <a:lstStyle/>
          <a:p>
            <a:pPr marL="0" indent="0">
              <a:spcBef>
                <a:spcPts val="600"/>
              </a:spcBef>
              <a:buNone/>
            </a:pPr>
            <a:r>
              <a:rPr lang="en-US" b="1" dirty="0">
                <a:solidFill>
                  <a:srgbClr val="008BB0"/>
                </a:solidFill>
              </a:rPr>
              <a:t>Recommendation 4.6.1</a:t>
            </a:r>
          </a:p>
          <a:p>
            <a:pPr marL="0" indent="0">
              <a:spcBef>
                <a:spcPts val="600"/>
              </a:spcBef>
              <a:buNone/>
            </a:pPr>
            <a:br>
              <a:rPr lang="en-US" b="1" dirty="0">
                <a:solidFill>
                  <a:srgbClr val="008BB0"/>
                </a:solidFill>
              </a:rPr>
            </a:br>
            <a:r>
              <a:rPr lang="en-US" dirty="0"/>
              <a:t>The WFH recommends that interpretive reports contain:</a:t>
            </a:r>
          </a:p>
          <a:p>
            <a:pPr marL="0" indent="0">
              <a:spcBef>
                <a:spcPts val="600"/>
              </a:spcBef>
              <a:buNone/>
            </a:pPr>
            <a:endParaRPr lang="en-US" sz="1000" dirty="0"/>
          </a:p>
          <a:p>
            <a:pPr>
              <a:spcBef>
                <a:spcPts val="600"/>
              </a:spcBef>
            </a:pPr>
            <a:r>
              <a:rPr lang="en-US" b="1" dirty="0"/>
              <a:t>Patient information </a:t>
            </a:r>
            <a:r>
              <a:rPr lang="en-US" dirty="0"/>
              <a:t>including patient name, date of birth, ordering clinician, date of specimen collection, diagnosis, baseline factor level, and family pedigree;</a:t>
            </a:r>
            <a:endParaRPr lang="en-CA" dirty="0"/>
          </a:p>
          <a:p>
            <a:pPr>
              <a:spcBef>
                <a:spcPts val="600"/>
              </a:spcBef>
            </a:pPr>
            <a:r>
              <a:rPr lang="en-US" b="1" dirty="0"/>
              <a:t>Description of the assay(s)</a:t>
            </a:r>
            <a:r>
              <a:rPr lang="en-US" dirty="0"/>
              <a:t>, references to the literature (if applicable), limitations of the test, and the genome reference sequence used for analysis;</a:t>
            </a:r>
            <a:endParaRPr lang="en-CA" dirty="0"/>
          </a:p>
          <a:p>
            <a:pPr>
              <a:spcBef>
                <a:spcPts val="600"/>
              </a:spcBef>
            </a:pPr>
            <a:r>
              <a:rPr lang="en-US" b="1" dirty="0"/>
              <a:t>Results</a:t>
            </a:r>
            <a:r>
              <a:rPr lang="en-US" dirty="0"/>
              <a:t> including DNA variant(s) in HGVS nomenclature and ACMG variant classification</a:t>
            </a:r>
            <a:endParaRPr lang="en-CA" dirty="0"/>
          </a:p>
          <a:p>
            <a:pPr>
              <a:spcBef>
                <a:spcPts val="600"/>
              </a:spcBef>
            </a:pPr>
            <a:r>
              <a:rPr lang="en-US" b="1" dirty="0"/>
              <a:t>Interpretation</a:t>
            </a:r>
            <a:r>
              <a:rPr lang="en-US" dirty="0"/>
              <a:t> of test results in a format useful to the ordering clinician, including recommendations for follow‐up testing if indicated, implications of test results for patients and family members, and the role of genetic counselling. </a:t>
            </a:r>
          </a:p>
        </p:txBody>
      </p:sp>
      <p:sp>
        <p:nvSpPr>
          <p:cNvPr id="3" name="Text Placeholder 2">
            <a:extLst>
              <a:ext uri="{FF2B5EF4-FFF2-40B4-BE49-F238E27FC236}">
                <a16:creationId xmlns:a16="http://schemas.microsoft.com/office/drawing/2014/main" id="{98D8F57A-DB30-4F56-9AEA-95B694C5337C}"/>
              </a:ext>
            </a:extLst>
          </p:cNvPr>
          <p:cNvSpPr>
            <a:spLocks noGrp="1"/>
          </p:cNvSpPr>
          <p:nvPr>
            <p:ph type="body" sz="quarter" idx="13"/>
          </p:nvPr>
        </p:nvSpPr>
        <p:spPr>
          <a:xfrm>
            <a:off x="838201" y="6356351"/>
            <a:ext cx="9925050" cy="365125"/>
          </a:xfrm>
        </p:spPr>
        <p:txBody>
          <a:bodyPr>
            <a:normAutofit/>
          </a:bodyPr>
          <a:lstStyle/>
          <a:p>
            <a:r>
              <a:rPr lang="en-US" dirty="0"/>
              <a:t>DNA, deoxyribonucleic acid; ACMG, American College of Medical Genetic and Genomics; HGVS, Human Genome Variation Society. </a:t>
            </a:r>
          </a:p>
        </p:txBody>
      </p:sp>
    </p:spTree>
    <p:extLst>
      <p:ext uri="{BB962C8B-B14F-4D97-AF65-F5344CB8AC3E}">
        <p14:creationId xmlns:p14="http://schemas.microsoft.com/office/powerpoint/2010/main" val="187320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D84E-C715-49EA-BBB7-9EB71C6FC76F}"/>
              </a:ext>
            </a:extLst>
          </p:cNvPr>
          <p:cNvSpPr>
            <a:spLocks noGrp="1"/>
          </p:cNvSpPr>
          <p:nvPr>
            <p:ph type="title"/>
          </p:nvPr>
        </p:nvSpPr>
        <p:spPr>
          <a:xfrm>
            <a:off x="838199" y="225425"/>
            <a:ext cx="10515599" cy="1090079"/>
          </a:xfrm>
        </p:spPr>
        <p:txBody>
          <a:bodyPr>
            <a:normAutofit/>
          </a:bodyPr>
          <a:lstStyle/>
          <a:p>
            <a:pPr>
              <a:lnSpc>
                <a:spcPct val="100000"/>
              </a:lnSpc>
            </a:pPr>
            <a:r>
              <a:rPr lang="en-CA" dirty="0"/>
              <a:t>Interpretive reports</a:t>
            </a:r>
          </a:p>
        </p:txBody>
      </p:sp>
      <p:sp>
        <p:nvSpPr>
          <p:cNvPr id="5" name="Content Placeholder 4">
            <a:extLst>
              <a:ext uri="{FF2B5EF4-FFF2-40B4-BE49-F238E27FC236}">
                <a16:creationId xmlns:a16="http://schemas.microsoft.com/office/drawing/2014/main" id="{ECFFEBA6-FA0D-442D-9C1F-11DC6D167841}"/>
              </a:ext>
            </a:extLst>
          </p:cNvPr>
          <p:cNvSpPr>
            <a:spLocks noGrp="1"/>
          </p:cNvSpPr>
          <p:nvPr>
            <p:ph idx="1"/>
          </p:nvPr>
        </p:nvSpPr>
        <p:spPr>
          <a:xfrm>
            <a:off x="838200" y="1562100"/>
            <a:ext cx="10515600" cy="4614863"/>
          </a:xfrm>
        </p:spPr>
        <p:txBody>
          <a:bodyPr>
            <a:normAutofit/>
          </a:bodyPr>
          <a:lstStyle/>
          <a:p>
            <a:pPr marL="0" indent="0">
              <a:spcBef>
                <a:spcPts val="600"/>
              </a:spcBef>
              <a:buNone/>
            </a:pPr>
            <a:r>
              <a:rPr lang="en-US" b="1" dirty="0">
                <a:solidFill>
                  <a:srgbClr val="008BB0"/>
                </a:solidFill>
              </a:rPr>
              <a:t>Recommendation 4.6.2</a:t>
            </a:r>
            <a:br>
              <a:rPr lang="en-US" b="1" dirty="0">
                <a:solidFill>
                  <a:srgbClr val="008BB0"/>
                </a:solidFill>
              </a:rPr>
            </a:br>
            <a:r>
              <a:rPr lang="en-US" dirty="0"/>
              <a:t>For all interpretive reports for all individuals undergoing genetic testing for hemophilia, the WFH recommends that </a:t>
            </a:r>
            <a:r>
              <a:rPr lang="en-US" b="1" dirty="0"/>
              <a:t>the ordering clinician and reporting scientist be available to discuss </a:t>
            </a:r>
            <a:r>
              <a:rPr lang="en-US" dirty="0"/>
              <a:t>the potential phenotypic consequences of the reported genotype, as required. </a:t>
            </a:r>
            <a:endParaRPr lang="en-CA" dirty="0"/>
          </a:p>
        </p:txBody>
      </p:sp>
    </p:spTree>
    <p:extLst>
      <p:ext uri="{BB962C8B-B14F-4D97-AF65-F5344CB8AC3E}">
        <p14:creationId xmlns:p14="http://schemas.microsoft.com/office/powerpoint/2010/main" val="356344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9941-1CAF-4FCF-A8FA-264494A29403}"/>
              </a:ext>
            </a:extLst>
          </p:cNvPr>
          <p:cNvSpPr>
            <a:spLocks noGrp="1"/>
          </p:cNvSpPr>
          <p:nvPr>
            <p:ph type="title"/>
          </p:nvPr>
        </p:nvSpPr>
        <p:spPr/>
        <p:txBody>
          <a:bodyPr>
            <a:normAutofit/>
          </a:bodyPr>
          <a:lstStyle/>
          <a:p>
            <a:pPr>
              <a:lnSpc>
                <a:spcPct val="100000"/>
              </a:lnSpc>
            </a:pPr>
            <a:r>
              <a:rPr lang="en-US" b="1" dirty="0">
                <a:latin typeface="Arial" panose="020B0604020202020204" pitchFamily="34" charset="0"/>
                <a:cs typeface="Arial" panose="020B0604020202020204" pitchFamily="34" charset="0"/>
              </a:rPr>
              <a:t>Strategies if causative variant is not detected</a:t>
            </a:r>
            <a:endParaRPr lang="en-CA" b="1"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601120E7-CFC2-4294-975F-5C6B8B02FB86}"/>
              </a:ext>
            </a:extLst>
          </p:cNvPr>
          <p:cNvSpPr>
            <a:spLocks noGrp="1"/>
          </p:cNvSpPr>
          <p:nvPr>
            <p:ph idx="1"/>
          </p:nvPr>
        </p:nvSpPr>
        <p:spPr/>
        <p:txBody>
          <a:bodyPr>
            <a:noAutofit/>
          </a:bodyPr>
          <a:lstStyle/>
          <a:p>
            <a:pPr marL="0" lvl="1" indent="0">
              <a:spcBef>
                <a:spcPts val="0"/>
              </a:spcBef>
              <a:buNone/>
            </a:pPr>
            <a:r>
              <a:rPr lang="en-US" sz="2000" b="1" dirty="0">
                <a:solidFill>
                  <a:srgbClr val="008BB0"/>
                </a:solidFill>
              </a:rPr>
              <a:t>Recommendation 4.7.1</a:t>
            </a:r>
            <a:br>
              <a:rPr lang="en-US" sz="2000" b="1" dirty="0">
                <a:solidFill>
                  <a:srgbClr val="008BB0"/>
                </a:solidFill>
              </a:rPr>
            </a:br>
            <a:r>
              <a:rPr lang="en-US" sz="2000" dirty="0"/>
              <a:t>For people in whom a strong diagnosis of hemophilia is certain but </a:t>
            </a:r>
            <a:r>
              <a:rPr lang="en-US" sz="2000" b="1" dirty="0"/>
              <a:t>no </a:t>
            </a:r>
            <a:r>
              <a:rPr lang="en-US" sz="2000" b="1" i="1" dirty="0"/>
              <a:t>F8</a:t>
            </a:r>
            <a:r>
              <a:rPr lang="en-US" sz="2000" b="1" dirty="0"/>
              <a:t> or </a:t>
            </a:r>
            <a:r>
              <a:rPr lang="en-US" sz="2000" b="1" i="1" dirty="0"/>
              <a:t>F9</a:t>
            </a:r>
            <a:r>
              <a:rPr lang="en-US" sz="2000" b="1" dirty="0"/>
              <a:t> variant is detected </a:t>
            </a:r>
            <a:r>
              <a:rPr lang="en-US" sz="2000" dirty="0"/>
              <a:t>using current diagnostic genetic testing, the WFH recommends that </a:t>
            </a:r>
            <a:r>
              <a:rPr lang="en-US" sz="2000" b="1" dirty="0"/>
              <a:t>other genetic causes be considered </a:t>
            </a:r>
            <a:r>
              <a:rPr lang="en-US" sz="2000" dirty="0"/>
              <a:t>(e.g., deep intronic variants).*</a:t>
            </a:r>
          </a:p>
          <a:p>
            <a:pPr marL="0" lvl="1" indent="0">
              <a:spcBef>
                <a:spcPts val="0"/>
              </a:spcBef>
              <a:buNone/>
            </a:pPr>
            <a:endParaRPr lang="en-US" sz="2000" i="1" dirty="0"/>
          </a:p>
          <a:p>
            <a:pPr marL="0" lvl="1" indent="0">
              <a:spcBef>
                <a:spcPts val="0"/>
              </a:spcBef>
              <a:buNone/>
            </a:pPr>
            <a:r>
              <a:rPr lang="en-US" sz="2000" b="1" dirty="0">
                <a:solidFill>
                  <a:srgbClr val="008BB0"/>
                </a:solidFill>
              </a:rPr>
              <a:t>Recommendation 4.7.2</a:t>
            </a:r>
            <a:br>
              <a:rPr lang="en-US" sz="2000" b="1" dirty="0">
                <a:solidFill>
                  <a:srgbClr val="008BB0"/>
                </a:solidFill>
              </a:rPr>
            </a:br>
            <a:r>
              <a:rPr lang="en-US" sz="2000" dirty="0"/>
              <a:t>For </a:t>
            </a:r>
            <a:r>
              <a:rPr lang="en-US" sz="2000" b="1" dirty="0"/>
              <a:t>“at-risk” female relatives </a:t>
            </a:r>
            <a:r>
              <a:rPr lang="en-US" sz="2000" dirty="0"/>
              <a:t>of people with hemophilia in whom the familial variant is not detected using standard diagnostic genetic testing, particularly in females with one affected child, the WFH recommends that the </a:t>
            </a:r>
            <a:r>
              <a:rPr lang="en-US" sz="2000" b="1" dirty="0"/>
              <a:t>possibility of mosaicism be considered </a:t>
            </a:r>
            <a:r>
              <a:rPr lang="en-US" sz="2000" dirty="0"/>
              <a:t>and discussed during genetic counselling.</a:t>
            </a:r>
          </a:p>
          <a:p>
            <a:pPr marL="0" lvl="1" indent="0">
              <a:spcBef>
                <a:spcPts val="0"/>
              </a:spcBef>
              <a:buNone/>
            </a:pPr>
            <a:endParaRPr lang="en-US" sz="2000" i="1" dirty="0"/>
          </a:p>
          <a:p>
            <a:pPr marL="0" lvl="1" indent="0">
              <a:spcBef>
                <a:spcPts val="0"/>
              </a:spcBef>
              <a:buNone/>
            </a:pPr>
            <a:endParaRPr lang="en-US" sz="2000" i="1" dirty="0"/>
          </a:p>
          <a:p>
            <a:pPr marL="0" lvl="1" indent="0">
              <a:spcBef>
                <a:spcPts val="0"/>
              </a:spcBef>
              <a:buNone/>
            </a:pPr>
            <a:endParaRPr lang="en-US" sz="2000" i="1" dirty="0"/>
          </a:p>
          <a:p>
            <a:pPr marL="0" lvl="1" indent="0">
              <a:spcBef>
                <a:spcPts val="0"/>
              </a:spcBef>
              <a:buNone/>
            </a:pPr>
            <a:endParaRPr lang="en-US" sz="1400" i="1" dirty="0"/>
          </a:p>
          <a:p>
            <a:pPr marL="0" lvl="1" indent="0">
              <a:spcBef>
                <a:spcPts val="0"/>
              </a:spcBef>
              <a:buNone/>
            </a:pPr>
            <a:endParaRPr lang="en-US" sz="1400" i="1" dirty="0"/>
          </a:p>
          <a:p>
            <a:pPr marL="0" lvl="1" indent="0">
              <a:spcBef>
                <a:spcPts val="0"/>
              </a:spcBef>
              <a:buNone/>
            </a:pPr>
            <a:endParaRPr lang="en-US" sz="1400" i="1" dirty="0"/>
          </a:p>
          <a:p>
            <a:pPr marL="0" lvl="1" indent="0">
              <a:spcBef>
                <a:spcPts val="0"/>
              </a:spcBef>
              <a:buNone/>
            </a:pPr>
            <a:endParaRPr lang="en-US" sz="1400" i="1" dirty="0"/>
          </a:p>
          <a:p>
            <a:pPr marL="0" lvl="1" indent="0">
              <a:spcBef>
                <a:spcPts val="0"/>
              </a:spcBef>
              <a:buNone/>
            </a:pPr>
            <a:r>
              <a:rPr lang="en-US" sz="1400" i="1" dirty="0"/>
              <a:t> </a:t>
            </a:r>
            <a:endParaRPr lang="en-US" sz="1400" dirty="0"/>
          </a:p>
        </p:txBody>
      </p:sp>
      <p:sp>
        <p:nvSpPr>
          <p:cNvPr id="6" name="TextBox 5">
            <a:extLst>
              <a:ext uri="{FF2B5EF4-FFF2-40B4-BE49-F238E27FC236}">
                <a16:creationId xmlns:a16="http://schemas.microsoft.com/office/drawing/2014/main" id="{F1F56AD7-0FC0-8448-945E-605AA626EDFA}"/>
              </a:ext>
            </a:extLst>
          </p:cNvPr>
          <p:cNvSpPr txBox="1"/>
          <p:nvPr/>
        </p:nvSpPr>
        <p:spPr>
          <a:xfrm>
            <a:off x="838199" y="6423559"/>
            <a:ext cx="5715001" cy="307777"/>
          </a:xfrm>
          <a:prstGeom prst="rect">
            <a:avLst/>
          </a:prstGeom>
          <a:noFill/>
        </p:spPr>
        <p:txBody>
          <a:bodyPr wrap="square" rtlCol="0">
            <a:spAutoFit/>
          </a:bodyPr>
          <a:lstStyle/>
          <a:p>
            <a:r>
              <a:rPr lang="en-US" sz="1400" i="1" dirty="0"/>
              <a:t>*Please consult publication for associated remarks. </a:t>
            </a:r>
            <a:endParaRPr lang="en-US" dirty="0"/>
          </a:p>
        </p:txBody>
      </p:sp>
    </p:spTree>
    <p:extLst>
      <p:ext uri="{BB962C8B-B14F-4D97-AF65-F5344CB8AC3E}">
        <p14:creationId xmlns:p14="http://schemas.microsoft.com/office/powerpoint/2010/main" val="61978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9941-1CAF-4FCF-A8FA-264494A29403}"/>
              </a:ext>
            </a:extLst>
          </p:cNvPr>
          <p:cNvSpPr>
            <a:spLocks noGrp="1"/>
          </p:cNvSpPr>
          <p:nvPr>
            <p:ph type="title"/>
          </p:nvPr>
        </p:nvSpPr>
        <p:spPr/>
        <p:txBody>
          <a:bodyPr>
            <a:normAutofit/>
          </a:bodyPr>
          <a:lstStyle/>
          <a:p>
            <a:pPr>
              <a:lnSpc>
                <a:spcPct val="100000"/>
              </a:lnSpc>
            </a:pPr>
            <a:r>
              <a:rPr lang="en-US" b="1" dirty="0">
                <a:latin typeface="Arial" panose="020B0604020202020204" pitchFamily="34" charset="0"/>
                <a:cs typeface="Arial" panose="020B0604020202020204" pitchFamily="34" charset="0"/>
              </a:rPr>
              <a:t>Strategies if causative variant is not detected</a:t>
            </a:r>
            <a:endParaRPr lang="en-CA" b="1"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601120E7-CFC2-4294-975F-5C6B8B02FB86}"/>
              </a:ext>
            </a:extLst>
          </p:cNvPr>
          <p:cNvSpPr>
            <a:spLocks noGrp="1"/>
          </p:cNvSpPr>
          <p:nvPr>
            <p:ph idx="1"/>
          </p:nvPr>
        </p:nvSpPr>
        <p:spPr/>
        <p:txBody>
          <a:bodyPr>
            <a:noAutofit/>
          </a:bodyPr>
          <a:lstStyle/>
          <a:p>
            <a:pPr marL="0" lvl="1" indent="0">
              <a:spcBef>
                <a:spcPts val="0"/>
              </a:spcBef>
              <a:buNone/>
            </a:pPr>
            <a:r>
              <a:rPr lang="en-US" sz="2000" b="1" dirty="0">
                <a:solidFill>
                  <a:srgbClr val="008BB0"/>
                </a:solidFill>
              </a:rPr>
              <a:t>Recommendation 4.7.3</a:t>
            </a:r>
          </a:p>
          <a:p>
            <a:pPr marL="0" lvl="1" indent="0">
              <a:spcBef>
                <a:spcPts val="0"/>
              </a:spcBef>
              <a:buNone/>
            </a:pPr>
            <a:r>
              <a:rPr lang="en-US" sz="2000" dirty="0"/>
              <a:t>For people with </a:t>
            </a:r>
            <a:r>
              <a:rPr lang="en-US" sz="2000" b="1" dirty="0"/>
              <a:t>hemophilia A</a:t>
            </a:r>
            <a:r>
              <a:rPr lang="en-US" sz="2000" dirty="0"/>
              <a:t> in whom the </a:t>
            </a:r>
            <a:r>
              <a:rPr lang="en-US" sz="2000" b="1" dirty="0"/>
              <a:t>mode of inheritance is not conclusive</a:t>
            </a:r>
            <a:r>
              <a:rPr lang="en-US" sz="2000" dirty="0"/>
              <a:t>, and in whom no inversion or variant is detected by current diagnostic testing, the WFH recommends that </a:t>
            </a:r>
            <a:r>
              <a:rPr lang="en-US" sz="2000" b="1" dirty="0"/>
              <a:t>other potential diagnoses be investigated,</a:t>
            </a:r>
            <a:r>
              <a:rPr lang="en-US" sz="2000" dirty="0"/>
              <a:t> including </a:t>
            </a:r>
            <a:r>
              <a:rPr lang="en-US" sz="2000" b="1" dirty="0"/>
              <a:t>type 2N VWD</a:t>
            </a:r>
            <a:r>
              <a:rPr lang="en-US" sz="2000" dirty="0"/>
              <a:t>, combined </a:t>
            </a:r>
            <a:r>
              <a:rPr lang="en-US" sz="2000" b="1" dirty="0"/>
              <a:t>FV and FVIII deficiency</a:t>
            </a:r>
            <a:r>
              <a:rPr lang="en-US" sz="2000" dirty="0"/>
              <a:t>, or other types of </a:t>
            </a:r>
            <a:r>
              <a:rPr lang="en-US" sz="2000" b="1" dirty="0"/>
              <a:t>VWD</a:t>
            </a:r>
            <a:r>
              <a:rPr lang="en-US" sz="2000" dirty="0"/>
              <a:t>. </a:t>
            </a:r>
          </a:p>
          <a:p>
            <a:pPr marL="0" lvl="1" indent="0">
              <a:spcBef>
                <a:spcPts val="0"/>
              </a:spcBef>
              <a:buNone/>
            </a:pPr>
            <a:endParaRPr lang="en-US" sz="2000" b="1" dirty="0">
              <a:solidFill>
                <a:srgbClr val="008BB0"/>
              </a:solidFill>
            </a:endParaRPr>
          </a:p>
          <a:p>
            <a:pPr marL="0" lvl="1" indent="0">
              <a:spcBef>
                <a:spcPts val="0"/>
              </a:spcBef>
              <a:buNone/>
            </a:pPr>
            <a:r>
              <a:rPr lang="en-US" sz="2000" b="1" dirty="0">
                <a:solidFill>
                  <a:srgbClr val="008BB0"/>
                </a:solidFill>
              </a:rPr>
              <a:t>Recommendation 4.7.4</a:t>
            </a:r>
          </a:p>
          <a:p>
            <a:pPr marL="0" lvl="1" indent="0">
              <a:spcBef>
                <a:spcPts val="0"/>
              </a:spcBef>
              <a:buNone/>
            </a:pPr>
            <a:r>
              <a:rPr lang="en-US" sz="2000" dirty="0"/>
              <a:t>For </a:t>
            </a:r>
            <a:r>
              <a:rPr lang="en-US" sz="2000" b="1" dirty="0"/>
              <a:t>symptomatic females </a:t>
            </a:r>
            <a:r>
              <a:rPr lang="en-US" sz="2000" dirty="0"/>
              <a:t>with </a:t>
            </a:r>
            <a:r>
              <a:rPr lang="en-US" sz="2000" b="1" dirty="0"/>
              <a:t>low phenotypic coagulation FVIII or FIX </a:t>
            </a:r>
            <a:r>
              <a:rPr lang="en-US" sz="2000" dirty="0"/>
              <a:t>levels in whom just one pathogenic variant is found, the WFH recommends </a:t>
            </a:r>
            <a:r>
              <a:rPr lang="en-US" sz="2000" b="1" dirty="0"/>
              <a:t>performing investigative tests for an X-chromosome inactivation pattern</a:t>
            </a:r>
            <a:r>
              <a:rPr lang="en-US" sz="2000" dirty="0"/>
              <a:t>, if locally available. </a:t>
            </a:r>
            <a:endParaRPr lang="en-CA" sz="2000" dirty="0"/>
          </a:p>
        </p:txBody>
      </p:sp>
      <p:sp>
        <p:nvSpPr>
          <p:cNvPr id="3" name="Text Placeholder 2">
            <a:extLst>
              <a:ext uri="{FF2B5EF4-FFF2-40B4-BE49-F238E27FC236}">
                <a16:creationId xmlns:a16="http://schemas.microsoft.com/office/drawing/2014/main" id="{23E9A644-E099-47C5-830A-13AF0E4432F1}"/>
              </a:ext>
            </a:extLst>
          </p:cNvPr>
          <p:cNvSpPr>
            <a:spLocks noGrp="1"/>
          </p:cNvSpPr>
          <p:nvPr>
            <p:ph type="body" sz="quarter" idx="13"/>
          </p:nvPr>
        </p:nvSpPr>
        <p:spPr/>
        <p:txBody>
          <a:bodyPr/>
          <a:lstStyle/>
          <a:p>
            <a:r>
              <a:rPr lang="en-US" dirty="0"/>
              <a:t>VWD, von Willebrand disease.</a:t>
            </a:r>
            <a:endParaRPr lang="en-CA" dirty="0"/>
          </a:p>
        </p:txBody>
      </p:sp>
    </p:spTree>
    <p:extLst>
      <p:ext uri="{BB962C8B-B14F-4D97-AF65-F5344CB8AC3E}">
        <p14:creationId xmlns:p14="http://schemas.microsoft.com/office/powerpoint/2010/main" val="339327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3EE7-5498-4306-ACED-2E85CE4897E4}"/>
              </a:ext>
            </a:extLst>
          </p:cNvPr>
          <p:cNvSpPr>
            <a:spLocks noGrp="1"/>
          </p:cNvSpPr>
          <p:nvPr>
            <p:ph type="title"/>
          </p:nvPr>
        </p:nvSpPr>
        <p:spPr/>
        <p:txBody>
          <a:bodyPr>
            <a:normAutofit/>
          </a:bodyPr>
          <a:lstStyle/>
          <a:p>
            <a:pPr>
              <a:lnSpc>
                <a:spcPct val="100000"/>
              </a:lnSpc>
            </a:pPr>
            <a:r>
              <a:rPr lang="en-CA" dirty="0"/>
              <a:t>Quality assurance</a:t>
            </a:r>
          </a:p>
        </p:txBody>
      </p:sp>
      <p:sp>
        <p:nvSpPr>
          <p:cNvPr id="3" name="Content Placeholder 2">
            <a:extLst>
              <a:ext uri="{FF2B5EF4-FFF2-40B4-BE49-F238E27FC236}">
                <a16:creationId xmlns:a16="http://schemas.microsoft.com/office/drawing/2014/main" id="{8D85A7F2-33F3-479B-9317-CE78A815B132}"/>
              </a:ext>
            </a:extLst>
          </p:cNvPr>
          <p:cNvSpPr>
            <a:spLocks noGrp="1"/>
          </p:cNvSpPr>
          <p:nvPr>
            <p:ph idx="1"/>
          </p:nvPr>
        </p:nvSpPr>
        <p:spPr/>
        <p:txBody>
          <a:bodyPr>
            <a:normAutofit/>
          </a:bodyPr>
          <a:lstStyle/>
          <a:p>
            <a:pPr marL="0" indent="0">
              <a:buNone/>
            </a:pPr>
            <a:r>
              <a:rPr lang="en-US" b="1" dirty="0">
                <a:solidFill>
                  <a:srgbClr val="008BB0"/>
                </a:solidFill>
              </a:rPr>
              <a:t>Recommendation 4.8.1</a:t>
            </a:r>
            <a:br>
              <a:rPr lang="en-US" b="1" dirty="0">
                <a:solidFill>
                  <a:srgbClr val="008BB0"/>
                </a:solidFill>
              </a:rPr>
            </a:br>
            <a:r>
              <a:rPr lang="en-US" dirty="0"/>
              <a:t>The WFH recommends that genetic diagnostic laboratories should undergo periodic accreditation, if available, by an approved body. </a:t>
            </a:r>
          </a:p>
          <a:p>
            <a:pPr marL="0" indent="0">
              <a:buNone/>
            </a:pPr>
            <a:r>
              <a:rPr lang="en-US" b="1" dirty="0">
                <a:solidFill>
                  <a:srgbClr val="008BB0"/>
                </a:solidFill>
              </a:rPr>
              <a:t>Recommendation 4.8.2</a:t>
            </a:r>
            <a:br>
              <a:rPr lang="en-US" b="1" dirty="0">
                <a:solidFill>
                  <a:srgbClr val="008BB0"/>
                </a:solidFill>
              </a:rPr>
            </a:br>
            <a:r>
              <a:rPr lang="en-US" dirty="0"/>
              <a:t>The WFH recommends that IQC of genetic tests be performed and recorded routinely within the laboratory. </a:t>
            </a:r>
          </a:p>
          <a:p>
            <a:pPr marL="0" indent="0">
              <a:buNone/>
            </a:pPr>
            <a:r>
              <a:rPr lang="en-US" b="1" dirty="0">
                <a:solidFill>
                  <a:srgbClr val="008BB0"/>
                </a:solidFill>
              </a:rPr>
              <a:t>Recommendation 4.8.3</a:t>
            </a:r>
            <a:br>
              <a:rPr lang="en-US" b="1" dirty="0">
                <a:solidFill>
                  <a:srgbClr val="008BB0"/>
                </a:solidFill>
              </a:rPr>
            </a:br>
            <a:r>
              <a:rPr lang="en-US" dirty="0"/>
              <a:t>The WFH recommends that laboratories participate in external quality assessment schemes (EQAS) for the genetic tests they provide.*</a:t>
            </a:r>
            <a:endParaRPr lang="en-CA" dirty="0"/>
          </a:p>
        </p:txBody>
      </p:sp>
      <p:sp>
        <p:nvSpPr>
          <p:cNvPr id="5" name="Rectangle 4">
            <a:extLst>
              <a:ext uri="{FF2B5EF4-FFF2-40B4-BE49-F238E27FC236}">
                <a16:creationId xmlns:a16="http://schemas.microsoft.com/office/drawing/2014/main" id="{D41437DE-3541-F444-B97C-3477416F848D}"/>
              </a:ext>
            </a:extLst>
          </p:cNvPr>
          <p:cNvSpPr/>
          <p:nvPr/>
        </p:nvSpPr>
        <p:spPr>
          <a:xfrm>
            <a:off x="838199" y="6509464"/>
            <a:ext cx="1758815" cy="246221"/>
          </a:xfrm>
          <a:prstGeom prst="rect">
            <a:avLst/>
          </a:prstGeom>
        </p:spPr>
        <p:txBody>
          <a:bodyPr wrap="none">
            <a:spAutoFit/>
          </a:bodyPr>
          <a:lstStyle/>
          <a:p>
            <a:r>
              <a:rPr lang="en-US" sz="1000" dirty="0"/>
              <a:t>IQC, internal quality control.</a:t>
            </a:r>
          </a:p>
        </p:txBody>
      </p:sp>
      <p:sp>
        <p:nvSpPr>
          <p:cNvPr id="9" name="Rectangle 8">
            <a:extLst>
              <a:ext uri="{FF2B5EF4-FFF2-40B4-BE49-F238E27FC236}">
                <a16:creationId xmlns:a16="http://schemas.microsoft.com/office/drawing/2014/main" id="{03608702-D21B-7E4B-B697-646C6E3E3938}"/>
              </a:ext>
            </a:extLst>
          </p:cNvPr>
          <p:cNvSpPr/>
          <p:nvPr/>
        </p:nvSpPr>
        <p:spPr>
          <a:xfrm>
            <a:off x="807719" y="6233357"/>
            <a:ext cx="4235455" cy="307777"/>
          </a:xfrm>
          <a:prstGeom prst="rect">
            <a:avLst/>
          </a:prstGeom>
        </p:spPr>
        <p:txBody>
          <a:bodyPr wrap="none">
            <a:spAutoFit/>
          </a:bodyPr>
          <a:lstStyle/>
          <a:p>
            <a:pPr marL="0" lvl="1" indent="0">
              <a:spcBef>
                <a:spcPts val="0"/>
              </a:spcBef>
              <a:buNone/>
            </a:pPr>
            <a:r>
              <a:rPr lang="en-US" sz="1400" i="1" dirty="0"/>
              <a:t>*Please consult publication for associated remarks.</a:t>
            </a:r>
            <a:endParaRPr lang="en-US" sz="1400" dirty="0"/>
          </a:p>
        </p:txBody>
      </p:sp>
    </p:spTree>
    <p:extLst>
      <p:ext uri="{BB962C8B-B14F-4D97-AF65-F5344CB8AC3E}">
        <p14:creationId xmlns:p14="http://schemas.microsoft.com/office/powerpoint/2010/main" val="246991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15B3-76C5-4E1F-96A4-2E190A88744A}"/>
              </a:ext>
            </a:extLst>
          </p:cNvPr>
          <p:cNvSpPr>
            <a:spLocks noGrp="1"/>
          </p:cNvSpPr>
          <p:nvPr>
            <p:ph type="title"/>
          </p:nvPr>
        </p:nvSpPr>
        <p:spPr/>
        <p:txBody>
          <a:bodyPr>
            <a:normAutofit/>
          </a:bodyPr>
          <a:lstStyle/>
          <a:p>
            <a:pPr>
              <a:lnSpc>
                <a:spcPct val="100000"/>
              </a:lnSpc>
            </a:pPr>
            <a:r>
              <a:rPr lang="en-CA" b="1" dirty="0">
                <a:latin typeface="Arial" panose="020B0604020202020204" pitchFamily="34" charset="0"/>
                <a:cs typeface="Arial" panose="020B0604020202020204" pitchFamily="34" charset="0"/>
              </a:rPr>
              <a:t>Clinical case: Hemophilia A</a:t>
            </a:r>
          </a:p>
        </p:txBody>
      </p:sp>
      <p:sp>
        <p:nvSpPr>
          <p:cNvPr id="3" name="Content Placeholder 2">
            <a:extLst>
              <a:ext uri="{FF2B5EF4-FFF2-40B4-BE49-F238E27FC236}">
                <a16:creationId xmlns:a16="http://schemas.microsoft.com/office/drawing/2014/main" id="{366BF4B7-689D-4363-AB52-2DCD94ED0DC9}"/>
              </a:ext>
            </a:extLst>
          </p:cNvPr>
          <p:cNvSpPr>
            <a:spLocks noGrp="1"/>
          </p:cNvSpPr>
          <p:nvPr>
            <p:ph idx="1"/>
          </p:nvPr>
        </p:nvSpPr>
        <p:spPr>
          <a:xfrm>
            <a:off x="838200" y="1562100"/>
            <a:ext cx="6267680" cy="4614863"/>
          </a:xfrm>
        </p:spPr>
        <p:txBody>
          <a:bodyPr>
            <a:normAutofit/>
          </a:bodyPr>
          <a:lstStyle/>
          <a:p>
            <a:r>
              <a:rPr lang="en-US" dirty="0">
                <a:latin typeface="Arial" panose="020B0604020202020204" pitchFamily="34" charset="0"/>
                <a:cs typeface="Arial" panose="020B0604020202020204" pitchFamily="34" charset="0"/>
              </a:rPr>
              <a:t>Index male with severe hemophilia A (FVIII:C &lt;1 IU/</a:t>
            </a:r>
            <a:r>
              <a:rPr lang="en-US" dirty="0" err="1">
                <a:latin typeface="Arial" panose="020B0604020202020204" pitchFamily="34" charset="0"/>
                <a:cs typeface="Arial" panose="020B0604020202020204" pitchFamily="34" charset="0"/>
              </a:rPr>
              <a:t>dL</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No family history of hemophilia</a:t>
            </a:r>
          </a:p>
          <a:p>
            <a:r>
              <a:rPr lang="en-US" dirty="0">
                <a:latin typeface="Arial" panose="020B0604020202020204" pitchFamily="34" charset="0"/>
                <a:cs typeface="Arial" panose="020B0604020202020204" pitchFamily="34" charset="0"/>
              </a:rPr>
              <a:t>Screening for the </a:t>
            </a:r>
            <a:r>
              <a:rPr lang="en-US" i="1" dirty="0">
                <a:latin typeface="Arial" panose="020B0604020202020204" pitchFamily="34" charset="0"/>
                <a:cs typeface="Arial" panose="020B0604020202020204" pitchFamily="34" charset="0"/>
              </a:rPr>
              <a:t>F8</a:t>
            </a:r>
            <a:r>
              <a:rPr lang="en-US" dirty="0">
                <a:latin typeface="Arial" panose="020B0604020202020204" pitchFamily="34" charset="0"/>
                <a:cs typeface="Arial" panose="020B0604020202020204" pitchFamily="34" charset="0"/>
              </a:rPr>
              <a:t> intron 22 inversion identified hemizygosity for this variant in this patient – confirmed by repeat testing of the DNA sample</a:t>
            </a:r>
          </a:p>
          <a:p>
            <a:r>
              <a:rPr lang="en-US" dirty="0">
                <a:latin typeface="Arial" panose="020B0604020202020204" pitchFamily="34" charset="0"/>
                <a:cs typeface="Arial" panose="020B0604020202020204" pitchFamily="34" charset="0"/>
              </a:rPr>
              <a:t>No further genetic testing required in this individual</a:t>
            </a:r>
          </a:p>
        </p:txBody>
      </p:sp>
      <p:sp>
        <p:nvSpPr>
          <p:cNvPr id="4" name="Text Placeholder 3">
            <a:extLst>
              <a:ext uri="{FF2B5EF4-FFF2-40B4-BE49-F238E27FC236}">
                <a16:creationId xmlns:a16="http://schemas.microsoft.com/office/drawing/2014/main" id="{B55BB082-2069-4FB8-A590-0875828FFD22}"/>
              </a:ext>
            </a:extLst>
          </p:cNvPr>
          <p:cNvSpPr>
            <a:spLocks noGrp="1"/>
          </p:cNvSpPr>
          <p:nvPr>
            <p:ph type="body" sz="quarter" idx="13"/>
          </p:nvPr>
        </p:nvSpPr>
        <p:spPr/>
        <p:txBody>
          <a:bodyPr/>
          <a:lstStyle/>
          <a:p>
            <a:r>
              <a:rPr lang="en-US" dirty="0"/>
              <a:t>DNA, </a:t>
            </a:r>
            <a:r>
              <a:rPr lang="en-CA" dirty="0">
                <a:latin typeface="arial" panose="020B0604020202020204" pitchFamily="34" charset="0"/>
              </a:rPr>
              <a:t>d</a:t>
            </a:r>
            <a:r>
              <a:rPr lang="en-CA" b="0" i="0" dirty="0">
                <a:effectLst/>
                <a:latin typeface="arial" panose="020B0604020202020204" pitchFamily="34" charset="0"/>
              </a:rPr>
              <a:t>eoxyribonucleic acid.</a:t>
            </a:r>
            <a:endParaRPr lang="en-CA" dirty="0"/>
          </a:p>
        </p:txBody>
      </p:sp>
      <p:sp>
        <p:nvSpPr>
          <p:cNvPr id="7" name="Rounded Rectangle 1">
            <a:extLst>
              <a:ext uri="{FF2B5EF4-FFF2-40B4-BE49-F238E27FC236}">
                <a16:creationId xmlns:a16="http://schemas.microsoft.com/office/drawing/2014/main" id="{0CC28B07-3EB9-4495-91EE-08F4F8081E07}"/>
              </a:ext>
            </a:extLst>
          </p:cNvPr>
          <p:cNvSpPr/>
          <p:nvPr/>
        </p:nvSpPr>
        <p:spPr>
          <a:xfrm>
            <a:off x="7300686"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n-US" altLang="en-US" sz="2000" b="1" dirty="0">
                <a:solidFill>
                  <a:schemeClr val="tx1"/>
                </a:solidFill>
                <a:latin typeface="Arial" panose="020B0604020202020204" pitchFamily="34" charset="0"/>
                <a:cs typeface="Arial" panose="020B0604020202020204" pitchFamily="34" charset="0"/>
              </a:rPr>
              <a:t>Recommendations </a:t>
            </a:r>
            <a:br>
              <a:rPr lang="en-US" altLang="en-US" sz="2000" b="1"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on the report:</a:t>
            </a:r>
          </a:p>
          <a:p>
            <a:pPr marL="0" indent="0" algn="ctr">
              <a:spcBef>
                <a:spcPts val="300"/>
              </a:spcBef>
              <a:spcAft>
                <a:spcPts val="600"/>
              </a:spcAft>
              <a:buClr>
                <a:schemeClr val="tx2"/>
              </a:buClr>
              <a:buNone/>
              <a:defRPr/>
            </a:pPr>
            <a:r>
              <a:rPr lang="en-US" altLang="en-US" sz="2000" dirty="0">
                <a:solidFill>
                  <a:schemeClr val="tx1"/>
                </a:solidFill>
                <a:latin typeface="Arial" panose="020B0604020202020204" pitchFamily="34" charset="0"/>
                <a:cs typeface="Arial" panose="020B0604020202020204" pitchFamily="34" charset="0"/>
              </a:rPr>
              <a:t>This individual is hemizygous for the </a:t>
            </a:r>
            <a:r>
              <a:rPr lang="en-US" altLang="en-US" sz="2000" i="1" dirty="0">
                <a:solidFill>
                  <a:schemeClr val="tx1"/>
                </a:solidFill>
                <a:latin typeface="Arial" panose="020B0604020202020204" pitchFamily="34" charset="0"/>
                <a:cs typeface="Arial" panose="020B0604020202020204" pitchFamily="34" charset="0"/>
              </a:rPr>
              <a:t>F8</a:t>
            </a:r>
            <a:r>
              <a:rPr lang="en-US" altLang="en-US" sz="2000" dirty="0">
                <a:solidFill>
                  <a:schemeClr val="tx1"/>
                </a:solidFill>
                <a:latin typeface="Arial" panose="020B0604020202020204" pitchFamily="34" charset="0"/>
                <a:cs typeface="Arial" panose="020B0604020202020204" pitchFamily="34" charset="0"/>
              </a:rPr>
              <a:t> intron 22 inversion, consistent with a diagnosis of severe hemophilia A.</a:t>
            </a:r>
          </a:p>
          <a:p>
            <a:pPr marL="0" indent="0" algn="ctr">
              <a:spcBef>
                <a:spcPts val="300"/>
              </a:spcBef>
              <a:spcAft>
                <a:spcPts val="600"/>
              </a:spcAft>
              <a:buClr>
                <a:schemeClr val="tx2"/>
              </a:buClr>
              <a:buNone/>
              <a:defRPr/>
            </a:pPr>
            <a:r>
              <a:rPr lang="en-US" altLang="en-US" sz="2000" dirty="0">
                <a:solidFill>
                  <a:schemeClr val="tx1"/>
                </a:solidFill>
                <a:latin typeface="Arial" panose="020B0604020202020204" pitchFamily="34" charset="0"/>
                <a:cs typeface="Arial" panose="020B0604020202020204" pitchFamily="34" charset="0"/>
              </a:rPr>
              <a:t>This information can be used, if required, in female carrier studies within this family.</a:t>
            </a:r>
          </a:p>
        </p:txBody>
      </p:sp>
    </p:spTree>
    <p:extLst>
      <p:ext uri="{BB962C8B-B14F-4D97-AF65-F5344CB8AC3E}">
        <p14:creationId xmlns:p14="http://schemas.microsoft.com/office/powerpoint/2010/main" val="33642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85A0-DD33-42D2-83FD-3772434A0B22}"/>
              </a:ext>
            </a:extLst>
          </p:cNvPr>
          <p:cNvSpPr>
            <a:spLocks noGrp="1"/>
          </p:cNvSpPr>
          <p:nvPr>
            <p:ph type="title"/>
          </p:nvPr>
        </p:nvSpPr>
        <p:spPr/>
        <p:txBody>
          <a:bodyPr>
            <a:normAutofit/>
          </a:bodyPr>
          <a:lstStyle/>
          <a:p>
            <a:pPr>
              <a:lnSpc>
                <a:spcPct val="100000"/>
              </a:lnSpc>
            </a:pPr>
            <a:r>
              <a:rPr lang="en-CA" b="1" dirty="0">
                <a:latin typeface="Arial" panose="020B0604020202020204" pitchFamily="34" charset="0"/>
                <a:cs typeface="Arial" panose="020B0604020202020204" pitchFamily="34" charset="0"/>
              </a:rPr>
              <a:t>Clinical case: Hemophilia B</a:t>
            </a:r>
          </a:p>
        </p:txBody>
      </p:sp>
      <p:sp>
        <p:nvSpPr>
          <p:cNvPr id="3" name="Content Placeholder 2">
            <a:extLst>
              <a:ext uri="{FF2B5EF4-FFF2-40B4-BE49-F238E27FC236}">
                <a16:creationId xmlns:a16="http://schemas.microsoft.com/office/drawing/2014/main" id="{92E047DE-D1FD-4DB1-9D0C-671C3DCB2B5A}"/>
              </a:ext>
            </a:extLst>
          </p:cNvPr>
          <p:cNvSpPr>
            <a:spLocks noGrp="1"/>
          </p:cNvSpPr>
          <p:nvPr>
            <p:ph idx="1"/>
          </p:nvPr>
        </p:nvSpPr>
        <p:spPr>
          <a:xfrm>
            <a:off x="838200" y="1562100"/>
            <a:ext cx="6058359" cy="4614863"/>
          </a:xfrm>
        </p:spPr>
        <p:txBody>
          <a:bodyPr>
            <a:normAutofit/>
          </a:bodyPr>
          <a:lstStyle/>
          <a:p>
            <a:r>
              <a:rPr lang="en-CA" dirty="0">
                <a:latin typeface="Arial" panose="020B0604020202020204" pitchFamily="34" charset="0"/>
                <a:cs typeface="Arial" panose="020B0604020202020204" pitchFamily="34" charset="0"/>
              </a:rPr>
              <a:t>Index male with mild</a:t>
            </a:r>
            <a:r>
              <a:rPr lang="en-CA" i="1" dirty="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hemophilia B (FIX 10 IU/dL)</a:t>
            </a:r>
          </a:p>
          <a:p>
            <a:r>
              <a:rPr lang="en-CA" dirty="0">
                <a:latin typeface="Arial" panose="020B0604020202020204" pitchFamily="34" charset="0"/>
                <a:cs typeface="Arial" panose="020B0604020202020204" pitchFamily="34" charset="0"/>
              </a:rPr>
              <a:t>Full </a:t>
            </a:r>
            <a:r>
              <a:rPr lang="en-CA" i="1" dirty="0">
                <a:latin typeface="Arial" panose="020B0604020202020204" pitchFamily="34" charset="0"/>
                <a:cs typeface="Arial" panose="020B0604020202020204" pitchFamily="34" charset="0"/>
              </a:rPr>
              <a:t>F9 </a:t>
            </a:r>
            <a:r>
              <a:rPr lang="en-CA" dirty="0">
                <a:latin typeface="Arial" panose="020B0604020202020204" pitchFamily="34" charset="0"/>
                <a:cs typeface="Arial" panose="020B0604020202020204" pitchFamily="34" charset="0"/>
              </a:rPr>
              <a:t>gene screen by PCR and Sanger sequencing</a:t>
            </a:r>
          </a:p>
          <a:p>
            <a:r>
              <a:rPr lang="en-CA" dirty="0">
                <a:latin typeface="Arial" panose="020B0604020202020204" pitchFamily="34" charset="0"/>
                <a:cs typeface="Arial" panose="020B0604020202020204" pitchFamily="34" charset="0"/>
              </a:rPr>
              <a:t>Identified a </a:t>
            </a:r>
            <a:r>
              <a:rPr lang="en-CA" dirty="0" err="1">
                <a:latin typeface="Arial" panose="020B0604020202020204" pitchFamily="34" charset="0"/>
                <a:cs typeface="Arial" panose="020B0604020202020204" pitchFamily="34" charset="0"/>
              </a:rPr>
              <a:t>hemizygous</a:t>
            </a:r>
            <a:r>
              <a:rPr lang="en-CA" dirty="0">
                <a:latin typeface="Arial" panose="020B0604020202020204" pitchFamily="34" charset="0"/>
                <a:cs typeface="Arial" panose="020B0604020202020204" pitchFamily="34" charset="0"/>
              </a:rPr>
              <a:t> variant in exon 4:</a:t>
            </a:r>
          </a:p>
          <a:p>
            <a:pPr lvl="1"/>
            <a:r>
              <a:rPr lang="en-CA" sz="2000" dirty="0">
                <a:latin typeface="Arial" panose="020B0604020202020204" pitchFamily="34" charset="0"/>
                <a:cs typeface="Arial" panose="020B0604020202020204" pitchFamily="34" charset="0"/>
              </a:rPr>
              <a:t>NM_000133.4:c.316G&gt;A </a:t>
            </a:r>
          </a:p>
          <a:p>
            <a:pPr lvl="1"/>
            <a:r>
              <a:rPr lang="en-CA" sz="2000" dirty="0">
                <a:latin typeface="Arial" panose="020B0604020202020204" pitchFamily="34" charset="0"/>
                <a:cs typeface="Arial" panose="020B0604020202020204" pitchFamily="34" charset="0"/>
              </a:rPr>
              <a:t>p.(Gly106Ser)</a:t>
            </a:r>
          </a:p>
          <a:p>
            <a:pPr lvl="1"/>
            <a:r>
              <a:rPr lang="en-CA" sz="2000" dirty="0">
                <a:latin typeface="Arial" panose="020B0604020202020204" pitchFamily="34" charset="0"/>
                <a:cs typeface="Arial" panose="020B0604020202020204" pitchFamily="34" charset="0"/>
              </a:rPr>
              <a:t>ACMG classification – Pathogenic</a:t>
            </a:r>
          </a:p>
          <a:p>
            <a:pPr lvl="1"/>
            <a:endParaRPr lang="en-CA" sz="20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7" name="Rounded Rectangle 1">
            <a:extLst>
              <a:ext uri="{FF2B5EF4-FFF2-40B4-BE49-F238E27FC236}">
                <a16:creationId xmlns:a16="http://schemas.microsoft.com/office/drawing/2014/main" id="{DBA901BC-ED50-4E35-9A16-E9DB3891401F}"/>
              </a:ext>
            </a:extLst>
          </p:cNvPr>
          <p:cNvSpPr/>
          <p:nvPr/>
        </p:nvSpPr>
        <p:spPr>
          <a:xfrm>
            <a:off x="7300686"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n-US" altLang="en-US" sz="2000" b="1" dirty="0">
                <a:solidFill>
                  <a:schemeClr val="tx1"/>
                </a:solidFill>
                <a:latin typeface="Arial" panose="020B0604020202020204" pitchFamily="34" charset="0"/>
                <a:cs typeface="Arial" panose="020B0604020202020204" pitchFamily="34" charset="0"/>
              </a:rPr>
              <a:t>Recommendations </a:t>
            </a:r>
            <a:br>
              <a:rPr lang="en-US" altLang="en-US" sz="2000" b="1"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on the report:</a:t>
            </a:r>
          </a:p>
          <a:p>
            <a:pPr marL="0" indent="0" algn="ctr">
              <a:spcBef>
                <a:spcPts val="300"/>
              </a:spcBef>
              <a:spcAft>
                <a:spcPts val="600"/>
              </a:spcAft>
              <a:buClr>
                <a:schemeClr val="tx2"/>
              </a:buClr>
              <a:buNone/>
              <a:defRPr/>
            </a:pPr>
            <a:r>
              <a:rPr lang="en-US" altLang="en-US" sz="2000" dirty="0">
                <a:solidFill>
                  <a:schemeClr val="tx1"/>
                </a:solidFill>
                <a:latin typeface="Arial" panose="020B0604020202020204" pitchFamily="34" charset="0"/>
                <a:cs typeface="Arial" panose="020B0604020202020204" pitchFamily="34" charset="0"/>
              </a:rPr>
              <a:t>This individual is hemizygous for the </a:t>
            </a:r>
            <a:r>
              <a:rPr lang="en-US" altLang="en-US" sz="2000" i="1" dirty="0">
                <a:solidFill>
                  <a:schemeClr val="tx1"/>
                </a:solidFill>
                <a:latin typeface="Arial" panose="020B0604020202020204" pitchFamily="34" charset="0"/>
                <a:cs typeface="Arial" panose="020B0604020202020204" pitchFamily="34" charset="0"/>
              </a:rPr>
              <a:t>F9</a:t>
            </a:r>
            <a:r>
              <a:rPr lang="en-US" altLang="en-US" sz="2000" dirty="0">
                <a:solidFill>
                  <a:schemeClr val="tx1"/>
                </a:solidFill>
                <a:latin typeface="Arial" panose="020B0604020202020204" pitchFamily="34" charset="0"/>
                <a:cs typeface="Arial" panose="020B0604020202020204" pitchFamily="34" charset="0"/>
              </a:rPr>
              <a:t> pathogenic variant, consistent with his mild hemophilia B phenotype.  </a:t>
            </a:r>
          </a:p>
          <a:p>
            <a:pPr marL="0" indent="0" algn="ctr">
              <a:spcBef>
                <a:spcPts val="300"/>
              </a:spcBef>
              <a:spcAft>
                <a:spcPts val="600"/>
              </a:spcAft>
              <a:buClr>
                <a:schemeClr val="tx2"/>
              </a:buClr>
              <a:buNone/>
              <a:defRPr/>
            </a:pPr>
            <a:r>
              <a:rPr lang="en-US" altLang="en-US" sz="2000" dirty="0">
                <a:solidFill>
                  <a:schemeClr val="tx1"/>
                </a:solidFill>
                <a:latin typeface="Arial" panose="020B0604020202020204" pitchFamily="34" charset="0"/>
                <a:cs typeface="Arial" panose="020B0604020202020204" pitchFamily="34" charset="0"/>
              </a:rPr>
              <a:t>This information can be used, if required, in female carrier studies within this family. </a:t>
            </a:r>
          </a:p>
        </p:txBody>
      </p:sp>
      <p:sp>
        <p:nvSpPr>
          <p:cNvPr id="8" name="Text Placeholder 3">
            <a:extLst>
              <a:ext uri="{FF2B5EF4-FFF2-40B4-BE49-F238E27FC236}">
                <a16:creationId xmlns:a16="http://schemas.microsoft.com/office/drawing/2014/main" id="{D72091C4-4AB7-4CBD-89B6-E80EAB19FC02}"/>
              </a:ext>
            </a:extLst>
          </p:cNvPr>
          <p:cNvSpPr>
            <a:spLocks noGrp="1"/>
          </p:cNvSpPr>
          <p:nvPr>
            <p:ph type="body" sz="quarter" idx="13"/>
          </p:nvPr>
        </p:nvSpPr>
        <p:spPr>
          <a:xfrm>
            <a:off x="838201" y="6356351"/>
            <a:ext cx="9925050" cy="365125"/>
          </a:xfrm>
        </p:spPr>
        <p:txBody>
          <a:bodyPr/>
          <a:lstStyle/>
          <a:p>
            <a:r>
              <a:rPr lang="en-US" dirty="0"/>
              <a:t>PCR, polymerase chain reaction; ACMG, American college of medical genetics and genomics.</a:t>
            </a:r>
            <a:endParaRPr lang="en-CA" dirty="0"/>
          </a:p>
        </p:txBody>
      </p:sp>
    </p:spTree>
    <p:extLst>
      <p:ext uri="{BB962C8B-B14F-4D97-AF65-F5344CB8AC3E}">
        <p14:creationId xmlns:p14="http://schemas.microsoft.com/office/powerpoint/2010/main" val="2782662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7FAA0-B5AA-41CC-BCD8-D028A7FD5601}"/>
              </a:ext>
            </a:extLst>
          </p:cNvPr>
          <p:cNvSpPr>
            <a:spLocks noGrp="1"/>
          </p:cNvSpPr>
          <p:nvPr>
            <p:ph idx="1"/>
          </p:nvPr>
        </p:nvSpPr>
        <p:spPr>
          <a:xfrm>
            <a:off x="838200" y="1562100"/>
            <a:ext cx="6289713" cy="4614863"/>
          </a:xfrm>
        </p:spPr>
        <p:txBody>
          <a:bodyPr>
            <a:normAutofit/>
          </a:bodyPr>
          <a:lstStyle/>
          <a:p>
            <a:r>
              <a:rPr lang="en-US" dirty="0">
                <a:latin typeface="Arial" panose="020B0604020202020204" pitchFamily="34" charset="0"/>
                <a:cs typeface="Arial" panose="020B0604020202020204" pitchFamily="34" charset="0"/>
              </a:rPr>
              <a:t>Whilst this reduces the probability that she is a carrier of hemophilia A, the possibility that she is a germ-line or somatic mosaic for the variant cannot be excluded</a:t>
            </a:r>
          </a:p>
          <a:p>
            <a:r>
              <a:rPr lang="en-US" dirty="0">
                <a:latin typeface="Arial" panose="020B0604020202020204" pitchFamily="34" charset="0"/>
                <a:cs typeface="Arial" panose="020B0604020202020204" pitchFamily="34" charset="0"/>
              </a:rPr>
              <a:t>Risk of having further affected children is reduced, but cannot be excluded</a:t>
            </a:r>
          </a:p>
          <a:p>
            <a:r>
              <a:rPr lang="en-US" dirty="0">
                <a:latin typeface="Arial" panose="020B0604020202020204" pitchFamily="34" charset="0"/>
                <a:cs typeface="Arial" panose="020B0604020202020204" pitchFamily="34" charset="0"/>
              </a:rPr>
              <a:t>Genetic counselling is advised for this individual</a:t>
            </a:r>
          </a:p>
          <a:p>
            <a:r>
              <a:rPr lang="en-US" dirty="0">
                <a:latin typeface="Arial" panose="020B0604020202020204" pitchFamily="34" charset="0"/>
                <a:cs typeface="Arial" panose="020B0604020202020204" pitchFamily="34" charset="0"/>
              </a:rPr>
              <a:t>Prenatal screening is advised for future pregnancies</a:t>
            </a:r>
          </a:p>
        </p:txBody>
      </p:sp>
      <p:sp>
        <p:nvSpPr>
          <p:cNvPr id="6" name="Rounded Rectangle 1">
            <a:extLst>
              <a:ext uri="{FF2B5EF4-FFF2-40B4-BE49-F238E27FC236}">
                <a16:creationId xmlns:a16="http://schemas.microsoft.com/office/drawing/2014/main" id="{21113510-21F2-4B18-B63A-440C7DA17F86}"/>
              </a:ext>
            </a:extLst>
          </p:cNvPr>
          <p:cNvSpPr/>
          <p:nvPr/>
        </p:nvSpPr>
        <p:spPr>
          <a:xfrm>
            <a:off x="7300686"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This individual has 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evere hemophilia A patient (FVIII &lt;1 IU/dL) and is positive for the </a:t>
            </a:r>
            <a:r>
              <a:rPr kumimoji="0" lang="en-US" sz="20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F8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intron 22 inversion, however, Mom does not carry the familial variant. </a:t>
            </a:r>
          </a:p>
        </p:txBody>
      </p:sp>
      <p:sp>
        <p:nvSpPr>
          <p:cNvPr id="8" name="Text Placeholder 3">
            <a:extLst>
              <a:ext uri="{FF2B5EF4-FFF2-40B4-BE49-F238E27FC236}">
                <a16:creationId xmlns:a16="http://schemas.microsoft.com/office/drawing/2014/main" id="{9035330C-01EB-4712-9B26-5D92D59BF9A6}"/>
              </a:ext>
            </a:extLst>
          </p:cNvPr>
          <p:cNvSpPr>
            <a:spLocks noGrp="1"/>
          </p:cNvSpPr>
          <p:nvPr>
            <p:ph type="body" sz="quarter" idx="13"/>
          </p:nvPr>
        </p:nvSpPr>
        <p:spPr>
          <a:xfrm>
            <a:off x="838201" y="6356351"/>
            <a:ext cx="9925050" cy="365125"/>
          </a:xfrm>
        </p:spPr>
        <p:txBody>
          <a:bodyPr/>
          <a:lstStyle/>
          <a:p>
            <a:endParaRPr lang="en-CA" dirty="0"/>
          </a:p>
        </p:txBody>
      </p:sp>
      <p:sp>
        <p:nvSpPr>
          <p:cNvPr id="9" name="Title 1">
            <a:extLst>
              <a:ext uri="{FF2B5EF4-FFF2-40B4-BE49-F238E27FC236}">
                <a16:creationId xmlns:a16="http://schemas.microsoft.com/office/drawing/2014/main" id="{82AFE977-AFAC-3449-958E-9E25F83CFC59}"/>
              </a:ext>
            </a:extLst>
          </p:cNvPr>
          <p:cNvSpPr>
            <a:spLocks noGrp="1"/>
          </p:cNvSpPr>
          <p:nvPr>
            <p:ph type="title"/>
          </p:nvPr>
        </p:nvSpPr>
        <p:spPr>
          <a:xfrm>
            <a:off x="838199" y="225425"/>
            <a:ext cx="10515599" cy="1090079"/>
          </a:xfrm>
        </p:spPr>
        <p:txBody>
          <a:bodyPr>
            <a:normAutofit/>
          </a:bodyPr>
          <a:lstStyle/>
          <a:p>
            <a:pPr>
              <a:lnSpc>
                <a:spcPct val="100000"/>
              </a:lnSpc>
            </a:pPr>
            <a:r>
              <a:rPr lang="en-CA" b="1" dirty="0">
                <a:latin typeface="Arial" panose="020B0604020202020204" pitchFamily="34" charset="0"/>
                <a:cs typeface="Arial" panose="020B0604020202020204" pitchFamily="34" charset="0"/>
              </a:rPr>
              <a:t>Clinical case: Severe Hemophilia A, no variant</a:t>
            </a:r>
          </a:p>
        </p:txBody>
      </p:sp>
    </p:spTree>
    <p:extLst>
      <p:ext uri="{BB962C8B-B14F-4D97-AF65-F5344CB8AC3E}">
        <p14:creationId xmlns:p14="http://schemas.microsoft.com/office/powerpoint/2010/main" val="373792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8F9E7F2-8A51-944D-9B89-44C4FD5FF276}"/>
              </a:ext>
            </a:extLst>
          </p:cNvPr>
          <p:cNvPicPr>
            <a:picLocks noChangeAspect="1"/>
          </p:cNvPicPr>
          <p:nvPr/>
        </p:nvPicPr>
        <p:blipFill>
          <a:blip r:embed="rId3"/>
          <a:stretch>
            <a:fillRect/>
          </a:stretch>
        </p:blipFill>
        <p:spPr>
          <a:xfrm>
            <a:off x="4074742" y="1074891"/>
            <a:ext cx="4042511" cy="5281459"/>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pPr>
              <a:lnSpc>
                <a:spcPct val="100000"/>
              </a:lnSpc>
            </a:pPr>
            <a:r>
              <a:rPr lang="en-US" dirty="0"/>
              <a:t>WFH Guidelines for the Management of Hemophilia</a:t>
            </a:r>
            <a:endParaRPr lang="en-CA" dirty="0"/>
          </a:p>
        </p:txBody>
      </p:sp>
      <p:sp>
        <p:nvSpPr>
          <p:cNvPr id="6" name="Text Placeholder 5">
            <a:extLst>
              <a:ext uri="{FF2B5EF4-FFF2-40B4-BE49-F238E27FC236}">
                <a16:creationId xmlns:a16="http://schemas.microsoft.com/office/drawing/2014/main" id="{9AEF09F4-0E4B-421D-89A7-61BE5E96CF54}"/>
              </a:ext>
            </a:extLst>
          </p:cNvPr>
          <p:cNvSpPr>
            <a:spLocks noGrp="1"/>
          </p:cNvSpPr>
          <p:nvPr>
            <p:ph type="body" sz="quarter" idx="13"/>
          </p:nvPr>
        </p:nvSpPr>
        <p:spPr>
          <a:xfrm>
            <a:off x="838201" y="6356351"/>
            <a:ext cx="9925050" cy="365125"/>
          </a:xfrm>
        </p:spPr>
        <p:txBody>
          <a:bodyPr/>
          <a:lstStyle/>
          <a:p>
            <a:pPr marL="0" indent="0">
              <a:spcBef>
                <a:spcPts val="0"/>
              </a:spcBef>
              <a:buNone/>
            </a:pPr>
            <a:r>
              <a:rPr lang="en-US" sz="900" b="1" i="1" u="none" strike="noStrike" baseline="0" dirty="0"/>
              <a:t>All recommendations are consensus based.</a:t>
            </a:r>
          </a:p>
          <a:p>
            <a:pPr marL="0" indent="0">
              <a:spcBef>
                <a:spcPts val="0"/>
              </a:spcBef>
              <a:buNone/>
            </a:pPr>
            <a:r>
              <a:rPr lang="it-IT" sz="900" dirty="0"/>
              <a:t>Srivastava A et al. Haemophilia. 2020;26(Suppl 6):1–158. </a:t>
            </a:r>
          </a:p>
        </p:txBody>
      </p:sp>
    </p:spTree>
    <p:extLst>
      <p:ext uri="{BB962C8B-B14F-4D97-AF65-F5344CB8AC3E}">
        <p14:creationId xmlns:p14="http://schemas.microsoft.com/office/powerpoint/2010/main" val="1122776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5EEF-0109-44DD-8E2B-F692D2F3B95A}"/>
              </a:ext>
            </a:extLst>
          </p:cNvPr>
          <p:cNvSpPr>
            <a:spLocks noGrp="1"/>
          </p:cNvSpPr>
          <p:nvPr>
            <p:ph type="title"/>
          </p:nvPr>
        </p:nvSpPr>
        <p:spPr/>
        <p:txBody>
          <a:bodyPr>
            <a:normAutofit/>
          </a:bodyPr>
          <a:lstStyle/>
          <a:p>
            <a:pPr>
              <a:lnSpc>
                <a:spcPct val="100000"/>
              </a:lnSpc>
            </a:pPr>
            <a:r>
              <a:rPr lang="en-CA" b="1">
                <a:latin typeface="Arial" panose="020B0604020202020204" pitchFamily="34" charset="0"/>
                <a:cs typeface="Arial" panose="020B0604020202020204" pitchFamily="34" charset="0"/>
              </a:rPr>
              <a:t>Conclusions</a:t>
            </a:r>
            <a:endParaRPr lang="en-C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A57B81-85D6-4CF1-B20D-1217E00BE855}"/>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Genotype analysis should be offered to all people with hemophilia and their “at-risk” female family members </a:t>
            </a:r>
          </a:p>
          <a:p>
            <a:r>
              <a:rPr lang="en-US" dirty="0">
                <a:latin typeface="Arial" panose="020B0604020202020204" pitchFamily="34" charset="0"/>
                <a:cs typeface="Arial" panose="020B0604020202020204" pitchFamily="34" charset="0"/>
              </a:rPr>
              <a:t>Genetic counselling for people with hemophilia and their families is an essential requirement prior to genetic testing</a:t>
            </a:r>
          </a:p>
          <a:p>
            <a:r>
              <a:rPr lang="en-US" dirty="0">
                <a:latin typeface="Arial" panose="020B0604020202020204" pitchFamily="34" charset="0"/>
                <a:cs typeface="Arial" panose="020B0604020202020204" pitchFamily="34" charset="0"/>
              </a:rPr>
              <a:t>Genetic diagnostic laboratories should adhere to strict protocols </a:t>
            </a:r>
            <a:r>
              <a:rPr lang="en-CA" dirty="0">
                <a:latin typeface="Arial" panose="020B0604020202020204" pitchFamily="34" charset="0"/>
                <a:cs typeface="Arial" panose="020B0604020202020204" pitchFamily="34" charset="0"/>
              </a:rPr>
              <a:t>and procedures</a:t>
            </a:r>
          </a:p>
          <a:p>
            <a:r>
              <a:rPr lang="en-US" dirty="0">
                <a:latin typeface="Arial" panose="020B0604020202020204" pitchFamily="34" charset="0"/>
                <a:cs typeface="Arial" panose="020B0604020202020204" pitchFamily="34" charset="0"/>
              </a:rPr>
              <a:t>The interpretation of the results of genetic testing should be performed by scientists who have knowledge and expertise in hemophilia </a:t>
            </a:r>
            <a:r>
              <a:rPr lang="en-CA" dirty="0">
                <a:latin typeface="Arial" panose="020B0604020202020204" pitchFamily="34" charset="0"/>
                <a:cs typeface="Arial" panose="020B0604020202020204" pitchFamily="34" charset="0"/>
              </a:rPr>
              <a:t>genetics</a:t>
            </a:r>
          </a:p>
          <a:p>
            <a:r>
              <a:rPr lang="en-CA" dirty="0">
                <a:latin typeface="Arial" panose="020B0604020202020204" pitchFamily="34" charset="0"/>
                <a:cs typeface="Arial" panose="020B0604020202020204" pitchFamily="34" charset="0"/>
              </a:rPr>
              <a:t>The ordering </a:t>
            </a:r>
            <a:r>
              <a:rPr lang="en-US" dirty="0">
                <a:latin typeface="Arial" panose="020B0604020202020204" pitchFamily="34" charset="0"/>
                <a:cs typeface="Arial" panose="020B0604020202020204" pitchFamily="34" charset="0"/>
              </a:rPr>
              <a:t>clinician and reporting scientist should be available to discuss the potential phenotypic consequences of the reported genotype</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7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1" y="2267211"/>
            <a:ext cx="10515599" cy="1435893"/>
          </a:xfrm>
        </p:spPr>
        <p:txBody>
          <a:bodyPr>
            <a:normAutofit/>
          </a:bodyPr>
          <a:lstStyle/>
          <a:p>
            <a:pPr algn="ctr">
              <a:lnSpc>
                <a:spcPct val="100000"/>
              </a:lnSpc>
            </a:pPr>
            <a:r>
              <a:rPr lang="en-CA" b="1" dirty="0">
                <a:latin typeface="Arial" panose="020B0604020202020204" pitchFamily="34" charset="0"/>
                <a:cs typeface="Arial" panose="020B0604020202020204" pitchFamily="34" charset="0"/>
              </a:rPr>
              <a:t>Thank you to the Hemophilia Alliance for their support in developing this presentation</a:t>
            </a:r>
            <a:endParaRPr lang="en-US" b="1"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478213"/>
            <a:ext cx="3449638" cy="2012950"/>
          </a:xfrm>
        </p:spPr>
      </p:pic>
    </p:spTree>
    <p:extLst>
      <p:ext uri="{BB962C8B-B14F-4D97-AF65-F5344CB8AC3E}">
        <p14:creationId xmlns:p14="http://schemas.microsoft.com/office/powerpoint/2010/main" val="282753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en-US" sz="4000" dirty="0">
                <a:solidFill>
                  <a:srgbClr val="008BB0"/>
                </a:solidFill>
                <a:ea typeface="+mn-ea"/>
                <a:cs typeface="+mn-cs"/>
              </a:rPr>
              <a:t>Chapter 4: Genetic Assessment</a:t>
            </a:r>
            <a:endParaRPr lang="en-US" sz="400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219200" y="3602038"/>
            <a:ext cx="10045700" cy="2646362"/>
          </a:xfrm>
        </p:spPr>
        <p:txBody>
          <a:bodyPr>
            <a:noAutofit/>
          </a:bodyPr>
          <a:lstStyle/>
          <a:p>
            <a:pPr>
              <a:spcBef>
                <a:spcPts val="0"/>
              </a:spcBef>
            </a:pPr>
            <a:r>
              <a:rPr lang="en-US" sz="3000" b="1" dirty="0"/>
              <a:t>Megan Sutherland PhD </a:t>
            </a:r>
          </a:p>
          <a:p>
            <a:pPr>
              <a:spcBef>
                <a:spcPts val="0"/>
              </a:spcBef>
            </a:pPr>
            <a:r>
              <a:rPr lang="en-US" sz="2000" dirty="0"/>
              <a:t>Clinical Scientist, Genomic Diagnostics Laboratory, Manchester Centre </a:t>
            </a:r>
            <a:br>
              <a:rPr lang="en-US" sz="2000" dirty="0"/>
            </a:br>
            <a:r>
              <a:rPr lang="en-US" sz="2000" dirty="0"/>
              <a:t>for Genomic Medicine</a:t>
            </a:r>
          </a:p>
          <a:p>
            <a:pPr>
              <a:spcBef>
                <a:spcPts val="0"/>
              </a:spcBef>
            </a:pPr>
            <a:r>
              <a:rPr lang="en-US" sz="2000" dirty="0"/>
              <a:t>Manchester University NHS Foundation Trust</a:t>
            </a:r>
          </a:p>
          <a:p>
            <a:pPr>
              <a:spcBef>
                <a:spcPts val="0"/>
              </a:spcBef>
            </a:pPr>
            <a:r>
              <a:rPr lang="en-US" sz="2000" dirty="0"/>
              <a:t>Saint Mary’s Hospital</a:t>
            </a:r>
          </a:p>
          <a:p>
            <a:pPr>
              <a:spcBef>
                <a:spcPts val="0"/>
              </a:spcBef>
            </a:pPr>
            <a:r>
              <a:rPr lang="en-US" sz="2000" dirty="0"/>
              <a:t>Manchester, United Kingdom</a:t>
            </a:r>
          </a:p>
          <a:p>
            <a:endParaRPr lang="en-US" dirty="0"/>
          </a:p>
        </p:txBody>
      </p:sp>
    </p:spTree>
    <p:extLst>
      <p:ext uri="{BB962C8B-B14F-4D97-AF65-F5344CB8AC3E}">
        <p14:creationId xmlns:p14="http://schemas.microsoft.com/office/powerpoint/2010/main" val="29991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1B90-F31B-4227-AF74-48120FABC7BB}"/>
              </a:ext>
            </a:extLst>
          </p:cNvPr>
          <p:cNvSpPr>
            <a:spLocks noGrp="1"/>
          </p:cNvSpPr>
          <p:nvPr>
            <p:ph type="title"/>
          </p:nvPr>
        </p:nvSpPr>
        <p:spPr>
          <a:prstGeom prst="rect">
            <a:avLst/>
          </a:prstGeom>
        </p:spPr>
        <p:txBody>
          <a:bodyPr>
            <a:normAutofit/>
          </a:bodyPr>
          <a:lstStyle/>
          <a:p>
            <a:pPr>
              <a:lnSpc>
                <a:spcPct val="100000"/>
              </a:lnSpc>
            </a:pPr>
            <a:r>
              <a:rPr lang="en-US" b="1" dirty="0"/>
              <a:t>Disclosure: </a:t>
            </a:r>
            <a:r>
              <a:rPr lang="es-ES" b="1" dirty="0"/>
              <a:t>Megan Sutherland</a:t>
            </a:r>
            <a:endParaRPr lang="en-US" b="1" dirty="0"/>
          </a:p>
        </p:txBody>
      </p:sp>
      <p:sp>
        <p:nvSpPr>
          <p:cNvPr id="3" name="Content Placeholder 2">
            <a:extLst>
              <a:ext uri="{FF2B5EF4-FFF2-40B4-BE49-F238E27FC236}">
                <a16:creationId xmlns:a16="http://schemas.microsoft.com/office/drawing/2014/main" id="{1FB7F2FE-0642-4502-9CC1-97228A28909F}"/>
              </a:ext>
            </a:extLst>
          </p:cNvPr>
          <p:cNvSpPr>
            <a:spLocks noGrp="1"/>
          </p:cNvSpPr>
          <p:nvPr>
            <p:ph idx="1"/>
          </p:nvPr>
        </p:nvSpPr>
        <p:spPr>
          <a:prstGeom prst="rect">
            <a:avLst/>
          </a:prstGeom>
        </p:spPr>
        <p:txBody>
          <a:bodyPr>
            <a:normAutofit/>
          </a:bodyPr>
          <a:lstStyle/>
          <a:p>
            <a:pPr marL="0" indent="0">
              <a:buNone/>
            </a:pPr>
            <a:r>
              <a:rPr lang="en-US" b="1" dirty="0">
                <a:solidFill>
                  <a:schemeClr val="accent1"/>
                </a:solidFill>
              </a:rPr>
              <a:t>No competing interests to declare.</a:t>
            </a:r>
          </a:p>
        </p:txBody>
      </p:sp>
    </p:spTree>
    <p:extLst>
      <p:ext uri="{BB962C8B-B14F-4D97-AF65-F5344CB8AC3E}">
        <p14:creationId xmlns:p14="http://schemas.microsoft.com/office/powerpoint/2010/main" val="186672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normAutofit/>
          </a:bodyPr>
          <a:lstStyle/>
          <a:p>
            <a:pPr>
              <a:lnSpc>
                <a:spcPct val="100000"/>
              </a:lnSpc>
            </a:pPr>
            <a:r>
              <a:rPr lang="en-US" dirty="0"/>
              <a:t>Authors</a:t>
            </a:r>
            <a:endParaRPr lang="en-CA" dirty="0"/>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10515600" cy="4614863"/>
          </a:xfrm>
        </p:spPr>
        <p:txBody>
          <a:bodyPr>
            <a:normAutofit/>
          </a:bodyPr>
          <a:lstStyle/>
          <a:p>
            <a:pPr>
              <a:spcBef>
                <a:spcPts val="1000"/>
              </a:spcBef>
            </a:pPr>
            <a:r>
              <a:rPr lang="pt-BR" b="1" dirty="0"/>
              <a:t>Megan Sutherland</a:t>
            </a:r>
          </a:p>
          <a:p>
            <a:pPr>
              <a:spcBef>
                <a:spcPts val="1000"/>
              </a:spcBef>
            </a:pPr>
            <a:r>
              <a:rPr lang="pt-BR" b="1" dirty="0"/>
              <a:t>Carlos De Brasi</a:t>
            </a:r>
          </a:p>
          <a:p>
            <a:pPr>
              <a:spcBef>
                <a:spcPts val="1000"/>
              </a:spcBef>
            </a:pPr>
            <a:r>
              <a:rPr lang="pt-BR" b="1" dirty="0"/>
              <a:t>Barbara A. Konkle</a:t>
            </a:r>
          </a:p>
          <a:p>
            <a:pPr>
              <a:spcBef>
                <a:spcPts val="1000"/>
              </a:spcBef>
            </a:pPr>
            <a:r>
              <a:rPr lang="pt-BR" b="1" dirty="0"/>
              <a:t>Shrimati Shetty</a:t>
            </a:r>
          </a:p>
          <a:p>
            <a:pPr>
              <a:spcBef>
                <a:spcPts val="1000"/>
              </a:spcBef>
            </a:pPr>
            <a:r>
              <a:rPr lang="pt-BR" b="1" dirty="0"/>
              <a:t>Glenn F. Pierce</a:t>
            </a:r>
          </a:p>
          <a:p>
            <a:pPr>
              <a:spcBef>
                <a:spcPts val="1000"/>
              </a:spcBef>
            </a:pPr>
            <a:r>
              <a:rPr lang="pt-BR" b="1" dirty="0"/>
              <a:t>Alok Srivastava</a:t>
            </a:r>
            <a:endParaRPr lang="en-CA" b="1" dirty="0"/>
          </a:p>
        </p:txBody>
      </p:sp>
      <p:pic>
        <p:nvPicPr>
          <p:cNvPr id="7" name="Picture 6">
            <a:extLst>
              <a:ext uri="{FF2B5EF4-FFF2-40B4-BE49-F238E27FC236}">
                <a16:creationId xmlns:a16="http://schemas.microsoft.com/office/drawing/2014/main" id="{7FA6CF17-65DD-4C49-9776-FC98118396D7}"/>
              </a:ext>
            </a:extLst>
          </p:cNvPr>
          <p:cNvPicPr>
            <a:picLocks noChangeAspect="1"/>
          </p:cNvPicPr>
          <p:nvPr/>
        </p:nvPicPr>
        <p:blipFill>
          <a:blip r:embed="rId3"/>
          <a:stretch>
            <a:fillRect/>
          </a:stretch>
        </p:blipFill>
        <p:spPr>
          <a:xfrm>
            <a:off x="4013200" y="1271340"/>
            <a:ext cx="8081962" cy="3411429"/>
          </a:xfrm>
          <a:prstGeom prst="rect">
            <a:avLst/>
          </a:prstGeom>
        </p:spPr>
      </p:pic>
    </p:spTree>
    <p:extLst>
      <p:ext uri="{BB962C8B-B14F-4D97-AF65-F5344CB8AC3E}">
        <p14:creationId xmlns:p14="http://schemas.microsoft.com/office/powerpoint/2010/main" val="121510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698E-9A08-4401-BB6B-DF13CA57BBED}"/>
              </a:ext>
            </a:extLst>
          </p:cNvPr>
          <p:cNvSpPr>
            <a:spLocks noGrp="1"/>
          </p:cNvSpPr>
          <p:nvPr>
            <p:ph type="title"/>
          </p:nvPr>
        </p:nvSpPr>
        <p:spPr>
          <a:xfrm>
            <a:off x="838200" y="225425"/>
            <a:ext cx="11074400" cy="1090613"/>
          </a:xfrm>
        </p:spPr>
        <p:txBody>
          <a:bodyPr>
            <a:normAutofit/>
          </a:bodyPr>
          <a:lstStyle/>
          <a:p>
            <a:pPr>
              <a:lnSpc>
                <a:spcPct val="100000"/>
              </a:lnSpc>
            </a:pPr>
            <a:r>
              <a:rPr lang="en-CA" dirty="0"/>
              <a:t>Genetic assessment of hemophilia is important in…</a:t>
            </a:r>
          </a:p>
        </p:txBody>
      </p:sp>
      <p:sp>
        <p:nvSpPr>
          <p:cNvPr id="11" name="Oval 10">
            <a:extLst>
              <a:ext uri="{FF2B5EF4-FFF2-40B4-BE49-F238E27FC236}">
                <a16:creationId xmlns:a16="http://schemas.microsoft.com/office/drawing/2014/main" id="{AA71788A-D0DA-4E83-BA0B-EEE1B3B8561A}"/>
              </a:ext>
            </a:extLst>
          </p:cNvPr>
          <p:cNvSpPr/>
          <p:nvPr/>
        </p:nvSpPr>
        <p:spPr>
          <a:xfrm>
            <a:off x="1970030" y="1557126"/>
            <a:ext cx="2340864" cy="2337634"/>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Defining disease biology</a:t>
            </a:r>
            <a:endParaRPr lang="en-CA" sz="2000" dirty="0"/>
          </a:p>
        </p:txBody>
      </p:sp>
      <p:sp>
        <p:nvSpPr>
          <p:cNvPr id="12" name="Oval 11">
            <a:extLst>
              <a:ext uri="{FF2B5EF4-FFF2-40B4-BE49-F238E27FC236}">
                <a16:creationId xmlns:a16="http://schemas.microsoft.com/office/drawing/2014/main" id="{2434BCEE-0C7F-4844-B12E-C3E81BD73171}"/>
              </a:ext>
            </a:extLst>
          </p:cNvPr>
          <p:cNvSpPr/>
          <p:nvPr/>
        </p:nvSpPr>
        <p:spPr>
          <a:xfrm>
            <a:off x="4812399" y="1557126"/>
            <a:ext cx="2340864" cy="2337634"/>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lvl="0" indent="0" algn="ctr" defTabSz="1066800">
              <a:spcBef>
                <a:spcPct val="0"/>
              </a:spcBef>
              <a:spcAft>
                <a:spcPct val="35000"/>
              </a:spcAft>
              <a:buNone/>
            </a:pPr>
            <a:r>
              <a:rPr lang="en-US" sz="2000" kern="1200" dirty="0">
                <a:latin typeface="Arial" panose="020B0604020202020204" pitchFamily="34" charset="0"/>
                <a:cs typeface="Arial" panose="020B0604020202020204" pitchFamily="34" charset="0"/>
              </a:rPr>
              <a:t>E</a:t>
            </a:r>
            <a:r>
              <a:rPr lang="en-US" sz="2000" b="0" i="0" kern="1200" baseline="0" dirty="0">
                <a:latin typeface="Arial" panose="020B0604020202020204" pitchFamily="34" charset="0"/>
                <a:cs typeface="Arial" panose="020B0604020202020204" pitchFamily="34" charset="0"/>
              </a:rPr>
              <a:t>stablishing diagnosis in difficult cases</a:t>
            </a:r>
            <a:endParaRPr lang="en-CA" sz="2000" kern="12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E9037475-6CB3-456D-BDAA-9A27DBB1CE9D}"/>
              </a:ext>
            </a:extLst>
          </p:cNvPr>
          <p:cNvSpPr/>
          <p:nvPr/>
        </p:nvSpPr>
        <p:spPr>
          <a:xfrm>
            <a:off x="7654768" y="1557126"/>
            <a:ext cx="2340864" cy="2337634"/>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lvl="0" indent="0" algn="ctr" defTabSz="1066800">
              <a:spcBef>
                <a:spcPct val="0"/>
              </a:spcBef>
              <a:spcAft>
                <a:spcPct val="35000"/>
              </a:spcAft>
              <a:buNone/>
            </a:pPr>
            <a:r>
              <a:rPr lang="en-US" sz="2000" kern="1200" dirty="0">
                <a:latin typeface="Arial" panose="020B0604020202020204" pitchFamily="34" charset="0"/>
                <a:cs typeface="Arial" panose="020B0604020202020204" pitchFamily="34" charset="0"/>
              </a:rPr>
              <a:t>P</a:t>
            </a:r>
            <a:r>
              <a:rPr lang="en-US" sz="2000" b="0" i="0" kern="1200" baseline="0" dirty="0">
                <a:latin typeface="Arial" panose="020B0604020202020204" pitchFamily="34" charset="0"/>
                <a:cs typeface="Arial" panose="020B0604020202020204" pitchFamily="34" charset="0"/>
              </a:rPr>
              <a:t>redicting risk of inhibitor development</a:t>
            </a:r>
            <a:endParaRPr lang="en-CA" sz="2000" kern="1200"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36C943EA-C2C6-457C-881A-2B1F83463AE7}"/>
              </a:ext>
            </a:extLst>
          </p:cNvPr>
          <p:cNvSpPr/>
          <p:nvPr/>
        </p:nvSpPr>
        <p:spPr>
          <a:xfrm>
            <a:off x="3391215" y="3767403"/>
            <a:ext cx="2340864" cy="2337634"/>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ctr"/>
          <a:lstStyle/>
          <a:p>
            <a:pPr marL="0" lvl="0" indent="0" algn="ctr" defTabSz="1066800">
              <a:spcBef>
                <a:spcPct val="0"/>
              </a:spcBef>
              <a:spcAft>
                <a:spcPct val="35000"/>
              </a:spcAft>
              <a:buNone/>
            </a:pPr>
            <a:r>
              <a:rPr lang="en-US" sz="2000" kern="1200" dirty="0">
                <a:latin typeface="Arial" panose="020B0604020202020204" pitchFamily="34" charset="0"/>
                <a:cs typeface="Arial" panose="020B0604020202020204" pitchFamily="34" charset="0"/>
              </a:rPr>
              <a:t>I</a:t>
            </a:r>
            <a:r>
              <a:rPr lang="en-US" sz="2000" b="0" i="0" kern="1200" baseline="0" dirty="0">
                <a:latin typeface="Arial" panose="020B0604020202020204" pitchFamily="34" charset="0"/>
                <a:cs typeface="Arial" panose="020B0604020202020204" pitchFamily="34" charset="0"/>
              </a:rPr>
              <a:t>dentifying female carriers</a:t>
            </a:r>
            <a:endParaRPr lang="en-CA" sz="2000" kern="1200" dirty="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DD289247-6BD7-4421-8816-17320F4E8529}"/>
              </a:ext>
            </a:extLst>
          </p:cNvPr>
          <p:cNvSpPr/>
          <p:nvPr/>
        </p:nvSpPr>
        <p:spPr>
          <a:xfrm>
            <a:off x="6233584" y="3767403"/>
            <a:ext cx="2340864" cy="2337634"/>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lvl="0" indent="0" algn="ctr" defTabSz="1066800">
              <a:spcBef>
                <a:spcPct val="0"/>
              </a:spcBef>
              <a:spcAft>
                <a:spcPct val="35000"/>
              </a:spcAft>
              <a:buNone/>
            </a:pPr>
            <a:r>
              <a:rPr lang="en-US" sz="2000" kern="1200" dirty="0">
                <a:latin typeface="Arial" panose="020B0604020202020204" pitchFamily="34" charset="0"/>
                <a:cs typeface="Arial" panose="020B0604020202020204" pitchFamily="34" charset="0"/>
              </a:rPr>
              <a:t>P</a:t>
            </a:r>
            <a:r>
              <a:rPr lang="en-US" sz="2000" b="0" i="0" kern="1200" baseline="0" dirty="0">
                <a:latin typeface="Arial" panose="020B0604020202020204" pitchFamily="34" charset="0"/>
                <a:cs typeface="Arial" panose="020B0604020202020204" pitchFamily="34" charset="0"/>
              </a:rPr>
              <a:t>roviding prenatal diagnosis, if desired</a:t>
            </a:r>
            <a:endParaRPr lang="en-CA" sz="200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201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DC55B0-7BAF-4E1E-8816-E4C6898574E9}"/>
              </a:ext>
            </a:extLst>
          </p:cNvPr>
          <p:cNvSpPr/>
          <p:nvPr/>
        </p:nvSpPr>
        <p:spPr>
          <a:xfrm>
            <a:off x="1916683" y="1582117"/>
            <a:ext cx="3600000" cy="1004951"/>
          </a:xfrm>
          <a:prstGeom prst="roundRect">
            <a:avLst/>
          </a:prstGeom>
          <a:ln w="38100"/>
        </p:spPr>
        <p:style>
          <a:lnRef idx="2">
            <a:schemeClr val="accent2"/>
          </a:lnRef>
          <a:fillRef idx="1">
            <a:schemeClr val="lt1"/>
          </a:fillRef>
          <a:effectRef idx="0">
            <a:schemeClr val="accent2"/>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Suspected or established hemophilia</a:t>
            </a:r>
          </a:p>
        </p:txBody>
      </p:sp>
      <p:sp>
        <p:nvSpPr>
          <p:cNvPr id="2" name="Title 1">
            <a:extLst>
              <a:ext uri="{FF2B5EF4-FFF2-40B4-BE49-F238E27FC236}">
                <a16:creationId xmlns:a16="http://schemas.microsoft.com/office/drawing/2014/main" id="{7D61D075-F2A2-4863-B236-ADCFEB348852}"/>
              </a:ext>
            </a:extLst>
          </p:cNvPr>
          <p:cNvSpPr>
            <a:spLocks noGrp="1"/>
          </p:cNvSpPr>
          <p:nvPr>
            <p:ph type="title"/>
          </p:nvPr>
        </p:nvSpPr>
        <p:spPr>
          <a:xfrm>
            <a:off x="838199" y="225425"/>
            <a:ext cx="10515599" cy="1090079"/>
          </a:xfrm>
        </p:spPr>
        <p:txBody>
          <a:bodyPr>
            <a:noAutofit/>
          </a:bodyPr>
          <a:lstStyle/>
          <a:p>
            <a:r>
              <a:rPr lang="en-CA" dirty="0"/>
              <a:t>Who should be referred for genetic testing?</a:t>
            </a:r>
          </a:p>
        </p:txBody>
      </p:sp>
      <p:sp>
        <p:nvSpPr>
          <p:cNvPr id="5" name="Text Placeholder 4">
            <a:extLst>
              <a:ext uri="{FF2B5EF4-FFF2-40B4-BE49-F238E27FC236}">
                <a16:creationId xmlns:a16="http://schemas.microsoft.com/office/drawing/2014/main" id="{43FACEBF-551A-4FA8-80F7-442016F84387}"/>
              </a:ext>
            </a:extLst>
          </p:cNvPr>
          <p:cNvSpPr>
            <a:spLocks noGrp="1"/>
          </p:cNvSpPr>
          <p:nvPr>
            <p:ph type="body" sz="quarter" idx="13"/>
          </p:nvPr>
        </p:nvSpPr>
        <p:spPr>
          <a:xfrm>
            <a:off x="838201" y="6356351"/>
            <a:ext cx="9925050" cy="365125"/>
          </a:xfrm>
        </p:spPr>
        <p:txBody>
          <a:bodyPr>
            <a:normAutofit/>
          </a:bodyPr>
          <a:lstStyle/>
          <a:p>
            <a:r>
              <a:rPr lang="en-CA" dirty="0"/>
              <a:t>VWF, von Willebrand factor.</a:t>
            </a:r>
          </a:p>
        </p:txBody>
      </p:sp>
      <p:sp>
        <p:nvSpPr>
          <p:cNvPr id="40" name="Oval 39">
            <a:extLst>
              <a:ext uri="{FF2B5EF4-FFF2-40B4-BE49-F238E27FC236}">
                <a16:creationId xmlns:a16="http://schemas.microsoft.com/office/drawing/2014/main" id="{54B8A1D1-7E4A-4D58-8C2A-D266BE7DED04}"/>
              </a:ext>
            </a:extLst>
          </p:cNvPr>
          <p:cNvSpPr>
            <a:spLocks noChangeAspect="1"/>
          </p:cNvSpPr>
          <p:nvPr/>
        </p:nvSpPr>
        <p:spPr>
          <a:xfrm>
            <a:off x="1375415" y="1705597"/>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4.1.1</a:t>
            </a:r>
          </a:p>
        </p:txBody>
      </p:sp>
      <p:sp>
        <p:nvSpPr>
          <p:cNvPr id="4" name="Rectangle: Rounded Corners 3">
            <a:extLst>
              <a:ext uri="{FF2B5EF4-FFF2-40B4-BE49-F238E27FC236}">
                <a16:creationId xmlns:a16="http://schemas.microsoft.com/office/drawing/2014/main" id="{4A4770BC-6053-4F9E-A09F-98F393D53296}"/>
              </a:ext>
            </a:extLst>
          </p:cNvPr>
          <p:cNvSpPr/>
          <p:nvPr/>
        </p:nvSpPr>
        <p:spPr>
          <a:xfrm>
            <a:off x="6768781" y="1582170"/>
            <a:ext cx="3600000" cy="1019426"/>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Obligate carriers and “at-risk” females</a:t>
            </a:r>
          </a:p>
        </p:txBody>
      </p:sp>
      <p:sp>
        <p:nvSpPr>
          <p:cNvPr id="41" name="Oval 40">
            <a:extLst>
              <a:ext uri="{FF2B5EF4-FFF2-40B4-BE49-F238E27FC236}">
                <a16:creationId xmlns:a16="http://schemas.microsoft.com/office/drawing/2014/main" id="{A3B23E67-C7F8-4C6E-8388-39410A89C879}"/>
              </a:ext>
            </a:extLst>
          </p:cNvPr>
          <p:cNvSpPr>
            <a:spLocks noChangeAspect="1"/>
          </p:cNvSpPr>
          <p:nvPr/>
        </p:nvSpPr>
        <p:spPr>
          <a:xfrm>
            <a:off x="6221198" y="1705597"/>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4.1.2</a:t>
            </a:r>
          </a:p>
        </p:txBody>
      </p:sp>
      <p:sp>
        <p:nvSpPr>
          <p:cNvPr id="3" name="Rectangle 2">
            <a:extLst>
              <a:ext uri="{FF2B5EF4-FFF2-40B4-BE49-F238E27FC236}">
                <a16:creationId xmlns:a16="http://schemas.microsoft.com/office/drawing/2014/main" id="{B118F697-9B2D-994E-93FD-0846572F2296}"/>
              </a:ext>
            </a:extLst>
          </p:cNvPr>
          <p:cNvSpPr/>
          <p:nvPr/>
        </p:nvSpPr>
        <p:spPr>
          <a:xfrm>
            <a:off x="0" y="6354247"/>
            <a:ext cx="1219199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Based on recommendations 4.1.1 - 4.1.6</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4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endParaRPr>
          </a:p>
        </p:txBody>
      </p:sp>
      <p:sp>
        <p:nvSpPr>
          <p:cNvPr id="21" name="Rectangle: Rounded Corners 7">
            <a:extLst>
              <a:ext uri="{FF2B5EF4-FFF2-40B4-BE49-F238E27FC236}">
                <a16:creationId xmlns:a16="http://schemas.microsoft.com/office/drawing/2014/main" id="{A449FDAE-6896-6446-A8F8-183CA1C54D4E}"/>
              </a:ext>
            </a:extLst>
          </p:cNvPr>
          <p:cNvSpPr/>
          <p:nvPr/>
        </p:nvSpPr>
        <p:spPr>
          <a:xfrm>
            <a:off x="1026247" y="3910211"/>
            <a:ext cx="10182808" cy="84135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Phenotypic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screening for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FVIII or FIX levels, VWF antigen, and VWF activity testing</a:t>
            </a: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Rounded Corners 7">
            <a:extLst>
              <a:ext uri="{FF2B5EF4-FFF2-40B4-BE49-F238E27FC236}">
                <a16:creationId xmlns:a16="http://schemas.microsoft.com/office/drawing/2014/main" id="{D69D2A1B-4B8E-1245-A0F8-5A7EA1A471BE}"/>
              </a:ext>
            </a:extLst>
          </p:cNvPr>
          <p:cNvSpPr/>
          <p:nvPr/>
        </p:nvSpPr>
        <p:spPr>
          <a:xfrm>
            <a:off x="1026247" y="5186546"/>
            <a:ext cx="10182808" cy="84135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Genetic Counselling (pre and post testing, by genetic counsellor if available)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Limits of molecular results; possibility of incidental findings; consent; education</a:t>
            </a: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6" name="Graphic 25" descr="Add with solid fill">
            <a:extLst>
              <a:ext uri="{FF2B5EF4-FFF2-40B4-BE49-F238E27FC236}">
                <a16:creationId xmlns:a16="http://schemas.microsoft.com/office/drawing/2014/main" id="{05C6EA1A-A897-BE43-AA4D-AF8999378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4999" y="4849062"/>
            <a:ext cx="222003" cy="222003"/>
          </a:xfrm>
          <a:prstGeom prst="rect">
            <a:avLst/>
          </a:prstGeom>
        </p:spPr>
      </p:pic>
      <p:sp>
        <p:nvSpPr>
          <p:cNvPr id="28" name="TextBox 27">
            <a:extLst>
              <a:ext uri="{FF2B5EF4-FFF2-40B4-BE49-F238E27FC236}">
                <a16:creationId xmlns:a16="http://schemas.microsoft.com/office/drawing/2014/main" id="{BA0F7238-25BE-4547-AFC0-C276BA20FDE0}"/>
              </a:ext>
            </a:extLst>
          </p:cNvPr>
          <p:cNvSpPr txBox="1"/>
          <p:nvPr/>
        </p:nvSpPr>
        <p:spPr>
          <a:xfrm>
            <a:off x="982373" y="3379214"/>
            <a:ext cx="3736920"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 to </a:t>
            </a:r>
            <a:r>
              <a:rPr kumimoji="0" lang="en-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referral</a:t>
            </a: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genetic testing:</a:t>
            </a:r>
          </a:p>
        </p:txBody>
      </p:sp>
      <p:sp>
        <p:nvSpPr>
          <p:cNvPr id="6" name="TextBox 5">
            <a:extLst>
              <a:ext uri="{FF2B5EF4-FFF2-40B4-BE49-F238E27FC236}">
                <a16:creationId xmlns:a16="http://schemas.microsoft.com/office/drawing/2014/main" id="{F0CF8AE5-7083-F546-8F20-DE95E53AD127}"/>
              </a:ext>
            </a:extLst>
          </p:cNvPr>
          <p:cNvSpPr txBox="1"/>
          <p:nvPr/>
        </p:nvSpPr>
        <p:spPr>
          <a:xfrm>
            <a:off x="3434422" y="2755491"/>
            <a:ext cx="2082261" cy="70788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100" b="0" i="0" u="none" strike="noStrike" kern="1200" cap="none" spc="0" normalizeH="0" baseline="0" noProof="0" dirty="0">
                <a:ln>
                  <a:noFill/>
                </a:ln>
                <a:solidFill>
                  <a:prstClr val="black"/>
                </a:solidFill>
                <a:effectLst/>
                <a:uLnTx/>
                <a:uFillTx/>
                <a:latin typeface="Arial" panose="020B0604020202020204"/>
                <a:ea typeface="+mn-ea"/>
                <a:cs typeface="+mn-cs"/>
              </a:rPr>
              <a:t>Test to identify the specific genetic variant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B1FA486-3A00-C54F-A82F-3089DD23D558}"/>
              </a:ext>
            </a:extLst>
          </p:cNvPr>
          <p:cNvSpPr/>
          <p:nvPr/>
        </p:nvSpPr>
        <p:spPr>
          <a:xfrm>
            <a:off x="7612192" y="2729427"/>
            <a:ext cx="3151060" cy="430887"/>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100" b="0" i="0" u="none" strike="noStrike" kern="1200" cap="none" spc="0" normalizeH="0" baseline="0" noProof="0" dirty="0">
                <a:ln>
                  <a:noFill/>
                </a:ln>
                <a:solidFill>
                  <a:prstClr val="black"/>
                </a:solidFill>
                <a:effectLst/>
                <a:uLnTx/>
                <a:uFillTx/>
                <a:latin typeface="Arial" panose="020B0604020202020204"/>
                <a:ea typeface="+mn-ea"/>
                <a:cs typeface="+mn-cs"/>
              </a:rPr>
              <a:t>Test for previously identified genetic variant in the </a:t>
            </a:r>
            <a:r>
              <a:rPr kumimoji="0" lang="en-CA" sz="1100" b="0" i="1" u="none" strike="noStrike" kern="1200" cap="none" spc="0" normalizeH="0" baseline="0" noProof="0" dirty="0">
                <a:ln>
                  <a:noFill/>
                </a:ln>
                <a:solidFill>
                  <a:prstClr val="black"/>
                </a:solidFill>
                <a:effectLst/>
                <a:uLnTx/>
                <a:uFillTx/>
                <a:latin typeface="Arial" panose="020B0604020202020204"/>
                <a:ea typeface="+mn-ea"/>
                <a:cs typeface="+mn-cs"/>
              </a:rPr>
              <a:t>F8 </a:t>
            </a:r>
            <a:r>
              <a:rPr kumimoji="0" lang="en-CA" sz="1100" b="0" i="0" u="none" strike="noStrike" kern="1200" cap="none" spc="0" normalizeH="0" baseline="0" noProof="0" dirty="0">
                <a:ln>
                  <a:noFill/>
                </a:ln>
                <a:solidFill>
                  <a:prstClr val="black"/>
                </a:solidFill>
                <a:effectLst/>
                <a:uLnTx/>
                <a:uFillTx/>
                <a:latin typeface="Arial" panose="020B0604020202020204"/>
                <a:ea typeface="+mn-ea"/>
                <a:cs typeface="+mn-cs"/>
              </a:rPr>
              <a:t>or </a:t>
            </a:r>
            <a:r>
              <a:rPr kumimoji="0" lang="en-CA" sz="1100" b="0" i="1" u="none" strike="noStrike" kern="1200" cap="none" spc="0" normalizeH="0" baseline="0" noProof="0" dirty="0">
                <a:ln>
                  <a:noFill/>
                </a:ln>
                <a:solidFill>
                  <a:prstClr val="black"/>
                </a:solidFill>
                <a:effectLst/>
                <a:uLnTx/>
                <a:uFillTx/>
                <a:latin typeface="Arial" panose="020B0604020202020204"/>
                <a:ea typeface="+mn-ea"/>
                <a:cs typeface="+mn-cs"/>
              </a:rPr>
              <a:t>F9</a:t>
            </a:r>
            <a:r>
              <a:rPr kumimoji="0" lang="en-CA" sz="1100" b="0" i="0" u="none" strike="noStrike" kern="1200" cap="none" spc="0" normalizeH="0" baseline="0" noProof="0" dirty="0">
                <a:ln>
                  <a:noFill/>
                </a:ln>
                <a:solidFill>
                  <a:prstClr val="black"/>
                </a:solidFill>
                <a:effectLst/>
                <a:uLnTx/>
                <a:uFillTx/>
                <a:latin typeface="Arial" panose="020B0604020202020204"/>
                <a:ea typeface="+mn-ea"/>
                <a:cs typeface="+mn-cs"/>
              </a:rPr>
              <a:t> gene</a:t>
            </a:r>
            <a:endParaRPr kumimoji="0" lang="en-C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Graphic 12" descr="Arrow Right outline">
            <a:extLst>
              <a:ext uri="{FF2B5EF4-FFF2-40B4-BE49-F238E27FC236}">
                <a16:creationId xmlns:a16="http://schemas.microsoft.com/office/drawing/2014/main" id="{71A4E633-C061-2D47-838E-84059ABB23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5764" y="2651217"/>
            <a:ext cx="536427" cy="457199"/>
          </a:xfrm>
          <a:prstGeom prst="rect">
            <a:avLst/>
          </a:prstGeom>
        </p:spPr>
      </p:pic>
      <p:cxnSp>
        <p:nvCxnSpPr>
          <p:cNvPr id="16" name="Straight Connector 15">
            <a:extLst>
              <a:ext uri="{FF2B5EF4-FFF2-40B4-BE49-F238E27FC236}">
                <a16:creationId xmlns:a16="http://schemas.microsoft.com/office/drawing/2014/main" id="{E7D47E85-0381-4949-B4EF-297CD3B4BCE3}"/>
              </a:ext>
            </a:extLst>
          </p:cNvPr>
          <p:cNvCxnSpPr>
            <a:cxnSpLocks/>
          </p:cNvCxnSpPr>
          <p:nvPr/>
        </p:nvCxnSpPr>
        <p:spPr>
          <a:xfrm>
            <a:off x="7107848" y="2699343"/>
            <a:ext cx="0" cy="1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Graphic 32" descr="Arrow Right outline">
            <a:extLst>
              <a:ext uri="{FF2B5EF4-FFF2-40B4-BE49-F238E27FC236}">
                <a16:creationId xmlns:a16="http://schemas.microsoft.com/office/drawing/2014/main" id="{19820ACD-5577-F94B-A129-68A4C9F07D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6796" y="2659239"/>
            <a:ext cx="536427" cy="457199"/>
          </a:xfrm>
          <a:prstGeom prst="rect">
            <a:avLst/>
          </a:prstGeom>
        </p:spPr>
      </p:pic>
      <p:cxnSp>
        <p:nvCxnSpPr>
          <p:cNvPr id="34" name="Straight Connector 33">
            <a:extLst>
              <a:ext uri="{FF2B5EF4-FFF2-40B4-BE49-F238E27FC236}">
                <a16:creationId xmlns:a16="http://schemas.microsoft.com/office/drawing/2014/main" id="{D9FBD307-2792-2D48-9E71-289FC3578857}"/>
              </a:ext>
            </a:extLst>
          </p:cNvPr>
          <p:cNvCxnSpPr>
            <a:cxnSpLocks/>
          </p:cNvCxnSpPr>
          <p:nvPr/>
        </p:nvCxnSpPr>
        <p:spPr>
          <a:xfrm>
            <a:off x="2928880" y="2707365"/>
            <a:ext cx="0" cy="1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35D83E9-E051-904F-8767-09255664E60F}"/>
              </a:ext>
            </a:extLst>
          </p:cNvPr>
          <p:cNvSpPr>
            <a:spLocks noChangeAspect="1"/>
          </p:cNvSpPr>
          <p:nvPr/>
        </p:nvSpPr>
        <p:spPr>
          <a:xfrm>
            <a:off x="487539" y="3970392"/>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4.1.5</a:t>
            </a:r>
          </a:p>
        </p:txBody>
      </p:sp>
      <p:sp>
        <p:nvSpPr>
          <p:cNvPr id="37" name="Oval 36">
            <a:extLst>
              <a:ext uri="{FF2B5EF4-FFF2-40B4-BE49-F238E27FC236}">
                <a16:creationId xmlns:a16="http://schemas.microsoft.com/office/drawing/2014/main" id="{EB220943-4820-E94B-B445-70E1A8395F5C}"/>
              </a:ext>
            </a:extLst>
          </p:cNvPr>
          <p:cNvSpPr>
            <a:spLocks noChangeAspect="1"/>
          </p:cNvSpPr>
          <p:nvPr/>
        </p:nvSpPr>
        <p:spPr>
          <a:xfrm>
            <a:off x="487539" y="5270451"/>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4.1.6</a:t>
            </a:r>
          </a:p>
        </p:txBody>
      </p:sp>
    </p:spTree>
    <p:extLst>
      <p:ext uri="{BB962C8B-B14F-4D97-AF65-F5344CB8AC3E}">
        <p14:creationId xmlns:p14="http://schemas.microsoft.com/office/powerpoint/2010/main" val="70773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Arrow Connector 81">
            <a:extLst>
              <a:ext uri="{FF2B5EF4-FFF2-40B4-BE49-F238E27FC236}">
                <a16:creationId xmlns:a16="http://schemas.microsoft.com/office/drawing/2014/main" id="{F372140C-158B-4FE5-B715-34EDA090C22F}"/>
              </a:ext>
            </a:extLst>
          </p:cNvPr>
          <p:cNvCxnSpPr>
            <a:cxnSpLocks/>
          </p:cNvCxnSpPr>
          <p:nvPr/>
        </p:nvCxnSpPr>
        <p:spPr>
          <a:xfrm>
            <a:off x="2643560" y="3436632"/>
            <a:ext cx="0" cy="3315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196769-236E-48B3-84B1-913D7EFB9B31}"/>
              </a:ext>
            </a:extLst>
          </p:cNvPr>
          <p:cNvSpPr>
            <a:spLocks noGrp="1"/>
          </p:cNvSpPr>
          <p:nvPr>
            <p:ph type="title"/>
          </p:nvPr>
        </p:nvSpPr>
        <p:spPr>
          <a:xfrm>
            <a:off x="838199" y="225425"/>
            <a:ext cx="10515599" cy="1090079"/>
          </a:xfrm>
        </p:spPr>
        <p:txBody>
          <a:bodyPr>
            <a:normAutofit/>
          </a:bodyPr>
          <a:lstStyle/>
          <a:p>
            <a:r>
              <a:rPr lang="en-CA" dirty="0"/>
              <a:t>Approach to Genetic Testing for Hemophilia</a:t>
            </a:r>
          </a:p>
        </p:txBody>
      </p:sp>
      <p:sp>
        <p:nvSpPr>
          <p:cNvPr id="9" name="Text Placeholder 8">
            <a:extLst>
              <a:ext uri="{FF2B5EF4-FFF2-40B4-BE49-F238E27FC236}">
                <a16:creationId xmlns:a16="http://schemas.microsoft.com/office/drawing/2014/main" id="{6A966E98-4355-405F-9318-94E3461A89EA}"/>
              </a:ext>
            </a:extLst>
          </p:cNvPr>
          <p:cNvSpPr>
            <a:spLocks noGrp="1"/>
          </p:cNvSpPr>
          <p:nvPr>
            <p:ph type="body" sz="quarter" idx="13"/>
          </p:nvPr>
        </p:nvSpPr>
        <p:spPr>
          <a:xfrm>
            <a:off x="838201" y="6356351"/>
            <a:ext cx="9925050" cy="365125"/>
          </a:xfrm>
        </p:spPr>
        <p:txBody>
          <a:bodyPr/>
          <a:lstStyle/>
          <a:p>
            <a:pPr algn="just"/>
            <a:r>
              <a:rPr lang="en-US" dirty="0"/>
              <a:t> †Depending on availability, full </a:t>
            </a:r>
            <a:r>
              <a:rPr lang="en-US" i="1" dirty="0"/>
              <a:t>F8</a:t>
            </a:r>
            <a:r>
              <a:rPr lang="en-US" dirty="0"/>
              <a:t> or </a:t>
            </a:r>
            <a:r>
              <a:rPr lang="en-US" i="1" dirty="0"/>
              <a:t>F9</a:t>
            </a:r>
            <a:r>
              <a:rPr lang="en-US" dirty="0"/>
              <a:t> gene screening is performed by PCR and Sanger sequencing or NGS for the detection of missense, nonsense, splice‐site, small and large deletions, duplications, and insertions; where resources are limited, laboratories may choose a cost‐effective screening approach prior to Sanger sequencing. *Small variants includes:  SNVs and small insertions, duplications, or deletions covering the essential regions of </a:t>
            </a:r>
            <a:r>
              <a:rPr lang="en-US" i="1" dirty="0"/>
              <a:t>F8</a:t>
            </a:r>
            <a:r>
              <a:rPr lang="en-US" dirty="0"/>
              <a:t> for hemophilia A (including the 26 exons) or </a:t>
            </a:r>
            <a:r>
              <a:rPr lang="en-US" i="1" dirty="0"/>
              <a:t>F9</a:t>
            </a:r>
            <a:r>
              <a:rPr lang="en-US" dirty="0"/>
              <a:t> for hemophilia B (including the 8 exons), exon/intron boundaries, promotor and 5′ and 3′ untranslated regions. **Copy number variants include large </a:t>
            </a:r>
            <a:r>
              <a:rPr lang="en-US" i="1" dirty="0"/>
              <a:t>F8</a:t>
            </a:r>
            <a:r>
              <a:rPr lang="en-US" dirty="0"/>
              <a:t> (hemophilia A) or </a:t>
            </a:r>
            <a:r>
              <a:rPr lang="en-US" i="1" dirty="0"/>
              <a:t>F9</a:t>
            </a:r>
            <a:r>
              <a:rPr lang="en-US" dirty="0"/>
              <a:t> (hemophilia B) deletions, duplications, or complex rearrangements. ‡NGS and WGS techniques may be used, but only after it is established that structural variants can be detected by the technique.  Based on Recommendation 4.2.</a:t>
            </a:r>
          </a:p>
          <a:p>
            <a:r>
              <a:rPr lang="en-US" dirty="0"/>
              <a:t>NGS, next-generation sequencing; PCR, polymerase chain reaction; SNV, single nucleotide variants; VWD, von Willebrand disease; WGS, whole genome sequencing.</a:t>
            </a:r>
          </a:p>
        </p:txBody>
      </p:sp>
      <p:grpSp>
        <p:nvGrpSpPr>
          <p:cNvPr id="11" name="Group 10">
            <a:extLst>
              <a:ext uri="{FF2B5EF4-FFF2-40B4-BE49-F238E27FC236}">
                <a16:creationId xmlns:a16="http://schemas.microsoft.com/office/drawing/2014/main" id="{7FF3BBA1-533B-458E-A23E-58602CB6AC45}"/>
              </a:ext>
            </a:extLst>
          </p:cNvPr>
          <p:cNvGrpSpPr/>
          <p:nvPr/>
        </p:nvGrpSpPr>
        <p:grpSpPr>
          <a:xfrm>
            <a:off x="214740" y="1147101"/>
            <a:ext cx="11337399" cy="4273087"/>
            <a:chOff x="176457" y="1444281"/>
            <a:chExt cx="11337399" cy="4273087"/>
          </a:xfrm>
        </p:grpSpPr>
        <p:cxnSp>
          <p:nvCxnSpPr>
            <p:cNvPr id="457" name="Connector: Elbow 456">
              <a:extLst>
                <a:ext uri="{FF2B5EF4-FFF2-40B4-BE49-F238E27FC236}">
                  <a16:creationId xmlns:a16="http://schemas.microsoft.com/office/drawing/2014/main" id="{E7696414-8B77-4623-950A-F46E2170234E}"/>
                </a:ext>
              </a:extLst>
            </p:cNvPr>
            <p:cNvCxnSpPr>
              <a:cxnSpLocks/>
              <a:endCxn id="136" idx="0"/>
            </p:cNvCxnSpPr>
            <p:nvPr/>
          </p:nvCxnSpPr>
          <p:spPr>
            <a:xfrm rot="16200000" flipH="1">
              <a:off x="5549219" y="2632879"/>
              <a:ext cx="265821" cy="139318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BA5F6A02-1A66-401F-9FE0-BEE29093A91C}"/>
                </a:ext>
              </a:extLst>
            </p:cNvPr>
            <p:cNvSpPr/>
            <p:nvPr/>
          </p:nvSpPr>
          <p:spPr>
            <a:xfrm>
              <a:off x="601574" y="1444281"/>
              <a:ext cx="2508465" cy="610787"/>
            </a:xfrm>
            <a:prstGeom prst="roundRect">
              <a:avLst/>
            </a:prstGeom>
            <a:ln w="38100"/>
          </p:spPr>
          <p:style>
            <a:lnRef idx="2">
              <a:schemeClr val="accent6"/>
            </a:lnRef>
            <a:fillRef idx="1">
              <a:schemeClr val="lt1"/>
            </a:fillRef>
            <a:effectRef idx="0">
              <a:schemeClr val="accent6"/>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CA" sz="1400" b="1" dirty="0">
                  <a:latin typeface="Arial" panose="020B0604020202020204" pitchFamily="34" charset="0"/>
                  <a:cs typeface="Arial" panose="020B0604020202020204" pitchFamily="34" charset="0"/>
                </a:rPr>
                <a:t>Suspected or established hemophilia in index case</a:t>
              </a:r>
            </a:p>
          </p:txBody>
        </p:sp>
        <p:sp>
          <p:nvSpPr>
            <p:cNvPr id="4" name="Rounded Rectangle 3">
              <a:extLst>
                <a:ext uri="{FF2B5EF4-FFF2-40B4-BE49-F238E27FC236}">
                  <a16:creationId xmlns:a16="http://schemas.microsoft.com/office/drawing/2014/main" id="{731EC148-7DAA-4E66-A4CD-4E287BA31F96}"/>
                </a:ext>
              </a:extLst>
            </p:cNvPr>
            <p:cNvSpPr/>
            <p:nvPr/>
          </p:nvSpPr>
          <p:spPr>
            <a:xfrm>
              <a:off x="601574" y="2497024"/>
              <a:ext cx="2508465" cy="519020"/>
            </a:xfrm>
            <a:prstGeom prst="roundRect">
              <a:avLst/>
            </a:prstGeom>
            <a:ln w="38100"/>
          </p:spPr>
          <p:style>
            <a:lnRef idx="2">
              <a:schemeClr val="accent6"/>
            </a:lnRef>
            <a:fillRef idx="1">
              <a:schemeClr val="lt1"/>
            </a:fillRef>
            <a:effectRef idx="0">
              <a:schemeClr val="accent6"/>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Baseline phenotypic coagulation factor </a:t>
              </a:r>
              <a:endParaRPr lang="en-CA" sz="1400" b="1" dirty="0">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5B51A40A-FF62-4032-A985-F63C2F316077}"/>
                </a:ext>
              </a:extLst>
            </p:cNvPr>
            <p:cNvSpPr/>
            <p:nvPr/>
          </p:nvSpPr>
          <p:spPr>
            <a:xfrm>
              <a:off x="6447465" y="1614726"/>
              <a:ext cx="2533618" cy="675375"/>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Mild or moderate hemophilia A </a:t>
              </a:r>
            </a:p>
          </p:txBody>
        </p:sp>
        <p:sp>
          <p:nvSpPr>
            <p:cNvPr id="12" name="Rounded Rectangle 11">
              <a:extLst>
                <a:ext uri="{FF2B5EF4-FFF2-40B4-BE49-F238E27FC236}">
                  <a16:creationId xmlns:a16="http://schemas.microsoft.com/office/drawing/2014/main" id="{7EB02DE5-D4BC-4672-9B8F-B541D753B130}"/>
                </a:ext>
              </a:extLst>
            </p:cNvPr>
            <p:cNvSpPr/>
            <p:nvPr/>
          </p:nvSpPr>
          <p:spPr>
            <a:xfrm>
              <a:off x="5811839" y="4690642"/>
              <a:ext cx="1133767" cy="435937"/>
            </a:xfrm>
            <a:prstGeom prst="roundRect">
              <a:avLst/>
            </a:prstGeom>
            <a:ln w="38100"/>
          </p:spPr>
          <p:style>
            <a:lnRef idx="2">
              <a:schemeClr val="accent2"/>
            </a:lnRef>
            <a:fillRef idx="1">
              <a:schemeClr val="lt1"/>
            </a:fillRef>
            <a:effectRef idx="0">
              <a:schemeClr val="accent2"/>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Stop</a:t>
              </a:r>
              <a:endParaRPr lang="en-CA" sz="1400" b="1" dirty="0">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F5DBD720-9D59-4713-A5A9-07215A80FE3F}"/>
                </a:ext>
              </a:extLst>
            </p:cNvPr>
            <p:cNvSpPr/>
            <p:nvPr/>
          </p:nvSpPr>
          <p:spPr>
            <a:xfrm>
              <a:off x="601574" y="3257437"/>
              <a:ext cx="2508465" cy="458349"/>
            </a:xfrm>
            <a:prstGeom prst="roundRect">
              <a:avLst/>
            </a:prstGeom>
            <a:ln w="38100"/>
          </p:spPr>
          <p:style>
            <a:lnRef idx="2">
              <a:schemeClr val="accent6"/>
            </a:lnRef>
            <a:fillRef idx="1">
              <a:schemeClr val="lt1"/>
            </a:fillRef>
            <a:effectRef idx="0">
              <a:schemeClr val="accent6"/>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pPr>
              <a:r>
                <a:rPr lang="en-US" sz="1400" b="1" dirty="0">
                  <a:latin typeface="Arial" panose="020B0604020202020204" pitchFamily="34" charset="0"/>
                  <a:cs typeface="Arial" panose="020B0604020202020204" pitchFamily="34" charset="0"/>
                </a:rPr>
                <a:t>Genetic counselling</a:t>
              </a:r>
            </a:p>
            <a:p>
              <a:pPr algn="ctr" defTabSz="1200150">
                <a:lnSpc>
                  <a:spcPct val="90000"/>
                </a:lnSpc>
                <a:spcBef>
                  <a:spcPct val="0"/>
                </a:spcBef>
              </a:pPr>
              <a:r>
                <a:rPr lang="en-US" sz="1100" b="1" dirty="0">
                  <a:latin typeface="Arial" panose="020B0604020202020204" pitchFamily="34" charset="0"/>
                  <a:cs typeface="Arial" panose="020B0604020202020204" pitchFamily="34" charset="0"/>
                </a:rPr>
                <a:t>(pre-test)</a:t>
              </a:r>
              <a:endParaRPr lang="en-CA" sz="1100" b="1" dirty="0">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4670E098-FCB0-43FE-82F5-1F98B063B90C}"/>
                </a:ext>
              </a:extLst>
            </p:cNvPr>
            <p:cNvSpPr/>
            <p:nvPr/>
          </p:nvSpPr>
          <p:spPr>
            <a:xfrm>
              <a:off x="5409616" y="5295137"/>
              <a:ext cx="1938213" cy="422231"/>
            </a:xfrm>
            <a:prstGeom prst="roundRect">
              <a:avLst/>
            </a:prstGeom>
            <a:ln w="38100"/>
          </p:spPr>
          <p:style>
            <a:lnRef idx="2">
              <a:schemeClr val="accent2"/>
            </a:lnRef>
            <a:fillRef idx="1">
              <a:schemeClr val="lt1"/>
            </a:fillRef>
            <a:effectRef idx="0">
              <a:schemeClr val="accent2"/>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pPr>
              <a:r>
                <a:rPr lang="en-US" sz="1400" b="1" dirty="0">
                  <a:latin typeface="Arial" panose="020B0604020202020204" pitchFamily="34" charset="0"/>
                  <a:cs typeface="Arial" panose="020B0604020202020204" pitchFamily="34" charset="0"/>
                </a:rPr>
                <a:t>Genetic counselling</a:t>
              </a:r>
            </a:p>
            <a:p>
              <a:pPr algn="ctr" defTabSz="1200150">
                <a:lnSpc>
                  <a:spcPct val="90000"/>
                </a:lnSpc>
                <a:spcBef>
                  <a:spcPct val="0"/>
                </a:spcBef>
              </a:pPr>
              <a:r>
                <a:rPr lang="en-US" sz="1100" b="1" dirty="0">
                  <a:latin typeface="Arial" panose="020B0604020202020204" pitchFamily="34" charset="0"/>
                  <a:cs typeface="Arial" panose="020B0604020202020204" pitchFamily="34" charset="0"/>
                </a:rPr>
                <a:t>(post-test)</a:t>
              </a:r>
              <a:endParaRPr lang="en-CA" sz="1100" b="1" dirty="0">
                <a:latin typeface="Arial" panose="020B0604020202020204" pitchFamily="34"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BC959971-0E80-4FAE-802D-707E3EAF3418}"/>
                </a:ext>
              </a:extLst>
            </p:cNvPr>
            <p:cNvCxnSpPr>
              <a:cxnSpLocks/>
            </p:cNvCxnSpPr>
            <p:nvPr/>
          </p:nvCxnSpPr>
          <p:spPr>
            <a:xfrm flipH="1">
              <a:off x="4985536" y="2255643"/>
              <a:ext cx="2503" cy="490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358C02A-F6F7-4AE1-8FE2-1228EE60C4FD}"/>
                </a:ext>
              </a:extLst>
            </p:cNvPr>
            <p:cNvCxnSpPr>
              <a:cxnSpLocks/>
              <a:stCxn id="136" idx="4"/>
            </p:cNvCxnSpPr>
            <p:nvPr/>
          </p:nvCxnSpPr>
          <p:spPr>
            <a:xfrm>
              <a:off x="6378722" y="3822383"/>
              <a:ext cx="2" cy="8682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a:extLst>
                <a:ext uri="{FF2B5EF4-FFF2-40B4-BE49-F238E27FC236}">
                  <a16:creationId xmlns:a16="http://schemas.microsoft.com/office/drawing/2014/main" id="{C1EC6EDD-44CC-4A77-8857-F31C189AF8EE}"/>
                </a:ext>
              </a:extLst>
            </p:cNvPr>
            <p:cNvSpPr/>
            <p:nvPr/>
          </p:nvSpPr>
          <p:spPr>
            <a:xfrm>
              <a:off x="9243148" y="1614726"/>
              <a:ext cx="2270708" cy="675375"/>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Mild, moderate or severe hemophilia B</a:t>
              </a:r>
            </a:p>
          </p:txBody>
        </p:sp>
        <p:grpSp>
          <p:nvGrpSpPr>
            <p:cNvPr id="135" name="Group 134">
              <a:extLst>
                <a:ext uri="{FF2B5EF4-FFF2-40B4-BE49-F238E27FC236}">
                  <a16:creationId xmlns:a16="http://schemas.microsoft.com/office/drawing/2014/main" id="{B0F355BC-2FC7-4CF6-9603-A5B1610067A2}"/>
                </a:ext>
              </a:extLst>
            </p:cNvPr>
            <p:cNvGrpSpPr/>
            <p:nvPr/>
          </p:nvGrpSpPr>
          <p:grpSpPr>
            <a:xfrm>
              <a:off x="6198722" y="3462383"/>
              <a:ext cx="360000" cy="360000"/>
              <a:chOff x="4361045" y="3858144"/>
              <a:chExt cx="360000" cy="360000"/>
            </a:xfrm>
          </p:grpSpPr>
          <p:sp>
            <p:nvSpPr>
              <p:cNvPr id="136" name="Oval 135">
                <a:extLst>
                  <a:ext uri="{FF2B5EF4-FFF2-40B4-BE49-F238E27FC236}">
                    <a16:creationId xmlns:a16="http://schemas.microsoft.com/office/drawing/2014/main" id="{8BFBC70F-BE28-42D6-8BD7-3ABA769F3E22}"/>
                  </a:ext>
                </a:extLst>
              </p:cNvPr>
              <p:cNvSpPr/>
              <p:nvPr/>
            </p:nvSpPr>
            <p:spPr>
              <a:xfrm>
                <a:off x="4361045" y="3858144"/>
                <a:ext cx="360000" cy="360000"/>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37" name="Plus Sign 136">
                <a:extLst>
                  <a:ext uri="{FF2B5EF4-FFF2-40B4-BE49-F238E27FC236}">
                    <a16:creationId xmlns:a16="http://schemas.microsoft.com/office/drawing/2014/main" id="{7A455698-4915-406E-9B9D-AF2F56563BC6}"/>
                  </a:ext>
                </a:extLst>
              </p:cNvPr>
              <p:cNvSpPr/>
              <p:nvPr/>
            </p:nvSpPr>
            <p:spPr>
              <a:xfrm>
                <a:off x="4412164" y="3910713"/>
                <a:ext cx="257143" cy="257143"/>
              </a:xfrm>
              <a:prstGeom prst="mathPlus">
                <a:avLst>
                  <a:gd name="adj1" fmla="val 1293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cxnSp>
          <p:nvCxnSpPr>
            <p:cNvPr id="149" name="Straight Arrow Connector 148">
              <a:extLst>
                <a:ext uri="{FF2B5EF4-FFF2-40B4-BE49-F238E27FC236}">
                  <a16:creationId xmlns:a16="http://schemas.microsoft.com/office/drawing/2014/main" id="{0AC84360-E514-4FFB-A288-EF9E02A1B121}"/>
                </a:ext>
              </a:extLst>
            </p:cNvPr>
            <p:cNvCxnSpPr>
              <a:cxnSpLocks/>
            </p:cNvCxnSpPr>
            <p:nvPr/>
          </p:nvCxnSpPr>
          <p:spPr>
            <a:xfrm>
              <a:off x="6378723" y="5126579"/>
              <a:ext cx="0" cy="1685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025BE523-004B-4672-BAFD-6EF9A55F4642}"/>
                </a:ext>
              </a:extLst>
            </p:cNvPr>
            <p:cNvCxnSpPr>
              <a:cxnSpLocks/>
            </p:cNvCxnSpPr>
            <p:nvPr/>
          </p:nvCxnSpPr>
          <p:spPr>
            <a:xfrm>
              <a:off x="1855807" y="2055068"/>
              <a:ext cx="0" cy="4419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06C63B5-C9C9-4A89-92BD-90E91FE34681}"/>
                </a:ext>
              </a:extLst>
            </p:cNvPr>
            <p:cNvSpPr txBox="1"/>
            <p:nvPr/>
          </p:nvSpPr>
          <p:spPr>
            <a:xfrm>
              <a:off x="1026129" y="2131806"/>
              <a:ext cx="1633781" cy="230832"/>
            </a:xfrm>
            <a:prstGeom prst="rect">
              <a:avLst/>
            </a:prstGeom>
            <a:solidFill>
              <a:schemeClr val="bg1"/>
            </a:solidFill>
          </p:spPr>
          <p:txBody>
            <a:bodyPr wrap="none" rtlCol="0">
              <a:spAutoFit/>
            </a:bodyPr>
            <a:lstStyle>
              <a:defPPr>
                <a:defRPr lang="en-US"/>
              </a:defPPr>
              <a:lvl1pPr>
                <a:defRPr sz="1100" b="1" i="1"/>
              </a:lvl1pPr>
            </a:lstStyle>
            <a:p>
              <a:pPr algn="ctr"/>
              <a:r>
                <a:rPr lang="en-US" sz="900" dirty="0">
                  <a:latin typeface="Arial" panose="020B0604020202020204" pitchFamily="34" charset="0"/>
                  <a:cs typeface="Arial" panose="020B0604020202020204" pitchFamily="34" charset="0"/>
                </a:rPr>
                <a:t>Identify clinical phenotype</a:t>
              </a:r>
              <a:endParaRPr lang="en-CA" sz="900" dirty="0">
                <a:latin typeface="Arial" panose="020B0604020202020204" pitchFamily="34" charset="0"/>
                <a:cs typeface="Arial" panose="020B0604020202020204" pitchFamily="34" charset="0"/>
              </a:endParaRPr>
            </a:p>
          </p:txBody>
        </p:sp>
        <p:sp>
          <p:nvSpPr>
            <p:cNvPr id="176" name="Rounded Rectangle 175">
              <a:extLst>
                <a:ext uri="{FF2B5EF4-FFF2-40B4-BE49-F238E27FC236}">
                  <a16:creationId xmlns:a16="http://schemas.microsoft.com/office/drawing/2014/main" id="{A37DA7DC-ADB2-44B1-9F11-87990FC0F70C}"/>
                </a:ext>
              </a:extLst>
            </p:cNvPr>
            <p:cNvSpPr/>
            <p:nvPr/>
          </p:nvSpPr>
          <p:spPr>
            <a:xfrm>
              <a:off x="718312" y="4366074"/>
              <a:ext cx="2265869" cy="462214"/>
            </a:xfrm>
            <a:prstGeom prst="roundRect">
              <a:avLst/>
            </a:prstGeom>
            <a:ln w="38100"/>
          </p:spPr>
          <p:style>
            <a:lnRef idx="2">
              <a:schemeClr val="accent3"/>
            </a:lnRef>
            <a:fillRef idx="1">
              <a:schemeClr val="lt1"/>
            </a:fillRef>
            <a:effectRef idx="0">
              <a:schemeClr val="accent3"/>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Test genetic variant in the </a:t>
              </a:r>
              <a:r>
                <a:rPr lang="en-US" sz="1200" b="1" i="1" dirty="0">
                  <a:latin typeface="Arial" panose="020B0604020202020204" pitchFamily="34" charset="0"/>
                  <a:cs typeface="Arial" panose="020B0604020202020204" pitchFamily="34" charset="0"/>
                </a:rPr>
                <a:t>F8</a:t>
              </a:r>
              <a:r>
                <a:rPr lang="en-US" sz="1200" b="1" dirty="0">
                  <a:latin typeface="Arial" panose="020B0604020202020204" pitchFamily="34" charset="0"/>
                  <a:cs typeface="Arial" panose="020B0604020202020204" pitchFamily="34" charset="0"/>
                </a:rPr>
                <a:t> or </a:t>
              </a:r>
              <a:r>
                <a:rPr lang="en-US" sz="1200" b="1" i="1" dirty="0">
                  <a:latin typeface="Arial" panose="020B0604020202020204" pitchFamily="34" charset="0"/>
                  <a:cs typeface="Arial" panose="020B0604020202020204" pitchFamily="34" charset="0"/>
                </a:rPr>
                <a:t>F9</a:t>
              </a:r>
              <a:r>
                <a:rPr lang="en-US" sz="1200" b="1" dirty="0">
                  <a:latin typeface="Arial" panose="020B0604020202020204" pitchFamily="34" charset="0"/>
                  <a:cs typeface="Arial" panose="020B0604020202020204" pitchFamily="34" charset="0"/>
                </a:rPr>
                <a:t> gene</a:t>
              </a:r>
              <a:endParaRPr lang="en-CA" sz="1200" b="1" dirty="0">
                <a:latin typeface="Arial" panose="020B0604020202020204" pitchFamily="34" charset="0"/>
                <a:cs typeface="Arial" panose="020B0604020202020204" pitchFamily="34" charset="0"/>
              </a:endParaRPr>
            </a:p>
          </p:txBody>
        </p:sp>
        <p:cxnSp>
          <p:nvCxnSpPr>
            <p:cNvPr id="178" name="Straight Arrow Connector 177">
              <a:extLst>
                <a:ext uri="{FF2B5EF4-FFF2-40B4-BE49-F238E27FC236}">
                  <a16:creationId xmlns:a16="http://schemas.microsoft.com/office/drawing/2014/main" id="{5C340376-D9C0-42E5-A4CC-1A6BBEA533C5}"/>
                </a:ext>
              </a:extLst>
            </p:cNvPr>
            <p:cNvCxnSpPr>
              <a:cxnSpLocks/>
            </p:cNvCxnSpPr>
            <p:nvPr/>
          </p:nvCxnSpPr>
          <p:spPr>
            <a:xfrm flipH="1">
              <a:off x="1144595" y="3715786"/>
              <a:ext cx="4560" cy="650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A7BD4D2C-1639-4A76-8A18-3787BE66570A}"/>
                </a:ext>
              </a:extLst>
            </p:cNvPr>
            <p:cNvSpPr txBox="1"/>
            <p:nvPr/>
          </p:nvSpPr>
          <p:spPr>
            <a:xfrm>
              <a:off x="176457" y="3839044"/>
              <a:ext cx="1919236" cy="338554"/>
            </a:xfrm>
            <a:prstGeom prst="rect">
              <a:avLst/>
            </a:prstGeom>
            <a:solidFill>
              <a:schemeClr val="bg1"/>
            </a:solidFill>
          </p:spPr>
          <p:txBody>
            <a:bodyPr wrap="square" rtlCol="0">
              <a:spAutoFit/>
            </a:bodyPr>
            <a:lstStyle>
              <a:defPPr>
                <a:defRPr lang="en-US"/>
              </a:defPPr>
              <a:lvl1pPr>
                <a:defRPr sz="1100" b="1" i="1"/>
              </a:lvl1pPr>
            </a:lstStyle>
            <a:p>
              <a:pPr algn="ctr"/>
              <a:r>
                <a:rPr lang="en-US" sz="900" dirty="0">
                  <a:latin typeface="Arial" panose="020B0604020202020204" pitchFamily="34" charset="0"/>
                  <a:cs typeface="Arial" panose="020B0604020202020204" pitchFamily="34" charset="0"/>
                </a:rPr>
                <a:t>Familial genetic variant known </a:t>
              </a:r>
              <a:br>
                <a:rPr lang="en-US" sz="9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a:t>
              </a:r>
              <a:r>
                <a:rPr lang="en-CA" sz="700" dirty="0">
                  <a:latin typeface="Arial" panose="020B0604020202020204" pitchFamily="34" charset="0"/>
                  <a:cs typeface="Arial" panose="020B0604020202020204" pitchFamily="34" charset="0"/>
                </a:rPr>
                <a:t>obligate carriers and “at-risk” females)</a:t>
              </a:r>
              <a:endParaRPr lang="en-CA" sz="900" dirty="0">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32742FBA-4D3C-4B6D-B603-D9C3DAE2F220}"/>
                </a:ext>
              </a:extLst>
            </p:cNvPr>
            <p:cNvSpPr txBox="1"/>
            <p:nvPr/>
          </p:nvSpPr>
          <p:spPr>
            <a:xfrm>
              <a:off x="3630431" y="2327200"/>
              <a:ext cx="3106553" cy="307777"/>
            </a:xfrm>
            <a:prstGeom prst="rect">
              <a:avLst/>
            </a:prstGeom>
            <a:solidFill>
              <a:schemeClr val="bg1"/>
            </a:solidFill>
          </p:spPr>
          <p:txBody>
            <a:bodyPr wrap="square" rtlCol="0">
              <a:spAutoFit/>
            </a:bodyPr>
            <a:lstStyle/>
            <a:p>
              <a:r>
                <a:rPr lang="en-US" sz="700" b="1" i="1" dirty="0">
                  <a:latin typeface="Arial" panose="020B0604020202020204" pitchFamily="34" charset="0"/>
                  <a:cs typeface="Arial" panose="020B0604020202020204" pitchFamily="34" charset="0"/>
                </a:rPr>
                <a:t>F8.22 – Southern blot or PCR (long-range or inverse-shifting)</a:t>
              </a:r>
            </a:p>
            <a:p>
              <a:r>
                <a:rPr lang="en-US" sz="700" b="1" i="1" dirty="0">
                  <a:latin typeface="Arial" panose="020B0604020202020204" pitchFamily="34" charset="0"/>
                  <a:cs typeface="Arial" panose="020B0604020202020204" pitchFamily="34" charset="0"/>
                </a:rPr>
                <a:t>F8.1 - PCR (double or inverse-shifting)</a:t>
              </a:r>
            </a:p>
          </p:txBody>
        </p:sp>
        <p:sp>
          <p:nvSpPr>
            <p:cNvPr id="232" name="TextBox 231">
              <a:extLst>
                <a:ext uri="{FF2B5EF4-FFF2-40B4-BE49-F238E27FC236}">
                  <a16:creationId xmlns:a16="http://schemas.microsoft.com/office/drawing/2014/main" id="{90EC2DA5-7B20-4AE6-8EA7-B5DC6B7DE8DD}"/>
                </a:ext>
              </a:extLst>
            </p:cNvPr>
            <p:cNvSpPr txBox="1"/>
            <p:nvPr/>
          </p:nvSpPr>
          <p:spPr>
            <a:xfrm>
              <a:off x="5588869" y="3937570"/>
              <a:ext cx="1579710" cy="600164"/>
            </a:xfrm>
            <a:prstGeom prst="rect">
              <a:avLst/>
            </a:prstGeom>
            <a:solidFill>
              <a:schemeClr val="bg1"/>
            </a:solidFill>
          </p:spPr>
          <p:txBody>
            <a:bodyPr wrap="square" rtlCol="0">
              <a:spAutoFit/>
            </a:bodyPr>
            <a:lstStyle>
              <a:defPPr>
                <a:defRPr lang="en-US"/>
              </a:defPPr>
              <a:lvl1pPr>
                <a:defRPr sz="1400" b="1"/>
              </a:lvl1pPr>
            </a:lstStyle>
            <a:p>
              <a:pPr algn="ctr"/>
              <a:r>
                <a:rPr lang="en-US" sz="1100" i="1" dirty="0">
                  <a:latin typeface="Arial" panose="020B0604020202020204" pitchFamily="34" charset="0"/>
                  <a:cs typeface="Arial" panose="020B0604020202020204" pitchFamily="34" charset="0"/>
                </a:rPr>
                <a:t>Repeat genetic testing </a:t>
              </a:r>
              <a:r>
                <a:rPr lang="en-CA" sz="1100" i="1" dirty="0">
                  <a:latin typeface="Arial" panose="020B0604020202020204" pitchFamily="34" charset="0"/>
                  <a:cs typeface="Arial" panose="020B0604020202020204" pitchFamily="34" charset="0"/>
                </a:rPr>
                <a:t>to confirm result</a:t>
              </a:r>
            </a:p>
          </p:txBody>
        </p:sp>
        <p:sp>
          <p:nvSpPr>
            <p:cNvPr id="287" name="Rounded Rectangle 286">
              <a:extLst>
                <a:ext uri="{FF2B5EF4-FFF2-40B4-BE49-F238E27FC236}">
                  <a16:creationId xmlns:a16="http://schemas.microsoft.com/office/drawing/2014/main" id="{700F111D-35F3-40D1-8B4A-E6E9FBA5FEC9}"/>
                </a:ext>
              </a:extLst>
            </p:cNvPr>
            <p:cNvSpPr/>
            <p:nvPr/>
          </p:nvSpPr>
          <p:spPr>
            <a:xfrm>
              <a:off x="7700034" y="4038749"/>
              <a:ext cx="3813822" cy="304344"/>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Screen for copy number variants**</a:t>
              </a:r>
              <a:endParaRPr lang="en-CA" sz="1200" b="1" dirty="0">
                <a:latin typeface="Arial" panose="020B0604020202020204" pitchFamily="34" charset="0"/>
                <a:cs typeface="Arial" panose="020B0604020202020204" pitchFamily="34" charset="0"/>
              </a:endParaRPr>
            </a:p>
          </p:txBody>
        </p:sp>
        <p:cxnSp>
          <p:nvCxnSpPr>
            <p:cNvPr id="319" name="Connector: Elbow 318">
              <a:extLst>
                <a:ext uri="{FF2B5EF4-FFF2-40B4-BE49-F238E27FC236}">
                  <a16:creationId xmlns:a16="http://schemas.microsoft.com/office/drawing/2014/main" id="{B9BE0EBB-80CC-4CA9-BCAA-1B64F294D204}"/>
                </a:ext>
              </a:extLst>
            </p:cNvPr>
            <p:cNvCxnSpPr>
              <a:cxnSpLocks/>
              <a:endCxn id="136" idx="2"/>
            </p:cNvCxnSpPr>
            <p:nvPr/>
          </p:nvCxnSpPr>
          <p:spPr>
            <a:xfrm flipV="1">
              <a:off x="2984181" y="3642383"/>
              <a:ext cx="3214541" cy="954798"/>
            </a:xfrm>
            <a:prstGeom prst="bentConnector3">
              <a:avLst>
                <a:gd name="adj1" fmla="val 6422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6" name="Rounded Rectangle 335">
              <a:extLst>
                <a:ext uri="{FF2B5EF4-FFF2-40B4-BE49-F238E27FC236}">
                  <a16:creationId xmlns:a16="http://schemas.microsoft.com/office/drawing/2014/main" id="{2C7BD5EE-FB18-45DB-92DF-FC1C99285DBB}"/>
                </a:ext>
              </a:extLst>
            </p:cNvPr>
            <p:cNvSpPr/>
            <p:nvPr/>
          </p:nvSpPr>
          <p:spPr>
            <a:xfrm>
              <a:off x="7700034" y="4585960"/>
              <a:ext cx="3813822" cy="304344"/>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Screen for deep intronic variants</a:t>
              </a:r>
              <a:r>
                <a:rPr lang="en-US" sz="1200" b="1" baseline="30000" dirty="0">
                  <a:latin typeface="Arial" panose="020B0604020202020204" pitchFamily="34" charset="0"/>
                  <a:cs typeface="Arial" panose="020B0604020202020204" pitchFamily="34" charset="0"/>
                </a:rPr>
                <a:t>‡</a:t>
              </a:r>
              <a:endParaRPr lang="en-CA" sz="1200" b="1" baseline="30000" dirty="0">
                <a:latin typeface="Arial" panose="020B0604020202020204" pitchFamily="34" charset="0"/>
                <a:cs typeface="Arial" panose="020B0604020202020204" pitchFamily="34" charset="0"/>
              </a:endParaRPr>
            </a:p>
          </p:txBody>
        </p:sp>
        <p:cxnSp>
          <p:nvCxnSpPr>
            <p:cNvPr id="368" name="Straight Arrow Connector 367">
              <a:extLst>
                <a:ext uri="{FF2B5EF4-FFF2-40B4-BE49-F238E27FC236}">
                  <a16:creationId xmlns:a16="http://schemas.microsoft.com/office/drawing/2014/main" id="{CAD15D83-A7AA-474D-9E2F-59DD5AF176F9}"/>
                </a:ext>
              </a:extLst>
            </p:cNvPr>
            <p:cNvCxnSpPr>
              <a:cxnSpLocks/>
            </p:cNvCxnSpPr>
            <p:nvPr/>
          </p:nvCxnSpPr>
          <p:spPr>
            <a:xfrm>
              <a:off x="9606945" y="4343093"/>
              <a:ext cx="0" cy="242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80" name="Group 379">
              <a:extLst>
                <a:ext uri="{FF2B5EF4-FFF2-40B4-BE49-F238E27FC236}">
                  <a16:creationId xmlns:a16="http://schemas.microsoft.com/office/drawing/2014/main" id="{121B269D-F482-4524-A256-FFC95F1EB5D2}"/>
                </a:ext>
              </a:extLst>
            </p:cNvPr>
            <p:cNvGrpSpPr/>
            <p:nvPr/>
          </p:nvGrpSpPr>
          <p:grpSpPr>
            <a:xfrm>
              <a:off x="9182330" y="3190908"/>
              <a:ext cx="180000" cy="180000"/>
              <a:chOff x="4361045" y="3675264"/>
              <a:chExt cx="360000" cy="360000"/>
            </a:xfrm>
          </p:grpSpPr>
          <p:sp>
            <p:nvSpPr>
              <p:cNvPr id="381" name="Oval 380">
                <a:extLst>
                  <a:ext uri="{FF2B5EF4-FFF2-40B4-BE49-F238E27FC236}">
                    <a16:creationId xmlns:a16="http://schemas.microsoft.com/office/drawing/2014/main" id="{C05EF1EA-A98E-4AB1-B8BA-66E6DA0AB683}"/>
                  </a:ext>
                </a:extLst>
              </p:cNvPr>
              <p:cNvSpPr/>
              <p:nvPr/>
            </p:nvSpPr>
            <p:spPr>
              <a:xfrm>
                <a:off x="4361045" y="3675264"/>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82" name="Minus Sign 381">
                <a:extLst>
                  <a:ext uri="{FF2B5EF4-FFF2-40B4-BE49-F238E27FC236}">
                    <a16:creationId xmlns:a16="http://schemas.microsoft.com/office/drawing/2014/main" id="{361DCE90-C41F-4457-BD98-0BFA1A427CC1}"/>
                  </a:ext>
                </a:extLst>
              </p:cNvPr>
              <p:cNvSpPr/>
              <p:nvPr/>
            </p:nvSpPr>
            <p:spPr>
              <a:xfrm>
                <a:off x="4412473" y="3778122"/>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383" name="Group 382">
              <a:extLst>
                <a:ext uri="{FF2B5EF4-FFF2-40B4-BE49-F238E27FC236}">
                  <a16:creationId xmlns:a16="http://schemas.microsoft.com/office/drawing/2014/main" id="{501C2132-2190-4AAF-B51B-7E51868BC786}"/>
                </a:ext>
              </a:extLst>
            </p:cNvPr>
            <p:cNvGrpSpPr/>
            <p:nvPr/>
          </p:nvGrpSpPr>
          <p:grpSpPr>
            <a:xfrm>
              <a:off x="9182330" y="4370362"/>
              <a:ext cx="180000" cy="180000"/>
              <a:chOff x="4361045" y="3858144"/>
              <a:chExt cx="360000" cy="360000"/>
            </a:xfrm>
          </p:grpSpPr>
          <p:sp>
            <p:nvSpPr>
              <p:cNvPr id="384" name="Oval 383">
                <a:extLst>
                  <a:ext uri="{FF2B5EF4-FFF2-40B4-BE49-F238E27FC236}">
                    <a16:creationId xmlns:a16="http://schemas.microsoft.com/office/drawing/2014/main" id="{08EDA70B-AD28-40CB-82B0-A0B648738D98}"/>
                  </a:ext>
                </a:extLst>
              </p:cNvPr>
              <p:cNvSpPr/>
              <p:nvPr/>
            </p:nvSpPr>
            <p:spPr>
              <a:xfrm>
                <a:off x="4361045" y="3858144"/>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85" name="Minus Sign 384">
                <a:extLst>
                  <a:ext uri="{FF2B5EF4-FFF2-40B4-BE49-F238E27FC236}">
                    <a16:creationId xmlns:a16="http://schemas.microsoft.com/office/drawing/2014/main" id="{728B142E-AE01-40AB-A8DD-B31BDEF77C51}"/>
                  </a:ext>
                </a:extLst>
              </p:cNvPr>
              <p:cNvSpPr/>
              <p:nvPr/>
            </p:nvSpPr>
            <p:spPr>
              <a:xfrm>
                <a:off x="4412473" y="3961002"/>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386" name="Group 385">
              <a:extLst>
                <a:ext uri="{FF2B5EF4-FFF2-40B4-BE49-F238E27FC236}">
                  <a16:creationId xmlns:a16="http://schemas.microsoft.com/office/drawing/2014/main" id="{8F0A3809-CC6D-48D5-BC16-1D63EAE11136}"/>
                </a:ext>
              </a:extLst>
            </p:cNvPr>
            <p:cNvGrpSpPr/>
            <p:nvPr/>
          </p:nvGrpSpPr>
          <p:grpSpPr>
            <a:xfrm>
              <a:off x="9182330" y="3832799"/>
              <a:ext cx="180000" cy="180000"/>
              <a:chOff x="4361045" y="3858144"/>
              <a:chExt cx="360000" cy="360000"/>
            </a:xfrm>
          </p:grpSpPr>
          <p:sp>
            <p:nvSpPr>
              <p:cNvPr id="387" name="Oval 386">
                <a:extLst>
                  <a:ext uri="{FF2B5EF4-FFF2-40B4-BE49-F238E27FC236}">
                    <a16:creationId xmlns:a16="http://schemas.microsoft.com/office/drawing/2014/main" id="{0FEF3AA1-9019-40C2-B205-5782D56CEAC2}"/>
                  </a:ext>
                </a:extLst>
              </p:cNvPr>
              <p:cNvSpPr/>
              <p:nvPr/>
            </p:nvSpPr>
            <p:spPr>
              <a:xfrm>
                <a:off x="4361045" y="3858144"/>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88" name="Minus Sign 387">
                <a:extLst>
                  <a:ext uri="{FF2B5EF4-FFF2-40B4-BE49-F238E27FC236}">
                    <a16:creationId xmlns:a16="http://schemas.microsoft.com/office/drawing/2014/main" id="{4598F785-21F1-4BA6-96D7-00B1825E409E}"/>
                  </a:ext>
                </a:extLst>
              </p:cNvPr>
              <p:cNvSpPr/>
              <p:nvPr/>
            </p:nvSpPr>
            <p:spPr>
              <a:xfrm>
                <a:off x="4412473" y="3961002"/>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cxnSp>
          <p:nvCxnSpPr>
            <p:cNvPr id="441" name="Connector: Elbow 440">
              <a:extLst>
                <a:ext uri="{FF2B5EF4-FFF2-40B4-BE49-F238E27FC236}">
                  <a16:creationId xmlns:a16="http://schemas.microsoft.com/office/drawing/2014/main" id="{29917491-9880-4E0F-99E6-0E1F6FB07D23}"/>
                </a:ext>
              </a:extLst>
            </p:cNvPr>
            <p:cNvCxnSpPr>
              <a:cxnSpLocks/>
              <a:stCxn id="6" idx="3"/>
            </p:cNvCxnSpPr>
            <p:nvPr/>
          </p:nvCxnSpPr>
          <p:spPr>
            <a:xfrm>
              <a:off x="6249841" y="2971259"/>
              <a:ext cx="1450192" cy="58847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2E5C389-56B8-4D9D-B76A-5095E1AE16A0}"/>
                </a:ext>
              </a:extLst>
            </p:cNvPr>
            <p:cNvGrpSpPr/>
            <p:nvPr/>
          </p:nvGrpSpPr>
          <p:grpSpPr>
            <a:xfrm>
              <a:off x="6519273" y="2865916"/>
              <a:ext cx="180000" cy="180000"/>
              <a:chOff x="4361045" y="3858144"/>
              <a:chExt cx="360000" cy="360000"/>
            </a:xfrm>
          </p:grpSpPr>
          <p:sp>
            <p:nvSpPr>
              <p:cNvPr id="21" name="Oval 20">
                <a:extLst>
                  <a:ext uri="{FF2B5EF4-FFF2-40B4-BE49-F238E27FC236}">
                    <a16:creationId xmlns:a16="http://schemas.microsoft.com/office/drawing/2014/main" id="{CF366680-E336-43C1-91C3-10F5F0010B54}"/>
                  </a:ext>
                </a:extLst>
              </p:cNvPr>
              <p:cNvSpPr/>
              <p:nvPr/>
            </p:nvSpPr>
            <p:spPr>
              <a:xfrm>
                <a:off x="4361045" y="3858144"/>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 name="Minus Sign 6">
                <a:extLst>
                  <a:ext uri="{FF2B5EF4-FFF2-40B4-BE49-F238E27FC236}">
                    <a16:creationId xmlns:a16="http://schemas.microsoft.com/office/drawing/2014/main" id="{EAD219B6-A40B-4551-B699-C59E1299619B}"/>
                  </a:ext>
                </a:extLst>
              </p:cNvPr>
              <p:cNvSpPr/>
              <p:nvPr/>
            </p:nvSpPr>
            <p:spPr>
              <a:xfrm>
                <a:off x="4412473" y="3961002"/>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cxnSp>
          <p:nvCxnSpPr>
            <p:cNvPr id="451" name="Connector: Elbow 450">
              <a:extLst>
                <a:ext uri="{FF2B5EF4-FFF2-40B4-BE49-F238E27FC236}">
                  <a16:creationId xmlns:a16="http://schemas.microsoft.com/office/drawing/2014/main" id="{A59E4CE5-CA19-4FD6-ABEA-93B4494E148C}"/>
                </a:ext>
              </a:extLst>
            </p:cNvPr>
            <p:cNvCxnSpPr>
              <a:cxnSpLocks/>
              <a:endCxn id="136" idx="6"/>
            </p:cNvCxnSpPr>
            <p:nvPr/>
          </p:nvCxnSpPr>
          <p:spPr>
            <a:xfrm rot="10800000">
              <a:off x="6558722" y="3642383"/>
              <a:ext cx="1141312" cy="548538"/>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3" name="Connector: Elbow 452">
              <a:extLst>
                <a:ext uri="{FF2B5EF4-FFF2-40B4-BE49-F238E27FC236}">
                  <a16:creationId xmlns:a16="http://schemas.microsoft.com/office/drawing/2014/main" id="{A1524F68-15DB-4915-99B9-551B153004EC}"/>
                </a:ext>
              </a:extLst>
            </p:cNvPr>
            <p:cNvCxnSpPr>
              <a:cxnSpLocks/>
              <a:endCxn id="136" idx="6"/>
            </p:cNvCxnSpPr>
            <p:nvPr/>
          </p:nvCxnSpPr>
          <p:spPr>
            <a:xfrm rot="10800000">
              <a:off x="6558722" y="3642384"/>
              <a:ext cx="1141312" cy="109574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9" name="Connector: Elbow 458">
              <a:extLst>
                <a:ext uri="{FF2B5EF4-FFF2-40B4-BE49-F238E27FC236}">
                  <a16:creationId xmlns:a16="http://schemas.microsoft.com/office/drawing/2014/main" id="{7E0F7CB8-78F7-40DB-8FCD-DCFD6481CA67}"/>
                </a:ext>
              </a:extLst>
            </p:cNvPr>
            <p:cNvCxnSpPr>
              <a:cxnSpLocks/>
            </p:cNvCxnSpPr>
            <p:nvPr/>
          </p:nvCxnSpPr>
          <p:spPr>
            <a:xfrm rot="16200000" flipH="1">
              <a:off x="8055898" y="1948477"/>
              <a:ext cx="1209422" cy="189267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2" name="Connector: Elbow 461">
              <a:extLst>
                <a:ext uri="{FF2B5EF4-FFF2-40B4-BE49-F238E27FC236}">
                  <a16:creationId xmlns:a16="http://schemas.microsoft.com/office/drawing/2014/main" id="{8CC2EA94-378A-4C4C-BDA7-D790E9541C4A}"/>
                </a:ext>
              </a:extLst>
            </p:cNvPr>
            <p:cNvCxnSpPr>
              <a:cxnSpLocks/>
              <a:endCxn id="79" idx="0"/>
            </p:cNvCxnSpPr>
            <p:nvPr/>
          </p:nvCxnSpPr>
          <p:spPr>
            <a:xfrm rot="5400000">
              <a:off x="9433732" y="2463313"/>
              <a:ext cx="1117982" cy="771558"/>
            </a:xfrm>
            <a:prstGeom prst="bentConnector3">
              <a:avLst>
                <a:gd name="adj1" fmla="val 5409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25E79C46-638D-4C89-826F-A1059AE6920A}"/>
                </a:ext>
              </a:extLst>
            </p:cNvPr>
            <p:cNvSpPr txBox="1"/>
            <p:nvPr/>
          </p:nvSpPr>
          <p:spPr>
            <a:xfrm>
              <a:off x="7081939" y="2377094"/>
              <a:ext cx="1207382" cy="200055"/>
            </a:xfrm>
            <a:prstGeom prst="rect">
              <a:avLst/>
            </a:prstGeom>
            <a:solidFill>
              <a:schemeClr val="bg1"/>
            </a:solidFill>
          </p:spPr>
          <p:txBody>
            <a:bodyPr wrap="none" rtlCol="0">
              <a:spAutoFit/>
            </a:bodyPr>
            <a:lstStyle>
              <a:defPPr>
                <a:defRPr lang="en-US"/>
              </a:defPPr>
              <a:lvl1pPr>
                <a:defRPr sz="1400" b="1" i="1"/>
              </a:lvl1pPr>
            </a:lstStyle>
            <a:p>
              <a:r>
                <a:rPr lang="en-US" sz="700" dirty="0">
                  <a:latin typeface="Arial" panose="020B0604020202020204" pitchFamily="34" charset="0"/>
                  <a:cs typeface="Arial" panose="020B0604020202020204" pitchFamily="34" charset="0"/>
                </a:rPr>
                <a:t>Full F8 gene screening†</a:t>
              </a:r>
            </a:p>
          </p:txBody>
        </p:sp>
        <p:sp>
          <p:nvSpPr>
            <p:cNvPr id="236" name="TextBox 235">
              <a:extLst>
                <a:ext uri="{FF2B5EF4-FFF2-40B4-BE49-F238E27FC236}">
                  <a16:creationId xmlns:a16="http://schemas.microsoft.com/office/drawing/2014/main" id="{75E7370A-0DB2-42FA-AFFD-B7A3BC2E70B5}"/>
                </a:ext>
              </a:extLst>
            </p:cNvPr>
            <p:cNvSpPr txBox="1"/>
            <p:nvPr/>
          </p:nvSpPr>
          <p:spPr>
            <a:xfrm>
              <a:off x="9780130" y="2406072"/>
              <a:ext cx="1207382" cy="200055"/>
            </a:xfrm>
            <a:prstGeom prst="rect">
              <a:avLst/>
            </a:prstGeom>
            <a:solidFill>
              <a:schemeClr val="bg1"/>
            </a:solidFill>
          </p:spPr>
          <p:txBody>
            <a:bodyPr wrap="none" rtlCol="0">
              <a:spAutoFit/>
            </a:bodyPr>
            <a:lstStyle>
              <a:defPPr>
                <a:defRPr lang="en-US"/>
              </a:defPPr>
              <a:lvl1pPr>
                <a:defRPr sz="1400" b="1" i="1"/>
              </a:lvl1pPr>
            </a:lstStyle>
            <a:p>
              <a:r>
                <a:rPr lang="en-US" sz="700" dirty="0">
                  <a:latin typeface="Arial" panose="020B0604020202020204" pitchFamily="34" charset="0"/>
                  <a:cs typeface="Arial" panose="020B0604020202020204" pitchFamily="34" charset="0"/>
                </a:rPr>
                <a:t>Full F9 gene screening†</a:t>
              </a:r>
            </a:p>
          </p:txBody>
        </p:sp>
        <p:grpSp>
          <p:nvGrpSpPr>
            <p:cNvPr id="498" name="Group 497">
              <a:extLst>
                <a:ext uri="{FF2B5EF4-FFF2-40B4-BE49-F238E27FC236}">
                  <a16:creationId xmlns:a16="http://schemas.microsoft.com/office/drawing/2014/main" id="{E7DFB407-B8CC-4BA3-954A-C6F4AAD13F1C}"/>
                </a:ext>
              </a:extLst>
            </p:cNvPr>
            <p:cNvGrpSpPr/>
            <p:nvPr/>
          </p:nvGrpSpPr>
          <p:grpSpPr>
            <a:xfrm>
              <a:off x="1920253" y="4869163"/>
              <a:ext cx="180000" cy="180000"/>
              <a:chOff x="4361045" y="3858144"/>
              <a:chExt cx="360000" cy="360000"/>
            </a:xfrm>
          </p:grpSpPr>
          <p:sp>
            <p:nvSpPr>
              <p:cNvPr id="499" name="Oval 498">
                <a:extLst>
                  <a:ext uri="{FF2B5EF4-FFF2-40B4-BE49-F238E27FC236}">
                    <a16:creationId xmlns:a16="http://schemas.microsoft.com/office/drawing/2014/main" id="{9B9542EC-6148-45EE-B098-D2E5ADE59CEB}"/>
                  </a:ext>
                </a:extLst>
              </p:cNvPr>
              <p:cNvSpPr/>
              <p:nvPr/>
            </p:nvSpPr>
            <p:spPr>
              <a:xfrm>
                <a:off x="4361045" y="3858144"/>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500" name="Minus Sign 499">
                <a:extLst>
                  <a:ext uri="{FF2B5EF4-FFF2-40B4-BE49-F238E27FC236}">
                    <a16:creationId xmlns:a16="http://schemas.microsoft.com/office/drawing/2014/main" id="{8D05F6AA-1152-4D3C-A337-B85C805E4B59}"/>
                  </a:ext>
                </a:extLst>
              </p:cNvPr>
              <p:cNvSpPr/>
              <p:nvPr/>
            </p:nvSpPr>
            <p:spPr>
              <a:xfrm>
                <a:off x="4412473" y="3961002"/>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sp>
          <p:nvSpPr>
            <p:cNvPr id="514" name="Rounded Rectangle 513">
              <a:extLst>
                <a:ext uri="{FF2B5EF4-FFF2-40B4-BE49-F238E27FC236}">
                  <a16:creationId xmlns:a16="http://schemas.microsoft.com/office/drawing/2014/main" id="{A6F2D35B-5BF5-4CDA-A490-98B0CC6CBB65}"/>
                </a:ext>
              </a:extLst>
            </p:cNvPr>
            <p:cNvSpPr/>
            <p:nvPr/>
          </p:nvSpPr>
          <p:spPr>
            <a:xfrm>
              <a:off x="718312" y="5101257"/>
              <a:ext cx="2265869" cy="349601"/>
            </a:xfrm>
            <a:prstGeom prst="roundRect">
              <a:avLst/>
            </a:prstGeom>
            <a:ln w="38100"/>
          </p:spPr>
          <p:style>
            <a:lnRef idx="2">
              <a:schemeClr val="accent3"/>
            </a:lnRef>
            <a:fillRef idx="1">
              <a:schemeClr val="lt1"/>
            </a:fillRef>
            <a:effectRef idx="0">
              <a:schemeClr val="accent3"/>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Consider mosaicism</a:t>
              </a:r>
              <a:endParaRPr lang="en-CA" sz="1200" b="1" dirty="0">
                <a:latin typeface="Arial" panose="020B0604020202020204" pitchFamily="34" charset="0"/>
                <a:cs typeface="Arial" panose="020B0604020202020204" pitchFamily="34" charset="0"/>
              </a:endParaRPr>
            </a:p>
          </p:txBody>
        </p:sp>
        <p:cxnSp>
          <p:nvCxnSpPr>
            <p:cNvPr id="519" name="Connector: Elbow 518">
              <a:extLst>
                <a:ext uri="{FF2B5EF4-FFF2-40B4-BE49-F238E27FC236}">
                  <a16:creationId xmlns:a16="http://schemas.microsoft.com/office/drawing/2014/main" id="{86AE90BD-0016-44D2-A6E8-67BE4E06A87B}"/>
                </a:ext>
              </a:extLst>
            </p:cNvPr>
            <p:cNvCxnSpPr>
              <a:cxnSpLocks/>
            </p:cNvCxnSpPr>
            <p:nvPr/>
          </p:nvCxnSpPr>
          <p:spPr>
            <a:xfrm rot="5400000">
              <a:off x="8434193" y="4333502"/>
              <a:ext cx="86388" cy="225911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515" name="Group 514">
              <a:extLst>
                <a:ext uri="{FF2B5EF4-FFF2-40B4-BE49-F238E27FC236}">
                  <a16:creationId xmlns:a16="http://schemas.microsoft.com/office/drawing/2014/main" id="{FFB07223-126B-4552-BDB9-57694F1FC54C}"/>
                </a:ext>
              </a:extLst>
            </p:cNvPr>
            <p:cNvGrpSpPr/>
            <p:nvPr/>
          </p:nvGrpSpPr>
          <p:grpSpPr>
            <a:xfrm>
              <a:off x="9182330" y="4917998"/>
              <a:ext cx="180000" cy="180000"/>
              <a:chOff x="4361045" y="3858144"/>
              <a:chExt cx="360000" cy="360000"/>
            </a:xfrm>
          </p:grpSpPr>
          <p:sp>
            <p:nvSpPr>
              <p:cNvPr id="516" name="Oval 515">
                <a:extLst>
                  <a:ext uri="{FF2B5EF4-FFF2-40B4-BE49-F238E27FC236}">
                    <a16:creationId xmlns:a16="http://schemas.microsoft.com/office/drawing/2014/main" id="{9764E383-97BA-4212-9ED9-F92A30F8FE7E}"/>
                  </a:ext>
                </a:extLst>
              </p:cNvPr>
              <p:cNvSpPr/>
              <p:nvPr/>
            </p:nvSpPr>
            <p:spPr>
              <a:xfrm>
                <a:off x="4361045" y="3858144"/>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517" name="Minus Sign 516">
                <a:extLst>
                  <a:ext uri="{FF2B5EF4-FFF2-40B4-BE49-F238E27FC236}">
                    <a16:creationId xmlns:a16="http://schemas.microsoft.com/office/drawing/2014/main" id="{8A7AF7B7-A45C-4BA8-9C50-AD8E49CA54AE}"/>
                  </a:ext>
                </a:extLst>
              </p:cNvPr>
              <p:cNvSpPr/>
              <p:nvPr/>
            </p:nvSpPr>
            <p:spPr>
              <a:xfrm>
                <a:off x="4412473" y="3961002"/>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sp>
          <p:nvSpPr>
            <p:cNvPr id="540" name="Rounded Rectangle 539">
              <a:extLst>
                <a:ext uri="{FF2B5EF4-FFF2-40B4-BE49-F238E27FC236}">
                  <a16:creationId xmlns:a16="http://schemas.microsoft.com/office/drawing/2014/main" id="{C3682217-AB33-442A-ADA3-34BF0FBE8554}"/>
                </a:ext>
              </a:extLst>
            </p:cNvPr>
            <p:cNvSpPr/>
            <p:nvPr/>
          </p:nvSpPr>
          <p:spPr>
            <a:xfrm>
              <a:off x="7700033" y="5115521"/>
              <a:ext cx="3813822" cy="304344"/>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Investigate differential diagnosis </a:t>
              </a:r>
            </a:p>
          </p:txBody>
        </p:sp>
        <p:cxnSp>
          <p:nvCxnSpPr>
            <p:cNvPr id="547" name="Connector: Elbow 546">
              <a:extLst>
                <a:ext uri="{FF2B5EF4-FFF2-40B4-BE49-F238E27FC236}">
                  <a16:creationId xmlns:a16="http://schemas.microsoft.com/office/drawing/2014/main" id="{896CCB88-0E7A-4534-AA36-9550EF0A6938}"/>
                </a:ext>
              </a:extLst>
            </p:cNvPr>
            <p:cNvCxnSpPr/>
            <p:nvPr/>
          </p:nvCxnSpPr>
          <p:spPr>
            <a:xfrm rot="16200000" flipH="1">
              <a:off x="3602734" y="3699370"/>
              <a:ext cx="55395" cy="355836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0" name="Straight Arrow Connector 549">
              <a:extLst>
                <a:ext uri="{FF2B5EF4-FFF2-40B4-BE49-F238E27FC236}">
                  <a16:creationId xmlns:a16="http://schemas.microsoft.com/office/drawing/2014/main" id="{CBD550D8-F952-456A-A347-9D87F3AB0FA3}"/>
                </a:ext>
              </a:extLst>
            </p:cNvPr>
            <p:cNvCxnSpPr>
              <a:cxnSpLocks/>
            </p:cNvCxnSpPr>
            <p:nvPr/>
          </p:nvCxnSpPr>
          <p:spPr>
            <a:xfrm flipH="1">
              <a:off x="9606944" y="4890304"/>
              <a:ext cx="1" cy="2252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4" name="Straight Arrow Connector 553">
              <a:extLst>
                <a:ext uri="{FF2B5EF4-FFF2-40B4-BE49-F238E27FC236}">
                  <a16:creationId xmlns:a16="http://schemas.microsoft.com/office/drawing/2014/main" id="{96E067D3-230E-4040-BED9-342EFF7E0F6D}"/>
                </a:ext>
              </a:extLst>
            </p:cNvPr>
            <p:cNvCxnSpPr/>
            <p:nvPr/>
          </p:nvCxnSpPr>
          <p:spPr>
            <a:xfrm>
              <a:off x="1851247" y="4828288"/>
              <a:ext cx="0" cy="2729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8" name="Straight Arrow Connector 567">
              <a:extLst>
                <a:ext uri="{FF2B5EF4-FFF2-40B4-BE49-F238E27FC236}">
                  <a16:creationId xmlns:a16="http://schemas.microsoft.com/office/drawing/2014/main" id="{E6D68E25-5A41-45D7-8BE2-81BD34CEDA85}"/>
                </a:ext>
              </a:extLst>
            </p:cNvPr>
            <p:cNvCxnSpPr>
              <a:cxnSpLocks/>
            </p:cNvCxnSpPr>
            <p:nvPr/>
          </p:nvCxnSpPr>
          <p:spPr>
            <a:xfrm>
              <a:off x="1855807" y="3016044"/>
              <a:ext cx="0" cy="2413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C154B49-BB25-4C80-BF3B-34372FB9E63E}"/>
                </a:ext>
              </a:extLst>
            </p:cNvPr>
            <p:cNvCxnSpPr>
              <a:cxnSpLocks/>
              <a:stCxn id="79" idx="2"/>
            </p:cNvCxnSpPr>
            <p:nvPr/>
          </p:nvCxnSpPr>
          <p:spPr>
            <a:xfrm>
              <a:off x="9606944" y="3712427"/>
              <a:ext cx="1" cy="326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A0CB97F6-DC9C-4000-B12D-17B7F8C08B2C}"/>
                </a:ext>
              </a:extLst>
            </p:cNvPr>
            <p:cNvSpPr/>
            <p:nvPr/>
          </p:nvSpPr>
          <p:spPr>
            <a:xfrm>
              <a:off x="3721230" y="1614726"/>
              <a:ext cx="2533618" cy="640917"/>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pPr>
              <a:r>
                <a:rPr lang="en-US" sz="1400" b="1" dirty="0">
                  <a:latin typeface="Arial" panose="020B0604020202020204" pitchFamily="34" charset="0"/>
                  <a:cs typeface="Arial" panose="020B0604020202020204" pitchFamily="34" charset="0"/>
                </a:rPr>
                <a:t>Severe or moderate hemophilia A </a:t>
              </a:r>
            </a:p>
            <a:p>
              <a:pPr algn="ctr" defTabSz="1200150">
                <a:lnSpc>
                  <a:spcPct val="90000"/>
                </a:lnSpc>
                <a:spcBef>
                  <a:spcPct val="0"/>
                </a:spcBef>
                <a:spcAft>
                  <a:spcPct val="35000"/>
                </a:spcAft>
              </a:pPr>
              <a:r>
                <a:rPr lang="en-US" sz="1050" b="1" dirty="0">
                  <a:latin typeface="Arial" panose="020B0604020202020204" pitchFamily="34" charset="0"/>
                  <a:cs typeface="Arial" panose="020B0604020202020204" pitchFamily="34" charset="0"/>
                </a:rPr>
                <a:t>(lower FVIII borderline levels)</a:t>
              </a:r>
            </a:p>
          </p:txBody>
        </p:sp>
        <p:sp>
          <p:nvSpPr>
            <p:cNvPr id="6" name="Rounded Rectangle 5">
              <a:extLst>
                <a:ext uri="{FF2B5EF4-FFF2-40B4-BE49-F238E27FC236}">
                  <a16:creationId xmlns:a16="http://schemas.microsoft.com/office/drawing/2014/main" id="{D9F7AD5B-CCD7-44B2-8A45-2BA468699360}"/>
                </a:ext>
              </a:extLst>
            </p:cNvPr>
            <p:cNvSpPr/>
            <p:nvPr/>
          </p:nvSpPr>
          <p:spPr>
            <a:xfrm>
              <a:off x="3721230" y="2745956"/>
              <a:ext cx="2528611" cy="450606"/>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Screen for inversions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a:t>
              </a:r>
              <a:r>
                <a:rPr lang="en-US" sz="1200" b="1" i="1" dirty="0">
                  <a:latin typeface="Arial" panose="020B0604020202020204" pitchFamily="34" charset="0"/>
                  <a:cs typeface="Arial" panose="020B0604020202020204" pitchFamily="34" charset="0"/>
                </a:rPr>
                <a:t>F8 </a:t>
              </a:r>
              <a:r>
                <a:rPr lang="en-US" sz="1200" b="1" dirty="0">
                  <a:latin typeface="Arial" panose="020B0604020202020204" pitchFamily="34" charset="0"/>
                  <a:cs typeface="Arial" panose="020B0604020202020204" pitchFamily="34" charset="0"/>
                </a:rPr>
                <a:t>introns 22 and 1)</a:t>
              </a:r>
              <a:endParaRPr lang="en-CA" sz="1200" b="1" dirty="0">
                <a:latin typeface="Arial" panose="020B0604020202020204" pitchFamily="34" charset="0"/>
                <a:cs typeface="Arial" panose="020B0604020202020204" pitchFamily="34" charset="0"/>
              </a:endParaRPr>
            </a:p>
          </p:txBody>
        </p:sp>
        <p:sp>
          <p:nvSpPr>
            <p:cNvPr id="79" name="Rounded Rectangle 78">
              <a:extLst>
                <a:ext uri="{FF2B5EF4-FFF2-40B4-BE49-F238E27FC236}">
                  <a16:creationId xmlns:a16="http://schemas.microsoft.com/office/drawing/2014/main" id="{2C834D7C-907D-4775-9536-D7072EC66C6D}"/>
                </a:ext>
              </a:extLst>
            </p:cNvPr>
            <p:cNvSpPr/>
            <p:nvPr/>
          </p:nvSpPr>
          <p:spPr>
            <a:xfrm>
              <a:off x="7700033" y="3408083"/>
              <a:ext cx="3813822" cy="304344"/>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Screen for small variants*</a:t>
              </a:r>
              <a:endParaRPr lang="en-CA" sz="1200" b="1" dirty="0">
                <a:latin typeface="Arial" panose="020B0604020202020204" pitchFamily="34" charset="0"/>
                <a:cs typeface="Arial" panose="020B0604020202020204" pitchFamily="34" charset="0"/>
              </a:endParaRPr>
            </a:p>
          </p:txBody>
        </p:sp>
      </p:grpSp>
      <p:sp>
        <p:nvSpPr>
          <p:cNvPr id="73" name="TextBox 72">
            <a:extLst>
              <a:ext uri="{FF2B5EF4-FFF2-40B4-BE49-F238E27FC236}">
                <a16:creationId xmlns:a16="http://schemas.microsoft.com/office/drawing/2014/main" id="{E2A5EA9D-5CA7-4B4D-AA94-B9AE9BBD6836}"/>
              </a:ext>
            </a:extLst>
          </p:cNvPr>
          <p:cNvSpPr txBox="1"/>
          <p:nvPr/>
        </p:nvSpPr>
        <p:spPr>
          <a:xfrm>
            <a:off x="2069212" y="3538783"/>
            <a:ext cx="1159623" cy="369332"/>
          </a:xfrm>
          <a:prstGeom prst="rect">
            <a:avLst/>
          </a:prstGeom>
          <a:solidFill>
            <a:schemeClr val="bg1"/>
          </a:solidFill>
        </p:spPr>
        <p:txBody>
          <a:bodyPr wrap="square" rtlCol="0">
            <a:spAutoFit/>
          </a:bodyPr>
          <a:lstStyle>
            <a:defPPr>
              <a:defRPr lang="en-US"/>
            </a:defPPr>
            <a:lvl1pPr>
              <a:defRPr sz="1100" b="1" i="1"/>
            </a:lvl1pPr>
          </a:lstStyle>
          <a:p>
            <a:pPr algn="ctr"/>
            <a:r>
              <a:rPr lang="en-US" sz="900" dirty="0">
                <a:latin typeface="Arial" panose="020B0604020202020204" pitchFamily="34" charset="0"/>
                <a:cs typeface="Arial" panose="020B0604020202020204" pitchFamily="34" charset="0"/>
              </a:rPr>
              <a:t>Familial genetic variant unknown</a:t>
            </a:r>
            <a:endParaRPr lang="en-CA" sz="900" dirty="0">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5B54D9D4-7EC1-46EB-8194-D400B2DA4645}"/>
              </a:ext>
            </a:extLst>
          </p:cNvPr>
          <p:cNvCxnSpPr>
            <a:cxnSpLocks/>
          </p:cNvCxnSpPr>
          <p:nvPr/>
        </p:nvCxnSpPr>
        <p:spPr>
          <a:xfrm flipV="1">
            <a:off x="3209172" y="3780388"/>
            <a:ext cx="276296"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C0F5CE1-221C-4753-8C13-121AA9A859BD}"/>
              </a:ext>
            </a:extLst>
          </p:cNvPr>
          <p:cNvCxnSpPr>
            <a:cxnSpLocks/>
          </p:cNvCxnSpPr>
          <p:nvPr/>
        </p:nvCxnSpPr>
        <p:spPr>
          <a:xfrm>
            <a:off x="3167666" y="3189434"/>
            <a:ext cx="362454" cy="645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0CAADC9-79FA-4222-B2F4-B662F623BDD3}"/>
              </a:ext>
            </a:extLst>
          </p:cNvPr>
          <p:cNvCxnSpPr>
            <a:cxnSpLocks/>
            <a:endCxn id="76" idx="0"/>
          </p:cNvCxnSpPr>
          <p:nvPr/>
        </p:nvCxnSpPr>
        <p:spPr>
          <a:xfrm flipV="1">
            <a:off x="3472651" y="1317546"/>
            <a:ext cx="6944134" cy="2457012"/>
          </a:xfrm>
          <a:prstGeom prst="bentConnector4">
            <a:avLst>
              <a:gd name="adj1" fmla="val -20"/>
              <a:gd name="adj2" fmla="val 109304"/>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FCDDC9F-1F15-4AB8-97F4-1531E9A0E32D}"/>
              </a:ext>
            </a:extLst>
          </p:cNvPr>
          <p:cNvCxnSpPr>
            <a:cxnSpLocks/>
            <a:endCxn id="16" idx="0"/>
          </p:cNvCxnSpPr>
          <p:nvPr/>
        </p:nvCxnSpPr>
        <p:spPr>
          <a:xfrm>
            <a:off x="5026322" y="1087967"/>
            <a:ext cx="0" cy="2295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0533302-F547-4B86-B929-41783357DBA4}"/>
              </a:ext>
            </a:extLst>
          </p:cNvPr>
          <p:cNvCxnSpPr>
            <a:cxnSpLocks/>
          </p:cNvCxnSpPr>
          <p:nvPr/>
        </p:nvCxnSpPr>
        <p:spPr>
          <a:xfrm>
            <a:off x="7752557" y="1085925"/>
            <a:ext cx="0" cy="22957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52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7C02-1FC7-40AF-8A39-A00916472EAB}"/>
              </a:ext>
            </a:extLst>
          </p:cNvPr>
          <p:cNvSpPr>
            <a:spLocks noGrp="1"/>
          </p:cNvSpPr>
          <p:nvPr>
            <p:ph type="title"/>
          </p:nvPr>
        </p:nvSpPr>
        <p:spPr/>
        <p:txBody>
          <a:bodyPr>
            <a:normAutofit/>
          </a:bodyPr>
          <a:lstStyle/>
          <a:p>
            <a:pPr>
              <a:lnSpc>
                <a:spcPct val="100000"/>
              </a:lnSpc>
            </a:pPr>
            <a:r>
              <a:rPr lang="en-US" b="1" dirty="0">
                <a:latin typeface="Arial" panose="020B0604020202020204" pitchFamily="34" charset="0"/>
                <a:cs typeface="Arial" panose="020B0604020202020204" pitchFamily="34" charset="0"/>
              </a:rPr>
              <a:t>Other considerations for techniques</a:t>
            </a:r>
            <a:endParaRPr lang="en-C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BF61E98-F5C3-46AA-9477-76883045D518}"/>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When choosing an analytical technique, laboratories must be aware of the </a:t>
            </a:r>
            <a:r>
              <a:rPr lang="en-US" b="1" dirty="0">
                <a:latin typeface="Arial" panose="020B0604020202020204" pitchFamily="34" charset="0"/>
                <a:cs typeface="Arial" panose="020B0604020202020204" pitchFamily="34" charset="0"/>
              </a:rPr>
              <a:t>sensitivity</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specificity</a:t>
            </a:r>
            <a:r>
              <a:rPr lang="en-US" dirty="0">
                <a:latin typeface="Arial" panose="020B0604020202020204" pitchFamily="34" charset="0"/>
                <a:cs typeface="Arial" panose="020B0604020202020204" pitchFamily="34" charset="0"/>
              </a:rPr>
              <a:t> of the approach used and the </a:t>
            </a:r>
            <a:r>
              <a:rPr lang="en-US" b="1" dirty="0">
                <a:latin typeface="Arial" panose="020B0604020202020204" pitchFamily="34" charset="0"/>
                <a:cs typeface="Arial" panose="020B0604020202020204" pitchFamily="34" charset="0"/>
              </a:rPr>
              <a:t>turn‐around time </a:t>
            </a:r>
            <a:r>
              <a:rPr lang="en-US" dirty="0">
                <a:latin typeface="Arial" panose="020B0604020202020204" pitchFamily="34" charset="0"/>
                <a:cs typeface="Arial" panose="020B0604020202020204" pitchFamily="34" charset="0"/>
              </a:rPr>
              <a:t>for producing an interpretive report</a:t>
            </a:r>
          </a:p>
          <a:p>
            <a:r>
              <a:rPr lang="en-US" dirty="0">
                <a:latin typeface="Arial" panose="020B0604020202020204" pitchFamily="34" charset="0"/>
                <a:cs typeface="Arial" panose="020B0604020202020204" pitchFamily="34" charset="0"/>
              </a:rPr>
              <a:t>All results should be confirmed by independent analytical testing of the DNA sample</a:t>
            </a:r>
            <a:endParaRPr lang="en-CA"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5A43EE9F-E59B-4633-A8E4-39CFAE22105D}"/>
              </a:ext>
            </a:extLst>
          </p:cNvPr>
          <p:cNvSpPr>
            <a:spLocks noGrp="1"/>
          </p:cNvSpPr>
          <p:nvPr>
            <p:ph type="body" sz="quarter" idx="13"/>
          </p:nvPr>
        </p:nvSpPr>
        <p:spPr/>
        <p:txBody>
          <a:bodyPr/>
          <a:lstStyle/>
          <a:p>
            <a:r>
              <a:rPr lang="en-US" dirty="0"/>
              <a:t>DNA, deoxyribonucleic acid.</a:t>
            </a:r>
            <a:endParaRPr lang="en-CA" dirty="0"/>
          </a:p>
        </p:txBody>
      </p:sp>
    </p:spTree>
    <p:extLst>
      <p:ext uri="{BB962C8B-B14F-4D97-AF65-F5344CB8AC3E}">
        <p14:creationId xmlns:p14="http://schemas.microsoft.com/office/powerpoint/2010/main" val="1194486135"/>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4877</TotalTime>
  <Words>1820</Words>
  <Application>Microsoft Macintosh PowerPoint</Application>
  <PresentationFormat>Widescreen</PresentationFormat>
  <Paragraphs>177</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Calibri</vt:lpstr>
      <vt:lpstr>Open Sans</vt:lpstr>
      <vt:lpstr>WFH</vt:lpstr>
      <vt:lpstr>Hemophilia Guidelines for All</vt:lpstr>
      <vt:lpstr>WFH Guidelines for the Management of Hemophilia</vt:lpstr>
      <vt:lpstr>Chapter 4: Genetic Assessment</vt:lpstr>
      <vt:lpstr>Disclosure: Megan Sutherland</vt:lpstr>
      <vt:lpstr>Authors</vt:lpstr>
      <vt:lpstr>Genetic assessment of hemophilia is important in…</vt:lpstr>
      <vt:lpstr>Who should be referred for genetic testing?</vt:lpstr>
      <vt:lpstr>Approach to Genetic Testing for Hemophilia</vt:lpstr>
      <vt:lpstr>Other considerations for techniques</vt:lpstr>
      <vt:lpstr>Recommendations for Prenatal Diagnosis (PND)</vt:lpstr>
      <vt:lpstr>How to classify and describe variants</vt:lpstr>
      <vt:lpstr>Interpretive reports</vt:lpstr>
      <vt:lpstr>Interpretive reports</vt:lpstr>
      <vt:lpstr>Strategies if causative variant is not detected</vt:lpstr>
      <vt:lpstr>Strategies if causative variant is not detected</vt:lpstr>
      <vt:lpstr>Quality assurance</vt:lpstr>
      <vt:lpstr>Clinical case: Hemophilia A</vt:lpstr>
      <vt:lpstr>Clinical case: Hemophilia B</vt:lpstr>
      <vt:lpstr>Clinical case: Severe Hemophilia A, no variant</vt:lpstr>
      <vt:lpstr>Conclusions</vt:lpstr>
      <vt:lpstr>Thank you to the Hemophilia Alliance for their support in developing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Jubb</dc:creator>
  <cp:lastModifiedBy>janice meisner</cp:lastModifiedBy>
  <cp:revision>133</cp:revision>
  <dcterms:created xsi:type="dcterms:W3CDTF">2020-08-28T16:07:48Z</dcterms:created>
  <dcterms:modified xsi:type="dcterms:W3CDTF">2021-03-30T16:43:43Z</dcterms:modified>
</cp:coreProperties>
</file>