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06" r:id="rId2"/>
    <p:sldId id="2807" r:id="rId3"/>
    <p:sldId id="2808" r:id="rId4"/>
    <p:sldId id="2809" r:id="rId5"/>
    <p:sldId id="258" r:id="rId6"/>
    <p:sldId id="2778" r:id="rId7"/>
    <p:sldId id="2779" r:id="rId8"/>
    <p:sldId id="2817" r:id="rId9"/>
    <p:sldId id="2810" r:id="rId10"/>
    <p:sldId id="2804" r:id="rId11"/>
    <p:sldId id="2825" r:id="rId12"/>
    <p:sldId id="2789" r:id="rId13"/>
    <p:sldId id="2790" r:id="rId14"/>
    <p:sldId id="2784" r:id="rId15"/>
    <p:sldId id="2826" r:id="rId16"/>
    <p:sldId id="2823" r:id="rId17"/>
    <p:sldId id="2812" r:id="rId18"/>
    <p:sldId id="2818" r:id="rId19"/>
    <p:sldId id="2797" r:id="rId20"/>
    <p:sldId id="2813" r:id="rId21"/>
    <p:sldId id="2799" r:id="rId22"/>
    <p:sldId id="2821" r:id="rId23"/>
    <p:sldId id="2801" r:id="rId24"/>
    <p:sldId id="2822" r:id="rId25"/>
    <p:sldId id="2815" r:id="rId26"/>
    <p:sldId id="2819" r:id="rId27"/>
    <p:sldId id="2827" r:id="rId28"/>
    <p:sldId id="2786" r:id="rId29"/>
    <p:sldId id="2793" r:id="rId30"/>
    <p:sldId id="2788" r:id="rId31"/>
    <p:sldId id="2787" r:id="rId32"/>
    <p:sldId id="2768" r:id="rId33"/>
    <p:sldId id="276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Chadwick" initials="JC" lastIdx="14" clrIdx="0">
    <p:extLst>
      <p:ext uri="{19B8F6BF-5375-455C-9EA6-DF929625EA0E}">
        <p15:presenceInfo xmlns:p15="http://schemas.microsoft.com/office/powerpoint/2012/main" userId="S::jchadwick@wfh.org::bd1ae82f-124b-4de6-bc22-d4eddcd0bf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03" autoAdjust="0"/>
    <p:restoredTop sz="75428" autoAdjust="0"/>
  </p:normalViewPr>
  <p:slideViewPr>
    <p:cSldViewPr snapToGrid="0">
      <p:cViewPr varScale="1">
        <p:scale>
          <a:sx n="58" d="100"/>
          <a:sy n="58" d="100"/>
        </p:scale>
        <p:origin x="1022" y="48"/>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2F5F1E-FDD3-4F8E-A718-6E61700BFEFB}" type="datetimeFigureOut">
              <a:rPr lang="en-CA" smtClean="0"/>
              <a:t>2021-03-29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6AF15-8A5C-4CF2-A296-805ED02749C9}" type="slidenum">
              <a:rPr lang="en-CA" smtClean="0"/>
              <a:t>‹#›</a:t>
            </a:fld>
            <a:endParaRPr lang="en-CA"/>
          </a:p>
        </p:txBody>
      </p:sp>
    </p:spTree>
    <p:extLst>
      <p:ext uri="{BB962C8B-B14F-4D97-AF65-F5344CB8AC3E}">
        <p14:creationId xmlns:p14="http://schemas.microsoft.com/office/powerpoint/2010/main" val="1649806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BCE48-BBE6-4F6B-B025-041E5A993504}" type="slidenum">
              <a:rPr lang="en-CA" smtClean="0"/>
              <a:t>2</a:t>
            </a:fld>
            <a:endParaRPr lang="en-CA"/>
          </a:p>
        </p:txBody>
      </p:sp>
    </p:spTree>
    <p:extLst>
      <p:ext uri="{BB962C8B-B14F-4D97-AF65-F5344CB8AC3E}">
        <p14:creationId xmlns:p14="http://schemas.microsoft.com/office/powerpoint/2010/main" val="3159658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15061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06AF15-8A5C-4CF2-A296-805ED02749C9}" type="slidenum">
              <a:rPr lang="en-CA" smtClean="0"/>
              <a:t>17</a:t>
            </a:fld>
            <a:endParaRPr lang="en-CA"/>
          </a:p>
        </p:txBody>
      </p:sp>
    </p:spTree>
    <p:extLst>
      <p:ext uri="{BB962C8B-B14F-4D97-AF65-F5344CB8AC3E}">
        <p14:creationId xmlns:p14="http://schemas.microsoft.com/office/powerpoint/2010/main" val="4145105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06AF15-8A5C-4CF2-A296-805ED02749C9}" type="slidenum">
              <a:rPr lang="en-CA" smtClean="0"/>
              <a:t>18</a:t>
            </a:fld>
            <a:endParaRPr lang="en-CA"/>
          </a:p>
        </p:txBody>
      </p:sp>
    </p:spTree>
    <p:extLst>
      <p:ext uri="{BB962C8B-B14F-4D97-AF65-F5344CB8AC3E}">
        <p14:creationId xmlns:p14="http://schemas.microsoft.com/office/powerpoint/2010/main" val="3613363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06AF15-8A5C-4CF2-A296-805ED02749C9}" type="slidenum">
              <a:rPr lang="en-CA" smtClean="0"/>
              <a:t>19</a:t>
            </a:fld>
            <a:endParaRPr lang="en-CA"/>
          </a:p>
        </p:txBody>
      </p:sp>
    </p:spTree>
    <p:extLst>
      <p:ext uri="{BB962C8B-B14F-4D97-AF65-F5344CB8AC3E}">
        <p14:creationId xmlns:p14="http://schemas.microsoft.com/office/powerpoint/2010/main" val="430230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06AF15-8A5C-4CF2-A296-805ED02749C9}" type="slidenum">
              <a:rPr lang="en-CA" smtClean="0"/>
              <a:t>20</a:t>
            </a:fld>
            <a:endParaRPr lang="en-CA"/>
          </a:p>
        </p:txBody>
      </p:sp>
    </p:spTree>
    <p:extLst>
      <p:ext uri="{BB962C8B-B14F-4D97-AF65-F5344CB8AC3E}">
        <p14:creationId xmlns:p14="http://schemas.microsoft.com/office/powerpoint/2010/main" val="3593035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59303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761687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06AF15-8A5C-4CF2-A296-805ED02749C9}" type="slidenum">
              <a:rPr lang="en-CA" smtClean="0"/>
              <a:t>25</a:t>
            </a:fld>
            <a:endParaRPr lang="en-CA"/>
          </a:p>
        </p:txBody>
      </p:sp>
    </p:spTree>
    <p:extLst>
      <p:ext uri="{BB962C8B-B14F-4D97-AF65-F5344CB8AC3E}">
        <p14:creationId xmlns:p14="http://schemas.microsoft.com/office/powerpoint/2010/main" val="880965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06AF15-8A5C-4CF2-A296-805ED02749C9}" type="slidenum">
              <a:rPr lang="en-CA" smtClean="0"/>
              <a:t>26</a:t>
            </a:fld>
            <a:endParaRPr lang="en-CA"/>
          </a:p>
        </p:txBody>
      </p:sp>
    </p:spTree>
    <p:extLst>
      <p:ext uri="{BB962C8B-B14F-4D97-AF65-F5344CB8AC3E}">
        <p14:creationId xmlns:p14="http://schemas.microsoft.com/office/powerpoint/2010/main" val="55452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41236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00AC2BFD-7DF5-43F3-B370-424F643A0134}" type="slidenum">
              <a:rPr lang="en-CA" smtClean="0"/>
              <a:t>4</a:t>
            </a:fld>
            <a:endParaRPr lang="en-CA"/>
          </a:p>
        </p:txBody>
      </p:sp>
    </p:spTree>
    <p:extLst>
      <p:ext uri="{BB962C8B-B14F-4D97-AF65-F5344CB8AC3E}">
        <p14:creationId xmlns:p14="http://schemas.microsoft.com/office/powerpoint/2010/main" val="1024439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48938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06AF15-8A5C-4CF2-A296-805ED02749C9}" type="slidenum">
              <a:rPr lang="en-CA" smtClean="0"/>
              <a:t>29</a:t>
            </a:fld>
            <a:endParaRPr lang="en-CA"/>
          </a:p>
        </p:txBody>
      </p:sp>
    </p:spTree>
    <p:extLst>
      <p:ext uri="{BB962C8B-B14F-4D97-AF65-F5344CB8AC3E}">
        <p14:creationId xmlns:p14="http://schemas.microsoft.com/office/powerpoint/2010/main" val="2496755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47747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521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306AF15-8A5C-4CF2-A296-805ED02749C9}" type="slidenum">
              <a:rPr lang="en-CA" smtClean="0"/>
              <a:t>5</a:t>
            </a:fld>
            <a:endParaRPr lang="en-CA"/>
          </a:p>
        </p:txBody>
      </p:sp>
    </p:spTree>
    <p:extLst>
      <p:ext uri="{BB962C8B-B14F-4D97-AF65-F5344CB8AC3E}">
        <p14:creationId xmlns:p14="http://schemas.microsoft.com/office/powerpoint/2010/main" val="4284955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99271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06AF15-8A5C-4CF2-A296-805ED02749C9}" type="slidenum">
              <a:rPr lang="en-CA" smtClean="0"/>
              <a:t>9</a:t>
            </a:fld>
            <a:endParaRPr lang="en-CA"/>
          </a:p>
        </p:txBody>
      </p:sp>
    </p:spTree>
    <p:extLst>
      <p:ext uri="{BB962C8B-B14F-4D97-AF65-F5344CB8AC3E}">
        <p14:creationId xmlns:p14="http://schemas.microsoft.com/office/powerpoint/2010/main" val="2075820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06AF15-8A5C-4CF2-A296-805ED02749C9}" type="slidenum">
              <a:rPr lang="en-CA" smtClean="0"/>
              <a:t>10</a:t>
            </a:fld>
            <a:endParaRPr lang="en-CA"/>
          </a:p>
        </p:txBody>
      </p:sp>
    </p:spTree>
    <p:extLst>
      <p:ext uri="{BB962C8B-B14F-4D97-AF65-F5344CB8AC3E}">
        <p14:creationId xmlns:p14="http://schemas.microsoft.com/office/powerpoint/2010/main" val="2205219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8099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06AF15-8A5C-4CF2-A296-805ED02749C9}" type="slidenum">
              <a:rPr lang="en-CA" smtClean="0"/>
              <a:t>12</a:t>
            </a:fld>
            <a:endParaRPr lang="en-CA"/>
          </a:p>
        </p:txBody>
      </p:sp>
    </p:spTree>
    <p:extLst>
      <p:ext uri="{BB962C8B-B14F-4D97-AF65-F5344CB8AC3E}">
        <p14:creationId xmlns:p14="http://schemas.microsoft.com/office/powerpoint/2010/main" val="1335755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9454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1695896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1133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fld id="{2CA814A5-5B67-49A0-A5BA-40050328EF92}" type="slidenum">
              <a:rPr lang="en-CA" smtClean="0"/>
              <a:t>‹#›</a:t>
            </a:fld>
            <a:endParaRPr lang="en-CA"/>
          </a:p>
        </p:txBody>
      </p:sp>
      <p:sp>
        <p:nvSpPr>
          <p:cNvPr id="4" name="Text Placeholder 6">
            <a:extLst>
              <a:ext uri="{FF2B5EF4-FFF2-40B4-BE49-F238E27FC236}">
                <a16:creationId xmlns:a16="http://schemas.microsoft.com/office/drawing/2014/main" id="{F276C467-B1B5-48BF-859F-C41555A9A4E8}"/>
              </a:ext>
            </a:extLst>
          </p:cNvPr>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2961785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CB87F9-AB75-1C41-A436-61396F00B64D}"/>
              </a:ext>
            </a:extLst>
          </p:cNvPr>
          <p:cNvPicPr>
            <a:picLocks noChangeAspect="1"/>
          </p:cNvPicPr>
          <p:nvPr userDrawn="1"/>
        </p:nvPicPr>
        <p:blipFill rotWithShape="1">
          <a:blip r:embed="rId2">
            <a:duotone>
              <a:prstClr val="black"/>
              <a:srgbClr val="008BB0">
                <a:tint val="45000"/>
                <a:satMod val="400000"/>
              </a:srgbClr>
            </a:duotone>
            <a:extLst>
              <a:ext uri="{BEBA8EAE-BF5A-486C-A8C5-ECC9F3942E4B}">
                <a14:imgProps xmlns:a14="http://schemas.microsoft.com/office/drawing/2010/main">
                  <a14:imgLayer r:embed="rId3">
                    <a14:imgEffect>
                      <a14:saturation sat="0"/>
                    </a14:imgEffect>
                  </a14:imgLayer>
                </a14:imgProps>
              </a:ext>
            </a:extLst>
          </a:blip>
          <a:srcRect b="87246"/>
          <a:stretch/>
        </p:blipFill>
        <p:spPr>
          <a:xfrm>
            <a:off x="0" y="5983357"/>
            <a:ext cx="12192000" cy="874643"/>
          </a:xfrm>
          <a:prstGeom prst="rect">
            <a:avLst/>
          </a:prstGeom>
        </p:spPr>
      </p:pic>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881333E1-1FD8-4F8B-9264-CC4E790F7B72}"/>
              </a:ext>
            </a:extLst>
          </p:cNvPr>
          <p:cNvPicPr>
            <a:picLocks noChangeAspect="1"/>
          </p:cNvPicPr>
          <p:nvPr userDrawn="1"/>
        </p:nvPicPr>
        <p:blipFill rotWithShape="1">
          <a:blip r:embed="rId4"/>
          <a:srcRect t="22914" r="42817"/>
          <a:stretch/>
        </p:blipFill>
        <p:spPr>
          <a:xfrm>
            <a:off x="10125434" y="330666"/>
            <a:ext cx="1887110" cy="984838"/>
          </a:xfrm>
          <a:prstGeom prst="rect">
            <a:avLst/>
          </a:prstGeom>
        </p:spPr>
      </p:pic>
    </p:spTree>
    <p:extLst>
      <p:ext uri="{BB962C8B-B14F-4D97-AF65-F5344CB8AC3E}">
        <p14:creationId xmlns:p14="http://schemas.microsoft.com/office/powerpoint/2010/main" val="1637595152"/>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9C6682-5A17-3349-B2C2-42FD07376596}"/>
              </a:ext>
            </a:extLst>
          </p:cNvPr>
          <p:cNvSpPr>
            <a:spLocks noGrp="1"/>
          </p:cNvSpPr>
          <p:nvPr>
            <p:ph type="sldNum" sz="quarter" idx="4"/>
          </p:nvPr>
        </p:nvSpPr>
        <p:spPr>
          <a:xfrm>
            <a:off x="241300" y="6356350"/>
            <a:ext cx="596900" cy="365125"/>
          </a:xfrm>
          <a:prstGeom prst="rect">
            <a:avLst/>
          </a:prstGeom>
        </p:spPr>
        <p:txBody>
          <a:bodyPr vert="horz" lIns="91440" tIns="45720" rIns="91440" bIns="0" rtlCol="0" anchor="b"/>
          <a:lstStyle>
            <a:lvl1pPr algn="r">
              <a:defRPr sz="1100">
                <a:solidFill>
                  <a:schemeClr val="tx1">
                    <a:tint val="75000"/>
                  </a:schemeClr>
                </a:solidFill>
              </a:defRPr>
            </a:lvl1pPr>
          </a:lstStyle>
          <a:p>
            <a:fld id="{5BAC8732-66C3-AF47-99DC-2B6DA4C694F7}" type="slidenum">
              <a:rPr lang="en-US" smtClean="0"/>
              <a:pPr/>
              <a:t>‹#›</a:t>
            </a:fld>
            <a:endParaRPr lang="en-US" sz="1100"/>
          </a:p>
        </p:txBody>
      </p:sp>
      <p:pic>
        <p:nvPicPr>
          <p:cNvPr id="7" name="Picture 6">
            <a:extLst>
              <a:ext uri="{FF2B5EF4-FFF2-40B4-BE49-F238E27FC236}">
                <a16:creationId xmlns:a16="http://schemas.microsoft.com/office/drawing/2014/main" id="{C667B1BE-FB9D-4955-AE31-DCA4774DB769}"/>
              </a:ext>
            </a:extLst>
          </p:cNvPr>
          <p:cNvPicPr>
            <a:picLocks noChangeAspect="1"/>
          </p:cNvPicPr>
          <p:nvPr userDrawn="1"/>
        </p:nvPicPr>
        <p:blipFill rotWithShape="1">
          <a:blip r:embed="rId6"/>
          <a:srcRect t="22914" r="42817"/>
          <a:stretch/>
        </p:blipFill>
        <p:spPr>
          <a:xfrm>
            <a:off x="10827943" y="6028343"/>
            <a:ext cx="1257027" cy="656013"/>
          </a:xfrm>
          <a:prstGeom prst="rect">
            <a:avLst/>
          </a:prstGeom>
        </p:spPr>
      </p:pic>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7">
            <a:duotone>
              <a:prstClr val="black"/>
              <a:srgbClr val="008BB0">
                <a:tint val="45000"/>
                <a:satMod val="400000"/>
              </a:srgbClr>
            </a:duotone>
            <a:extLst>
              <a:ext uri="{BEBA8EAE-BF5A-486C-A8C5-ECC9F3942E4B}">
                <a14:imgProps xmlns:a14="http://schemas.microsoft.com/office/drawing/2010/main">
                  <a14:imgLayer r:embed="rId8">
                    <a14:imgEffect>
                      <a14:saturation sat="0"/>
                    </a14:imgEffect>
                  </a14:imgLayer>
                </a14:imgProps>
              </a:ext>
            </a:extLst>
          </a:blip>
          <a:srcRect b="96644"/>
          <a:stretch/>
        </p:blipFill>
        <p:spPr>
          <a:xfrm>
            <a:off x="0" y="6724650"/>
            <a:ext cx="12192000" cy="152400"/>
          </a:xfrm>
          <a:prstGeom prst="rect">
            <a:avLst/>
          </a:prstGeom>
        </p:spPr>
      </p:pic>
    </p:spTree>
    <p:extLst>
      <p:ext uri="{BB962C8B-B14F-4D97-AF65-F5344CB8AC3E}">
        <p14:creationId xmlns:p14="http://schemas.microsoft.com/office/powerpoint/2010/main" val="843867643"/>
      </p:ext>
    </p:extLst>
  </p:cSld>
  <p:clrMap bg1="lt1" tx1="dk1" bg2="lt2" tx2="dk2" accent1="accent1" accent2="accent2" accent3="accent3" accent4="accent4" accent5="accent5" accent6="accent6" hlink="hlink" folHlink="folHlink"/>
  <p:sldLayoutIdLst>
    <p:sldLayoutId id="2147483652" r:id="rId1"/>
    <p:sldLayoutId id="2147483670" r:id="rId2"/>
    <p:sldLayoutId id="2147483657" r:id="rId3"/>
    <p:sldLayoutId id="2147483649" r:id="rId4"/>
  </p:sldLayoutIdLs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3469-532D-4691-87EF-3C3CB476CFBA}"/>
              </a:ext>
            </a:extLst>
          </p:cNvPr>
          <p:cNvSpPr>
            <a:spLocks noGrp="1"/>
          </p:cNvSpPr>
          <p:nvPr>
            <p:ph type="ctrTitle"/>
          </p:nvPr>
        </p:nvSpPr>
        <p:spPr>
          <a:xfrm>
            <a:off x="190500" y="1122363"/>
            <a:ext cx="11811000" cy="2387600"/>
          </a:xfrm>
        </p:spPr>
        <p:txBody>
          <a:bodyPr>
            <a:normAutofit/>
          </a:bodyPr>
          <a:lstStyle/>
          <a:p>
            <a:pPr>
              <a:lnSpc>
                <a:spcPct val="100000"/>
              </a:lnSpc>
            </a:pPr>
            <a:r>
              <a:rPr lang="en-CA" dirty="0"/>
              <a:t>Hemophilia Guidelines for All</a:t>
            </a:r>
            <a:endParaRPr lang="en-US" dirty="0"/>
          </a:p>
        </p:txBody>
      </p:sp>
      <p:sp>
        <p:nvSpPr>
          <p:cNvPr id="3" name="Subtitle 2">
            <a:extLst>
              <a:ext uri="{FF2B5EF4-FFF2-40B4-BE49-F238E27FC236}">
                <a16:creationId xmlns:a16="http://schemas.microsoft.com/office/drawing/2014/main" id="{AA7C183B-16C7-4831-96B4-F20CAE110378}"/>
              </a:ext>
            </a:extLst>
          </p:cNvPr>
          <p:cNvSpPr>
            <a:spLocks noGrp="1"/>
          </p:cNvSpPr>
          <p:nvPr>
            <p:ph type="subTitle" idx="1"/>
          </p:nvPr>
        </p:nvSpPr>
        <p:spPr>
          <a:xfrm>
            <a:off x="1524000" y="3602038"/>
            <a:ext cx="9144000" cy="1655762"/>
          </a:xfrm>
        </p:spPr>
        <p:txBody>
          <a:bodyPr/>
          <a:lstStyle/>
          <a:p>
            <a:r>
              <a:rPr lang="en-CA" dirty="0"/>
              <a:t>A new ambition of the World Federation of Hemophilia</a:t>
            </a:r>
          </a:p>
        </p:txBody>
      </p:sp>
    </p:spTree>
    <p:extLst>
      <p:ext uri="{BB962C8B-B14F-4D97-AF65-F5344CB8AC3E}">
        <p14:creationId xmlns:p14="http://schemas.microsoft.com/office/powerpoint/2010/main" val="1712149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49C64FA-E1D9-514D-9CEC-0855F10DCF19}"/>
              </a:ext>
            </a:extLst>
          </p:cNvPr>
          <p:cNvSpPr>
            <a:spLocks noGrp="1"/>
          </p:cNvSpPr>
          <p:nvPr>
            <p:ph type="title"/>
          </p:nvPr>
        </p:nvSpPr>
        <p:spPr>
          <a:xfrm>
            <a:off x="838199" y="225425"/>
            <a:ext cx="10515599" cy="1090079"/>
          </a:xfrm>
        </p:spPr>
        <p:txBody>
          <a:bodyPr vert="horz" lIns="91440" tIns="45720" rIns="91440" bIns="45720" rtlCol="0" anchor="ctr">
            <a:normAutofit/>
          </a:bodyPr>
          <a:lstStyle/>
          <a:p>
            <a:pPr>
              <a:lnSpc>
                <a:spcPct val="100000"/>
              </a:lnSpc>
            </a:pPr>
            <a:r>
              <a:rPr lang="en-US" dirty="0">
                <a:latin typeface="Arial" panose="020B0604020202020204" pitchFamily="34" charset="0"/>
                <a:cs typeface="Arial" panose="020B0604020202020204" pitchFamily="34" charset="0"/>
              </a:rPr>
              <a:t>Product selection</a:t>
            </a:r>
            <a:endParaRPr lang="en-CA"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FE0BD69-4F67-4224-AD5C-08F451542D59}"/>
              </a:ext>
            </a:extLst>
          </p:cNvPr>
          <p:cNvSpPr>
            <a:spLocks noGrp="1"/>
          </p:cNvSpPr>
          <p:nvPr>
            <p:ph idx="1"/>
          </p:nvPr>
        </p:nvSpPr>
        <p:spPr>
          <a:xfrm>
            <a:off x="838200" y="1562101"/>
            <a:ext cx="10515600" cy="2487386"/>
          </a:xfrm>
        </p:spPr>
        <p:txBody>
          <a:bodyPr>
            <a:normAutofit/>
          </a:bodyPr>
          <a:lstStyle/>
          <a:p>
            <a:pPr marL="0" indent="0">
              <a:buClr>
                <a:srgbClr val="C00A36"/>
              </a:buClr>
              <a:buNone/>
              <a:defRPr/>
            </a:pPr>
            <a:r>
              <a:rPr kumimoji="0" lang="en-US"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Recommendation 5.2.1 </a:t>
            </a:r>
            <a:br>
              <a:rPr kumimoji="0" lang="en-US"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br>
            <a:r>
              <a:rPr lang="en-US" altLang="en-US" dirty="0">
                <a:latin typeface="Arial" panose="020B0604020202020204" pitchFamily="34" charset="0"/>
                <a:cs typeface="Arial" panose="020B0604020202020204" pitchFamily="34" charset="0"/>
              </a:rPr>
              <a:t>For </a:t>
            </a:r>
            <a:r>
              <a:rPr lang="en-US" altLang="en-US" b="1" dirty="0">
                <a:latin typeface="Arial" panose="020B0604020202020204" pitchFamily="34" charset="0"/>
                <a:cs typeface="Arial" panose="020B0604020202020204" pitchFamily="34" charset="0"/>
              </a:rPr>
              <a:t>people with hemophilia</a:t>
            </a:r>
            <a:r>
              <a:rPr lang="en-US" altLang="en-US" dirty="0">
                <a:latin typeface="Arial" panose="020B0604020202020204" pitchFamily="34" charset="0"/>
                <a:cs typeface="Arial" panose="020B0604020202020204" pitchFamily="34" charset="0"/>
              </a:rPr>
              <a:t>, the WFH recommends the </a:t>
            </a:r>
            <a:r>
              <a:rPr lang="en-US" altLang="en-US" b="1" dirty="0">
                <a:latin typeface="Arial" panose="020B0604020202020204" pitchFamily="34" charset="0"/>
                <a:cs typeface="Arial" panose="020B0604020202020204" pitchFamily="34" charset="0"/>
              </a:rPr>
              <a:t>use of products that have been accepted by the official regulatory agencies </a:t>
            </a:r>
            <a:r>
              <a:rPr lang="en-US" altLang="en-US" dirty="0">
                <a:latin typeface="Arial" panose="020B0604020202020204" pitchFamily="34" charset="0"/>
                <a:cs typeface="Arial" panose="020B0604020202020204" pitchFamily="34" charset="0"/>
              </a:rPr>
              <a:t>responsible for protecting and promoting public health with consideration given to the </a:t>
            </a:r>
            <a:r>
              <a:rPr lang="en-US" altLang="en-US" b="1" dirty="0">
                <a:latin typeface="Arial" panose="020B0604020202020204" pitchFamily="34" charset="0"/>
                <a:cs typeface="Arial" panose="020B0604020202020204" pitchFamily="34" charset="0"/>
              </a:rPr>
              <a:t>plasma quality</a:t>
            </a:r>
            <a:r>
              <a:rPr lang="en-US" altLang="en-US" dirty="0">
                <a:latin typeface="Arial" panose="020B0604020202020204" pitchFamily="34" charset="0"/>
                <a:cs typeface="Arial" panose="020B0604020202020204" pitchFamily="34" charset="0"/>
              </a:rPr>
              <a:t> (i.e., purity of the product) and the manufacturing process (i.e., viral inactivation/elimination).* </a:t>
            </a:r>
          </a:p>
        </p:txBody>
      </p:sp>
      <p:sp>
        <p:nvSpPr>
          <p:cNvPr id="7" name="Content Placeholder 2">
            <a:extLst>
              <a:ext uri="{FF2B5EF4-FFF2-40B4-BE49-F238E27FC236}">
                <a16:creationId xmlns:a16="http://schemas.microsoft.com/office/drawing/2014/main" id="{72600033-1EB1-4BA1-8766-2D43BB97D853}"/>
              </a:ext>
            </a:extLst>
          </p:cNvPr>
          <p:cNvSpPr txBox="1">
            <a:spLocks/>
          </p:cNvSpPr>
          <p:nvPr/>
        </p:nvSpPr>
        <p:spPr>
          <a:xfrm>
            <a:off x="838200" y="3797300"/>
            <a:ext cx="10515600" cy="2128158"/>
          </a:xfrm>
          <a:prstGeom prst="roundRect">
            <a:avLst>
              <a:gd name="adj" fmla="val 9847"/>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Font typeface="Arial" panose="020B0604020202020204" pitchFamily="34" charset="0"/>
              <a:buNone/>
              <a:defRPr/>
            </a:pPr>
            <a:r>
              <a:rPr lang="en-US" altLang="en-US" b="1" dirty="0">
                <a:solidFill>
                  <a:schemeClr val="accent1"/>
                </a:solidFill>
                <a:latin typeface="Arial" panose="020B0604020202020204" pitchFamily="34" charset="0"/>
                <a:cs typeface="Arial" panose="020B0604020202020204" pitchFamily="34" charset="0"/>
              </a:rPr>
              <a:t>REMARK: </a:t>
            </a:r>
            <a:r>
              <a:rPr lang="en-US" altLang="en-US" dirty="0">
                <a:latin typeface="Arial" panose="020B0604020202020204" pitchFamily="34" charset="0"/>
                <a:cs typeface="Arial" panose="020B0604020202020204" pitchFamily="34" charset="0"/>
              </a:rPr>
              <a:t>A plasma-derived product created by a process that incorporate two viral reduction steps should not automatically be considered better than one that only has one specific viral inactivation step. If only one step is used, this step should preferably inactivate viruses with and without lipid envelopes. Most recently, licensed products use two orthogonal viral inactivation/elimination steps.</a:t>
            </a:r>
            <a:endParaRPr lang="en-CA"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5B8F603-3CB3-FA46-BF13-90D0CB050F11}"/>
              </a:ext>
            </a:extLst>
          </p:cNvPr>
          <p:cNvSpPr txBox="1"/>
          <p:nvPr/>
        </p:nvSpPr>
        <p:spPr>
          <a:xfrm>
            <a:off x="838199" y="6423559"/>
            <a:ext cx="5715001" cy="307777"/>
          </a:xfrm>
          <a:prstGeom prst="rect">
            <a:avLst/>
          </a:prstGeom>
          <a:noFill/>
        </p:spPr>
        <p:txBody>
          <a:bodyPr wrap="square" rtlCol="0">
            <a:spAutoFit/>
          </a:bodyPr>
          <a:lstStyle/>
          <a:p>
            <a:r>
              <a:rPr lang="en-US" sz="1400" i="1" dirty="0"/>
              <a:t>*Please consult publication for additional associated remarks. </a:t>
            </a:r>
            <a:endParaRPr lang="en-US" dirty="0"/>
          </a:p>
        </p:txBody>
      </p:sp>
    </p:spTree>
    <p:extLst>
      <p:ext uri="{BB962C8B-B14F-4D97-AF65-F5344CB8AC3E}">
        <p14:creationId xmlns:p14="http://schemas.microsoft.com/office/powerpoint/2010/main" val="58429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8B4676-9AF9-420B-8EA9-83DD9613A4F1}"/>
              </a:ext>
            </a:extLst>
          </p:cNvPr>
          <p:cNvSpPr>
            <a:spLocks noGrp="1"/>
          </p:cNvSpPr>
          <p:nvPr>
            <p:ph type="title"/>
          </p:nvPr>
        </p:nvSpPr>
        <p:spPr>
          <a:xfrm>
            <a:off x="838199" y="225425"/>
            <a:ext cx="10515599" cy="1090079"/>
          </a:xfrm>
        </p:spPr>
        <p:txBody>
          <a:bodyPr>
            <a:noAutofit/>
          </a:bodyPr>
          <a:lstStyle/>
          <a:p>
            <a:pPr>
              <a:lnSpc>
                <a:spcPct val="100000"/>
              </a:lnSpc>
            </a:pPr>
            <a:r>
              <a:rPr lang="en-US" altLang="en-US" dirty="0"/>
              <a:t>Clinical Case: James @ 16 months</a:t>
            </a:r>
            <a:endParaRPr lang="en-CA"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0" y="1562100"/>
            <a:ext cx="6302829" cy="4614863"/>
          </a:xfrm>
        </p:spPr>
        <p:txBody>
          <a:bodyPr>
            <a:normAutofit/>
          </a:bodyPr>
          <a:lstStyle/>
          <a:p>
            <a:r>
              <a:rPr lang="en-US" altLang="en-US" dirty="0"/>
              <a:t>Severe hemophilia A</a:t>
            </a:r>
          </a:p>
          <a:p>
            <a:r>
              <a:rPr lang="en-US" altLang="en-US" dirty="0"/>
              <a:t>Diagnosed at birth after bleeding circumcision</a:t>
            </a:r>
          </a:p>
          <a:p>
            <a:r>
              <a:rPr lang="en-US" altLang="en-US" dirty="0"/>
              <a:t>Presented at four months with intracranial hemorrhage, port placed for regular infusions</a:t>
            </a:r>
          </a:p>
          <a:p>
            <a:r>
              <a:rPr lang="en-US" altLang="en-US" dirty="0"/>
              <a:t>Developed a high titer FVIII inhibitor, had one year of attempt at immune tolerance induction but inhibitor remained refractory</a:t>
            </a:r>
          </a:p>
          <a:p>
            <a:r>
              <a:rPr lang="en-US" altLang="en-US" dirty="0"/>
              <a:t>Family no longer willing to continue intense infusion schedule</a:t>
            </a:r>
          </a:p>
        </p:txBody>
      </p:sp>
      <p:sp>
        <p:nvSpPr>
          <p:cNvPr id="10" name="Rounded Rectangle 1">
            <a:extLst>
              <a:ext uri="{FF2B5EF4-FFF2-40B4-BE49-F238E27FC236}">
                <a16:creationId xmlns:a16="http://schemas.microsoft.com/office/drawing/2014/main" id="{FBEE79E0-9B57-4742-AE02-737E585788FF}"/>
              </a:ext>
            </a:extLst>
          </p:cNvPr>
          <p:cNvSpPr/>
          <p:nvPr/>
        </p:nvSpPr>
        <p:spPr>
          <a:xfrm>
            <a:off x="7547956" y="1631603"/>
            <a:ext cx="3408219" cy="3904673"/>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indent="0" algn="ctr">
              <a:spcBef>
                <a:spcPts val="300"/>
              </a:spcBef>
              <a:spcAft>
                <a:spcPts val="600"/>
              </a:spcAft>
              <a:buClr>
                <a:schemeClr val="tx2"/>
              </a:buClr>
              <a:buNone/>
              <a:defRPr/>
            </a:pPr>
            <a:r>
              <a:rPr lang="en-US" altLang="en-US" sz="2000" dirty="0">
                <a:solidFill>
                  <a:sysClr val="windowText" lastClr="000000"/>
                </a:solidFill>
                <a:latin typeface="Arial" panose="020B0604020202020204" pitchFamily="34" charset="0"/>
                <a:cs typeface="Arial" panose="020B0604020202020204" pitchFamily="34" charset="0"/>
              </a:rPr>
              <a:t>How should James be  managed with a refractory FVIII inhibitor?</a:t>
            </a:r>
          </a:p>
        </p:txBody>
      </p:sp>
      <p:sp>
        <p:nvSpPr>
          <p:cNvPr id="9" name="Text Placeholder 3">
            <a:extLst>
              <a:ext uri="{FF2B5EF4-FFF2-40B4-BE49-F238E27FC236}">
                <a16:creationId xmlns:a16="http://schemas.microsoft.com/office/drawing/2014/main" id="{DC09E320-C3F8-481A-8AA5-5B82838F3629}"/>
              </a:ext>
            </a:extLst>
          </p:cNvPr>
          <p:cNvSpPr>
            <a:spLocks noGrp="1"/>
          </p:cNvSpPr>
          <p:nvPr>
            <p:ph type="body" sz="quarter" idx="13"/>
          </p:nvPr>
        </p:nvSpPr>
        <p:spPr>
          <a:xfrm>
            <a:off x="838200" y="6356350"/>
            <a:ext cx="9925050" cy="365125"/>
          </a:xfrm>
        </p:spPr>
        <p:txBody>
          <a:bodyPr/>
          <a:lstStyle/>
          <a:p>
            <a:endParaRPr lang="en-CA" dirty="0"/>
          </a:p>
        </p:txBody>
      </p:sp>
    </p:spTree>
    <p:extLst>
      <p:ext uri="{BB962C8B-B14F-4D97-AF65-F5344CB8AC3E}">
        <p14:creationId xmlns:p14="http://schemas.microsoft.com/office/powerpoint/2010/main" val="693068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C47C-A5D5-400B-A446-1C9442507231}"/>
              </a:ext>
            </a:extLst>
          </p:cNvPr>
          <p:cNvSpPr>
            <a:spLocks noGrp="1"/>
          </p:cNvSpPr>
          <p:nvPr>
            <p:ph type="title"/>
          </p:nvPr>
        </p:nvSpPr>
        <p:spPr>
          <a:xfrm>
            <a:off x="838199" y="225425"/>
            <a:ext cx="10515599" cy="1090079"/>
          </a:xfrm>
        </p:spPr>
        <p:txBody>
          <a:bodyPr>
            <a:normAutofit/>
          </a:bodyPr>
          <a:lstStyle/>
          <a:p>
            <a:pPr>
              <a:lnSpc>
                <a:spcPct val="100000"/>
              </a:lnSpc>
            </a:pPr>
            <a:r>
              <a:rPr lang="en-US" dirty="0"/>
              <a:t>Bypassing agents</a:t>
            </a:r>
            <a:endParaRPr lang="en-CA" dirty="0"/>
          </a:p>
        </p:txBody>
      </p:sp>
      <p:sp>
        <p:nvSpPr>
          <p:cNvPr id="3" name="Content Placeholder 2">
            <a:extLst>
              <a:ext uri="{FF2B5EF4-FFF2-40B4-BE49-F238E27FC236}">
                <a16:creationId xmlns:a16="http://schemas.microsoft.com/office/drawing/2014/main" id="{CE72AA35-9644-4366-BC90-A996925FF8D1}"/>
              </a:ext>
            </a:extLst>
          </p:cNvPr>
          <p:cNvSpPr>
            <a:spLocks noGrp="1"/>
          </p:cNvSpPr>
          <p:nvPr>
            <p:ph idx="1"/>
          </p:nvPr>
        </p:nvSpPr>
        <p:spPr>
          <a:xfrm>
            <a:off x="5065487" y="1562100"/>
            <a:ext cx="6288313" cy="4614863"/>
          </a:xfrm>
        </p:spPr>
        <p:txBody>
          <a:bodyPr anchor="ctr">
            <a:normAutofit/>
          </a:bodyPr>
          <a:lstStyle/>
          <a:p>
            <a:pPr marL="0" indent="0">
              <a:buNone/>
            </a:pPr>
            <a:r>
              <a:rPr lang="en-US" b="1" dirty="0"/>
              <a:t>Recombinant activated factor </a:t>
            </a:r>
            <a:r>
              <a:rPr lang="en-US" b="1" dirty="0" err="1"/>
              <a:t>VIIa</a:t>
            </a:r>
            <a:endParaRPr lang="en-US" b="1" dirty="0"/>
          </a:p>
          <a:p>
            <a:pPr>
              <a:spcBef>
                <a:spcPts val="1200"/>
              </a:spcBef>
            </a:pPr>
            <a:r>
              <a:rPr lang="en-US" dirty="0"/>
              <a:t>Promotes coagulation through tissue factor-dependent </a:t>
            </a:r>
            <a:r>
              <a:rPr lang="en-CA" dirty="0"/>
              <a:t>and independent pathways </a:t>
            </a:r>
          </a:p>
          <a:p>
            <a:pPr>
              <a:spcBef>
                <a:spcPts val="1200"/>
              </a:spcBef>
            </a:pPr>
            <a:r>
              <a:rPr lang="en-US" dirty="0"/>
              <a:t>Binds to tissue factor to activate FX and FIX and allows the coagulation cascade to </a:t>
            </a:r>
            <a:r>
              <a:rPr lang="en-CA" dirty="0"/>
              <a:t>resume</a:t>
            </a:r>
            <a:br>
              <a:rPr lang="en-CA" dirty="0"/>
            </a:br>
            <a:endParaRPr lang="en-CA" dirty="0"/>
          </a:p>
          <a:p>
            <a:pPr marL="0" indent="0">
              <a:buNone/>
            </a:pPr>
            <a:r>
              <a:rPr lang="en-US" b="1" dirty="0"/>
              <a:t>Activated prothrombin complex concentrate</a:t>
            </a:r>
            <a:endParaRPr lang="en-CA" b="1" dirty="0"/>
          </a:p>
          <a:p>
            <a:pPr>
              <a:spcBef>
                <a:spcPts val="1200"/>
              </a:spcBef>
            </a:pPr>
            <a:r>
              <a:rPr lang="en-CA" dirty="0"/>
              <a:t>Used to </a:t>
            </a:r>
            <a:r>
              <a:rPr lang="en-US" dirty="0"/>
              <a:t>treat patients with hemophilia A with inhibitors </a:t>
            </a:r>
          </a:p>
          <a:p>
            <a:pPr>
              <a:spcBef>
                <a:spcPts val="1200"/>
              </a:spcBef>
            </a:pPr>
            <a:r>
              <a:rPr lang="en-US" dirty="0"/>
              <a:t>Contains non-activated FII (prothrombin), FIX, FX, and mainly activated </a:t>
            </a:r>
            <a:r>
              <a:rPr lang="en-CA" dirty="0"/>
              <a:t>FVII</a:t>
            </a:r>
          </a:p>
        </p:txBody>
      </p:sp>
      <p:sp>
        <p:nvSpPr>
          <p:cNvPr id="8" name="Content Placeholder 2">
            <a:extLst>
              <a:ext uri="{FF2B5EF4-FFF2-40B4-BE49-F238E27FC236}">
                <a16:creationId xmlns:a16="http://schemas.microsoft.com/office/drawing/2014/main" id="{6C1205D4-9704-486A-8C4A-3F962D4DFE64}"/>
              </a:ext>
            </a:extLst>
          </p:cNvPr>
          <p:cNvSpPr txBox="1">
            <a:spLocks/>
          </p:cNvSpPr>
          <p:nvPr/>
        </p:nvSpPr>
        <p:spPr>
          <a:xfrm>
            <a:off x="1037705" y="1878676"/>
            <a:ext cx="3118659" cy="3683145"/>
          </a:xfrm>
          <a:prstGeom prst="roundRect">
            <a:avLst>
              <a:gd name="adj" fmla="val 5728"/>
            </a:avLst>
          </a:prstGeom>
          <a:solidFill>
            <a:schemeClr val="accent1"/>
          </a:solidFill>
        </p:spPr>
        <p:txBody>
          <a:bodyPr vert="horz" lIns="91440" tIns="45720" rIns="9144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dirty="0">
                <a:solidFill>
                  <a:schemeClr val="bg1"/>
                </a:solidFill>
                <a:latin typeface="Arial" panose="020B0604020202020204" pitchFamily="34" charset="0"/>
                <a:cs typeface="Arial" panose="020B0604020202020204" pitchFamily="34" charset="0"/>
              </a:rPr>
              <a:t>Used for the treatment and prevention of bleeding complications in patients with hemophilia A or B who develop FVIII or FIX antibodies (inhibitors)</a:t>
            </a:r>
          </a:p>
        </p:txBody>
      </p:sp>
      <p:sp>
        <p:nvSpPr>
          <p:cNvPr id="5" name="Text Placeholder 4">
            <a:extLst>
              <a:ext uri="{FF2B5EF4-FFF2-40B4-BE49-F238E27FC236}">
                <a16:creationId xmlns:a16="http://schemas.microsoft.com/office/drawing/2014/main" id="{EA2BEA1F-E6DE-4A48-9F6C-0F5F0389CDBD}"/>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1893321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35B0826-D126-4CC0-8D29-5B677C7262B4}"/>
              </a:ext>
            </a:extLst>
          </p:cNvPr>
          <p:cNvSpPr>
            <a:spLocks noGrp="1"/>
          </p:cNvSpPr>
          <p:nvPr>
            <p:ph type="title"/>
          </p:nvPr>
        </p:nvSpPr>
        <p:spPr>
          <a:xfrm>
            <a:off x="838199" y="225425"/>
            <a:ext cx="10515599" cy="1090079"/>
          </a:xfrm>
        </p:spPr>
        <p:txBody>
          <a:bodyPr vert="horz" lIns="91440" tIns="45720" rIns="91440" bIns="45720" rtlCol="0" anchor="ctr">
            <a:normAutofit/>
          </a:bodyPr>
          <a:lstStyle/>
          <a:p>
            <a:pPr>
              <a:lnSpc>
                <a:spcPct val="100000"/>
              </a:lnSpc>
            </a:pPr>
            <a:r>
              <a:rPr lang="en-US" dirty="0">
                <a:latin typeface="Arial" panose="020B0604020202020204" pitchFamily="34" charset="0"/>
                <a:cs typeface="Arial" panose="020B0604020202020204" pitchFamily="34" charset="0"/>
              </a:rPr>
              <a:t>Bypassing agents</a:t>
            </a:r>
            <a:endParaRPr lang="en-CA"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FE0BD69-4F67-4224-AD5C-08F451542D59}"/>
              </a:ext>
            </a:extLst>
          </p:cNvPr>
          <p:cNvSpPr>
            <a:spLocks noGrp="1"/>
          </p:cNvSpPr>
          <p:nvPr>
            <p:ph idx="1"/>
          </p:nvPr>
        </p:nvSpPr>
        <p:spPr/>
        <p:txBody>
          <a:bodyPr>
            <a:normAutofit/>
          </a:bodyPr>
          <a:lstStyle/>
          <a:p>
            <a:pPr marL="0" indent="0">
              <a:buClr>
                <a:srgbClr val="C00A36"/>
              </a:buClr>
              <a:buNone/>
              <a:defRPr/>
            </a:pPr>
            <a:r>
              <a:rPr kumimoji="0" 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Recommendation 5.4.3 </a:t>
            </a:r>
            <a:br>
              <a:rPr kumimoji="0" 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br>
            <a:r>
              <a:rPr lang="en-US" altLang="en-US" sz="2000" dirty="0">
                <a:latin typeface="Arial" panose="020B0604020202020204" pitchFamily="34" charset="0"/>
                <a:cs typeface="Arial" panose="020B0604020202020204" pitchFamily="34" charset="0"/>
              </a:rPr>
              <a:t>The WFH recommends that </a:t>
            </a:r>
            <a:r>
              <a:rPr lang="en-US" altLang="en-US" sz="2000" b="1" dirty="0">
                <a:latin typeface="Arial" panose="020B0604020202020204" pitchFamily="34" charset="0"/>
                <a:cs typeface="Arial" panose="020B0604020202020204" pitchFamily="34" charset="0"/>
              </a:rPr>
              <a:t>patients with hemophilia with an inhibitor</a:t>
            </a:r>
            <a:r>
              <a:rPr lang="en-US" altLang="en-US" sz="2000" dirty="0">
                <a:latin typeface="Arial" panose="020B0604020202020204" pitchFamily="34" charset="0"/>
                <a:cs typeface="Arial" panose="020B0604020202020204" pitchFamily="34" charset="0"/>
              </a:rPr>
              <a:t> should be </a:t>
            </a:r>
            <a:r>
              <a:rPr lang="en-US" altLang="en-US" sz="2000" b="1" dirty="0">
                <a:latin typeface="Arial" panose="020B0604020202020204" pitchFamily="34" charset="0"/>
                <a:cs typeface="Arial" panose="020B0604020202020204" pitchFamily="34" charset="0"/>
              </a:rPr>
              <a:t>considered for regular prophylaxis </a:t>
            </a:r>
            <a:r>
              <a:rPr lang="en-US" altLang="en-US" sz="2000" dirty="0">
                <a:latin typeface="Arial" panose="020B0604020202020204" pitchFamily="34" charset="0"/>
                <a:cs typeface="Arial" panose="020B0604020202020204" pitchFamily="34" charset="0"/>
              </a:rPr>
              <a:t>to prevent bleeding events. </a:t>
            </a:r>
            <a:endParaRPr lang="en-CA" sz="20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AF5C41A-9B0D-4C02-8820-7A468C3B13F3}"/>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1601117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517BF8-BE7A-4000-AC50-547839AE663B}"/>
              </a:ext>
            </a:extLst>
          </p:cNvPr>
          <p:cNvSpPr>
            <a:spLocks noGrp="1"/>
          </p:cNvSpPr>
          <p:nvPr>
            <p:ph type="title"/>
          </p:nvPr>
        </p:nvSpPr>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b="1" dirty="0">
                <a:latin typeface="Arial" panose="020B0604020202020204" pitchFamily="34" charset="0"/>
                <a:cs typeface="Arial" panose="020B0604020202020204" pitchFamily="34" charset="0"/>
              </a:rPr>
              <a:t>Non-factor replacement therapies</a:t>
            </a:r>
            <a:endParaRPr lang="en-CA" sz="3400" b="1" dirty="0">
              <a:highlight>
                <a:srgbClr val="FFFF00"/>
              </a:highlight>
              <a:latin typeface="Lato-Regular"/>
            </a:endParaRPr>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p:txBody>
          <a:bodyPr>
            <a:noAutofit/>
          </a:bodyPr>
          <a:lstStyle/>
          <a:p>
            <a:pPr marL="0" indent="0">
              <a:buClr>
                <a:srgbClr val="C00A36"/>
              </a:buClr>
              <a:buNone/>
              <a:defRPr/>
            </a:pPr>
            <a:r>
              <a:rPr kumimoji="0" 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Recommendation 5.7.1 </a:t>
            </a:r>
            <a:br>
              <a:rPr kumimoji="0" 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br>
            <a:r>
              <a:rPr lang="en-US" altLang="en-US" sz="2000" dirty="0">
                <a:latin typeface="Arial" panose="020B0604020202020204" pitchFamily="34" charset="0"/>
                <a:cs typeface="Arial" panose="020B0604020202020204" pitchFamily="34" charset="0"/>
              </a:rPr>
              <a:t>For </a:t>
            </a:r>
            <a:r>
              <a:rPr lang="en-US" altLang="en-US" sz="2000" b="1" dirty="0">
                <a:latin typeface="Arial" panose="020B0604020202020204" pitchFamily="34" charset="0"/>
                <a:cs typeface="Arial" panose="020B0604020202020204" pitchFamily="34" charset="0"/>
              </a:rPr>
              <a:t>patients with hemophilia A with an inhibitor</a:t>
            </a:r>
            <a:r>
              <a:rPr lang="en-US" altLang="en-US" sz="2000" dirty="0">
                <a:latin typeface="Arial" panose="020B0604020202020204" pitchFamily="34" charset="0"/>
                <a:cs typeface="Arial" panose="020B0604020202020204" pitchFamily="34" charset="0"/>
              </a:rPr>
              <a:t>, the WFH recommends that </a:t>
            </a:r>
            <a:r>
              <a:rPr lang="en-US" altLang="en-US" sz="2000" b="1" dirty="0">
                <a:latin typeface="Arial" panose="020B0604020202020204" pitchFamily="34" charset="0"/>
                <a:cs typeface="Arial" panose="020B0604020202020204" pitchFamily="34" charset="0"/>
              </a:rPr>
              <a:t>emicizumab should be used for regular prophylaxis</a:t>
            </a:r>
            <a:r>
              <a:rPr lang="en-US" altLang="en-US" sz="2000" dirty="0">
                <a:latin typeface="Arial" panose="020B0604020202020204" pitchFamily="34" charset="0"/>
                <a:cs typeface="Arial" panose="020B0604020202020204" pitchFamily="34" charset="0"/>
              </a:rPr>
              <a:t>. </a:t>
            </a:r>
            <a:br>
              <a:rPr lang="en-US" altLang="en-US" sz="2000"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endParaRPr lang="en-US" altLang="en-US" sz="2000" dirty="0">
              <a:latin typeface="Arial" panose="020B0604020202020204" pitchFamily="34" charset="0"/>
              <a:cs typeface="Arial" panose="020B0604020202020204" pitchFamily="34" charset="0"/>
            </a:endParaRPr>
          </a:p>
          <a:p>
            <a:pPr marL="0" indent="0">
              <a:buNone/>
            </a:pPr>
            <a:endParaRPr lang="en-US" sz="2000"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Specific recommendations regarding use of </a:t>
            </a:r>
            <a:r>
              <a:rPr lang="en-US" sz="2000" b="1" dirty="0" err="1">
                <a:latin typeface="Arial" panose="020B0604020202020204" pitchFamily="34" charset="0"/>
                <a:cs typeface="Arial" panose="020B0604020202020204" pitchFamily="34" charset="0"/>
              </a:rPr>
              <a:t>emicizumab</a:t>
            </a:r>
            <a:r>
              <a:rPr lang="en-US" sz="2000" b="1" dirty="0">
                <a:latin typeface="Arial" panose="020B0604020202020204" pitchFamily="34" charset="0"/>
                <a:cs typeface="Arial" panose="020B0604020202020204" pitchFamily="34" charset="0"/>
              </a:rPr>
              <a:t> are covered in chapters:</a:t>
            </a:r>
          </a:p>
          <a:p>
            <a:pPr lvl="1">
              <a:spcBef>
                <a:spcPts val="0"/>
              </a:spcBef>
            </a:pPr>
            <a:r>
              <a:rPr lang="en-CA" sz="2000" dirty="0">
                <a:latin typeface="Arial" panose="020B0604020202020204" pitchFamily="34" charset="0"/>
                <a:cs typeface="Arial" panose="020B0604020202020204" pitchFamily="34" charset="0"/>
              </a:rPr>
              <a:t>2 - Comprehensive Care of Hemophilia</a:t>
            </a:r>
          </a:p>
          <a:p>
            <a:pPr lvl="1">
              <a:spcBef>
                <a:spcPts val="0"/>
              </a:spcBef>
            </a:pPr>
            <a:r>
              <a:rPr lang="en-CA" sz="2000" dirty="0">
                <a:latin typeface="Arial" panose="020B0604020202020204" pitchFamily="34" charset="0"/>
                <a:cs typeface="Arial" panose="020B0604020202020204" pitchFamily="34" charset="0"/>
              </a:rPr>
              <a:t>6 - Prophylaxis in Hemophilia</a:t>
            </a:r>
          </a:p>
          <a:p>
            <a:pPr lvl="1">
              <a:spcBef>
                <a:spcPts val="0"/>
              </a:spcBef>
            </a:pPr>
            <a:r>
              <a:rPr lang="en-CA" sz="2000" dirty="0">
                <a:latin typeface="Arial" panose="020B0604020202020204" pitchFamily="34" charset="0"/>
                <a:cs typeface="Arial" panose="020B0604020202020204" pitchFamily="34" charset="0"/>
              </a:rPr>
              <a:t>8 - Inhibitors to Clotting Factor</a:t>
            </a:r>
          </a:p>
          <a:p>
            <a:pPr lvl="1">
              <a:spcBef>
                <a:spcPts val="0"/>
              </a:spcBef>
            </a:pPr>
            <a:r>
              <a:rPr lang="en-CA" sz="2000" dirty="0">
                <a:latin typeface="Arial" panose="020B0604020202020204" pitchFamily="34" charset="0"/>
                <a:cs typeface="Arial" panose="020B0604020202020204" pitchFamily="34" charset="0"/>
              </a:rPr>
              <a:t>9 - Specific Management Issues</a:t>
            </a:r>
            <a:endParaRPr lang="en-US" altLang="en-US" sz="2000"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CB2133E3-05E4-46DD-9F79-1E598BAE9915}"/>
              </a:ext>
            </a:extLst>
          </p:cNvPr>
          <p:cNvSpPr txBox="1">
            <a:spLocks/>
          </p:cNvSpPr>
          <p:nvPr/>
        </p:nvSpPr>
        <p:spPr>
          <a:xfrm>
            <a:off x="838200" y="2802783"/>
            <a:ext cx="10515600" cy="1117598"/>
          </a:xfrm>
          <a:prstGeom prst="roundRect">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Font typeface="Arial" panose="020B0604020202020204" pitchFamily="34" charset="0"/>
              <a:buNone/>
              <a:defRPr/>
            </a:pPr>
            <a:r>
              <a:rPr lang="en-US" altLang="en-US" b="1" dirty="0">
                <a:solidFill>
                  <a:schemeClr val="accent1"/>
                </a:solidFill>
                <a:latin typeface="Arial" panose="020B0604020202020204" pitchFamily="34" charset="0"/>
                <a:cs typeface="Arial" panose="020B0604020202020204" pitchFamily="34" charset="0"/>
              </a:rPr>
              <a:t>REMARK: </a:t>
            </a:r>
            <a:r>
              <a:rPr lang="en-US" altLang="en-US" dirty="0">
                <a:latin typeface="Arial" panose="020B0604020202020204" pitchFamily="34" charset="0"/>
                <a:cs typeface="Arial" panose="020B0604020202020204" pitchFamily="34" charset="0"/>
              </a:rPr>
              <a:t>For patients with hemophilia A with no inhibitor, the WFH recommends that </a:t>
            </a:r>
            <a:r>
              <a:rPr lang="en-US" altLang="en-US" dirty="0" err="1">
                <a:latin typeface="Arial" panose="020B0604020202020204" pitchFamily="34" charset="0"/>
                <a:cs typeface="Arial" panose="020B0604020202020204" pitchFamily="34" charset="0"/>
              </a:rPr>
              <a:t>emicizumab</a:t>
            </a:r>
            <a:r>
              <a:rPr lang="en-US" altLang="en-US" dirty="0">
                <a:latin typeface="Arial" panose="020B0604020202020204" pitchFamily="34" charset="0"/>
                <a:cs typeface="Arial" panose="020B0604020202020204" pitchFamily="34" charset="0"/>
              </a:rPr>
              <a:t> can be used for regular prophylaxis.</a:t>
            </a:r>
          </a:p>
        </p:txBody>
      </p:sp>
    </p:spTree>
    <p:extLst>
      <p:ext uri="{BB962C8B-B14F-4D97-AF65-F5344CB8AC3E}">
        <p14:creationId xmlns:p14="http://schemas.microsoft.com/office/powerpoint/2010/main" val="2163296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8B4676-9AF9-420B-8EA9-83DD9613A4F1}"/>
              </a:ext>
            </a:extLst>
          </p:cNvPr>
          <p:cNvSpPr>
            <a:spLocks noGrp="1"/>
          </p:cNvSpPr>
          <p:nvPr>
            <p:ph type="title"/>
          </p:nvPr>
        </p:nvSpPr>
        <p:spPr>
          <a:xfrm>
            <a:off x="838199" y="225425"/>
            <a:ext cx="10515599" cy="1090079"/>
          </a:xfrm>
        </p:spPr>
        <p:txBody>
          <a:bodyPr>
            <a:noAutofit/>
          </a:bodyPr>
          <a:lstStyle/>
          <a:p>
            <a:pPr>
              <a:lnSpc>
                <a:spcPct val="100000"/>
              </a:lnSpc>
            </a:pPr>
            <a:r>
              <a:rPr lang="en-US" altLang="en-US" dirty="0"/>
              <a:t>Clinical Case: For advocacy</a:t>
            </a:r>
            <a:endParaRPr lang="en-CA"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0" y="1562100"/>
            <a:ext cx="6410498" cy="4614863"/>
          </a:xfrm>
        </p:spPr>
        <p:txBody>
          <a:bodyPr>
            <a:normAutofit/>
          </a:bodyPr>
          <a:lstStyle/>
          <a:p>
            <a:endParaRPr lang="en-US" altLang="en-US" sz="1100" dirty="0"/>
          </a:p>
          <a:p>
            <a:r>
              <a:rPr lang="en-US" altLang="en-US" dirty="0"/>
              <a:t>Henry is leading a National Member Organization for a low to middle-income country</a:t>
            </a:r>
          </a:p>
          <a:p>
            <a:r>
              <a:rPr lang="en-US" altLang="en-US" dirty="0"/>
              <a:t>The National Member Organization is seeing increased coverage of care for patients with hemophilia</a:t>
            </a:r>
          </a:p>
          <a:p>
            <a:r>
              <a:rPr lang="en-US" altLang="en-US" dirty="0"/>
              <a:t>The initial outcome of interactions with the health authority have indicated that they are only willing to support the use of locally produced fresh frozen plasma or cryoprecipitate for this patient population</a:t>
            </a:r>
          </a:p>
          <a:p>
            <a:endParaRPr lang="en-US" altLang="en-US" dirty="0"/>
          </a:p>
          <a:p>
            <a:endParaRPr lang="en-US" altLang="en-US" dirty="0"/>
          </a:p>
        </p:txBody>
      </p:sp>
      <p:sp>
        <p:nvSpPr>
          <p:cNvPr id="10" name="Rounded Rectangle 1">
            <a:extLst>
              <a:ext uri="{FF2B5EF4-FFF2-40B4-BE49-F238E27FC236}">
                <a16:creationId xmlns:a16="http://schemas.microsoft.com/office/drawing/2014/main" id="{A09A61E4-1A37-460A-B17F-4A5005D0F8EB}"/>
              </a:ext>
            </a:extLst>
          </p:cNvPr>
          <p:cNvSpPr/>
          <p:nvPr/>
        </p:nvSpPr>
        <p:spPr>
          <a:xfrm>
            <a:off x="7531332" y="1562100"/>
            <a:ext cx="3406254" cy="3990802"/>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indent="0" algn="ctr">
              <a:spcBef>
                <a:spcPts val="300"/>
              </a:spcBef>
              <a:spcAft>
                <a:spcPts val="600"/>
              </a:spcAft>
              <a:buClr>
                <a:schemeClr val="tx2"/>
              </a:buClr>
              <a:buNone/>
              <a:defRPr/>
            </a:pPr>
            <a:r>
              <a:rPr lang="en-US" altLang="en-US" sz="2000" dirty="0">
                <a:solidFill>
                  <a:sysClr val="windowText" lastClr="000000"/>
                </a:solidFill>
                <a:latin typeface="Arial" panose="020B0604020202020204" pitchFamily="34" charset="0"/>
                <a:cs typeface="Arial" panose="020B0604020202020204" pitchFamily="34" charset="0"/>
              </a:rPr>
              <a:t>What are the </a:t>
            </a:r>
            <a:br>
              <a:rPr lang="en-US" altLang="en-US" sz="2000" dirty="0">
                <a:solidFill>
                  <a:sysClr val="windowText" lastClr="000000"/>
                </a:solidFill>
                <a:latin typeface="Arial" panose="020B0604020202020204" pitchFamily="34" charset="0"/>
                <a:cs typeface="Arial" panose="020B0604020202020204" pitchFamily="34" charset="0"/>
              </a:rPr>
            </a:br>
            <a:r>
              <a:rPr lang="en-US" altLang="en-US" sz="2000" dirty="0">
                <a:solidFill>
                  <a:sysClr val="windowText" lastClr="000000"/>
                </a:solidFill>
                <a:latin typeface="Arial" panose="020B0604020202020204" pitchFamily="34" charset="0"/>
                <a:cs typeface="Arial" panose="020B0604020202020204" pitchFamily="34" charset="0"/>
              </a:rPr>
              <a:t>current WFH recommendations regarding this?</a:t>
            </a:r>
          </a:p>
        </p:txBody>
      </p:sp>
    </p:spTree>
    <p:extLst>
      <p:ext uri="{BB962C8B-B14F-4D97-AF65-F5344CB8AC3E}">
        <p14:creationId xmlns:p14="http://schemas.microsoft.com/office/powerpoint/2010/main" val="4286630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6AAF59-89E5-4C06-BE4A-EACBE243C4E4}"/>
              </a:ext>
            </a:extLst>
          </p:cNvPr>
          <p:cNvSpPr>
            <a:spLocks noGrp="1"/>
          </p:cNvSpPr>
          <p:nvPr>
            <p:ph type="title"/>
          </p:nvPr>
        </p:nvSpPr>
        <p:spPr/>
        <p:txBody>
          <a:bodyPr>
            <a:normAutofit/>
          </a:bodyPr>
          <a:lstStyle/>
          <a:p>
            <a:pPr>
              <a:lnSpc>
                <a:spcPct val="100000"/>
              </a:lnSpc>
            </a:pPr>
            <a:r>
              <a:rPr lang="en-CA" sz="3400" dirty="0"/>
              <a:t>Other plasma products</a:t>
            </a:r>
          </a:p>
        </p:txBody>
      </p:sp>
      <p:sp>
        <p:nvSpPr>
          <p:cNvPr id="5" name="Content Placeholder 4">
            <a:extLst>
              <a:ext uri="{FF2B5EF4-FFF2-40B4-BE49-F238E27FC236}">
                <a16:creationId xmlns:a16="http://schemas.microsoft.com/office/drawing/2014/main" id="{36E2BB52-7593-4509-9A13-49ED1124E528}"/>
              </a:ext>
            </a:extLst>
          </p:cNvPr>
          <p:cNvSpPr>
            <a:spLocks noGrp="1"/>
          </p:cNvSpPr>
          <p:nvPr>
            <p:ph idx="1"/>
          </p:nvPr>
        </p:nvSpPr>
        <p:spPr>
          <a:xfrm>
            <a:off x="838198" y="2437730"/>
            <a:ext cx="10515600" cy="3918622"/>
          </a:xfrm>
        </p:spPr>
        <p:txBody>
          <a:bodyPr>
            <a:normAutofit/>
          </a:bodyPr>
          <a:lstStyle/>
          <a:p>
            <a:pPr marL="0" indent="0">
              <a:spcBef>
                <a:spcPts val="0"/>
              </a:spcBef>
              <a:buClr>
                <a:schemeClr val="accent3"/>
              </a:buClr>
              <a:buNone/>
            </a:pPr>
            <a:r>
              <a:rPr lang="en-US" dirty="0">
                <a:latin typeface="Arial" panose="020B0604020202020204" pitchFamily="34" charset="0"/>
                <a:cs typeface="Arial" panose="020B0604020202020204" pitchFamily="34" charset="0"/>
              </a:rPr>
              <a:t>To minimize the risk of transmission of viral pathogens:</a:t>
            </a:r>
          </a:p>
          <a:p>
            <a:pPr marL="914400" lvl="2" indent="-457200">
              <a:spcBef>
                <a:spcPts val="0"/>
              </a:spcBef>
              <a:buClr>
                <a:schemeClr val="accent3"/>
              </a:buClr>
              <a:buFont typeface="+mj-lt"/>
              <a:buAutoNum type="arabicPeriod"/>
            </a:pPr>
            <a:r>
              <a:rPr lang="en-US" sz="2000" dirty="0">
                <a:latin typeface="Arial" panose="020B0604020202020204" pitchFamily="34" charset="0"/>
                <a:cs typeface="Arial" panose="020B0604020202020204" pitchFamily="34" charset="0"/>
              </a:rPr>
              <a:t>Quarantine plasma until the donor has tested negative for antibodies to HIV,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HCV, and HBV</a:t>
            </a:r>
          </a:p>
          <a:p>
            <a:pPr marL="914400" lvl="2" indent="-457200">
              <a:spcBef>
                <a:spcPts val="0"/>
              </a:spcBef>
              <a:buClr>
                <a:schemeClr val="accent3"/>
              </a:buClr>
              <a:buFont typeface="+mj-lt"/>
              <a:buAutoNum type="arabicPeriod"/>
            </a:pPr>
            <a:r>
              <a:rPr lang="en-US" sz="2000" dirty="0">
                <a:latin typeface="Arial" panose="020B0604020202020204" pitchFamily="34" charset="0"/>
                <a:cs typeface="Arial" panose="020B0604020202020204" pitchFamily="34" charset="0"/>
              </a:rPr>
              <a:t>Nucleic Acid </a:t>
            </a:r>
            <a:r>
              <a:rPr lang="en-US" sz="2000">
                <a:latin typeface="Arial" panose="020B0604020202020204" pitchFamily="34" charset="0"/>
                <a:cs typeface="Arial" panose="020B0604020202020204" pitchFamily="34" charset="0"/>
              </a:rPr>
              <a:t>Testing to </a:t>
            </a:r>
            <a:r>
              <a:rPr lang="en-US" sz="2000" dirty="0">
                <a:latin typeface="Arial" panose="020B0604020202020204" pitchFamily="34" charset="0"/>
                <a:cs typeface="Arial" panose="020B0604020202020204" pitchFamily="34" charset="0"/>
              </a:rPr>
              <a:t>detect viruses</a:t>
            </a:r>
          </a:p>
          <a:p>
            <a:pPr marL="457200" lvl="2" indent="0">
              <a:spcBef>
                <a:spcPts val="0"/>
              </a:spcBef>
              <a:buClr>
                <a:schemeClr val="accent3"/>
              </a:buClr>
              <a:buNone/>
            </a:pPr>
            <a:endParaRPr lang="en-US" sz="2000" dirty="0">
              <a:latin typeface="Arial" panose="020B0604020202020204" pitchFamily="34" charset="0"/>
              <a:cs typeface="Arial" panose="020B0604020202020204" pitchFamily="34" charset="0"/>
            </a:endParaRPr>
          </a:p>
          <a:p>
            <a:pPr marL="0" indent="0">
              <a:buClr>
                <a:schemeClr val="accent3"/>
              </a:buClr>
              <a:buNone/>
            </a:pPr>
            <a:r>
              <a:rPr lang="en-US" b="1" dirty="0">
                <a:solidFill>
                  <a:srgbClr val="008BB0"/>
                </a:solidFill>
                <a:latin typeface="Arial" panose="020B0604020202020204" pitchFamily="34" charset="0"/>
                <a:cs typeface="Arial" panose="020B0604020202020204" pitchFamily="34" charset="0"/>
              </a:rPr>
              <a:t>Recommendation 5.5.1</a:t>
            </a:r>
            <a:br>
              <a:rPr lang="en-US" b="1" dirty="0">
                <a:solidFill>
                  <a:srgbClr val="008BB0"/>
                </a:solidFill>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For </a:t>
            </a:r>
            <a:r>
              <a:rPr lang="en-US" b="1" dirty="0">
                <a:latin typeface="Arial" panose="020B0604020202020204" pitchFamily="34" charset="0"/>
                <a:cs typeface="Arial" panose="020B0604020202020204" pitchFamily="34" charset="0"/>
              </a:rPr>
              <a:t>patients with hemophilia</a:t>
            </a:r>
            <a:r>
              <a:rPr lang="en-US" dirty="0">
                <a:latin typeface="Arial" panose="020B0604020202020204" pitchFamily="34" charset="0"/>
                <a:cs typeface="Arial" panose="020B0604020202020204" pitchFamily="34" charset="0"/>
              </a:rPr>
              <a:t>, the WFH strongly recommends the use of </a:t>
            </a:r>
            <a:r>
              <a:rPr lang="en-US" b="1" dirty="0">
                <a:latin typeface="Arial" panose="020B0604020202020204" pitchFamily="34" charset="0"/>
                <a:cs typeface="Arial" panose="020B0604020202020204" pitchFamily="34" charset="0"/>
              </a:rPr>
              <a:t>viral-inactivated plasma-derived</a:t>
            </a:r>
            <a:r>
              <a:rPr lang="en-US" dirty="0">
                <a:latin typeface="Arial" panose="020B0604020202020204" pitchFamily="34" charset="0"/>
                <a:cs typeface="Arial" panose="020B0604020202020204" pitchFamily="34" charset="0"/>
              </a:rPr>
              <a:t> or </a:t>
            </a:r>
            <a:r>
              <a:rPr lang="en-US" b="1" dirty="0">
                <a:latin typeface="Arial" panose="020B0604020202020204" pitchFamily="34" charset="0"/>
                <a:cs typeface="Arial" panose="020B0604020202020204" pitchFamily="34" charset="0"/>
              </a:rPr>
              <a:t>recombinant clotting factor concentrates </a:t>
            </a:r>
            <a:r>
              <a:rPr lang="en-US" dirty="0">
                <a:latin typeface="Arial" panose="020B0604020202020204" pitchFamily="34" charset="0"/>
                <a:cs typeface="Arial" panose="020B0604020202020204" pitchFamily="34" charset="0"/>
              </a:rPr>
              <a:t>in preference to cryoprecipitate or fresh frozen plasma. </a:t>
            </a:r>
            <a:endParaRPr lang="en-CA" dirty="0"/>
          </a:p>
        </p:txBody>
      </p:sp>
      <p:sp>
        <p:nvSpPr>
          <p:cNvPr id="6" name="Text Placeholder 5">
            <a:extLst>
              <a:ext uri="{FF2B5EF4-FFF2-40B4-BE49-F238E27FC236}">
                <a16:creationId xmlns:a16="http://schemas.microsoft.com/office/drawing/2014/main" id="{302F83CE-1408-407F-BDE2-DA793E67777D}"/>
              </a:ext>
            </a:extLst>
          </p:cNvPr>
          <p:cNvSpPr>
            <a:spLocks noGrp="1"/>
          </p:cNvSpPr>
          <p:nvPr>
            <p:ph type="body" sz="quarter" idx="13"/>
          </p:nvPr>
        </p:nvSpPr>
        <p:spPr/>
        <p:txBody>
          <a:bodyPr/>
          <a:lstStyle/>
          <a:p>
            <a:r>
              <a:rPr lang="en-US" dirty="0"/>
              <a:t>HIV, human immunodeficiency virus; HCV, hepatitis C virus; HBV, </a:t>
            </a:r>
            <a:r>
              <a:rPr lang="en-US" sz="900" dirty="0">
                <a:latin typeface="Arial" panose="020B0604020202020204" pitchFamily="34" charset="0"/>
                <a:cs typeface="Arial" panose="020B0604020202020204" pitchFamily="34" charset="0"/>
              </a:rPr>
              <a:t>hepatitis B virus.</a:t>
            </a:r>
            <a:endParaRPr lang="en-CA" dirty="0"/>
          </a:p>
        </p:txBody>
      </p:sp>
      <p:sp>
        <p:nvSpPr>
          <p:cNvPr id="7" name="Content Placeholder 2">
            <a:extLst>
              <a:ext uri="{FF2B5EF4-FFF2-40B4-BE49-F238E27FC236}">
                <a16:creationId xmlns:a16="http://schemas.microsoft.com/office/drawing/2014/main" id="{8A20F9BF-3D80-7747-936C-69A968BE68DA}"/>
              </a:ext>
            </a:extLst>
          </p:cNvPr>
          <p:cNvSpPr txBox="1">
            <a:spLocks/>
          </p:cNvSpPr>
          <p:nvPr/>
        </p:nvSpPr>
        <p:spPr>
          <a:xfrm>
            <a:off x="838198" y="1315504"/>
            <a:ext cx="10515600" cy="914400"/>
          </a:xfrm>
          <a:prstGeom prst="roundRect">
            <a:avLst/>
          </a:prstGeom>
          <a:solidFill>
            <a:schemeClr val="bg1"/>
          </a:solidFill>
          <a:ln w="38100">
            <a:solidFill>
              <a:schemeClr val="accent5"/>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accent3"/>
              </a:buClr>
              <a:buNone/>
            </a:pPr>
            <a:r>
              <a:rPr lang="en-US" dirty="0">
                <a:latin typeface="Arial" panose="020B0604020202020204" pitchFamily="34" charset="0"/>
                <a:cs typeface="Arial" panose="020B0604020202020204" pitchFamily="34" charset="0"/>
              </a:rPr>
              <a:t>Fresh frozen plasma and cryoprecipitate are not normally subjected to viral inactivation procedures and carry an increased risk of transmission of viral pathogens.</a:t>
            </a:r>
          </a:p>
        </p:txBody>
      </p:sp>
    </p:spTree>
    <p:extLst>
      <p:ext uri="{BB962C8B-B14F-4D97-AF65-F5344CB8AC3E}">
        <p14:creationId xmlns:p14="http://schemas.microsoft.com/office/powerpoint/2010/main" val="3942920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124F-7928-4D82-AC96-FD8F0F2CEBD9}"/>
              </a:ext>
            </a:extLst>
          </p:cNvPr>
          <p:cNvSpPr>
            <a:spLocks noGrp="1"/>
          </p:cNvSpPr>
          <p:nvPr>
            <p:ph type="title"/>
          </p:nvPr>
        </p:nvSpPr>
        <p:spPr>
          <a:xfrm>
            <a:off x="838199" y="225425"/>
            <a:ext cx="10515599" cy="1336675"/>
          </a:xfrm>
        </p:spPr>
        <p:txBody>
          <a:bodyPr vert="horz" lIns="91440" tIns="45720" rIns="91440" bIns="45720" rtlCol="0" anchor="ctr">
            <a:normAutofit/>
          </a:bodyPr>
          <a:lstStyle/>
          <a:p>
            <a:pPr>
              <a:lnSpc>
                <a:spcPct val="100000"/>
              </a:lnSpc>
            </a:pPr>
            <a:r>
              <a:rPr lang="en-US" dirty="0"/>
              <a:t>Other plasma products</a:t>
            </a:r>
            <a:br>
              <a:rPr lang="en-US" dirty="0"/>
            </a:br>
            <a:r>
              <a:rPr lang="en-US" dirty="0"/>
              <a:t>Fresh frozen plasma</a:t>
            </a:r>
            <a:endParaRPr lang="en-CA" dirty="0"/>
          </a:p>
        </p:txBody>
      </p:sp>
      <p:sp>
        <p:nvSpPr>
          <p:cNvPr id="3" name="Content Placeholder 2">
            <a:extLst>
              <a:ext uri="{FF2B5EF4-FFF2-40B4-BE49-F238E27FC236}">
                <a16:creationId xmlns:a16="http://schemas.microsoft.com/office/drawing/2014/main" id="{95D8B2E9-66B3-4D4A-8F79-FE0F8565D2BA}"/>
              </a:ext>
            </a:extLst>
          </p:cNvPr>
          <p:cNvSpPr>
            <a:spLocks noGrp="1"/>
          </p:cNvSpPr>
          <p:nvPr>
            <p:ph idx="1"/>
          </p:nvPr>
        </p:nvSpPr>
        <p:spPr>
          <a:xfrm>
            <a:off x="838200" y="1562100"/>
            <a:ext cx="10515600" cy="2676979"/>
          </a:xfrm>
        </p:spPr>
        <p:txBody>
          <a:bodyPr>
            <a:normAutofit/>
          </a:bodyPr>
          <a:lstStyle/>
          <a:p>
            <a:r>
              <a:rPr lang="en-US" dirty="0"/>
              <a:t>Cryoprecipitate is preferable to fresh frozen plasma for the treatment of hemophilia A</a:t>
            </a:r>
          </a:p>
          <a:p>
            <a:r>
              <a:rPr lang="en-US" dirty="0"/>
              <a:t>Fresh frozen plasma and cryo-poor plasma contain low levels of FIX and can be used to treat hemophilia B in resource-poor countries</a:t>
            </a:r>
            <a:endParaRPr lang="en-CA" dirty="0"/>
          </a:p>
          <a:p>
            <a:pPr marL="0" lvl="0" indent="0">
              <a:buNone/>
            </a:pPr>
            <a:r>
              <a:rPr lang="en-US" b="1" dirty="0">
                <a:solidFill>
                  <a:schemeClr val="accent1"/>
                </a:solidFill>
              </a:rPr>
              <a:t>Recommendation 5.5.2</a:t>
            </a:r>
            <a:br>
              <a:rPr lang="en-US" b="1" dirty="0">
                <a:solidFill>
                  <a:schemeClr val="accent1"/>
                </a:solidFill>
              </a:rPr>
            </a:br>
            <a:r>
              <a:rPr lang="en-US" altLang="en-US" dirty="0"/>
              <a:t>For patients with hemophilia, </a:t>
            </a:r>
            <a:r>
              <a:rPr lang="en-US" altLang="en-US" b="1" dirty="0"/>
              <a:t>fresh frozen plasma is not recommended </a:t>
            </a:r>
            <a:r>
              <a:rPr lang="en-US" altLang="en-US" dirty="0"/>
              <a:t>due to concerns about the safety and quality. </a:t>
            </a:r>
          </a:p>
        </p:txBody>
      </p:sp>
      <p:sp>
        <p:nvSpPr>
          <p:cNvPr id="5" name="Content Placeholder 2">
            <a:extLst>
              <a:ext uri="{FF2B5EF4-FFF2-40B4-BE49-F238E27FC236}">
                <a16:creationId xmlns:a16="http://schemas.microsoft.com/office/drawing/2014/main" id="{305493C1-9FB2-4431-A558-BEA6337498D9}"/>
              </a:ext>
            </a:extLst>
          </p:cNvPr>
          <p:cNvSpPr txBox="1">
            <a:spLocks/>
          </p:cNvSpPr>
          <p:nvPr/>
        </p:nvSpPr>
        <p:spPr>
          <a:xfrm>
            <a:off x="838200" y="4615543"/>
            <a:ext cx="10515600" cy="1364344"/>
          </a:xfrm>
          <a:prstGeom prst="roundRect">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Font typeface="Arial" panose="020B0604020202020204" pitchFamily="34" charset="0"/>
              <a:buNone/>
              <a:defRPr/>
            </a:pPr>
            <a:r>
              <a:rPr lang="en-US" altLang="en-US" b="1" dirty="0">
                <a:solidFill>
                  <a:schemeClr val="accent1"/>
                </a:solidFill>
                <a:latin typeface="Arial" panose="020B0604020202020204" pitchFamily="34" charset="0"/>
                <a:cs typeface="Arial" panose="020B0604020202020204" pitchFamily="34" charset="0"/>
              </a:rPr>
              <a:t>REMARK: </a:t>
            </a:r>
            <a:r>
              <a:rPr lang="en-US" altLang="en-US" dirty="0">
                <a:latin typeface="Arial" panose="020B0604020202020204" pitchFamily="34" charset="0"/>
                <a:cs typeface="Arial" panose="020B0604020202020204" pitchFamily="34" charset="0"/>
              </a:rPr>
              <a:t>However, the WFH recognizes the as yet unavoidable reality of their continued use in some parts of the world where it is the only available or affordable treatment option.</a:t>
            </a:r>
          </a:p>
        </p:txBody>
      </p:sp>
    </p:spTree>
    <p:extLst>
      <p:ext uri="{BB962C8B-B14F-4D97-AF65-F5344CB8AC3E}">
        <p14:creationId xmlns:p14="http://schemas.microsoft.com/office/powerpoint/2010/main" val="2510226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124F-7928-4D82-AC96-FD8F0F2CEBD9}"/>
              </a:ext>
            </a:extLst>
          </p:cNvPr>
          <p:cNvSpPr>
            <a:spLocks noGrp="1"/>
          </p:cNvSpPr>
          <p:nvPr>
            <p:ph type="title"/>
          </p:nvPr>
        </p:nvSpPr>
        <p:spPr>
          <a:xfrm>
            <a:off x="838199" y="225425"/>
            <a:ext cx="10515599" cy="1090079"/>
          </a:xfrm>
        </p:spPr>
        <p:txBody>
          <a:bodyPr>
            <a:noAutofit/>
          </a:bodyPr>
          <a:lstStyle/>
          <a:p>
            <a:pPr>
              <a:lnSpc>
                <a:spcPct val="100000"/>
              </a:lnSpc>
            </a:pPr>
            <a:r>
              <a:rPr lang="en-US" dirty="0"/>
              <a:t>Other plasma products</a:t>
            </a:r>
            <a:br>
              <a:rPr lang="en-US" dirty="0"/>
            </a:br>
            <a:r>
              <a:rPr lang="en-US" dirty="0"/>
              <a:t>Cryoprecipitate</a:t>
            </a:r>
            <a:endParaRPr lang="en-CA" dirty="0"/>
          </a:p>
        </p:txBody>
      </p:sp>
      <p:sp>
        <p:nvSpPr>
          <p:cNvPr id="3" name="Content Placeholder 2">
            <a:extLst>
              <a:ext uri="{FF2B5EF4-FFF2-40B4-BE49-F238E27FC236}">
                <a16:creationId xmlns:a16="http://schemas.microsoft.com/office/drawing/2014/main" id="{95D8B2E9-66B3-4D4A-8F79-FE0F8565D2BA}"/>
              </a:ext>
            </a:extLst>
          </p:cNvPr>
          <p:cNvSpPr>
            <a:spLocks noGrp="1"/>
          </p:cNvSpPr>
          <p:nvPr>
            <p:ph idx="1"/>
          </p:nvPr>
        </p:nvSpPr>
        <p:spPr>
          <a:xfrm>
            <a:off x="838200" y="1562100"/>
            <a:ext cx="10515600" cy="4614863"/>
          </a:xfrm>
        </p:spPr>
        <p:txBody>
          <a:bodyPr>
            <a:noAutofit/>
          </a:bodyPr>
          <a:lstStyle/>
          <a:p>
            <a:r>
              <a:rPr lang="en-CA" dirty="0"/>
              <a:t>Cryoprecipitate contains significant quantities of FVIII (</a:t>
            </a:r>
            <a:r>
              <a:rPr lang="en-US" dirty="0"/>
              <a:t>3-10 IU/mL), VWF, fibrinogen, and FXIII, but not FIX nor FXI.  The resultant supernatant is called cryo-poor plasma and contains other coagulation factors such as factors VII, IX, X, and XI</a:t>
            </a:r>
          </a:p>
          <a:p>
            <a:r>
              <a:rPr lang="en-US" dirty="0"/>
              <a:t>The use of viral inactivation procedures is strongly </a:t>
            </a:r>
            <a:r>
              <a:rPr lang="en-CA" dirty="0"/>
              <a:t>encouraged</a:t>
            </a:r>
          </a:p>
          <a:p>
            <a:pPr marL="0" indent="0">
              <a:buNone/>
            </a:pPr>
            <a:r>
              <a:rPr lang="en-US" b="1" dirty="0">
                <a:solidFill>
                  <a:schemeClr val="accent1"/>
                </a:solidFill>
              </a:rPr>
              <a:t>Recommendation 5.5.3</a:t>
            </a:r>
            <a:br>
              <a:rPr lang="en-US" b="1" dirty="0">
                <a:solidFill>
                  <a:schemeClr val="accent1"/>
                </a:solidFill>
              </a:rPr>
            </a:br>
            <a:r>
              <a:rPr lang="en-US" altLang="en-US" noProof="0" dirty="0"/>
              <a:t>For patients with hemophilia, </a:t>
            </a:r>
            <a:r>
              <a:rPr lang="en-US" altLang="en-US" b="1" noProof="0" dirty="0"/>
              <a:t>cryoprecipitate is not recommended </a:t>
            </a:r>
            <a:r>
              <a:rPr lang="en-US" altLang="en-US" noProof="0" dirty="0"/>
              <a:t>due to concerns about the safety and quality. </a:t>
            </a:r>
          </a:p>
        </p:txBody>
      </p:sp>
      <p:sp>
        <p:nvSpPr>
          <p:cNvPr id="6" name="Text Placeholder 5">
            <a:extLst>
              <a:ext uri="{FF2B5EF4-FFF2-40B4-BE49-F238E27FC236}">
                <a16:creationId xmlns:a16="http://schemas.microsoft.com/office/drawing/2014/main" id="{D3E2BB98-05F0-4D5C-BBFD-321C9F93B696}"/>
              </a:ext>
            </a:extLst>
          </p:cNvPr>
          <p:cNvSpPr>
            <a:spLocks noGrp="1"/>
          </p:cNvSpPr>
          <p:nvPr>
            <p:ph type="body" sz="quarter" idx="13"/>
          </p:nvPr>
        </p:nvSpPr>
        <p:spPr>
          <a:xfrm>
            <a:off x="838201" y="6356351"/>
            <a:ext cx="9925050" cy="365125"/>
          </a:xfrm>
        </p:spPr>
        <p:txBody>
          <a:bodyPr/>
          <a:lstStyle/>
          <a:p>
            <a:r>
              <a:rPr lang="en-CA" dirty="0"/>
              <a:t>von Willebrand factor; CFCs, clotting factor concentrates.</a:t>
            </a:r>
          </a:p>
        </p:txBody>
      </p:sp>
      <p:sp>
        <p:nvSpPr>
          <p:cNvPr id="12" name="Content Placeholder 2">
            <a:extLst>
              <a:ext uri="{FF2B5EF4-FFF2-40B4-BE49-F238E27FC236}">
                <a16:creationId xmlns:a16="http://schemas.microsoft.com/office/drawing/2014/main" id="{1AEDB14A-9264-4593-B7D3-96E4B3563E8E}"/>
              </a:ext>
            </a:extLst>
          </p:cNvPr>
          <p:cNvSpPr txBox="1">
            <a:spLocks/>
          </p:cNvSpPr>
          <p:nvPr/>
        </p:nvSpPr>
        <p:spPr>
          <a:xfrm>
            <a:off x="838200" y="4630056"/>
            <a:ext cx="10515600" cy="1378859"/>
          </a:xfrm>
          <a:prstGeom prst="roundRect">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Font typeface="Arial" panose="020B0604020202020204" pitchFamily="34" charset="0"/>
              <a:buNone/>
              <a:defRPr/>
            </a:pPr>
            <a:r>
              <a:rPr lang="en-US" altLang="en-US" b="1" dirty="0">
                <a:solidFill>
                  <a:schemeClr val="accent1"/>
                </a:solidFill>
                <a:latin typeface="Arial" panose="020B0604020202020204" pitchFamily="34" charset="0"/>
                <a:cs typeface="Arial" panose="020B0604020202020204" pitchFamily="34" charset="0"/>
              </a:rPr>
              <a:t>REMARK: </a:t>
            </a:r>
            <a:r>
              <a:rPr lang="en-US" altLang="en-US" dirty="0">
                <a:latin typeface="Arial" panose="020B0604020202020204" pitchFamily="34" charset="0"/>
                <a:cs typeface="Arial" panose="020B0604020202020204" pitchFamily="34" charset="0"/>
              </a:rPr>
              <a:t>The use of cryoprecipitate can only be justified in situations where clotting factor concentrates are not available as there is no proven advantage for their use over CFCs. It is strongly encouraged that viral-inactivation procedures be used, if available.</a:t>
            </a:r>
          </a:p>
        </p:txBody>
      </p:sp>
    </p:spTree>
    <p:extLst>
      <p:ext uri="{BB962C8B-B14F-4D97-AF65-F5344CB8AC3E}">
        <p14:creationId xmlns:p14="http://schemas.microsoft.com/office/powerpoint/2010/main" val="1582168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0D1C5-0E0B-4112-A431-A8B992DE548E}"/>
              </a:ext>
            </a:extLst>
          </p:cNvPr>
          <p:cNvSpPr>
            <a:spLocks noGrp="1"/>
          </p:cNvSpPr>
          <p:nvPr>
            <p:ph type="title"/>
          </p:nvPr>
        </p:nvSpPr>
        <p:spPr>
          <a:xfrm>
            <a:off x="838199" y="225425"/>
            <a:ext cx="10515599" cy="1090079"/>
          </a:xfrm>
        </p:spPr>
        <p:txBody>
          <a:bodyPr>
            <a:normAutofit/>
          </a:bodyPr>
          <a:lstStyle/>
          <a:p>
            <a:pPr>
              <a:lnSpc>
                <a:spcPct val="100000"/>
              </a:lnSpc>
            </a:pPr>
            <a:r>
              <a:rPr lang="en-US" dirty="0"/>
              <a:t>Other pharmacological options</a:t>
            </a:r>
            <a:endParaRPr lang="en-CA" dirty="0"/>
          </a:p>
        </p:txBody>
      </p:sp>
      <p:sp>
        <p:nvSpPr>
          <p:cNvPr id="3" name="Content Placeholder 2">
            <a:extLst>
              <a:ext uri="{FF2B5EF4-FFF2-40B4-BE49-F238E27FC236}">
                <a16:creationId xmlns:a16="http://schemas.microsoft.com/office/drawing/2014/main" id="{65267E83-79F3-4F77-95FE-BDE1FA3693F5}"/>
              </a:ext>
            </a:extLst>
          </p:cNvPr>
          <p:cNvSpPr>
            <a:spLocks noGrp="1"/>
          </p:cNvSpPr>
          <p:nvPr>
            <p:ph idx="1"/>
          </p:nvPr>
        </p:nvSpPr>
        <p:spPr>
          <a:xfrm>
            <a:off x="838200" y="1562100"/>
            <a:ext cx="10515600" cy="4614863"/>
          </a:xfrm>
        </p:spPr>
        <p:txBody>
          <a:bodyPr>
            <a:normAutofit/>
          </a:bodyPr>
          <a:lstStyle/>
          <a:p>
            <a:pPr marL="0" indent="0">
              <a:buNone/>
            </a:pPr>
            <a:r>
              <a:rPr lang="en-US" b="1" dirty="0"/>
              <a:t>In addition to CFCs, other agents can be of great value in a significant proportion </a:t>
            </a:r>
            <a:br>
              <a:rPr lang="en-US" b="1" dirty="0"/>
            </a:br>
            <a:r>
              <a:rPr lang="en-US" b="1" dirty="0"/>
              <a:t>of cases. These include:</a:t>
            </a:r>
          </a:p>
          <a:p>
            <a:r>
              <a:rPr lang="en-CA" dirty="0"/>
              <a:t>Desmopressin </a:t>
            </a:r>
          </a:p>
          <a:p>
            <a:r>
              <a:rPr lang="en-CA" dirty="0"/>
              <a:t>Tranexamic acid (</a:t>
            </a:r>
            <a:r>
              <a:rPr lang="en-US" dirty="0"/>
              <a:t>antifibrinolytic agent)</a:t>
            </a:r>
            <a:endParaRPr lang="en-CA" dirty="0"/>
          </a:p>
          <a:p>
            <a:r>
              <a:rPr lang="en-CA" dirty="0"/>
              <a:t>Epsilon aminocaproic acid (EACA)</a:t>
            </a:r>
          </a:p>
        </p:txBody>
      </p:sp>
      <p:sp>
        <p:nvSpPr>
          <p:cNvPr id="4" name="Text Placeholder 3">
            <a:extLst>
              <a:ext uri="{FF2B5EF4-FFF2-40B4-BE49-F238E27FC236}">
                <a16:creationId xmlns:a16="http://schemas.microsoft.com/office/drawing/2014/main" id="{02781AD1-81E0-4A7E-94DB-823BD079BEE9}"/>
              </a:ext>
            </a:extLst>
          </p:cNvPr>
          <p:cNvSpPr>
            <a:spLocks noGrp="1"/>
          </p:cNvSpPr>
          <p:nvPr>
            <p:ph type="body" sz="quarter" idx="13"/>
          </p:nvPr>
        </p:nvSpPr>
        <p:spPr>
          <a:xfrm>
            <a:off x="838201" y="6356351"/>
            <a:ext cx="9925050" cy="365125"/>
          </a:xfrm>
        </p:spPr>
        <p:txBody>
          <a:bodyPr/>
          <a:lstStyle/>
          <a:p>
            <a:r>
              <a:rPr lang="en-US" dirty="0"/>
              <a:t>CFCs, clotting factor concentrates.</a:t>
            </a:r>
            <a:endParaRPr lang="en-CA" dirty="0"/>
          </a:p>
        </p:txBody>
      </p:sp>
    </p:spTree>
    <p:extLst>
      <p:ext uri="{BB962C8B-B14F-4D97-AF65-F5344CB8AC3E}">
        <p14:creationId xmlns:p14="http://schemas.microsoft.com/office/powerpoint/2010/main" val="1595917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8F9E7F2-8A51-944D-9B89-44C4FD5FF276}"/>
              </a:ext>
            </a:extLst>
          </p:cNvPr>
          <p:cNvPicPr>
            <a:picLocks noChangeAspect="1"/>
          </p:cNvPicPr>
          <p:nvPr/>
        </p:nvPicPr>
        <p:blipFill>
          <a:blip r:embed="rId3"/>
          <a:stretch>
            <a:fillRect/>
          </a:stretch>
        </p:blipFill>
        <p:spPr>
          <a:xfrm>
            <a:off x="4074742" y="1074891"/>
            <a:ext cx="4042511" cy="5281459"/>
          </a:xfrm>
          <a:prstGeom prst="rect">
            <a:avLst/>
          </a:prstGeom>
        </p:spPr>
      </p:pic>
      <p:sp>
        <p:nvSpPr>
          <p:cNvPr id="2" name="Title 1">
            <a:extLst>
              <a:ext uri="{FF2B5EF4-FFF2-40B4-BE49-F238E27FC236}">
                <a16:creationId xmlns:a16="http://schemas.microsoft.com/office/drawing/2014/main" id="{0F3FA7CA-25A6-4E52-AD19-9B794E7D92C0}"/>
              </a:ext>
            </a:extLst>
          </p:cNvPr>
          <p:cNvSpPr>
            <a:spLocks noGrp="1"/>
          </p:cNvSpPr>
          <p:nvPr>
            <p:ph type="title"/>
          </p:nvPr>
        </p:nvSpPr>
        <p:spPr>
          <a:xfrm>
            <a:off x="838199" y="225425"/>
            <a:ext cx="10515599" cy="1090079"/>
          </a:xfrm>
        </p:spPr>
        <p:txBody>
          <a:bodyPr vert="horz" lIns="91440" tIns="45720" rIns="91440" bIns="45720" rtlCol="0" anchor="ctr">
            <a:noAutofit/>
          </a:bodyPr>
          <a:lstStyle/>
          <a:p>
            <a:pPr>
              <a:lnSpc>
                <a:spcPct val="100000"/>
              </a:lnSpc>
            </a:pPr>
            <a:r>
              <a:rPr lang="en-US" dirty="0"/>
              <a:t>WFH Guidelines for the Management of Hemophilia</a:t>
            </a:r>
            <a:endParaRPr lang="en-CA" dirty="0"/>
          </a:p>
        </p:txBody>
      </p:sp>
      <p:sp>
        <p:nvSpPr>
          <p:cNvPr id="6" name="Text Placeholder 5">
            <a:extLst>
              <a:ext uri="{FF2B5EF4-FFF2-40B4-BE49-F238E27FC236}">
                <a16:creationId xmlns:a16="http://schemas.microsoft.com/office/drawing/2014/main" id="{9AEF09F4-0E4B-421D-89A7-61BE5E96CF54}"/>
              </a:ext>
            </a:extLst>
          </p:cNvPr>
          <p:cNvSpPr>
            <a:spLocks noGrp="1"/>
          </p:cNvSpPr>
          <p:nvPr>
            <p:ph type="body" sz="quarter" idx="13"/>
          </p:nvPr>
        </p:nvSpPr>
        <p:spPr>
          <a:xfrm>
            <a:off x="838201" y="6356351"/>
            <a:ext cx="9925050" cy="365125"/>
          </a:xfrm>
        </p:spPr>
        <p:txBody>
          <a:bodyPr/>
          <a:lstStyle/>
          <a:p>
            <a:r>
              <a:rPr lang="en-US" sz="900" b="1" i="1" u="none" strike="noStrike" baseline="0" dirty="0"/>
              <a:t>All recommendations are consensus based.</a:t>
            </a:r>
          </a:p>
          <a:p>
            <a:r>
              <a:rPr lang="it-IT" sz="900" dirty="0"/>
              <a:t>Srivastava A et al. Haemophilia. 2020;26(Suppl 6):1–158. </a:t>
            </a:r>
          </a:p>
        </p:txBody>
      </p:sp>
    </p:spTree>
    <p:extLst>
      <p:ext uri="{BB962C8B-B14F-4D97-AF65-F5344CB8AC3E}">
        <p14:creationId xmlns:p14="http://schemas.microsoft.com/office/powerpoint/2010/main" val="16497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124F-7928-4D82-AC96-FD8F0F2CEBD9}"/>
              </a:ext>
            </a:extLst>
          </p:cNvPr>
          <p:cNvSpPr>
            <a:spLocks noGrp="1"/>
          </p:cNvSpPr>
          <p:nvPr>
            <p:ph type="title"/>
          </p:nvPr>
        </p:nvSpPr>
        <p:spPr/>
        <p:txBody>
          <a:bodyPr>
            <a:noAutofit/>
          </a:bodyPr>
          <a:lstStyle/>
          <a:p>
            <a:pPr>
              <a:lnSpc>
                <a:spcPct val="100000"/>
              </a:lnSpc>
            </a:pPr>
            <a:r>
              <a:rPr lang="en-US" dirty="0"/>
              <a:t>Other pharmacological options</a:t>
            </a:r>
            <a:br>
              <a:rPr lang="en-US" dirty="0"/>
            </a:br>
            <a:r>
              <a:rPr lang="en-US" dirty="0"/>
              <a:t>Desmopressin (DDAVP)</a:t>
            </a:r>
            <a:endParaRPr lang="en-CA" dirty="0"/>
          </a:p>
        </p:txBody>
      </p:sp>
      <p:sp>
        <p:nvSpPr>
          <p:cNvPr id="3" name="Content Placeholder 2">
            <a:extLst>
              <a:ext uri="{FF2B5EF4-FFF2-40B4-BE49-F238E27FC236}">
                <a16:creationId xmlns:a16="http://schemas.microsoft.com/office/drawing/2014/main" id="{95D8B2E9-66B3-4D4A-8F79-FE0F8565D2BA}"/>
              </a:ext>
            </a:extLst>
          </p:cNvPr>
          <p:cNvSpPr>
            <a:spLocks noGrp="1"/>
          </p:cNvSpPr>
          <p:nvPr>
            <p:ph idx="1"/>
          </p:nvPr>
        </p:nvSpPr>
        <p:spPr/>
        <p:txBody>
          <a:bodyPr>
            <a:noAutofit/>
          </a:bodyPr>
          <a:lstStyle/>
          <a:p>
            <a:r>
              <a:rPr lang="en-CA" dirty="0"/>
              <a:t>DDAVP is a </a:t>
            </a:r>
            <a:r>
              <a:rPr lang="en-US" dirty="0"/>
              <a:t>synthetic analogue of vasopressin that boosts plasma levels of FVIII and VWF</a:t>
            </a:r>
          </a:p>
          <a:p>
            <a:r>
              <a:rPr lang="en-US" dirty="0"/>
              <a:t>DDAVP may be the treatment of choice for patients with mild or moderate hemophilia A </a:t>
            </a:r>
            <a:br>
              <a:rPr lang="en-US" dirty="0"/>
            </a:br>
            <a:r>
              <a:rPr lang="en-US" dirty="0"/>
              <a:t>as it avoids the expense and risk of FVIII inhibitor </a:t>
            </a:r>
            <a:r>
              <a:rPr lang="en-CA" dirty="0"/>
              <a:t>development</a:t>
            </a:r>
          </a:p>
          <a:p>
            <a:r>
              <a:rPr lang="en-US" dirty="0"/>
              <a:t>DDAVP is for hemophilia A patients only and is </a:t>
            </a:r>
            <a:r>
              <a:rPr lang="en-CA" dirty="0"/>
              <a:t>useful in the treatment and prevention </a:t>
            </a:r>
            <a:br>
              <a:rPr lang="en-CA" dirty="0"/>
            </a:br>
            <a:r>
              <a:rPr lang="en-CA" dirty="0"/>
              <a:t>of bleeding in carriers of hemophilia A </a:t>
            </a:r>
          </a:p>
          <a:p>
            <a:r>
              <a:rPr lang="en-CA" dirty="0"/>
              <a:t>Appropriate preparations include:</a:t>
            </a:r>
          </a:p>
          <a:p>
            <a:pPr lvl="1">
              <a:spcBef>
                <a:spcPts val="600"/>
              </a:spcBef>
            </a:pPr>
            <a:r>
              <a:rPr lang="en-CA" sz="2000" dirty="0"/>
              <a:t>4 </a:t>
            </a:r>
            <a:r>
              <a:rPr lang="el-GR" sz="2000" dirty="0"/>
              <a:t>μ</a:t>
            </a:r>
            <a:r>
              <a:rPr lang="en-CA" sz="2000" dirty="0"/>
              <a:t>g/mL for intravenous use;</a:t>
            </a:r>
          </a:p>
          <a:p>
            <a:pPr lvl="1">
              <a:spcBef>
                <a:spcPts val="600"/>
              </a:spcBef>
            </a:pPr>
            <a:r>
              <a:rPr lang="en-CA" sz="2000" dirty="0"/>
              <a:t>15 </a:t>
            </a:r>
            <a:r>
              <a:rPr lang="el-GR" sz="2000" dirty="0"/>
              <a:t>μ</a:t>
            </a:r>
            <a:r>
              <a:rPr lang="en-CA" sz="2000" dirty="0"/>
              <a:t>g/mL for intravenous and subcutaneous use;</a:t>
            </a:r>
          </a:p>
          <a:p>
            <a:pPr lvl="1">
              <a:spcBef>
                <a:spcPts val="600"/>
              </a:spcBef>
            </a:pPr>
            <a:r>
              <a:rPr lang="en-CA" sz="2000" dirty="0"/>
              <a:t>150 </a:t>
            </a:r>
            <a:r>
              <a:rPr lang="el-GR" sz="2000" dirty="0"/>
              <a:t>μ</a:t>
            </a:r>
            <a:r>
              <a:rPr lang="en-CA" sz="2000" dirty="0"/>
              <a:t>g per metered dose as nasal spray</a:t>
            </a:r>
            <a:endParaRPr lang="en-CA" dirty="0"/>
          </a:p>
          <a:p>
            <a:r>
              <a:rPr lang="en-CA" dirty="0"/>
              <a:t>See WFH Guidelines for full details of dosing</a:t>
            </a:r>
          </a:p>
        </p:txBody>
      </p:sp>
      <p:sp>
        <p:nvSpPr>
          <p:cNvPr id="4" name="Text Placeholder 3">
            <a:extLst>
              <a:ext uri="{FF2B5EF4-FFF2-40B4-BE49-F238E27FC236}">
                <a16:creationId xmlns:a16="http://schemas.microsoft.com/office/drawing/2014/main" id="{0C18B04D-3BCA-458D-BB3B-4E43F3CDF294}"/>
              </a:ext>
            </a:extLst>
          </p:cNvPr>
          <p:cNvSpPr>
            <a:spLocks noGrp="1"/>
          </p:cNvSpPr>
          <p:nvPr>
            <p:ph type="body" sz="quarter" idx="13"/>
          </p:nvPr>
        </p:nvSpPr>
        <p:spPr/>
        <p:txBody>
          <a:bodyPr/>
          <a:lstStyle/>
          <a:p>
            <a:r>
              <a:rPr lang="en-CA" dirty="0"/>
              <a:t>DDAVP, desmopressin; VWF; von Willebrand factor.</a:t>
            </a:r>
          </a:p>
        </p:txBody>
      </p:sp>
    </p:spTree>
    <p:extLst>
      <p:ext uri="{BB962C8B-B14F-4D97-AF65-F5344CB8AC3E}">
        <p14:creationId xmlns:p14="http://schemas.microsoft.com/office/powerpoint/2010/main" val="3500721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F5F0E-4BD0-4E21-A190-F9764BF8888E}"/>
              </a:ext>
            </a:extLst>
          </p:cNvPr>
          <p:cNvSpPr>
            <a:spLocks noGrp="1"/>
          </p:cNvSpPr>
          <p:nvPr>
            <p:ph type="title"/>
          </p:nvPr>
        </p:nvSpPr>
        <p:spPr>
          <a:xfrm>
            <a:off x="838199" y="225425"/>
            <a:ext cx="10515599" cy="1090079"/>
          </a:xfrm>
        </p:spPr>
        <p:txBody>
          <a:bodyPr>
            <a:noAutofit/>
          </a:bodyPr>
          <a:lstStyle/>
          <a:p>
            <a:pPr lvl="0">
              <a:lnSpc>
                <a:spcPct val="100000"/>
              </a:lnSpc>
            </a:pPr>
            <a:r>
              <a:rPr lang="en-US" dirty="0"/>
              <a:t>Other pharmacological options</a:t>
            </a:r>
            <a:br>
              <a:rPr lang="en-US" dirty="0"/>
            </a:br>
            <a:r>
              <a:rPr lang="en-US" dirty="0"/>
              <a:t>Desmopressin (DDAVP)</a:t>
            </a:r>
            <a:endParaRPr lang="en-CA"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0" y="1562100"/>
            <a:ext cx="10515600" cy="1355271"/>
          </a:xfrm>
        </p:spPr>
        <p:txBody>
          <a:bodyPr>
            <a:noAutofit/>
          </a:bodyPr>
          <a:lstStyle/>
          <a:p>
            <a:pPr marL="0" indent="0">
              <a:buNone/>
            </a:pPr>
            <a:r>
              <a:rPr lang="en-US" b="1" dirty="0">
                <a:solidFill>
                  <a:schemeClr val="accent1"/>
                </a:solidFill>
              </a:rPr>
              <a:t>Recommendation 5.6.1 </a:t>
            </a:r>
            <a:br>
              <a:rPr lang="en-US" b="1" dirty="0">
                <a:solidFill>
                  <a:schemeClr val="accent1"/>
                </a:solidFill>
              </a:rPr>
            </a:br>
            <a:r>
              <a:rPr lang="en-US" altLang="en-US" dirty="0"/>
              <a:t>For patients with </a:t>
            </a:r>
            <a:r>
              <a:rPr lang="en-US" altLang="en-US" b="1" dirty="0"/>
              <a:t>mild or moderate </a:t>
            </a:r>
            <a:r>
              <a:rPr lang="en-US" altLang="en-US" dirty="0"/>
              <a:t>hemophilia A and </a:t>
            </a:r>
            <a:r>
              <a:rPr lang="en-US" altLang="en-US" b="1" dirty="0"/>
              <a:t>carriers </a:t>
            </a:r>
            <a:r>
              <a:rPr lang="en-US" altLang="en-US" dirty="0"/>
              <a:t>of hemophilia A, the WFH recommends considering</a:t>
            </a:r>
            <a:r>
              <a:rPr lang="en-US" altLang="en-US" b="1" dirty="0"/>
              <a:t> desmopressin (DDAVP) </a:t>
            </a:r>
            <a:r>
              <a:rPr lang="en-US" altLang="en-US" dirty="0"/>
              <a:t>as an option for treatment. </a:t>
            </a:r>
          </a:p>
        </p:txBody>
      </p:sp>
      <p:sp>
        <p:nvSpPr>
          <p:cNvPr id="8" name="Text Placeholder 7">
            <a:extLst>
              <a:ext uri="{FF2B5EF4-FFF2-40B4-BE49-F238E27FC236}">
                <a16:creationId xmlns:a16="http://schemas.microsoft.com/office/drawing/2014/main" id="{AAFD742E-5617-4508-A2E7-E244F92F9A2D}"/>
              </a:ext>
            </a:extLst>
          </p:cNvPr>
          <p:cNvSpPr>
            <a:spLocks noGrp="1"/>
          </p:cNvSpPr>
          <p:nvPr>
            <p:ph type="body" sz="quarter" idx="13"/>
          </p:nvPr>
        </p:nvSpPr>
        <p:spPr/>
        <p:txBody>
          <a:bodyPr/>
          <a:lstStyle/>
          <a:p>
            <a:r>
              <a:rPr lang="en-US" dirty="0"/>
              <a:t>DDAVP, desmopressin.</a:t>
            </a:r>
            <a:endParaRPr lang="en-CA" dirty="0"/>
          </a:p>
        </p:txBody>
      </p:sp>
      <p:sp>
        <p:nvSpPr>
          <p:cNvPr id="10" name="Content Placeholder 2">
            <a:extLst>
              <a:ext uri="{FF2B5EF4-FFF2-40B4-BE49-F238E27FC236}">
                <a16:creationId xmlns:a16="http://schemas.microsoft.com/office/drawing/2014/main" id="{EDC7D3BF-2111-422B-9303-69B0F2CC13E6}"/>
              </a:ext>
            </a:extLst>
          </p:cNvPr>
          <p:cNvSpPr txBox="1">
            <a:spLocks/>
          </p:cNvSpPr>
          <p:nvPr/>
        </p:nvSpPr>
        <p:spPr>
          <a:xfrm>
            <a:off x="838200" y="2796144"/>
            <a:ext cx="10515600" cy="3570515"/>
          </a:xfrm>
          <a:prstGeom prst="roundRect">
            <a:avLst>
              <a:gd name="adj" fmla="val 7488"/>
            </a:avLst>
          </a:prstGeom>
          <a:solidFill>
            <a:schemeClr val="bg1"/>
          </a:solidFill>
          <a:ln w="38100">
            <a:solidFill>
              <a:schemeClr val="accent1"/>
            </a:solidFill>
          </a:ln>
        </p:spPr>
        <p:txBody>
          <a:bodyPr vert="horz" lIns="274320" tIns="45720" rIns="274320" bIns="45720" rtlCol="0" anchor="ctr">
            <a:normAutofit fontScale="92500" lnSpcReduction="20000"/>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spcAft>
                <a:spcPts val="600"/>
              </a:spcAft>
              <a:buClr>
                <a:srgbClr val="C00A36"/>
              </a:buClr>
              <a:buFont typeface="Arial" panose="020B0604020202020204" pitchFamily="34" charset="0"/>
              <a:buNone/>
              <a:defRPr/>
            </a:pPr>
            <a:r>
              <a:rPr lang="en-US" altLang="en-US" sz="1800" b="1" dirty="0">
                <a:solidFill>
                  <a:schemeClr val="accent1"/>
                </a:solidFill>
                <a:latin typeface="Arial" panose="020B0604020202020204" pitchFamily="34" charset="0"/>
                <a:cs typeface="Arial" panose="020B0604020202020204" pitchFamily="34" charset="0"/>
              </a:rPr>
              <a:t>REMARK: </a:t>
            </a:r>
            <a:r>
              <a:rPr lang="en-US" altLang="en-US" sz="1800" dirty="0">
                <a:latin typeface="Arial" panose="020B0604020202020204" pitchFamily="34" charset="0"/>
                <a:cs typeface="Arial" panose="020B0604020202020204" pitchFamily="34" charset="0"/>
              </a:rPr>
              <a:t>The WFH recommends testing DDAVP prior to therapeutic use to evaluate the individual FVIII response. The decision to use DDAVP must be based on the patient's baseline FVIII activity, the increment achieved, and the duration of treatment required.</a:t>
            </a:r>
          </a:p>
          <a:p>
            <a:pPr marL="0" indent="0">
              <a:lnSpc>
                <a:spcPct val="120000"/>
              </a:lnSpc>
              <a:spcBef>
                <a:spcPts val="300"/>
              </a:spcBef>
              <a:spcAft>
                <a:spcPts val="600"/>
              </a:spcAft>
              <a:buClr>
                <a:srgbClr val="C00A36"/>
              </a:buClr>
              <a:buNone/>
              <a:defRPr/>
            </a:pPr>
            <a:r>
              <a:rPr lang="en-US" altLang="en-US" sz="1800" b="1" dirty="0">
                <a:solidFill>
                  <a:schemeClr val="accent1"/>
                </a:solidFill>
                <a:latin typeface="Arial" panose="020B0604020202020204" pitchFamily="34" charset="0"/>
                <a:cs typeface="Arial" panose="020B0604020202020204" pitchFamily="34" charset="0"/>
              </a:rPr>
              <a:t>REMARK: </a:t>
            </a:r>
            <a:r>
              <a:rPr lang="en-US" altLang="en-US" sz="1800" dirty="0">
                <a:latin typeface="Arial" panose="020B0604020202020204" pitchFamily="34" charset="0"/>
                <a:cs typeface="Arial" panose="020B0604020202020204" pitchFamily="34" charset="0"/>
              </a:rPr>
              <a:t>In general, the most common adverse events observed are tachycardia, flushing, tremor, abdominal discomfort, and headache, especially during rapid infusion, and are mostly mild and transient. However, hypotension and/or severe hyponatremia can also occur.</a:t>
            </a:r>
          </a:p>
          <a:p>
            <a:pPr marL="0" indent="0">
              <a:lnSpc>
                <a:spcPct val="120000"/>
              </a:lnSpc>
              <a:spcBef>
                <a:spcPts val="300"/>
              </a:spcBef>
              <a:spcAft>
                <a:spcPts val="600"/>
              </a:spcAft>
              <a:buClr>
                <a:srgbClr val="C00A36"/>
              </a:buClr>
              <a:buNone/>
              <a:defRPr/>
            </a:pPr>
            <a:r>
              <a:rPr lang="en-US" altLang="en-US" sz="1800" b="1" dirty="0">
                <a:solidFill>
                  <a:schemeClr val="accent1"/>
                </a:solidFill>
                <a:latin typeface="Arial" panose="020B0604020202020204" pitchFamily="34" charset="0"/>
                <a:cs typeface="Arial" panose="020B0604020202020204" pitchFamily="34" charset="0"/>
              </a:rPr>
              <a:t>REMARK: </a:t>
            </a:r>
            <a:r>
              <a:rPr lang="en-US" altLang="en-US" sz="1800" dirty="0">
                <a:latin typeface="Arial" panose="020B0604020202020204" pitchFamily="34" charset="0"/>
                <a:cs typeface="Arial" panose="020B0604020202020204" pitchFamily="34" charset="0"/>
              </a:rPr>
              <a:t>For pregnant women during labour and delivery, the WFH recommends caution in the use of DDAVP, and it should be avoided in pre-eclampsia and eclampsia.</a:t>
            </a:r>
          </a:p>
          <a:p>
            <a:pPr marL="0" indent="0">
              <a:lnSpc>
                <a:spcPct val="120000"/>
              </a:lnSpc>
              <a:spcBef>
                <a:spcPts val="300"/>
              </a:spcBef>
              <a:spcAft>
                <a:spcPts val="600"/>
              </a:spcAft>
              <a:buClr>
                <a:srgbClr val="C00A36"/>
              </a:buClr>
              <a:buFont typeface="Arial" panose="020B0604020202020204" pitchFamily="34" charset="0"/>
              <a:buNone/>
              <a:defRPr/>
            </a:pPr>
            <a:r>
              <a:rPr lang="en-US" altLang="en-US" sz="1800" b="1" dirty="0">
                <a:solidFill>
                  <a:schemeClr val="accent1"/>
                </a:solidFill>
                <a:latin typeface="Arial" panose="020B0604020202020204" pitchFamily="34" charset="0"/>
                <a:cs typeface="Arial" panose="020B0604020202020204" pitchFamily="34" charset="0"/>
              </a:rPr>
              <a:t>REMARK: </a:t>
            </a:r>
            <a:r>
              <a:rPr lang="en-US" altLang="en-US" sz="1800" dirty="0">
                <a:latin typeface="Arial" panose="020B0604020202020204" pitchFamily="34" charset="0"/>
                <a:cs typeface="Arial" panose="020B0604020202020204" pitchFamily="34" charset="0"/>
              </a:rPr>
              <a:t>With more than 3 consecutive days of dosing, the therapeutic response may decrease (tachyphylaxis) and the risk of complications rises; thus, clotting factor concentrates may be needed when higher factor levels are required for a prolonged period.</a:t>
            </a:r>
          </a:p>
        </p:txBody>
      </p:sp>
    </p:spTree>
    <p:extLst>
      <p:ext uri="{BB962C8B-B14F-4D97-AF65-F5344CB8AC3E}">
        <p14:creationId xmlns:p14="http://schemas.microsoft.com/office/powerpoint/2010/main" val="4197414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124F-7928-4D82-AC96-FD8F0F2CEBD9}"/>
              </a:ext>
            </a:extLst>
          </p:cNvPr>
          <p:cNvSpPr>
            <a:spLocks noGrp="1"/>
          </p:cNvSpPr>
          <p:nvPr>
            <p:ph type="title"/>
          </p:nvPr>
        </p:nvSpPr>
        <p:spPr>
          <a:xfrm>
            <a:off x="838199" y="225425"/>
            <a:ext cx="10515599" cy="1090079"/>
          </a:xfrm>
        </p:spPr>
        <p:txBody>
          <a:bodyPr>
            <a:noAutofit/>
          </a:bodyPr>
          <a:lstStyle/>
          <a:p>
            <a:pPr>
              <a:lnSpc>
                <a:spcPct val="100000"/>
              </a:lnSpc>
            </a:pPr>
            <a:r>
              <a:rPr lang="en-US" dirty="0"/>
              <a:t>Other pharmacological options</a:t>
            </a:r>
            <a:br>
              <a:rPr lang="en-US" dirty="0"/>
            </a:br>
            <a:r>
              <a:rPr lang="en-US" dirty="0"/>
              <a:t>Tranexamic acid</a:t>
            </a:r>
            <a:endParaRPr lang="en-CA" dirty="0"/>
          </a:p>
        </p:txBody>
      </p:sp>
      <p:sp>
        <p:nvSpPr>
          <p:cNvPr id="3" name="Content Placeholder 2">
            <a:extLst>
              <a:ext uri="{FF2B5EF4-FFF2-40B4-BE49-F238E27FC236}">
                <a16:creationId xmlns:a16="http://schemas.microsoft.com/office/drawing/2014/main" id="{95D8B2E9-66B3-4D4A-8F79-FE0F8565D2BA}"/>
              </a:ext>
            </a:extLst>
          </p:cNvPr>
          <p:cNvSpPr>
            <a:spLocks noGrp="1"/>
          </p:cNvSpPr>
          <p:nvPr>
            <p:ph idx="1"/>
          </p:nvPr>
        </p:nvSpPr>
        <p:spPr>
          <a:xfrm>
            <a:off x="838200" y="1562100"/>
            <a:ext cx="10515600" cy="4614863"/>
          </a:xfrm>
        </p:spPr>
        <p:txBody>
          <a:bodyPr>
            <a:normAutofit/>
          </a:bodyPr>
          <a:lstStyle/>
          <a:p>
            <a:r>
              <a:rPr lang="en-US" dirty="0"/>
              <a:t>Tranexamic acid is an antifibrinolytic agent that competitively inhibits the activation of plasminogen to plasmin</a:t>
            </a:r>
          </a:p>
          <a:p>
            <a:r>
              <a:rPr lang="en-US" dirty="0"/>
              <a:t>Tranexamic acid alone is of no value in the prevention of hemarthroses</a:t>
            </a:r>
          </a:p>
          <a:p>
            <a:r>
              <a:rPr lang="en-US" dirty="0"/>
              <a:t>Tranexamic acid is given as oral tablets (25 mg/kg/dose) 3-4 times daily</a:t>
            </a:r>
          </a:p>
          <a:p>
            <a:pPr lvl="1"/>
            <a:r>
              <a:rPr lang="en-US" sz="2000" dirty="0"/>
              <a:t>It can also be given by intravenous infusion (10 mg/kg/dose) 2-3 times daily or as an oral rinse</a:t>
            </a:r>
          </a:p>
          <a:p>
            <a:r>
              <a:rPr lang="en-US" dirty="0"/>
              <a:t>The dose must be reduced if there is renal impairment to avoid toxic </a:t>
            </a:r>
            <a:r>
              <a:rPr lang="en-CA" dirty="0"/>
              <a:t>accumulation </a:t>
            </a:r>
          </a:p>
          <a:p>
            <a:r>
              <a:rPr lang="en-US" dirty="0"/>
              <a:t>It may be given alone or together with standard doses of CFCs, including bypassing agents such as </a:t>
            </a:r>
            <a:r>
              <a:rPr lang="en-US" dirty="0" err="1"/>
              <a:t>aPCC</a:t>
            </a:r>
            <a:r>
              <a:rPr lang="en-US" dirty="0"/>
              <a:t> and </a:t>
            </a:r>
            <a:r>
              <a:rPr lang="en-CA" dirty="0" err="1"/>
              <a:t>rFVIIa</a:t>
            </a:r>
            <a:endParaRPr lang="en-CA" dirty="0"/>
          </a:p>
          <a:p>
            <a:r>
              <a:rPr lang="en-US" dirty="0"/>
              <a:t>Tranexamic acid is contraindicated in patients with hemophilia B receiving PCCs</a:t>
            </a:r>
            <a:endParaRPr lang="en-CA" dirty="0"/>
          </a:p>
        </p:txBody>
      </p:sp>
      <p:sp>
        <p:nvSpPr>
          <p:cNvPr id="4" name="Text Placeholder 3">
            <a:extLst>
              <a:ext uri="{FF2B5EF4-FFF2-40B4-BE49-F238E27FC236}">
                <a16:creationId xmlns:a16="http://schemas.microsoft.com/office/drawing/2014/main" id="{0328FCAD-13A3-49A9-AE8C-A2EFC22B2FA6}"/>
              </a:ext>
            </a:extLst>
          </p:cNvPr>
          <p:cNvSpPr>
            <a:spLocks noGrp="1"/>
          </p:cNvSpPr>
          <p:nvPr>
            <p:ph type="body" sz="quarter" idx="13"/>
          </p:nvPr>
        </p:nvSpPr>
        <p:spPr>
          <a:xfrm>
            <a:off x="838201" y="6356351"/>
            <a:ext cx="9925050" cy="365125"/>
          </a:xfrm>
        </p:spPr>
        <p:txBody>
          <a:bodyPr/>
          <a:lstStyle/>
          <a:p>
            <a:r>
              <a:rPr lang="en-CA" dirty="0"/>
              <a:t>CFCs, clotting factor concentrates; </a:t>
            </a:r>
            <a:r>
              <a:rPr lang="en-CA" dirty="0" err="1"/>
              <a:t>aPCC</a:t>
            </a:r>
            <a:r>
              <a:rPr lang="en-CA" dirty="0"/>
              <a:t>, activated prothrombin complex concentrate; PCCs, prothrombin complex concentrates.</a:t>
            </a:r>
          </a:p>
        </p:txBody>
      </p:sp>
    </p:spTree>
    <p:extLst>
      <p:ext uri="{BB962C8B-B14F-4D97-AF65-F5344CB8AC3E}">
        <p14:creationId xmlns:p14="http://schemas.microsoft.com/office/powerpoint/2010/main" val="3961365121"/>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88A12-5BDF-46D7-931A-FE122316305F}"/>
              </a:ext>
            </a:extLst>
          </p:cNvPr>
          <p:cNvSpPr>
            <a:spLocks noGrp="1"/>
          </p:cNvSpPr>
          <p:nvPr>
            <p:ph type="title"/>
          </p:nvPr>
        </p:nvSpPr>
        <p:spPr/>
        <p:txBody>
          <a:bodyPr vert="horz" lIns="91440" tIns="45720" rIns="91440" bIns="45720" rtlCol="0" anchor="ctr">
            <a:noAutofit/>
          </a:bodyPr>
          <a:lstStyle/>
          <a:p>
            <a:pPr>
              <a:lnSpc>
                <a:spcPct val="100000"/>
              </a:lnSpc>
            </a:pPr>
            <a:r>
              <a:rPr lang="en-US" dirty="0"/>
              <a:t>Other pharmacological options</a:t>
            </a:r>
            <a:br>
              <a:rPr lang="en-US" dirty="0"/>
            </a:br>
            <a:r>
              <a:rPr lang="en-US" dirty="0"/>
              <a:t>Tranexamic acid</a:t>
            </a:r>
            <a:endParaRPr lang="en-CA"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p:txBody>
          <a:bodyPr>
            <a:normAutofit/>
          </a:bodyPr>
          <a:lstStyle/>
          <a:p>
            <a:pPr marL="0" indent="0">
              <a:spcBef>
                <a:spcPts val="300"/>
              </a:spcBef>
              <a:spcAft>
                <a:spcPts val="600"/>
              </a:spcAft>
              <a:buClr>
                <a:srgbClr val="C00A36"/>
              </a:buClr>
              <a:buNone/>
              <a:defRPr/>
            </a:pPr>
            <a:r>
              <a:rPr kumimoji="0" 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Recommendation 5.6.6 </a:t>
            </a:r>
            <a:br>
              <a:rPr kumimoji="0" 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br>
            <a:r>
              <a:rPr lang="en-US" altLang="en-US" sz="2000" dirty="0">
                <a:latin typeface="Arial" panose="020B0604020202020204" pitchFamily="34" charset="0"/>
                <a:cs typeface="Arial" panose="020B0604020202020204" pitchFamily="34" charset="0"/>
              </a:rPr>
              <a:t>For patients with hemophilia, the WFH recommends that </a:t>
            </a:r>
            <a:r>
              <a:rPr lang="en-US" altLang="en-US" sz="2000" b="1" dirty="0">
                <a:latin typeface="Arial" panose="020B0604020202020204" pitchFamily="34" charset="0"/>
                <a:cs typeface="Arial" panose="020B0604020202020204" pitchFamily="34" charset="0"/>
              </a:rPr>
              <a:t>antifibrinolytics are a valuable alternative to use alone or as adjuvant treatment</a:t>
            </a:r>
            <a:r>
              <a:rPr lang="en-US" altLang="en-US" sz="2000" dirty="0">
                <a:latin typeface="Arial" panose="020B0604020202020204" pitchFamily="34" charset="0"/>
                <a:cs typeface="Arial" panose="020B0604020202020204" pitchFamily="34" charset="0"/>
              </a:rPr>
              <a:t>, particularly in controlling mucocutaneous bleeding (e.g., epistaxis, oral and gastrointestinal bleeding, and menorrhagia) and for dental surgery and eruption or shedding of teeth. </a:t>
            </a:r>
          </a:p>
        </p:txBody>
      </p:sp>
      <p:sp>
        <p:nvSpPr>
          <p:cNvPr id="6" name="Content Placeholder 2">
            <a:extLst>
              <a:ext uri="{FF2B5EF4-FFF2-40B4-BE49-F238E27FC236}">
                <a16:creationId xmlns:a16="http://schemas.microsoft.com/office/drawing/2014/main" id="{D3CF59E7-B0BA-4723-A686-1196AFE8A7B5}"/>
              </a:ext>
            </a:extLst>
          </p:cNvPr>
          <p:cNvSpPr txBox="1">
            <a:spLocks/>
          </p:cNvSpPr>
          <p:nvPr/>
        </p:nvSpPr>
        <p:spPr>
          <a:xfrm>
            <a:off x="838200" y="3715659"/>
            <a:ext cx="10515600" cy="1538516"/>
          </a:xfrm>
          <a:prstGeom prst="roundRect">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Font typeface="Arial" panose="020B0604020202020204" pitchFamily="34" charset="0"/>
              <a:buNone/>
              <a:defRPr/>
            </a:pPr>
            <a:r>
              <a:rPr lang="en-US" altLang="en-US" b="1" dirty="0">
                <a:solidFill>
                  <a:schemeClr val="accent1"/>
                </a:solidFill>
                <a:latin typeface="Arial" panose="020B0604020202020204" pitchFamily="34" charset="0"/>
                <a:cs typeface="Arial" panose="020B0604020202020204" pitchFamily="34" charset="0"/>
              </a:rPr>
              <a:t>REMARK: </a:t>
            </a:r>
            <a:r>
              <a:rPr lang="en-US" altLang="en-US" dirty="0">
                <a:latin typeface="Arial" panose="020B0604020202020204" pitchFamily="34" charset="0"/>
                <a:cs typeface="Arial" panose="020B0604020202020204" pitchFamily="34" charset="0"/>
              </a:rPr>
              <a:t>Antifibrinolytics can be used with standard doses of clotting factor concentrates, including bypassing agents. However, they should not be used with prothrombin complex concentrates due to the increased risk of thromboembolism.</a:t>
            </a:r>
          </a:p>
        </p:txBody>
      </p:sp>
    </p:spTree>
    <p:extLst>
      <p:ext uri="{BB962C8B-B14F-4D97-AF65-F5344CB8AC3E}">
        <p14:creationId xmlns:p14="http://schemas.microsoft.com/office/powerpoint/2010/main" val="3234696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124F-7928-4D82-AC96-FD8F0F2CEBD9}"/>
              </a:ext>
            </a:extLst>
          </p:cNvPr>
          <p:cNvSpPr>
            <a:spLocks noGrp="1"/>
          </p:cNvSpPr>
          <p:nvPr>
            <p:ph type="title"/>
          </p:nvPr>
        </p:nvSpPr>
        <p:spPr>
          <a:xfrm>
            <a:off x="838199" y="225425"/>
            <a:ext cx="10515599" cy="1090079"/>
          </a:xfrm>
        </p:spPr>
        <p:txBody>
          <a:bodyPr>
            <a:noAutofit/>
          </a:bodyPr>
          <a:lstStyle/>
          <a:p>
            <a:pPr>
              <a:lnSpc>
                <a:spcPct val="100000"/>
              </a:lnSpc>
            </a:pPr>
            <a:r>
              <a:rPr lang="en-US" dirty="0"/>
              <a:t>Other pharmacological options</a:t>
            </a:r>
            <a:br>
              <a:rPr lang="en-US" dirty="0"/>
            </a:br>
            <a:r>
              <a:rPr lang="en-US" dirty="0"/>
              <a:t>Epsilon aminocaproic acid (EACA)</a:t>
            </a:r>
            <a:endParaRPr lang="en-CA" dirty="0"/>
          </a:p>
        </p:txBody>
      </p:sp>
      <p:sp>
        <p:nvSpPr>
          <p:cNvPr id="3" name="Content Placeholder 2">
            <a:extLst>
              <a:ext uri="{FF2B5EF4-FFF2-40B4-BE49-F238E27FC236}">
                <a16:creationId xmlns:a16="http://schemas.microsoft.com/office/drawing/2014/main" id="{95D8B2E9-66B3-4D4A-8F79-FE0F8565D2BA}"/>
              </a:ext>
            </a:extLst>
          </p:cNvPr>
          <p:cNvSpPr>
            <a:spLocks noGrp="1"/>
          </p:cNvSpPr>
          <p:nvPr>
            <p:ph idx="1"/>
          </p:nvPr>
        </p:nvSpPr>
        <p:spPr>
          <a:xfrm>
            <a:off x="4688378" y="1495600"/>
            <a:ext cx="6483927" cy="4614863"/>
          </a:xfrm>
        </p:spPr>
        <p:txBody>
          <a:bodyPr anchor="ctr">
            <a:noAutofit/>
          </a:bodyPr>
          <a:lstStyle/>
          <a:p>
            <a:r>
              <a:rPr lang="en-US" dirty="0"/>
              <a:t>In adults, EACA is typically administered every 4-6 hours up to a maximum of 24 g/day:</a:t>
            </a:r>
          </a:p>
          <a:p>
            <a:pPr lvl="1"/>
            <a:r>
              <a:rPr lang="en-US" sz="2000" dirty="0"/>
              <a:t>Orally (100 mg/kg/dose up to a maximum of 2 g/dose) or</a:t>
            </a:r>
          </a:p>
          <a:p>
            <a:pPr lvl="1"/>
            <a:r>
              <a:rPr lang="en-US" sz="2000" dirty="0"/>
              <a:t>Intravenously (100 mg/kg/dose up to a maximum of 4 g/dose) </a:t>
            </a:r>
          </a:p>
          <a:p>
            <a:pPr>
              <a:spcBef>
                <a:spcPts val="0"/>
              </a:spcBef>
            </a:pPr>
            <a:r>
              <a:rPr lang="en-US" dirty="0"/>
              <a:t>Gastrointestinal upset is common with EACA use </a:t>
            </a:r>
          </a:p>
          <a:p>
            <a:pPr>
              <a:spcBef>
                <a:spcPts val="0"/>
              </a:spcBef>
            </a:pPr>
            <a:r>
              <a:rPr lang="en-US" dirty="0"/>
              <a:t>Myopathy is a rare adverse reaction</a:t>
            </a:r>
          </a:p>
          <a:p>
            <a:pPr lvl="1"/>
            <a:r>
              <a:rPr lang="en-US" sz="2000" dirty="0"/>
              <a:t>Full resolution may be expected once EACA treatment is </a:t>
            </a:r>
            <a:r>
              <a:rPr lang="en-CA" sz="2000" dirty="0"/>
              <a:t>stopped</a:t>
            </a:r>
          </a:p>
        </p:txBody>
      </p:sp>
      <p:sp>
        <p:nvSpPr>
          <p:cNvPr id="8" name="Text Placeholder 7">
            <a:extLst>
              <a:ext uri="{FF2B5EF4-FFF2-40B4-BE49-F238E27FC236}">
                <a16:creationId xmlns:a16="http://schemas.microsoft.com/office/drawing/2014/main" id="{BF20A500-B767-4901-AAE3-6CF80EC71049}"/>
              </a:ext>
            </a:extLst>
          </p:cNvPr>
          <p:cNvSpPr>
            <a:spLocks noGrp="1"/>
          </p:cNvSpPr>
          <p:nvPr>
            <p:ph type="body" sz="quarter" idx="13"/>
          </p:nvPr>
        </p:nvSpPr>
        <p:spPr/>
        <p:txBody>
          <a:bodyPr/>
          <a:lstStyle/>
          <a:p>
            <a:r>
              <a:rPr lang="en-US" dirty="0"/>
              <a:t>EACA, epsilon </a:t>
            </a:r>
            <a:r>
              <a:rPr lang="en-US" dirty="0" err="1"/>
              <a:t>aminoproic</a:t>
            </a:r>
            <a:r>
              <a:rPr lang="en-US" dirty="0"/>
              <a:t> acid.</a:t>
            </a:r>
            <a:endParaRPr lang="en-CA" dirty="0"/>
          </a:p>
        </p:txBody>
      </p:sp>
      <p:sp>
        <p:nvSpPr>
          <p:cNvPr id="9" name="Content Placeholder 2">
            <a:extLst>
              <a:ext uri="{FF2B5EF4-FFF2-40B4-BE49-F238E27FC236}">
                <a16:creationId xmlns:a16="http://schemas.microsoft.com/office/drawing/2014/main" id="{A56D8F54-8C56-4EC8-9016-3A8A9852E750}"/>
              </a:ext>
            </a:extLst>
          </p:cNvPr>
          <p:cNvSpPr txBox="1">
            <a:spLocks/>
          </p:cNvSpPr>
          <p:nvPr/>
        </p:nvSpPr>
        <p:spPr>
          <a:xfrm>
            <a:off x="987824" y="1845425"/>
            <a:ext cx="2902528" cy="3782898"/>
          </a:xfrm>
          <a:prstGeom prst="roundRect">
            <a:avLst>
              <a:gd name="adj" fmla="val 5728"/>
            </a:avLst>
          </a:prstGeom>
          <a:solidFill>
            <a:schemeClr val="accent1"/>
          </a:solidFill>
        </p:spPr>
        <p:txBody>
          <a:bodyPr vert="horz" lIns="91440" tIns="45720" rIns="91440" bIns="45720" rtlCol="0" anchor="ctr">
            <a:normAutofit/>
          </a:bodyPr>
          <a:lstStyle>
            <a:defPPr>
              <a:defRPr lang="en-US"/>
            </a:defPPr>
            <a:lvl1pPr indent="0" algn="ctr">
              <a:lnSpc>
                <a:spcPct val="150000"/>
              </a:lnSpc>
              <a:spcBef>
                <a:spcPts val="1800"/>
              </a:spcBef>
              <a:buClr>
                <a:srgbClr val="642566"/>
              </a:buClr>
              <a:buFont typeface="Arial" panose="020B0604020202020204" pitchFamily="34" charset="0"/>
              <a:buNone/>
              <a:defRPr sz="2200" b="1">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Clr>
                <a:srgbClr val="642566"/>
              </a:buClr>
              <a:buFont typeface="Arial" panose="020B0604020202020204" pitchFamily="34" charset="0"/>
              <a:buChar char="•"/>
              <a:defRPr>
                <a:latin typeface="+mj-lt"/>
              </a:defRPr>
            </a:lvl2pPr>
            <a:lvl3pPr marL="1143000" indent="-228600">
              <a:lnSpc>
                <a:spcPct val="90000"/>
              </a:lnSpc>
              <a:spcBef>
                <a:spcPts val="500"/>
              </a:spcBef>
              <a:buClr>
                <a:srgbClr val="642566"/>
              </a:buClr>
              <a:buFont typeface="Arial" panose="020B0604020202020204" pitchFamily="34" charset="0"/>
              <a:buChar char="•"/>
              <a:defRPr sz="1600">
                <a:latin typeface="+mj-lt"/>
              </a:defRPr>
            </a:lvl3pPr>
            <a:lvl4pPr marL="1600200" indent="-228600">
              <a:lnSpc>
                <a:spcPct val="90000"/>
              </a:lnSpc>
              <a:spcBef>
                <a:spcPts val="500"/>
              </a:spcBef>
              <a:buClr>
                <a:srgbClr val="642566"/>
              </a:buClr>
              <a:buFont typeface="Arial" panose="020B0604020202020204" pitchFamily="34" charset="0"/>
              <a:buChar char="•"/>
              <a:defRPr sz="1400">
                <a:latin typeface="+mj-lt"/>
              </a:defRPr>
            </a:lvl4pPr>
            <a:lvl5pPr marL="2057400" indent="-228600">
              <a:lnSpc>
                <a:spcPct val="90000"/>
              </a:lnSpc>
              <a:spcBef>
                <a:spcPts val="500"/>
              </a:spcBef>
              <a:buClr>
                <a:srgbClr val="642566"/>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US" sz="2000" b="0" dirty="0"/>
              <a:t>EACA is less widely used than tranexamic acid as it has a shorter plasma half-life, lower potency, and higher toxicity</a:t>
            </a:r>
          </a:p>
        </p:txBody>
      </p:sp>
    </p:spTree>
    <p:extLst>
      <p:ext uri="{BB962C8B-B14F-4D97-AF65-F5344CB8AC3E}">
        <p14:creationId xmlns:p14="http://schemas.microsoft.com/office/powerpoint/2010/main" val="3439303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23A43-0EDF-4091-A8FA-39DB57C675ED}"/>
              </a:ext>
            </a:extLst>
          </p:cNvPr>
          <p:cNvSpPr>
            <a:spLocks noGrp="1"/>
          </p:cNvSpPr>
          <p:nvPr>
            <p:ph type="title"/>
          </p:nvPr>
        </p:nvSpPr>
        <p:spPr>
          <a:xfrm>
            <a:off x="838199" y="225425"/>
            <a:ext cx="10515599" cy="1090079"/>
          </a:xfrm>
        </p:spPr>
        <p:txBody>
          <a:bodyPr>
            <a:normAutofit/>
          </a:bodyPr>
          <a:lstStyle/>
          <a:p>
            <a:pPr>
              <a:lnSpc>
                <a:spcPct val="100000"/>
              </a:lnSpc>
            </a:pPr>
            <a:r>
              <a:rPr lang="en-US" dirty="0"/>
              <a:t>Non-factor replacement therapies</a:t>
            </a:r>
            <a:endParaRPr lang="en-CA" dirty="0"/>
          </a:p>
        </p:txBody>
      </p:sp>
      <p:sp>
        <p:nvSpPr>
          <p:cNvPr id="3" name="Content Placeholder 2">
            <a:extLst>
              <a:ext uri="{FF2B5EF4-FFF2-40B4-BE49-F238E27FC236}">
                <a16:creationId xmlns:a16="http://schemas.microsoft.com/office/drawing/2014/main" id="{7EB1144C-596D-4CB0-A264-986CAA9C99B6}"/>
              </a:ext>
            </a:extLst>
          </p:cNvPr>
          <p:cNvSpPr>
            <a:spLocks noGrp="1"/>
          </p:cNvSpPr>
          <p:nvPr>
            <p:ph idx="1"/>
          </p:nvPr>
        </p:nvSpPr>
        <p:spPr>
          <a:xfrm>
            <a:off x="838200" y="1562100"/>
            <a:ext cx="10515600" cy="4614863"/>
          </a:xfrm>
        </p:spPr>
        <p:txBody>
          <a:bodyPr>
            <a:normAutofit/>
          </a:bodyPr>
          <a:lstStyle/>
          <a:p>
            <a:r>
              <a:rPr lang="en-CA" dirty="0"/>
              <a:t>New and emerging innovative therapeutics have been developed that overcome the limitations of current clotting factor replacement therapy and improved PK profiles</a:t>
            </a:r>
          </a:p>
          <a:p>
            <a:endParaRPr lang="en-CA" dirty="0"/>
          </a:p>
        </p:txBody>
      </p:sp>
      <p:sp>
        <p:nvSpPr>
          <p:cNvPr id="4" name="Text Placeholder 3">
            <a:extLst>
              <a:ext uri="{FF2B5EF4-FFF2-40B4-BE49-F238E27FC236}">
                <a16:creationId xmlns:a16="http://schemas.microsoft.com/office/drawing/2014/main" id="{EC11BAE9-21E6-4C7F-B81D-9AAE61E74735}"/>
              </a:ext>
            </a:extLst>
          </p:cNvPr>
          <p:cNvSpPr>
            <a:spLocks noGrp="1"/>
          </p:cNvSpPr>
          <p:nvPr>
            <p:ph type="body" sz="quarter" idx="13"/>
          </p:nvPr>
        </p:nvSpPr>
        <p:spPr>
          <a:xfrm>
            <a:off x="838201" y="6356351"/>
            <a:ext cx="9925050" cy="365125"/>
          </a:xfrm>
        </p:spPr>
        <p:txBody>
          <a:bodyPr/>
          <a:lstStyle/>
          <a:p>
            <a:r>
              <a:rPr lang="en-US" dirty="0"/>
              <a:t>PK, pharmacokinetic.</a:t>
            </a:r>
            <a:endParaRPr lang="en-CA" dirty="0"/>
          </a:p>
        </p:txBody>
      </p:sp>
    </p:spTree>
    <p:extLst>
      <p:ext uri="{BB962C8B-B14F-4D97-AF65-F5344CB8AC3E}">
        <p14:creationId xmlns:p14="http://schemas.microsoft.com/office/powerpoint/2010/main" val="1470805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23A43-0EDF-4091-A8FA-39DB57C675ED}"/>
              </a:ext>
            </a:extLst>
          </p:cNvPr>
          <p:cNvSpPr>
            <a:spLocks noGrp="1"/>
          </p:cNvSpPr>
          <p:nvPr>
            <p:ph type="title"/>
          </p:nvPr>
        </p:nvSpPr>
        <p:spPr/>
        <p:txBody>
          <a:bodyPr>
            <a:noAutofit/>
          </a:bodyPr>
          <a:lstStyle/>
          <a:p>
            <a:pPr>
              <a:lnSpc>
                <a:spcPct val="100000"/>
              </a:lnSpc>
            </a:pPr>
            <a:r>
              <a:rPr lang="en-US" b="1" dirty="0">
                <a:latin typeface="Arial" panose="020B0604020202020204" pitchFamily="34" charset="0"/>
                <a:cs typeface="Arial" panose="020B0604020202020204" pitchFamily="34" charset="0"/>
              </a:rPr>
              <a:t>Non-factor replacement therapies</a:t>
            </a:r>
            <a:br>
              <a:rPr lang="en-US" b="1" dirty="0">
                <a:latin typeface="Arial" panose="020B0604020202020204" pitchFamily="34" charset="0"/>
                <a:cs typeface="Arial" panose="020B0604020202020204" pitchFamily="34" charset="0"/>
              </a:rPr>
            </a:br>
            <a:r>
              <a:rPr lang="en-CA" b="1" dirty="0">
                <a:latin typeface="Arial" panose="020B0604020202020204" pitchFamily="34" charset="0"/>
                <a:cs typeface="Arial" panose="020B0604020202020204" pitchFamily="34" charset="0"/>
              </a:rPr>
              <a:t>Substitution therapy</a:t>
            </a:r>
          </a:p>
        </p:txBody>
      </p:sp>
      <p:sp>
        <p:nvSpPr>
          <p:cNvPr id="3" name="Content Placeholder 2">
            <a:extLst>
              <a:ext uri="{FF2B5EF4-FFF2-40B4-BE49-F238E27FC236}">
                <a16:creationId xmlns:a16="http://schemas.microsoft.com/office/drawing/2014/main" id="{7EB1144C-596D-4CB0-A264-986CAA9C99B6}"/>
              </a:ext>
            </a:extLst>
          </p:cNvPr>
          <p:cNvSpPr>
            <a:spLocks noGrp="1"/>
          </p:cNvSpPr>
          <p:nvPr>
            <p:ph idx="1"/>
          </p:nvPr>
        </p:nvSpPr>
        <p:spPr/>
        <p:txBody>
          <a:bodyPr>
            <a:normAutofit/>
          </a:bodyPr>
          <a:lstStyle/>
          <a:p>
            <a:r>
              <a:rPr lang="en-CA" sz="2000" dirty="0" err="1">
                <a:latin typeface="Arial" panose="020B0604020202020204" pitchFamily="34" charset="0"/>
                <a:cs typeface="Arial" panose="020B0604020202020204" pitchFamily="34" charset="0"/>
              </a:rPr>
              <a:t>Emicizumab</a:t>
            </a:r>
            <a:r>
              <a:rPr lang="en-CA" sz="2000" dirty="0">
                <a:latin typeface="Arial" panose="020B0604020202020204" pitchFamily="34" charset="0"/>
                <a:cs typeface="Arial" panose="020B0604020202020204" pitchFamily="34" charset="0"/>
              </a:rPr>
              <a:t> is a factor mimetic and the first and only licensed substitution therapy at the time of this publication (Aug 2020)</a:t>
            </a:r>
          </a:p>
          <a:p>
            <a:pPr algn="l"/>
            <a:r>
              <a:rPr lang="en-US" sz="2000" b="0" i="0" u="none" strike="noStrike" baseline="0" dirty="0" err="1">
                <a:latin typeface="Arial" panose="020B0604020202020204" pitchFamily="34" charset="0"/>
                <a:cs typeface="Arial" panose="020B0604020202020204" pitchFamily="34" charset="0"/>
              </a:rPr>
              <a:t>Emicizumab</a:t>
            </a:r>
            <a:r>
              <a:rPr lang="en-US" sz="2000" b="0" i="0" u="none" strike="noStrike" baseline="0" dirty="0">
                <a:latin typeface="Arial" panose="020B0604020202020204" pitchFamily="34" charset="0"/>
                <a:cs typeface="Arial" panose="020B0604020202020204" pitchFamily="34" charset="0"/>
              </a:rPr>
              <a:t> is a bispecific antibody that mimics the cofactor function of FVIII in patients with hemophilia A, with or without </a:t>
            </a:r>
            <a:r>
              <a:rPr lang="en-CA" sz="2000" b="0" i="0" u="none" strike="noStrike" baseline="0" dirty="0">
                <a:latin typeface="Arial" panose="020B0604020202020204" pitchFamily="34" charset="0"/>
                <a:cs typeface="Arial" panose="020B0604020202020204" pitchFamily="34" charset="0"/>
              </a:rPr>
              <a:t>inhibitors</a:t>
            </a:r>
          </a:p>
          <a:p>
            <a:pPr lvl="1"/>
            <a:r>
              <a:rPr lang="en-US" sz="2000" dirty="0">
                <a:latin typeface="Arial" panose="020B0604020202020204" pitchFamily="34" charset="0"/>
                <a:cs typeface="Arial" panose="020B0604020202020204" pitchFamily="34" charset="0"/>
              </a:rPr>
              <a:t>Key benefits:</a:t>
            </a:r>
          </a:p>
          <a:p>
            <a:pPr lvl="2"/>
            <a:r>
              <a:rPr lang="en-US" sz="1800" dirty="0">
                <a:latin typeface="Arial" panose="020B0604020202020204" pitchFamily="34" charset="0"/>
                <a:cs typeface="Arial" panose="020B0604020202020204" pitchFamily="34" charset="0"/>
              </a:rPr>
              <a:t>subcutaneous route of administration</a:t>
            </a:r>
          </a:p>
          <a:p>
            <a:pPr lvl="2"/>
            <a:r>
              <a:rPr lang="en-US" sz="1800" dirty="0">
                <a:latin typeface="Arial" panose="020B0604020202020204" pitchFamily="34" charset="0"/>
                <a:cs typeface="Arial" panose="020B0604020202020204" pitchFamily="34" charset="0"/>
              </a:rPr>
              <a:t>long half-life</a:t>
            </a:r>
          </a:p>
          <a:p>
            <a:pPr lvl="2"/>
            <a:r>
              <a:rPr lang="en-US" sz="1800" dirty="0">
                <a:latin typeface="Arial" panose="020B0604020202020204" pitchFamily="34" charset="0"/>
                <a:cs typeface="Arial" panose="020B0604020202020204" pitchFamily="34" charset="0"/>
              </a:rPr>
              <a:t>high efficacy in bleed prevention</a:t>
            </a:r>
          </a:p>
          <a:p>
            <a:pPr lvl="2"/>
            <a:r>
              <a:rPr lang="en-US" sz="1800" dirty="0">
                <a:latin typeface="Arial" panose="020B0604020202020204" pitchFamily="34" charset="0"/>
                <a:cs typeface="Arial" panose="020B0604020202020204" pitchFamily="34" charset="0"/>
              </a:rPr>
              <a:t>reduction of the frequency of bleeding episodes</a:t>
            </a:r>
          </a:p>
          <a:p>
            <a:r>
              <a:rPr lang="en-US" sz="2000" b="0" i="0" u="none" strike="noStrike" baseline="0" dirty="0">
                <a:latin typeface="Arial" panose="020B0604020202020204" pitchFamily="34" charset="0"/>
                <a:cs typeface="Arial" panose="020B0604020202020204" pitchFamily="34" charset="0"/>
              </a:rPr>
              <a:t>Emicizumab is not intended to treat acute bleeding episodes</a:t>
            </a:r>
          </a:p>
        </p:txBody>
      </p:sp>
      <p:sp>
        <p:nvSpPr>
          <p:cNvPr id="6" name="Content Placeholder 2">
            <a:extLst>
              <a:ext uri="{FF2B5EF4-FFF2-40B4-BE49-F238E27FC236}">
                <a16:creationId xmlns:a16="http://schemas.microsoft.com/office/drawing/2014/main" id="{2C449B4B-A46D-4931-AA0D-ECDAD9BE330E}"/>
              </a:ext>
            </a:extLst>
          </p:cNvPr>
          <p:cNvSpPr txBox="1">
            <a:spLocks/>
          </p:cNvSpPr>
          <p:nvPr/>
        </p:nvSpPr>
        <p:spPr>
          <a:xfrm>
            <a:off x="1512916" y="5457372"/>
            <a:ext cx="9193877" cy="914400"/>
          </a:xfrm>
          <a:prstGeom prst="roundRect">
            <a:avLst/>
          </a:prstGeom>
          <a:noFill/>
          <a:ln w="38100">
            <a:solidFill>
              <a:schemeClr val="accent5"/>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300"/>
              </a:spcBef>
              <a:spcAft>
                <a:spcPts val="600"/>
              </a:spcAft>
              <a:buClr>
                <a:srgbClr val="C00A36"/>
              </a:buClr>
              <a:buFont typeface="Arial" panose="020B0604020202020204" pitchFamily="34" charset="0"/>
              <a:buNone/>
              <a:defRPr/>
            </a:pPr>
            <a:r>
              <a:rPr lang="en-US" altLang="en-US" dirty="0">
                <a:latin typeface="Arial" panose="020B0604020202020204" pitchFamily="34" charset="0"/>
                <a:cs typeface="Arial" panose="020B0604020202020204" pitchFamily="34" charset="0"/>
              </a:rPr>
              <a:t>Caution is required when treating breakthrough bleeding episodes while on </a:t>
            </a:r>
            <a:r>
              <a:rPr lang="en-US" altLang="en-US" dirty="0" err="1">
                <a:latin typeface="Arial" panose="020B0604020202020204" pitchFamily="34" charset="0"/>
                <a:cs typeface="Arial" panose="020B0604020202020204" pitchFamily="34" charset="0"/>
              </a:rPr>
              <a:t>emicizumab</a:t>
            </a:r>
            <a:r>
              <a:rPr lang="en-US" altLang="en-US" dirty="0">
                <a:latin typeface="Arial" panose="020B0604020202020204" pitchFamily="34" charset="0"/>
                <a:cs typeface="Arial" panose="020B0604020202020204" pitchFamily="34" charset="0"/>
              </a:rPr>
              <a:t> due to risk of thrombotic events. </a:t>
            </a:r>
          </a:p>
        </p:txBody>
      </p:sp>
    </p:spTree>
    <p:extLst>
      <p:ext uri="{BB962C8B-B14F-4D97-AF65-F5344CB8AC3E}">
        <p14:creationId xmlns:p14="http://schemas.microsoft.com/office/powerpoint/2010/main" val="3453424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8B4676-9AF9-420B-8EA9-83DD9613A4F1}"/>
              </a:ext>
            </a:extLst>
          </p:cNvPr>
          <p:cNvSpPr>
            <a:spLocks noGrp="1"/>
          </p:cNvSpPr>
          <p:nvPr>
            <p:ph type="title"/>
          </p:nvPr>
        </p:nvSpPr>
        <p:spPr>
          <a:xfrm>
            <a:off x="838199" y="225425"/>
            <a:ext cx="10515599" cy="1090079"/>
          </a:xfrm>
        </p:spPr>
        <p:txBody>
          <a:bodyPr>
            <a:noAutofit/>
          </a:bodyPr>
          <a:lstStyle/>
          <a:p>
            <a:pPr>
              <a:lnSpc>
                <a:spcPct val="100000"/>
              </a:lnSpc>
            </a:pPr>
            <a:r>
              <a:rPr lang="en-US" altLang="en-US" dirty="0"/>
              <a:t>Clinical Case: William @ 8 years</a:t>
            </a:r>
            <a:endParaRPr lang="en-CA"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0" y="1562100"/>
            <a:ext cx="5983514" cy="4614863"/>
          </a:xfrm>
        </p:spPr>
        <p:txBody>
          <a:bodyPr>
            <a:normAutofit/>
          </a:bodyPr>
          <a:lstStyle/>
          <a:p>
            <a:pPr marL="0" indent="0">
              <a:buNone/>
            </a:pPr>
            <a:endParaRPr lang="en-US" altLang="en-US" dirty="0"/>
          </a:p>
          <a:p>
            <a:r>
              <a:rPr lang="en-US" altLang="en-US" dirty="0"/>
              <a:t>Severe hemophilia A</a:t>
            </a:r>
          </a:p>
          <a:p>
            <a:r>
              <a:rPr lang="en-US" altLang="en-US" dirty="0"/>
              <a:t>On primary prophylaxis since infancy</a:t>
            </a:r>
          </a:p>
          <a:p>
            <a:pPr lvl="1"/>
            <a:r>
              <a:rPr lang="en-US" altLang="en-US" sz="2000" dirty="0"/>
              <a:t>SHL-FVIII </a:t>
            </a:r>
            <a:r>
              <a:rPr lang="en-US" altLang="en-US" sz="2000" dirty="0" err="1"/>
              <a:t>qOD</a:t>
            </a:r>
            <a:endParaRPr lang="en-US" altLang="en-US" sz="2000" dirty="0"/>
          </a:p>
          <a:p>
            <a:r>
              <a:rPr lang="en-US" altLang="en-US" dirty="0"/>
              <a:t>Despite an aggressive regimen, he still has occasional breakthrough bleeds and family struggling with adherence</a:t>
            </a:r>
          </a:p>
        </p:txBody>
      </p:sp>
      <p:sp>
        <p:nvSpPr>
          <p:cNvPr id="4" name="Text Placeholder 3">
            <a:extLst>
              <a:ext uri="{FF2B5EF4-FFF2-40B4-BE49-F238E27FC236}">
                <a16:creationId xmlns:a16="http://schemas.microsoft.com/office/drawing/2014/main" id="{BD9FD862-6FAB-480D-BF32-957438286B94}"/>
              </a:ext>
            </a:extLst>
          </p:cNvPr>
          <p:cNvSpPr>
            <a:spLocks noGrp="1"/>
          </p:cNvSpPr>
          <p:nvPr>
            <p:ph type="body" sz="quarter" idx="13"/>
          </p:nvPr>
        </p:nvSpPr>
        <p:spPr>
          <a:xfrm>
            <a:off x="838201" y="6356351"/>
            <a:ext cx="9925050" cy="365125"/>
          </a:xfrm>
        </p:spPr>
        <p:txBody>
          <a:bodyPr/>
          <a:lstStyle/>
          <a:p>
            <a:r>
              <a:rPr lang="en-US" dirty="0" err="1"/>
              <a:t>qOD</a:t>
            </a:r>
            <a:r>
              <a:rPr lang="en-US" dirty="0"/>
              <a:t>, </a:t>
            </a:r>
            <a:r>
              <a:rPr lang="en-CA" b="0" i="0" dirty="0">
                <a:solidFill>
                  <a:srgbClr val="202124"/>
                </a:solidFill>
                <a:effectLst/>
                <a:latin typeface="arial" panose="020B0604020202020204" pitchFamily="34" charset="0"/>
              </a:rPr>
              <a:t>every other day; SHL, standard half-life; EHL, extended half-life.</a:t>
            </a:r>
            <a:endParaRPr lang="en-CA" dirty="0"/>
          </a:p>
        </p:txBody>
      </p:sp>
      <p:sp>
        <p:nvSpPr>
          <p:cNvPr id="8" name="Rounded Rectangle 1">
            <a:extLst>
              <a:ext uri="{FF2B5EF4-FFF2-40B4-BE49-F238E27FC236}">
                <a16:creationId xmlns:a16="http://schemas.microsoft.com/office/drawing/2014/main" id="{69339A80-D6BC-453B-8E17-B3AA630491B5}"/>
              </a:ext>
            </a:extLst>
          </p:cNvPr>
          <p:cNvSpPr/>
          <p:nvPr/>
        </p:nvSpPr>
        <p:spPr>
          <a:xfrm>
            <a:off x="7414953" y="1562099"/>
            <a:ext cx="3522633" cy="3891050"/>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marL="0" indent="0">
              <a:spcBef>
                <a:spcPts val="300"/>
              </a:spcBef>
              <a:spcAft>
                <a:spcPts val="600"/>
              </a:spcAft>
              <a:buClr>
                <a:schemeClr val="tx2"/>
              </a:buClr>
              <a:buNone/>
              <a:defRPr/>
            </a:pPr>
            <a:r>
              <a:rPr lang="en-US" altLang="en-US" sz="2000" b="1" dirty="0">
                <a:solidFill>
                  <a:sysClr val="windowText" lastClr="000000"/>
                </a:solidFill>
                <a:latin typeface="Arial" panose="020B0604020202020204" pitchFamily="34" charset="0"/>
                <a:cs typeface="Arial" panose="020B0604020202020204" pitchFamily="34" charset="0"/>
              </a:rPr>
              <a:t>Would he benefit from an EHL product?</a:t>
            </a:r>
          </a:p>
          <a:p>
            <a:pPr marL="342900" indent="-342900">
              <a:spcBef>
                <a:spcPts val="300"/>
              </a:spcBef>
              <a:spcAft>
                <a:spcPts val="600"/>
              </a:spcAft>
              <a:buClr>
                <a:schemeClr val="tx1"/>
              </a:buClr>
              <a:buFont typeface="Arial" panose="020B0604020202020204" pitchFamily="34" charset="0"/>
              <a:buChar char="•"/>
              <a:defRPr/>
            </a:pPr>
            <a:r>
              <a:rPr lang="en-US" altLang="en-US" sz="2000" dirty="0">
                <a:solidFill>
                  <a:sysClr val="windowText" lastClr="000000"/>
                </a:solidFill>
                <a:latin typeface="Arial" panose="020B0604020202020204" pitchFamily="34" charset="0"/>
                <a:cs typeface="Arial" panose="020B0604020202020204" pitchFamily="34" charset="0"/>
              </a:rPr>
              <a:t>What regimen?</a:t>
            </a:r>
          </a:p>
          <a:p>
            <a:pPr marL="342900" indent="-342900">
              <a:spcBef>
                <a:spcPts val="300"/>
              </a:spcBef>
              <a:spcAft>
                <a:spcPts val="600"/>
              </a:spcAft>
              <a:buClr>
                <a:schemeClr val="tx1"/>
              </a:buClr>
              <a:buFont typeface="Arial" panose="020B0604020202020204" pitchFamily="34" charset="0"/>
              <a:buChar char="•"/>
              <a:defRPr/>
            </a:pPr>
            <a:r>
              <a:rPr lang="en-US" altLang="en-US" sz="2000" dirty="0">
                <a:solidFill>
                  <a:sysClr val="windowText" lastClr="000000"/>
                </a:solidFill>
                <a:latin typeface="Arial" panose="020B0604020202020204" pitchFamily="34" charset="0"/>
                <a:cs typeface="Arial" panose="020B0604020202020204" pitchFamily="34" charset="0"/>
              </a:rPr>
              <a:t>How to evaluate?</a:t>
            </a:r>
          </a:p>
          <a:p>
            <a:pPr marL="342900" indent="-342900">
              <a:spcBef>
                <a:spcPts val="300"/>
              </a:spcBef>
              <a:spcAft>
                <a:spcPts val="600"/>
              </a:spcAft>
              <a:buClr>
                <a:schemeClr val="tx1"/>
              </a:buClr>
              <a:buFont typeface="Arial" panose="020B0604020202020204" pitchFamily="34" charset="0"/>
              <a:buChar char="•"/>
              <a:defRPr/>
            </a:pPr>
            <a:r>
              <a:rPr lang="en-US" altLang="en-US" sz="2000" dirty="0">
                <a:solidFill>
                  <a:sysClr val="windowText" lastClr="000000"/>
                </a:solidFill>
                <a:latin typeface="Arial" panose="020B0604020202020204" pitchFamily="34" charset="0"/>
                <a:cs typeface="Arial" panose="020B0604020202020204" pitchFamily="34" charset="0"/>
              </a:rPr>
              <a:t>Does it matter which EHL-FVIII? </a:t>
            </a:r>
          </a:p>
        </p:txBody>
      </p:sp>
    </p:spTree>
    <p:extLst>
      <p:ext uri="{BB962C8B-B14F-4D97-AF65-F5344CB8AC3E}">
        <p14:creationId xmlns:p14="http://schemas.microsoft.com/office/powerpoint/2010/main" val="1091782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BFF0-97EF-4A5C-B7C8-3CC164406656}"/>
              </a:ext>
            </a:extLst>
          </p:cNvPr>
          <p:cNvSpPr>
            <a:spLocks noGrp="1"/>
          </p:cNvSpPr>
          <p:nvPr>
            <p:ph type="title"/>
          </p:nvPr>
        </p:nvSpPr>
        <p:spPr/>
        <p:txBody>
          <a:bodyPr>
            <a:normAutofit/>
          </a:bodyPr>
          <a:lstStyle/>
          <a:p>
            <a:pPr>
              <a:lnSpc>
                <a:spcPct val="100000"/>
              </a:lnSpc>
            </a:pPr>
            <a:r>
              <a:rPr lang="en-CA" sz="3400" dirty="0"/>
              <a:t>Clotting factor concentrates</a:t>
            </a:r>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0" y="1315504"/>
            <a:ext cx="10515600" cy="4861459"/>
          </a:xfrm>
        </p:spPr>
        <p:txBody>
          <a:bodyPr>
            <a:noAutofit/>
          </a:bodyPr>
          <a:lstStyle/>
          <a:p>
            <a:pPr marL="0" indent="0">
              <a:buClr>
                <a:srgbClr val="C00A36"/>
              </a:buClr>
              <a:buNone/>
              <a:defRPr/>
            </a:pPr>
            <a:r>
              <a:rPr lang="en-US" sz="2000" b="1" dirty="0">
                <a:solidFill>
                  <a:schemeClr val="accent1"/>
                </a:solidFill>
                <a:latin typeface="Arial" panose="020B0604020202020204" pitchFamily="34" charset="0"/>
                <a:cs typeface="Arial" panose="020B0604020202020204" pitchFamily="34" charset="0"/>
              </a:rPr>
              <a:t>Recommendation 5.3.1 </a:t>
            </a:r>
            <a:br>
              <a:rPr lang="en-US" sz="2000" b="1" dirty="0">
                <a:solidFill>
                  <a:schemeClr val="accent1"/>
                </a:solidFill>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For </a:t>
            </a:r>
            <a:r>
              <a:rPr lang="en-US" altLang="en-US" sz="2000" b="1" dirty="0">
                <a:latin typeface="Arial" panose="020B0604020202020204" pitchFamily="34" charset="0"/>
                <a:cs typeface="Arial" panose="020B0604020202020204" pitchFamily="34" charset="0"/>
              </a:rPr>
              <a:t>people with hemophilia A </a:t>
            </a:r>
            <a:r>
              <a:rPr lang="en-US" altLang="en-US" sz="2000" dirty="0">
                <a:latin typeface="Arial" panose="020B0604020202020204" pitchFamily="34" charset="0"/>
                <a:cs typeface="Arial" panose="020B0604020202020204" pitchFamily="34" charset="0"/>
              </a:rPr>
              <a:t>receiving FVIII concentrates who </a:t>
            </a:r>
            <a:r>
              <a:rPr lang="en-US" altLang="en-US" sz="2000" b="1" dirty="0">
                <a:latin typeface="Arial" panose="020B0604020202020204" pitchFamily="34" charset="0"/>
                <a:cs typeface="Arial" panose="020B0604020202020204" pitchFamily="34" charset="0"/>
              </a:rPr>
              <a:t>would benefit from optimization of prophylaxis</a:t>
            </a:r>
            <a:r>
              <a:rPr lang="en-US" altLang="en-US" sz="2000" dirty="0">
                <a:latin typeface="Arial" panose="020B0604020202020204" pitchFamily="34" charset="0"/>
                <a:cs typeface="Arial" panose="020B0604020202020204" pitchFamily="34" charset="0"/>
              </a:rPr>
              <a:t>, the WFH recommends individualized pharmacokinetic (PK) monitoring.*</a:t>
            </a:r>
            <a:br>
              <a:rPr lang="en-US" altLang="en-US" sz="2000" dirty="0">
                <a:latin typeface="Arial" panose="020B0604020202020204" pitchFamily="34" charset="0"/>
                <a:cs typeface="Arial" panose="020B0604020202020204" pitchFamily="34" charset="0"/>
              </a:rPr>
            </a:br>
            <a:endParaRPr lang="en-US" altLang="en-US" sz="2000" dirty="0">
              <a:latin typeface="Arial" panose="020B0604020202020204" pitchFamily="34" charset="0"/>
              <a:cs typeface="Arial" panose="020B0604020202020204" pitchFamily="34" charset="0"/>
            </a:endParaRPr>
          </a:p>
          <a:p>
            <a:pPr marL="0" indent="0">
              <a:buClr>
                <a:srgbClr val="C00A36"/>
              </a:buClr>
              <a:buNone/>
              <a:defRPr/>
            </a:pPr>
            <a:endParaRPr lang="en-US" b="1" dirty="0">
              <a:solidFill>
                <a:schemeClr val="accent1"/>
              </a:solidFill>
              <a:latin typeface="Arial" panose="020B0604020202020204" pitchFamily="34" charset="0"/>
              <a:cs typeface="Arial" panose="020B0604020202020204" pitchFamily="34" charset="0"/>
            </a:endParaRPr>
          </a:p>
          <a:p>
            <a:pPr marL="0" indent="0">
              <a:buClr>
                <a:srgbClr val="C00A36"/>
              </a:buClr>
              <a:buNone/>
              <a:defRPr/>
            </a:pPr>
            <a:endParaRPr lang="en-US" sz="2000" b="1" dirty="0">
              <a:solidFill>
                <a:schemeClr val="accent1"/>
              </a:solidFill>
              <a:latin typeface="Arial" panose="020B0604020202020204" pitchFamily="34" charset="0"/>
              <a:cs typeface="Arial" panose="020B0604020202020204" pitchFamily="34" charset="0"/>
            </a:endParaRPr>
          </a:p>
          <a:p>
            <a:pPr marL="0" indent="0">
              <a:buClr>
                <a:srgbClr val="C00A36"/>
              </a:buClr>
              <a:buNone/>
              <a:defRPr/>
            </a:pPr>
            <a:endParaRPr lang="en-US" b="1" dirty="0">
              <a:solidFill>
                <a:schemeClr val="accent1"/>
              </a:solidFill>
              <a:latin typeface="Arial" panose="020B0604020202020204" pitchFamily="34" charset="0"/>
              <a:cs typeface="Arial" panose="020B0604020202020204" pitchFamily="34" charset="0"/>
            </a:endParaRPr>
          </a:p>
          <a:p>
            <a:pPr marL="0" indent="0">
              <a:buClr>
                <a:srgbClr val="C00A36"/>
              </a:buClr>
              <a:buNone/>
              <a:defRPr/>
            </a:pPr>
            <a:r>
              <a:rPr lang="en-US" sz="2000" b="1" dirty="0">
                <a:solidFill>
                  <a:schemeClr val="accent1"/>
                </a:solidFill>
                <a:latin typeface="Arial" panose="020B0604020202020204" pitchFamily="34" charset="0"/>
                <a:cs typeface="Arial" panose="020B0604020202020204" pitchFamily="34" charset="0"/>
              </a:rPr>
              <a:t>Recommendation 5.3.9</a:t>
            </a:r>
            <a:br>
              <a:rPr lang="en-US" sz="2000" b="1" dirty="0">
                <a:solidFill>
                  <a:schemeClr val="accent1"/>
                </a:solidFill>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For </a:t>
            </a:r>
            <a:r>
              <a:rPr lang="en-US" altLang="en-US" sz="2000" b="1" dirty="0">
                <a:latin typeface="Arial" panose="020B0604020202020204" pitchFamily="34" charset="0"/>
                <a:cs typeface="Arial" panose="020B0604020202020204" pitchFamily="34" charset="0"/>
              </a:rPr>
              <a:t>patients with hemophilia B receiving FIX </a:t>
            </a:r>
            <a:r>
              <a:rPr lang="en-US" altLang="en-US" sz="2000" dirty="0">
                <a:latin typeface="Arial" panose="020B0604020202020204" pitchFamily="34" charset="0"/>
                <a:cs typeface="Arial" panose="020B0604020202020204" pitchFamily="34" charset="0"/>
              </a:rPr>
              <a:t>concentrates who </a:t>
            </a:r>
            <a:r>
              <a:rPr lang="en-US" altLang="en-US" sz="2000" b="1" dirty="0">
                <a:latin typeface="Arial" panose="020B0604020202020204" pitchFamily="34" charset="0"/>
                <a:cs typeface="Arial" panose="020B0604020202020204" pitchFamily="34" charset="0"/>
              </a:rPr>
              <a:t>would benefit from optimization of prophylaxis</a:t>
            </a:r>
            <a:r>
              <a:rPr lang="en-US" altLang="en-US" sz="2000" dirty="0">
                <a:latin typeface="Arial" panose="020B0604020202020204" pitchFamily="34" charset="0"/>
                <a:cs typeface="Arial" panose="020B0604020202020204" pitchFamily="34" charset="0"/>
              </a:rPr>
              <a:t>, the WFH recommends pharmacokinetic monitoring. </a:t>
            </a:r>
          </a:p>
        </p:txBody>
      </p:sp>
      <p:sp>
        <p:nvSpPr>
          <p:cNvPr id="3" name="Text Placeholder 2">
            <a:extLst>
              <a:ext uri="{FF2B5EF4-FFF2-40B4-BE49-F238E27FC236}">
                <a16:creationId xmlns:a16="http://schemas.microsoft.com/office/drawing/2014/main" id="{6F2EA3EF-406C-4BA3-9D42-CE58D548ECBC}"/>
              </a:ext>
            </a:extLst>
          </p:cNvPr>
          <p:cNvSpPr>
            <a:spLocks noGrp="1"/>
          </p:cNvSpPr>
          <p:nvPr>
            <p:ph type="body" sz="quarter" idx="13"/>
          </p:nvPr>
        </p:nvSpPr>
        <p:spPr/>
        <p:txBody>
          <a:bodyPr/>
          <a:lstStyle/>
          <a:p>
            <a:r>
              <a:rPr lang="en-US" dirty="0"/>
              <a:t>PK, pharmacokinetic.</a:t>
            </a:r>
            <a:endParaRPr lang="en-CA" dirty="0"/>
          </a:p>
        </p:txBody>
      </p:sp>
      <p:sp>
        <p:nvSpPr>
          <p:cNvPr id="5" name="Content Placeholder 2">
            <a:extLst>
              <a:ext uri="{FF2B5EF4-FFF2-40B4-BE49-F238E27FC236}">
                <a16:creationId xmlns:a16="http://schemas.microsoft.com/office/drawing/2014/main" id="{40CB750B-5C1B-4085-B3D1-D9C661059DCE}"/>
              </a:ext>
            </a:extLst>
          </p:cNvPr>
          <p:cNvSpPr txBox="1">
            <a:spLocks/>
          </p:cNvSpPr>
          <p:nvPr/>
        </p:nvSpPr>
        <p:spPr>
          <a:xfrm>
            <a:off x="838200" y="2765800"/>
            <a:ext cx="10515600" cy="1741710"/>
          </a:xfrm>
          <a:prstGeom prst="roundRect">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Font typeface="Arial" panose="020B0604020202020204" pitchFamily="34" charset="0"/>
              <a:buNone/>
              <a:defRPr/>
            </a:pPr>
            <a:r>
              <a:rPr lang="en-US" altLang="en-US" b="1" dirty="0">
                <a:solidFill>
                  <a:schemeClr val="accent1"/>
                </a:solidFill>
                <a:latin typeface="Arial" panose="020B0604020202020204" pitchFamily="34" charset="0"/>
                <a:cs typeface="Arial" panose="020B0604020202020204" pitchFamily="34" charset="0"/>
              </a:rPr>
              <a:t>REMARK: </a:t>
            </a:r>
            <a:r>
              <a:rPr lang="en-US" altLang="en-US" dirty="0">
                <a:latin typeface="Arial" panose="020B0604020202020204" pitchFamily="34" charset="0"/>
                <a:cs typeface="Arial" panose="020B0604020202020204" pitchFamily="34" charset="0"/>
              </a:rPr>
              <a:t>Peak factor level should be measured 15-30 minutes after the infusion to verify calculated dose. Plasma half-life can be determined via full PK (10-11 blood samplings taken over a period of 32-96 hours), or with limited sampling in combination with population PK estimates.</a:t>
            </a:r>
          </a:p>
        </p:txBody>
      </p:sp>
      <p:sp>
        <p:nvSpPr>
          <p:cNvPr id="6" name="TextBox 5">
            <a:extLst>
              <a:ext uri="{FF2B5EF4-FFF2-40B4-BE49-F238E27FC236}">
                <a16:creationId xmlns:a16="http://schemas.microsoft.com/office/drawing/2014/main" id="{AFACF1D1-BA8B-894E-964B-F5540C0A7C0A}"/>
              </a:ext>
            </a:extLst>
          </p:cNvPr>
          <p:cNvSpPr txBox="1"/>
          <p:nvPr/>
        </p:nvSpPr>
        <p:spPr>
          <a:xfrm>
            <a:off x="788324" y="6307184"/>
            <a:ext cx="5715001" cy="307777"/>
          </a:xfrm>
          <a:prstGeom prst="rect">
            <a:avLst/>
          </a:prstGeom>
          <a:noFill/>
        </p:spPr>
        <p:txBody>
          <a:bodyPr wrap="square" rtlCol="0">
            <a:spAutoFit/>
          </a:bodyPr>
          <a:lstStyle/>
          <a:p>
            <a:r>
              <a:rPr lang="en-US" sz="1400" i="1" dirty="0"/>
              <a:t>*Please consult publication for additional remarks. </a:t>
            </a:r>
            <a:endParaRPr lang="en-US" dirty="0"/>
          </a:p>
        </p:txBody>
      </p:sp>
    </p:spTree>
    <p:extLst>
      <p:ext uri="{BB962C8B-B14F-4D97-AF65-F5344CB8AC3E}">
        <p14:creationId xmlns:p14="http://schemas.microsoft.com/office/powerpoint/2010/main" val="16988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26E71-71A1-4C78-8E59-CD7EFB0D5B95}"/>
              </a:ext>
            </a:extLst>
          </p:cNvPr>
          <p:cNvSpPr>
            <a:spLocks noGrp="1"/>
          </p:cNvSpPr>
          <p:nvPr>
            <p:ph type="title"/>
          </p:nvPr>
        </p:nvSpPr>
        <p:spPr>
          <a:xfrm>
            <a:off x="838199" y="225425"/>
            <a:ext cx="10515599" cy="1090079"/>
          </a:xfrm>
        </p:spPr>
        <p:txBody>
          <a:bodyPr>
            <a:noAutofit/>
          </a:bodyPr>
          <a:lstStyle/>
          <a:p>
            <a:pPr>
              <a:lnSpc>
                <a:spcPct val="100000"/>
              </a:lnSpc>
            </a:pPr>
            <a:r>
              <a:rPr lang="en-US" dirty="0"/>
              <a:t>Clotting factor concentrates </a:t>
            </a:r>
            <a:br>
              <a:rPr lang="en-US" dirty="0"/>
            </a:br>
            <a:r>
              <a:rPr lang="en-US" dirty="0"/>
              <a:t>Extended half-life products</a:t>
            </a:r>
            <a:endParaRPr lang="en-CA" dirty="0"/>
          </a:p>
        </p:txBody>
      </p:sp>
      <p:sp>
        <p:nvSpPr>
          <p:cNvPr id="3" name="Content Placeholder 2">
            <a:extLst>
              <a:ext uri="{FF2B5EF4-FFF2-40B4-BE49-F238E27FC236}">
                <a16:creationId xmlns:a16="http://schemas.microsoft.com/office/drawing/2014/main" id="{6425F023-8357-412A-928B-8A7E11FDB97A}"/>
              </a:ext>
            </a:extLst>
          </p:cNvPr>
          <p:cNvSpPr>
            <a:spLocks noGrp="1"/>
          </p:cNvSpPr>
          <p:nvPr>
            <p:ph idx="1"/>
          </p:nvPr>
        </p:nvSpPr>
        <p:spPr>
          <a:xfrm>
            <a:off x="838200" y="1562100"/>
            <a:ext cx="10515600" cy="4614863"/>
          </a:xfrm>
        </p:spPr>
        <p:txBody>
          <a:bodyPr>
            <a:normAutofit/>
          </a:bodyPr>
          <a:lstStyle/>
          <a:p>
            <a:r>
              <a:rPr lang="en-US" dirty="0"/>
              <a:t>The frequency of infusions using SHL CFCs is associated with an increased burden of treatment</a:t>
            </a:r>
          </a:p>
          <a:p>
            <a:pPr lvl="1"/>
            <a:r>
              <a:rPr lang="en-US" sz="2000" dirty="0"/>
              <a:t>This often leads to poor adherence </a:t>
            </a:r>
            <a:r>
              <a:rPr lang="en-CA" sz="2000" dirty="0"/>
              <a:t>to prophylaxis regimens</a:t>
            </a:r>
          </a:p>
          <a:p>
            <a:r>
              <a:rPr lang="en-CA" dirty="0"/>
              <a:t>EHL products were developed </a:t>
            </a:r>
            <a:r>
              <a:rPr lang="en-US" dirty="0"/>
              <a:t>to address the need to reduce the treatment burden of prophylaxis and to maintain higher factor trough levels to improve </a:t>
            </a:r>
            <a:r>
              <a:rPr lang="en-CA" dirty="0"/>
              <a:t>bleed prevention</a:t>
            </a:r>
          </a:p>
        </p:txBody>
      </p:sp>
      <p:sp>
        <p:nvSpPr>
          <p:cNvPr id="4" name="Text Placeholder 3">
            <a:extLst>
              <a:ext uri="{FF2B5EF4-FFF2-40B4-BE49-F238E27FC236}">
                <a16:creationId xmlns:a16="http://schemas.microsoft.com/office/drawing/2014/main" id="{2671884E-DC4E-4944-B908-0E6559044BA7}"/>
              </a:ext>
            </a:extLst>
          </p:cNvPr>
          <p:cNvSpPr>
            <a:spLocks noGrp="1"/>
          </p:cNvSpPr>
          <p:nvPr>
            <p:ph type="body" sz="quarter" idx="13"/>
          </p:nvPr>
        </p:nvSpPr>
        <p:spPr>
          <a:xfrm>
            <a:off x="838201" y="6356351"/>
            <a:ext cx="9925050" cy="365125"/>
          </a:xfrm>
        </p:spPr>
        <p:txBody>
          <a:bodyPr/>
          <a:lstStyle/>
          <a:p>
            <a:r>
              <a:rPr lang="en-US" dirty="0"/>
              <a:t>SHL, standard half-life; CFC, clotting factor concentrate; EHL, extended half-life.</a:t>
            </a:r>
            <a:endParaRPr lang="en-CA" dirty="0"/>
          </a:p>
        </p:txBody>
      </p:sp>
    </p:spTree>
    <p:extLst>
      <p:ext uri="{BB962C8B-B14F-4D97-AF65-F5344CB8AC3E}">
        <p14:creationId xmlns:p14="http://schemas.microsoft.com/office/powerpoint/2010/main" val="384361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D6C1-DA59-4362-B71C-AAE5FF9178D4}"/>
              </a:ext>
            </a:extLst>
          </p:cNvPr>
          <p:cNvSpPr>
            <a:spLocks noGrp="1"/>
          </p:cNvSpPr>
          <p:nvPr>
            <p:ph type="ctrTitle"/>
          </p:nvPr>
        </p:nvSpPr>
        <p:spPr/>
        <p:txBody>
          <a:bodyPr>
            <a:normAutofit/>
          </a:bodyPr>
          <a:lstStyle/>
          <a:p>
            <a:pPr>
              <a:lnSpc>
                <a:spcPct val="100000"/>
              </a:lnSpc>
            </a:pPr>
            <a:r>
              <a:rPr lang="en-US" sz="4000" dirty="0">
                <a:solidFill>
                  <a:srgbClr val="008BB0"/>
                </a:solidFill>
                <a:ea typeface="+mn-ea"/>
                <a:cs typeface="+mn-cs"/>
              </a:rPr>
              <a:t>Chapter 5: Hemostatic Agents</a:t>
            </a:r>
            <a:endParaRPr lang="en-US" sz="4000" dirty="0"/>
          </a:p>
        </p:txBody>
      </p:sp>
      <p:sp>
        <p:nvSpPr>
          <p:cNvPr id="5" name="Subtitle 4">
            <a:extLst>
              <a:ext uri="{FF2B5EF4-FFF2-40B4-BE49-F238E27FC236}">
                <a16:creationId xmlns:a16="http://schemas.microsoft.com/office/drawing/2014/main" id="{A08DB6CA-9BCD-4B3D-8166-A8CD815F2B2B}"/>
              </a:ext>
            </a:extLst>
          </p:cNvPr>
          <p:cNvSpPr>
            <a:spLocks noGrp="1"/>
          </p:cNvSpPr>
          <p:nvPr>
            <p:ph type="subTitle" idx="1"/>
          </p:nvPr>
        </p:nvSpPr>
        <p:spPr>
          <a:xfrm>
            <a:off x="1219200" y="3602038"/>
            <a:ext cx="10045700" cy="2646362"/>
          </a:xfrm>
        </p:spPr>
        <p:txBody>
          <a:bodyPr>
            <a:noAutofit/>
          </a:bodyPr>
          <a:lstStyle/>
          <a:p>
            <a:pPr>
              <a:spcBef>
                <a:spcPts val="0"/>
              </a:spcBef>
            </a:pPr>
            <a:r>
              <a:rPr lang="en-US" sz="3000" b="1" dirty="0"/>
              <a:t>Steven Pipe MD </a:t>
            </a:r>
          </a:p>
          <a:p>
            <a:pPr>
              <a:spcBef>
                <a:spcPts val="0"/>
              </a:spcBef>
            </a:pPr>
            <a:r>
              <a:rPr lang="en-US" sz="2000" dirty="0"/>
              <a:t>Professor of Pediatrics and Pathology</a:t>
            </a:r>
          </a:p>
          <a:p>
            <a:pPr>
              <a:spcBef>
                <a:spcPts val="0"/>
              </a:spcBef>
            </a:pPr>
            <a:r>
              <a:rPr lang="en-US" sz="2000" dirty="0"/>
              <a:t>Laurence A. Boxer Research Professor of Pediatrics and Communicable Diseases</a:t>
            </a:r>
          </a:p>
          <a:p>
            <a:pPr>
              <a:spcBef>
                <a:spcPts val="0"/>
              </a:spcBef>
            </a:pPr>
            <a:r>
              <a:rPr lang="en-US" sz="2000" dirty="0"/>
              <a:t>Pediatric Medical Director, Hemophilia and Coagulation Disorders Program</a:t>
            </a:r>
          </a:p>
          <a:p>
            <a:pPr>
              <a:spcBef>
                <a:spcPts val="0"/>
              </a:spcBef>
            </a:pPr>
            <a:r>
              <a:rPr lang="en-US" sz="2000" dirty="0"/>
              <a:t>Director, Special Coagulation Laboratory</a:t>
            </a:r>
          </a:p>
          <a:p>
            <a:pPr>
              <a:spcBef>
                <a:spcPts val="0"/>
              </a:spcBef>
            </a:pPr>
            <a:r>
              <a:rPr lang="en-US" sz="2000" dirty="0"/>
              <a:t>University of Michigan, Ann Arbor, Michigan, United States</a:t>
            </a:r>
          </a:p>
          <a:p>
            <a:endParaRPr lang="en-US" dirty="0"/>
          </a:p>
        </p:txBody>
      </p:sp>
    </p:spTree>
    <p:extLst>
      <p:ext uri="{BB962C8B-B14F-4D97-AF65-F5344CB8AC3E}">
        <p14:creationId xmlns:p14="http://schemas.microsoft.com/office/powerpoint/2010/main" val="2999102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p:txBody>
          <a:bodyPr>
            <a:normAutofit/>
          </a:bodyPr>
          <a:lstStyle/>
          <a:p>
            <a:pPr marL="0" indent="0">
              <a:buClr>
                <a:srgbClr val="C00A36"/>
              </a:buClr>
              <a:buNone/>
              <a:defRPr/>
            </a:pPr>
            <a:r>
              <a:rPr lang="en-US" sz="2000" b="1" dirty="0">
                <a:solidFill>
                  <a:schemeClr val="accent1"/>
                </a:solidFill>
                <a:latin typeface="Arial" panose="020B0604020202020204" pitchFamily="34" charset="0"/>
                <a:cs typeface="Arial" panose="020B0604020202020204" pitchFamily="34" charset="0"/>
              </a:rPr>
              <a:t>Recommendation 5.3.10 </a:t>
            </a:r>
            <a:br>
              <a:rPr lang="en-US" sz="2000" b="1" dirty="0">
                <a:solidFill>
                  <a:schemeClr val="accent1"/>
                </a:solidFill>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For patients with hemophilia A or B, </a:t>
            </a:r>
            <a:r>
              <a:rPr lang="en-US" altLang="en-US" sz="2000" b="1" dirty="0">
                <a:latin typeface="Arial" panose="020B0604020202020204" pitchFamily="34" charset="0"/>
                <a:cs typeface="Arial" panose="020B0604020202020204" pitchFamily="34" charset="0"/>
              </a:rPr>
              <a:t>there is no evidence </a:t>
            </a:r>
            <a:r>
              <a:rPr lang="en-US" altLang="en-US" sz="2000" dirty="0">
                <a:latin typeface="Arial" panose="020B0604020202020204" pitchFamily="34" charset="0"/>
                <a:cs typeface="Arial" panose="020B0604020202020204" pitchFamily="34" charset="0"/>
              </a:rPr>
              <a:t>for any </a:t>
            </a:r>
            <a:r>
              <a:rPr lang="en-US" altLang="en-US" sz="2000" i="1" dirty="0">
                <a:latin typeface="Arial" panose="020B0604020202020204" pitchFamily="34" charset="0"/>
                <a:cs typeface="Arial" panose="020B0604020202020204" pitchFamily="34" charset="0"/>
              </a:rPr>
              <a:t>clinical safety </a:t>
            </a:r>
            <a:r>
              <a:rPr lang="en-US" altLang="en-US" sz="2000" dirty="0">
                <a:latin typeface="Arial" panose="020B0604020202020204" pitchFamily="34" charset="0"/>
                <a:cs typeface="Arial" panose="020B0604020202020204" pitchFamily="34" charset="0"/>
              </a:rPr>
              <a:t>issues in persons with hemophilia </a:t>
            </a:r>
            <a:r>
              <a:rPr lang="en-US" altLang="en-US" sz="2000" b="1" dirty="0">
                <a:latin typeface="Arial" panose="020B0604020202020204" pitchFamily="34" charset="0"/>
                <a:cs typeface="Arial" panose="020B0604020202020204" pitchFamily="34" charset="0"/>
              </a:rPr>
              <a:t>to recommend a preference among the various mechanisms of action </a:t>
            </a:r>
            <a:r>
              <a:rPr lang="en-US" altLang="en-US" sz="2000" dirty="0">
                <a:latin typeface="Arial" panose="020B0604020202020204" pitchFamily="34" charset="0"/>
                <a:cs typeface="Arial" panose="020B0604020202020204" pitchFamily="34" charset="0"/>
              </a:rPr>
              <a:t>(e.g., PEGylation, Fc-fusion, albumin-fusion) </a:t>
            </a:r>
            <a:r>
              <a:rPr lang="en-US" altLang="en-US" sz="2000" b="1" dirty="0">
                <a:latin typeface="Arial" panose="020B0604020202020204" pitchFamily="34" charset="0"/>
                <a:cs typeface="Arial" panose="020B0604020202020204" pitchFamily="34" charset="0"/>
              </a:rPr>
              <a:t>used to extend the half-life of factor </a:t>
            </a:r>
            <a:r>
              <a:rPr lang="en-US" altLang="en-US" sz="2000" dirty="0">
                <a:latin typeface="Arial" panose="020B0604020202020204" pitchFamily="34" charset="0"/>
                <a:cs typeface="Arial" panose="020B0604020202020204" pitchFamily="34" charset="0"/>
              </a:rPr>
              <a:t>concentrates. </a:t>
            </a:r>
          </a:p>
        </p:txBody>
      </p:sp>
      <p:sp>
        <p:nvSpPr>
          <p:cNvPr id="3" name="Text Placeholder 2">
            <a:extLst>
              <a:ext uri="{FF2B5EF4-FFF2-40B4-BE49-F238E27FC236}">
                <a16:creationId xmlns:a16="http://schemas.microsoft.com/office/drawing/2014/main" id="{5B778762-E596-491A-A022-5A5FA7BD237B}"/>
              </a:ext>
            </a:extLst>
          </p:cNvPr>
          <p:cNvSpPr>
            <a:spLocks noGrp="1"/>
          </p:cNvSpPr>
          <p:nvPr>
            <p:ph type="body" sz="quarter" idx="13"/>
          </p:nvPr>
        </p:nvSpPr>
        <p:spPr/>
        <p:txBody>
          <a:bodyPr/>
          <a:lstStyle/>
          <a:p>
            <a:r>
              <a:rPr lang="en-US" dirty="0"/>
              <a:t>PEG, polyethylene glycol; Fc, fragment crystallizable of chimeric protein.</a:t>
            </a:r>
            <a:endParaRPr lang="en-CA" dirty="0"/>
          </a:p>
        </p:txBody>
      </p:sp>
      <p:sp>
        <p:nvSpPr>
          <p:cNvPr id="8" name="Title 1">
            <a:extLst>
              <a:ext uri="{FF2B5EF4-FFF2-40B4-BE49-F238E27FC236}">
                <a16:creationId xmlns:a16="http://schemas.microsoft.com/office/drawing/2014/main" id="{5005FA20-89C7-E047-A6BB-AB32D806561D}"/>
              </a:ext>
            </a:extLst>
          </p:cNvPr>
          <p:cNvSpPr>
            <a:spLocks noGrp="1"/>
          </p:cNvSpPr>
          <p:nvPr>
            <p:ph type="title"/>
          </p:nvPr>
        </p:nvSpPr>
        <p:spPr>
          <a:xfrm>
            <a:off x="838199" y="225425"/>
            <a:ext cx="10515599" cy="1090079"/>
          </a:xfrm>
        </p:spPr>
        <p:txBody>
          <a:bodyPr>
            <a:noAutofit/>
          </a:bodyPr>
          <a:lstStyle/>
          <a:p>
            <a:pPr>
              <a:lnSpc>
                <a:spcPct val="100000"/>
              </a:lnSpc>
            </a:pPr>
            <a:r>
              <a:rPr lang="en-US" b="1" dirty="0">
                <a:latin typeface="Arial" panose="020B0604020202020204" pitchFamily="34" charset="0"/>
                <a:cs typeface="Arial" panose="020B0604020202020204" pitchFamily="34" charset="0"/>
              </a:rPr>
              <a:t>Clotting factor concentrates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Extended half-life products</a:t>
            </a:r>
            <a:endParaRPr lang="en-C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071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0" y="1562101"/>
            <a:ext cx="10515600" cy="2197100"/>
          </a:xfrm>
        </p:spPr>
        <p:txBody>
          <a:bodyPr>
            <a:normAutofit/>
          </a:bodyPr>
          <a:lstStyle/>
          <a:p>
            <a:pPr marL="0" indent="0">
              <a:buClr>
                <a:srgbClr val="C00A36"/>
              </a:buClr>
              <a:buNone/>
              <a:defRPr/>
            </a:pPr>
            <a:r>
              <a:rPr lang="en-US" sz="2000" b="1" dirty="0">
                <a:solidFill>
                  <a:schemeClr val="accent1"/>
                </a:solidFill>
                <a:latin typeface="Arial" panose="020B0604020202020204" pitchFamily="34" charset="0"/>
                <a:cs typeface="Arial" panose="020B0604020202020204" pitchFamily="34" charset="0"/>
              </a:rPr>
              <a:t>Recommendation 5.3.11 </a:t>
            </a:r>
            <a:br>
              <a:rPr lang="en-US" sz="2000" b="1" dirty="0">
                <a:solidFill>
                  <a:schemeClr val="accent1"/>
                </a:solidFill>
                <a:latin typeface="Arial" panose="020B0604020202020204" pitchFamily="34" charset="0"/>
                <a:cs typeface="Arial" panose="020B0604020202020204" pitchFamily="34" charset="0"/>
              </a:rPr>
            </a:br>
            <a:r>
              <a:rPr lang="en-US" altLang="en-US" sz="2000" b="1" dirty="0">
                <a:latin typeface="Arial" panose="020B0604020202020204" pitchFamily="34" charset="0"/>
                <a:cs typeface="Arial" panose="020B0604020202020204" pitchFamily="34" charset="0"/>
              </a:rPr>
              <a:t>Patients with hemophilia </a:t>
            </a:r>
            <a:r>
              <a:rPr lang="en-US" altLang="en-US" sz="2000" dirty="0">
                <a:latin typeface="Arial" panose="020B0604020202020204" pitchFamily="34" charset="0"/>
                <a:cs typeface="Arial" panose="020B0604020202020204" pitchFamily="34" charset="0"/>
              </a:rPr>
              <a:t>who are transitioning from standard half-life factor concentrates to extended half-life factor concentrates </a:t>
            </a:r>
            <a:r>
              <a:rPr lang="en-US" altLang="en-US" sz="2000" b="1" dirty="0">
                <a:latin typeface="Arial" panose="020B0604020202020204" pitchFamily="34" charset="0"/>
                <a:cs typeface="Arial" panose="020B0604020202020204" pitchFamily="34" charset="0"/>
              </a:rPr>
              <a:t>would typically </a:t>
            </a:r>
            <a:r>
              <a:rPr lang="en-US" altLang="en-US" sz="2000" dirty="0">
                <a:latin typeface="Arial" panose="020B0604020202020204" pitchFamily="34" charset="0"/>
                <a:cs typeface="Arial" panose="020B0604020202020204" pitchFamily="34" charset="0"/>
              </a:rPr>
              <a:t>require </a:t>
            </a:r>
            <a:r>
              <a:rPr lang="en-US" altLang="en-US" sz="2000" b="1" dirty="0">
                <a:latin typeface="Arial" panose="020B0604020202020204" pitchFamily="34" charset="0"/>
                <a:cs typeface="Arial" panose="020B0604020202020204" pitchFamily="34" charset="0"/>
              </a:rPr>
              <a:t>decreased dose frequencies</a:t>
            </a:r>
            <a:r>
              <a:rPr lang="en-US" altLang="en-US" sz="2000" dirty="0">
                <a:latin typeface="Arial" panose="020B0604020202020204" pitchFamily="34" charset="0"/>
                <a:cs typeface="Arial" panose="020B0604020202020204" pitchFamily="34" charset="0"/>
              </a:rPr>
              <a:t>, but EHL products may also be used to maintain higher trough levels to optimize prophylaxis. </a:t>
            </a:r>
          </a:p>
        </p:txBody>
      </p:sp>
      <p:sp>
        <p:nvSpPr>
          <p:cNvPr id="6" name="Text Placeholder 5">
            <a:extLst>
              <a:ext uri="{FF2B5EF4-FFF2-40B4-BE49-F238E27FC236}">
                <a16:creationId xmlns:a16="http://schemas.microsoft.com/office/drawing/2014/main" id="{46B9025F-0127-4D36-93DB-2D4CEE66794C}"/>
              </a:ext>
            </a:extLst>
          </p:cNvPr>
          <p:cNvSpPr>
            <a:spLocks noGrp="1"/>
          </p:cNvSpPr>
          <p:nvPr>
            <p:ph type="body" sz="quarter" idx="13"/>
          </p:nvPr>
        </p:nvSpPr>
        <p:spPr/>
        <p:txBody>
          <a:bodyPr/>
          <a:lstStyle/>
          <a:p>
            <a:r>
              <a:rPr lang="en-CA" b="0" i="0" dirty="0">
                <a:solidFill>
                  <a:srgbClr val="202124"/>
                </a:solidFill>
                <a:effectLst/>
                <a:latin typeface="arial" panose="020B0604020202020204" pitchFamily="34" charset="0"/>
              </a:rPr>
              <a:t>EHL, extended half-life.</a:t>
            </a:r>
            <a:endParaRPr lang="en-CA" dirty="0"/>
          </a:p>
        </p:txBody>
      </p:sp>
      <p:sp>
        <p:nvSpPr>
          <p:cNvPr id="8" name="Title 1">
            <a:extLst>
              <a:ext uri="{FF2B5EF4-FFF2-40B4-BE49-F238E27FC236}">
                <a16:creationId xmlns:a16="http://schemas.microsoft.com/office/drawing/2014/main" id="{CA52931E-BBC8-DD4C-BFB9-07A9A8DBE1C4}"/>
              </a:ext>
            </a:extLst>
          </p:cNvPr>
          <p:cNvSpPr>
            <a:spLocks noGrp="1"/>
          </p:cNvSpPr>
          <p:nvPr>
            <p:ph type="title"/>
          </p:nvPr>
        </p:nvSpPr>
        <p:spPr>
          <a:xfrm>
            <a:off x="838199" y="225425"/>
            <a:ext cx="11486323" cy="1090079"/>
          </a:xfrm>
        </p:spPr>
        <p:txBody>
          <a:bodyPr>
            <a:noAutofit/>
          </a:bodyPr>
          <a:lstStyle/>
          <a:p>
            <a:pPr>
              <a:lnSpc>
                <a:spcPct val="100000"/>
              </a:lnSpc>
            </a:pPr>
            <a:r>
              <a:rPr lang="en-US" b="1" dirty="0">
                <a:latin typeface="Arial" panose="020B0604020202020204" pitchFamily="34" charset="0"/>
                <a:cs typeface="Arial" panose="020B0604020202020204" pitchFamily="34" charset="0"/>
              </a:rPr>
              <a:t>Clotting factor concentrates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Switching</a:t>
            </a:r>
            <a:endParaRPr lang="en-CA"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FD3ED634-DADD-4360-938E-C316E61DC2EE}"/>
              </a:ext>
            </a:extLst>
          </p:cNvPr>
          <p:cNvSpPr txBox="1">
            <a:spLocks/>
          </p:cNvSpPr>
          <p:nvPr/>
        </p:nvSpPr>
        <p:spPr>
          <a:xfrm>
            <a:off x="838200" y="3715662"/>
            <a:ext cx="10515600" cy="1378852"/>
          </a:xfrm>
          <a:prstGeom prst="roundRect">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Font typeface="Arial" panose="020B0604020202020204" pitchFamily="34" charset="0"/>
              <a:buNone/>
              <a:defRPr/>
            </a:pPr>
            <a:r>
              <a:rPr lang="en-US" altLang="en-US" b="1" dirty="0">
                <a:solidFill>
                  <a:schemeClr val="accent1"/>
                </a:solidFill>
                <a:latin typeface="Arial" panose="020B0604020202020204" pitchFamily="34" charset="0"/>
                <a:cs typeface="Arial" panose="020B0604020202020204" pitchFamily="34" charset="0"/>
              </a:rPr>
              <a:t>REMARK: </a:t>
            </a:r>
            <a:r>
              <a:rPr lang="en-US" altLang="en-US" dirty="0">
                <a:latin typeface="Arial" panose="020B0604020202020204" pitchFamily="34" charset="0"/>
                <a:cs typeface="Arial" panose="020B0604020202020204" pitchFamily="34" charset="0"/>
              </a:rPr>
              <a:t>Pharmacokinetic-guided dosing as per Recommendations 5.3.1 and 5.3.9 provides for more individualized prophylaxis.</a:t>
            </a:r>
          </a:p>
        </p:txBody>
      </p:sp>
    </p:spTree>
    <p:extLst>
      <p:ext uri="{BB962C8B-B14F-4D97-AF65-F5344CB8AC3E}">
        <p14:creationId xmlns:p14="http://schemas.microsoft.com/office/powerpoint/2010/main" val="128444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3FA3-901D-4EDE-A458-ED43DECDFF52}"/>
              </a:ext>
            </a:extLst>
          </p:cNvPr>
          <p:cNvSpPr>
            <a:spLocks noGrp="1"/>
          </p:cNvSpPr>
          <p:nvPr>
            <p:ph type="title"/>
          </p:nvPr>
        </p:nvSpPr>
        <p:spPr/>
        <p:txBody>
          <a:bodyPr>
            <a:normAutofit/>
          </a:bodyPr>
          <a:lstStyle/>
          <a:p>
            <a:pPr>
              <a:lnSpc>
                <a:spcPct val="100000"/>
              </a:lnSpc>
            </a:pPr>
            <a:r>
              <a:rPr lang="en-CA" b="1" dirty="0"/>
              <a:t>Conclusions</a:t>
            </a:r>
          </a:p>
        </p:txBody>
      </p:sp>
      <p:sp>
        <p:nvSpPr>
          <p:cNvPr id="4" name="Content Placeholder 2">
            <a:extLst>
              <a:ext uri="{FF2B5EF4-FFF2-40B4-BE49-F238E27FC236}">
                <a16:creationId xmlns:a16="http://schemas.microsoft.com/office/drawing/2014/main" id="{BEEBC4F1-8253-4971-A4DA-2521B67696B2}"/>
              </a:ext>
            </a:extLst>
          </p:cNvPr>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WFH continues to recommend</a:t>
            </a:r>
            <a:r>
              <a:rPr lang="en-US" b="1" dirty="0">
                <a:latin typeface="Arial" panose="020B0604020202020204" pitchFamily="34" charset="0"/>
                <a:cs typeface="Arial" panose="020B0604020202020204" pitchFamily="34" charset="0"/>
              </a:rPr>
              <a:t> viral-inactivated products </a:t>
            </a:r>
            <a:r>
              <a:rPr lang="en-US" dirty="0">
                <a:latin typeface="Arial" panose="020B0604020202020204" pitchFamily="34" charset="0"/>
                <a:cs typeface="Arial" panose="020B0604020202020204" pitchFamily="34" charset="0"/>
              </a:rPr>
              <a:t>over non-viral inactivated products</a:t>
            </a:r>
          </a:p>
          <a:p>
            <a:r>
              <a:rPr lang="en-US" dirty="0">
                <a:latin typeface="Arial" panose="020B0604020202020204" pitchFamily="34" charset="0"/>
                <a:cs typeface="Arial" panose="020B0604020202020204" pitchFamily="34" charset="0"/>
              </a:rPr>
              <a:t>There is no preference between plasma derivate products or recombinant clotting factors</a:t>
            </a:r>
          </a:p>
          <a:p>
            <a:r>
              <a:rPr lang="en-US" dirty="0">
                <a:latin typeface="Arial" panose="020B0604020202020204" pitchFamily="34" charset="0"/>
                <a:cs typeface="Arial" panose="020B0604020202020204" pitchFamily="34" charset="0"/>
              </a:rPr>
              <a:t>The use of </a:t>
            </a:r>
            <a:r>
              <a:rPr lang="en-US" b="1" dirty="0">
                <a:latin typeface="Arial" panose="020B0604020202020204" pitchFamily="34" charset="0"/>
                <a:cs typeface="Arial" panose="020B0604020202020204" pitchFamily="34" charset="0"/>
              </a:rPr>
              <a:t>SHL and EHL </a:t>
            </a:r>
            <a:r>
              <a:rPr lang="en-US" dirty="0">
                <a:latin typeface="Arial" panose="020B0604020202020204" pitchFamily="34" charset="0"/>
                <a:cs typeface="Arial" panose="020B0604020202020204" pitchFamily="34" charset="0"/>
              </a:rPr>
              <a:t>products allows for </a:t>
            </a:r>
            <a:r>
              <a:rPr lang="en-US" b="1" dirty="0">
                <a:latin typeface="Arial" panose="020B0604020202020204" pitchFamily="34" charset="0"/>
                <a:cs typeface="Arial" panose="020B0604020202020204" pitchFamily="34" charset="0"/>
              </a:rPr>
              <a:t>individualization </a:t>
            </a:r>
            <a:r>
              <a:rPr lang="en-US" dirty="0">
                <a:latin typeface="Arial" panose="020B0604020202020204" pitchFamily="34" charset="0"/>
                <a:cs typeface="Arial" panose="020B0604020202020204" pitchFamily="34" charset="0"/>
              </a:rPr>
              <a:t>and</a:t>
            </a:r>
            <a:r>
              <a:rPr lang="en-US" b="1" dirty="0">
                <a:latin typeface="Arial" panose="020B0604020202020204" pitchFamily="34" charset="0"/>
                <a:cs typeface="Arial" panose="020B0604020202020204" pitchFamily="34" charset="0"/>
              </a:rPr>
              <a:t> optimization </a:t>
            </a:r>
            <a:r>
              <a:rPr lang="en-US" dirty="0">
                <a:latin typeface="Arial" panose="020B0604020202020204" pitchFamily="34" charset="0"/>
                <a:cs typeface="Arial" panose="020B0604020202020204" pitchFamily="34" charset="0"/>
              </a:rPr>
              <a:t>of prophylaxis</a:t>
            </a:r>
          </a:p>
          <a:p>
            <a:r>
              <a:rPr lang="en-US" dirty="0">
                <a:latin typeface="Arial" panose="020B0604020202020204" pitchFamily="34" charset="0"/>
                <a:cs typeface="Arial" panose="020B0604020202020204" pitchFamily="34" charset="0"/>
              </a:rPr>
              <a:t>There is </a:t>
            </a:r>
            <a:r>
              <a:rPr lang="en-US" b="1" dirty="0">
                <a:latin typeface="Arial" panose="020B0604020202020204" pitchFamily="34" charset="0"/>
                <a:cs typeface="Arial" panose="020B0604020202020204" pitchFamily="34" charset="0"/>
              </a:rPr>
              <a:t>controversy</a:t>
            </a:r>
            <a:r>
              <a:rPr lang="en-US" dirty="0">
                <a:latin typeface="Arial" panose="020B0604020202020204" pitchFamily="34" charset="0"/>
                <a:cs typeface="Arial" panose="020B0604020202020204" pitchFamily="34" charset="0"/>
              </a:rPr>
              <a:t> regarding recognition that in some </a:t>
            </a:r>
            <a:r>
              <a:rPr lang="en-US" b="1" dirty="0">
                <a:latin typeface="Arial" panose="020B0604020202020204" pitchFamily="34" charset="0"/>
                <a:cs typeface="Arial" panose="020B0604020202020204" pitchFamily="34" charset="0"/>
              </a:rPr>
              <a:t>countries</a:t>
            </a:r>
            <a:r>
              <a:rPr lang="en-US" dirty="0">
                <a:latin typeface="Arial" panose="020B0604020202020204" pitchFamily="34" charset="0"/>
                <a:cs typeface="Arial" panose="020B0604020202020204" pitchFamily="34" charset="0"/>
              </a:rPr>
              <a:t> they are </a:t>
            </a:r>
            <a:r>
              <a:rPr lang="en-US" b="1" dirty="0">
                <a:latin typeface="Arial" panose="020B0604020202020204" pitchFamily="34" charset="0"/>
                <a:cs typeface="Arial" panose="020B0604020202020204" pitchFamily="34" charset="0"/>
              </a:rPr>
              <a:t>still reliant on FFP and cryoprecipitates</a:t>
            </a:r>
            <a:r>
              <a:rPr lang="en-US" dirty="0">
                <a:latin typeface="Arial" panose="020B0604020202020204" pitchFamily="34" charset="0"/>
                <a:cs typeface="Arial" panose="020B0604020202020204" pitchFamily="34" charset="0"/>
              </a:rPr>
              <a:t>, despite the WFH recommendations</a:t>
            </a:r>
          </a:p>
          <a:p>
            <a:pPr marL="0" indent="0">
              <a:buNone/>
            </a:pPr>
            <a:endParaRPr lang="en-CA"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C895A3FB-EC77-4849-BD88-C25F7B74D410}"/>
              </a:ext>
            </a:extLst>
          </p:cNvPr>
          <p:cNvSpPr>
            <a:spLocks noGrp="1"/>
          </p:cNvSpPr>
          <p:nvPr>
            <p:ph type="body" sz="quarter" idx="13"/>
          </p:nvPr>
        </p:nvSpPr>
        <p:spPr/>
        <p:txBody>
          <a:bodyPr/>
          <a:lstStyle/>
          <a:p>
            <a:r>
              <a:rPr lang="en-US" dirty="0"/>
              <a:t>EHL, extended half-life; FFP, fresh frozen plasma; SHL, standard half-life. </a:t>
            </a:r>
            <a:endParaRPr lang="en-CA" dirty="0"/>
          </a:p>
        </p:txBody>
      </p:sp>
    </p:spTree>
    <p:extLst>
      <p:ext uri="{BB962C8B-B14F-4D97-AF65-F5344CB8AC3E}">
        <p14:creationId xmlns:p14="http://schemas.microsoft.com/office/powerpoint/2010/main" val="2141379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3A6E-C584-499C-8520-F180DB23C60D}"/>
              </a:ext>
            </a:extLst>
          </p:cNvPr>
          <p:cNvSpPr>
            <a:spLocks noGrp="1"/>
          </p:cNvSpPr>
          <p:nvPr>
            <p:ph type="title"/>
          </p:nvPr>
        </p:nvSpPr>
        <p:spPr>
          <a:xfrm>
            <a:off x="838200" y="2213114"/>
            <a:ext cx="10515599" cy="1316484"/>
          </a:xfrm>
        </p:spPr>
        <p:txBody>
          <a:bodyPr>
            <a:normAutofit/>
          </a:bodyPr>
          <a:lstStyle/>
          <a:p>
            <a:pPr algn="ctr">
              <a:lnSpc>
                <a:spcPct val="100000"/>
              </a:lnSpc>
            </a:pPr>
            <a:r>
              <a:rPr lang="en-CA" sz="3400" b="1" dirty="0">
                <a:latin typeface="Arial" panose="020B0604020202020204" pitchFamily="34" charset="0"/>
                <a:cs typeface="Arial" panose="020B0604020202020204" pitchFamily="34" charset="0"/>
              </a:rPr>
              <a:t>Thank you to the Hemophilia Alliance for their support in developing this presentation</a:t>
            </a:r>
            <a:endParaRPr lang="en-US" sz="3400" b="1" dirty="0">
              <a:latin typeface="Arial" panose="020B0604020202020204" pitchFamily="34" charset="0"/>
              <a:cs typeface="Arial" panose="020B0604020202020204" pitchFamily="34" charset="0"/>
            </a:endParaRPr>
          </a:p>
        </p:txBody>
      </p:sp>
      <p:pic>
        <p:nvPicPr>
          <p:cNvPr id="5" name="Content Placeholder 4" descr="A picture containing logo&#10;&#10;Description automatically generated">
            <a:extLst>
              <a:ext uri="{FF2B5EF4-FFF2-40B4-BE49-F238E27FC236}">
                <a16:creationId xmlns:a16="http://schemas.microsoft.com/office/drawing/2014/main" id="{490F289A-D8AB-4BFD-B8AD-37B762158981}"/>
              </a:ext>
            </a:extLst>
          </p:cNvPr>
          <p:cNvPicPr>
            <a:picLocks noGrp="1" noChangeAspect="1"/>
          </p:cNvPicPr>
          <p:nvPr>
            <p:ph idx="4294967295"/>
          </p:nvPr>
        </p:nvPicPr>
        <p:blipFill>
          <a:blip r:embed="rId2"/>
          <a:stretch>
            <a:fillRect/>
          </a:stretch>
        </p:blipFill>
        <p:spPr>
          <a:xfrm>
            <a:off x="4371180" y="3529597"/>
            <a:ext cx="3449638" cy="2012950"/>
          </a:xfrm>
        </p:spPr>
      </p:pic>
    </p:spTree>
    <p:extLst>
      <p:ext uri="{BB962C8B-B14F-4D97-AF65-F5344CB8AC3E}">
        <p14:creationId xmlns:p14="http://schemas.microsoft.com/office/powerpoint/2010/main" val="2827534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dirty="0"/>
              <a:t>Disclosures: Steven Pipe</a:t>
            </a:r>
          </a:p>
        </p:txBody>
      </p:sp>
      <p:sp>
        <p:nvSpPr>
          <p:cNvPr id="5" name="Content Placeholder 4">
            <a:extLst>
              <a:ext uri="{FF2B5EF4-FFF2-40B4-BE49-F238E27FC236}">
                <a16:creationId xmlns:a16="http://schemas.microsoft.com/office/drawing/2014/main" id="{456230AF-2CEF-4EA2-9D5A-79F236ACAEAD}"/>
              </a:ext>
            </a:extLst>
          </p:cNvPr>
          <p:cNvSpPr>
            <a:spLocks noGrp="1"/>
          </p:cNvSpPr>
          <p:nvPr>
            <p:ph idx="1"/>
          </p:nvPr>
        </p:nvSpPr>
        <p:spPr>
          <a:xfrm>
            <a:off x="838200" y="1562100"/>
            <a:ext cx="10515600" cy="4794249"/>
          </a:xfrm>
        </p:spPr>
        <p:txBody>
          <a:bodyPr>
            <a:normAutofit/>
          </a:bodyPr>
          <a:lstStyle/>
          <a:p>
            <a:pPr marL="0" indent="0">
              <a:spcBef>
                <a:spcPts val="1200"/>
              </a:spcBef>
              <a:buNone/>
            </a:pPr>
            <a:r>
              <a:rPr lang="en-US" b="1" dirty="0">
                <a:solidFill>
                  <a:srgbClr val="008BB0"/>
                </a:solidFill>
              </a:rPr>
              <a:t>Grant/Research Support</a:t>
            </a:r>
          </a:p>
          <a:p>
            <a:pPr marL="342900" indent="-342900" algn="l">
              <a:spcBef>
                <a:spcPts val="1200"/>
              </a:spcBef>
              <a:buFont typeface="Arial" panose="020B0604020202020204" pitchFamily="34" charset="0"/>
              <a:buChar char="•"/>
            </a:pPr>
            <a:r>
              <a:rPr lang="en-US" b="0" u="none" strike="noStrike" baseline="0" dirty="0">
                <a:solidFill>
                  <a:srgbClr val="000000"/>
                </a:solidFill>
              </a:rPr>
              <a:t>Siemens</a:t>
            </a:r>
          </a:p>
          <a:p>
            <a:pPr marL="0" indent="0" algn="l">
              <a:spcBef>
                <a:spcPts val="1200"/>
              </a:spcBef>
              <a:buNone/>
            </a:pPr>
            <a:r>
              <a:rPr lang="en-US" b="1" dirty="0">
                <a:solidFill>
                  <a:srgbClr val="008BB0"/>
                </a:solidFill>
              </a:rPr>
              <a:t>Consultant/Scientific board</a:t>
            </a:r>
          </a:p>
          <a:p>
            <a:pPr marL="342900" indent="-342900">
              <a:spcBef>
                <a:spcPts val="1200"/>
              </a:spcBef>
              <a:buFont typeface="Arial" panose="020B0604020202020204" pitchFamily="34" charset="0"/>
              <a:buChar char="•"/>
            </a:pPr>
            <a:r>
              <a:rPr lang="en-US" dirty="0" err="1">
                <a:solidFill>
                  <a:schemeClr val="tx1">
                    <a:lumMod val="10000"/>
                  </a:schemeClr>
                </a:solidFill>
              </a:rPr>
              <a:t>Apcintex</a:t>
            </a:r>
            <a:r>
              <a:rPr lang="en-US" dirty="0">
                <a:solidFill>
                  <a:schemeClr val="tx1">
                    <a:lumMod val="10000"/>
                  </a:schemeClr>
                </a:solidFill>
              </a:rPr>
              <a:t>, Bayer, </a:t>
            </a:r>
            <a:r>
              <a:rPr lang="en-US" dirty="0" err="1">
                <a:solidFill>
                  <a:schemeClr val="tx1">
                    <a:lumMod val="10000"/>
                  </a:schemeClr>
                </a:solidFill>
              </a:rPr>
              <a:t>Biomarin</a:t>
            </a:r>
            <a:r>
              <a:rPr lang="en-US" dirty="0">
                <a:solidFill>
                  <a:schemeClr val="tx1">
                    <a:lumMod val="10000"/>
                  </a:schemeClr>
                </a:solidFill>
              </a:rPr>
              <a:t>, Catalyst Biosciences, CSL Behring, HEMA Biologics, Freeline, Novo Nordisk, Pfizer, Roche/Genentech, Sanofi, Takeda, Spark Therapeutics, </a:t>
            </a:r>
            <a:r>
              <a:rPr lang="en-US" dirty="0" err="1">
                <a:solidFill>
                  <a:schemeClr val="tx1">
                    <a:lumMod val="10000"/>
                  </a:schemeClr>
                </a:solidFill>
              </a:rPr>
              <a:t>uniQure</a:t>
            </a:r>
            <a:endParaRPr lang="en-US" dirty="0">
              <a:solidFill>
                <a:schemeClr val="tx1">
                  <a:lumMod val="10000"/>
                </a:schemeClr>
              </a:solidFill>
            </a:endParaRPr>
          </a:p>
          <a:p>
            <a:pPr marL="0" indent="0">
              <a:spcBef>
                <a:spcPts val="1200"/>
              </a:spcBef>
              <a:buNone/>
            </a:pPr>
            <a:r>
              <a:rPr lang="en-US" b="1" dirty="0">
                <a:solidFill>
                  <a:srgbClr val="008BB0"/>
                </a:solidFill>
              </a:rPr>
              <a:t>Advisory Committee</a:t>
            </a:r>
          </a:p>
          <a:p>
            <a:pPr marL="342900" indent="-342900">
              <a:spcBef>
                <a:spcPts val="1200"/>
              </a:spcBef>
              <a:buFont typeface="Arial" panose="020B0604020202020204" pitchFamily="34" charset="0"/>
              <a:buChar char="•"/>
            </a:pPr>
            <a:r>
              <a:rPr lang="en-US" dirty="0" err="1">
                <a:solidFill>
                  <a:srgbClr val="000000"/>
                </a:solidFill>
              </a:rPr>
              <a:t>Sangamo</a:t>
            </a:r>
            <a:r>
              <a:rPr lang="en-US" dirty="0">
                <a:solidFill>
                  <a:srgbClr val="000000"/>
                </a:solidFill>
              </a:rPr>
              <a:t> Therapeutics (Scientific Advisor Board)</a:t>
            </a:r>
          </a:p>
          <a:p>
            <a:pPr marL="0" indent="0">
              <a:spcBef>
                <a:spcPts val="1200"/>
              </a:spcBef>
              <a:buNone/>
            </a:pPr>
            <a:endParaRPr lang="en-CA" dirty="0"/>
          </a:p>
        </p:txBody>
      </p:sp>
    </p:spTree>
    <p:extLst>
      <p:ext uri="{BB962C8B-B14F-4D97-AF65-F5344CB8AC3E}">
        <p14:creationId xmlns:p14="http://schemas.microsoft.com/office/powerpoint/2010/main" val="48895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5B9-B8F3-4BAD-B33E-CE66B088923A}"/>
              </a:ext>
            </a:extLst>
          </p:cNvPr>
          <p:cNvSpPr>
            <a:spLocks noGrp="1"/>
          </p:cNvSpPr>
          <p:nvPr>
            <p:ph type="title"/>
          </p:nvPr>
        </p:nvSpPr>
        <p:spPr>
          <a:xfrm>
            <a:off x="838199" y="225425"/>
            <a:ext cx="10515599" cy="1090079"/>
          </a:xfrm>
        </p:spPr>
        <p:txBody>
          <a:bodyPr/>
          <a:lstStyle/>
          <a:p>
            <a:pPr>
              <a:lnSpc>
                <a:spcPct val="100000"/>
              </a:lnSpc>
            </a:pPr>
            <a:r>
              <a:rPr lang="en-US" dirty="0"/>
              <a:t>Authors</a:t>
            </a:r>
            <a:endParaRPr lang="en-CA" dirty="0"/>
          </a:p>
        </p:txBody>
      </p:sp>
      <p:sp>
        <p:nvSpPr>
          <p:cNvPr id="3" name="Content Placeholder 2">
            <a:extLst>
              <a:ext uri="{FF2B5EF4-FFF2-40B4-BE49-F238E27FC236}">
                <a16:creationId xmlns:a16="http://schemas.microsoft.com/office/drawing/2014/main" id="{177E4F86-6C2F-4004-9502-3953902B91D1}"/>
              </a:ext>
            </a:extLst>
          </p:cNvPr>
          <p:cNvSpPr>
            <a:spLocks noGrp="1"/>
          </p:cNvSpPr>
          <p:nvPr>
            <p:ph idx="1"/>
          </p:nvPr>
        </p:nvSpPr>
        <p:spPr>
          <a:xfrm>
            <a:off x="838200" y="1562100"/>
            <a:ext cx="3995057" cy="4614863"/>
          </a:xfrm>
        </p:spPr>
        <p:txBody>
          <a:bodyPr>
            <a:noAutofit/>
          </a:bodyPr>
          <a:lstStyle/>
          <a:p>
            <a:pPr>
              <a:spcBef>
                <a:spcPts val="1000"/>
              </a:spcBef>
            </a:pPr>
            <a:r>
              <a:rPr lang="en-CA" b="1" dirty="0"/>
              <a:t>Steven W. Pipe</a:t>
            </a:r>
          </a:p>
          <a:p>
            <a:pPr>
              <a:spcBef>
                <a:spcPts val="1000"/>
              </a:spcBef>
            </a:pPr>
            <a:r>
              <a:rPr lang="en-CA" b="1" dirty="0"/>
              <a:t>Manuel </a:t>
            </a:r>
            <a:r>
              <a:rPr lang="en-CA" b="1" dirty="0" err="1"/>
              <a:t>Carcao</a:t>
            </a:r>
            <a:endParaRPr lang="en-CA" b="1" dirty="0"/>
          </a:p>
          <a:p>
            <a:pPr>
              <a:spcBef>
                <a:spcPts val="1000"/>
              </a:spcBef>
            </a:pPr>
            <a:r>
              <a:rPr lang="en-CA" b="1" dirty="0"/>
              <a:t>Kim Chew (PPWH)</a:t>
            </a:r>
          </a:p>
          <a:p>
            <a:pPr>
              <a:spcBef>
                <a:spcPts val="1000"/>
              </a:spcBef>
            </a:pPr>
            <a:r>
              <a:rPr lang="en-CA" b="1" dirty="0"/>
              <a:t>Radoslaw Kaczmarek (PWH)</a:t>
            </a:r>
          </a:p>
          <a:p>
            <a:pPr>
              <a:spcBef>
                <a:spcPts val="1000"/>
              </a:spcBef>
            </a:pPr>
            <a:r>
              <a:rPr lang="en-CA" b="1" dirty="0"/>
              <a:t>Steve Kitchen</a:t>
            </a:r>
          </a:p>
          <a:p>
            <a:pPr>
              <a:spcBef>
                <a:spcPts val="1000"/>
              </a:spcBef>
            </a:pPr>
            <a:r>
              <a:rPr lang="en-CA" b="1" dirty="0"/>
              <a:t>Johnny Mahlangu</a:t>
            </a:r>
          </a:p>
          <a:p>
            <a:pPr>
              <a:spcBef>
                <a:spcPts val="1000"/>
              </a:spcBef>
            </a:pPr>
            <a:r>
              <a:rPr lang="en-CA" b="1" dirty="0" err="1"/>
              <a:t>Margareth</a:t>
            </a:r>
            <a:r>
              <a:rPr lang="en-CA" b="1" dirty="0"/>
              <a:t> C. </a:t>
            </a:r>
            <a:r>
              <a:rPr lang="en-CA" b="1" dirty="0" err="1"/>
              <a:t>Ozelo</a:t>
            </a:r>
            <a:endParaRPr lang="en-CA" b="1" dirty="0"/>
          </a:p>
          <a:p>
            <a:pPr>
              <a:spcBef>
                <a:spcPts val="1000"/>
              </a:spcBef>
            </a:pPr>
            <a:r>
              <a:rPr lang="en-CA" b="1" dirty="0" err="1"/>
              <a:t>Ekawat</a:t>
            </a:r>
            <a:r>
              <a:rPr lang="en-CA" b="1" dirty="0"/>
              <a:t> </a:t>
            </a:r>
            <a:r>
              <a:rPr lang="en-CA" b="1" dirty="0" err="1"/>
              <a:t>Suwantaroj</a:t>
            </a:r>
            <a:r>
              <a:rPr lang="en-CA" b="1" dirty="0"/>
              <a:t> (PWH)</a:t>
            </a:r>
          </a:p>
          <a:p>
            <a:pPr>
              <a:spcBef>
                <a:spcPts val="1000"/>
              </a:spcBef>
            </a:pPr>
            <a:r>
              <a:rPr lang="en-CA" b="1" dirty="0"/>
              <a:t>Jerzy </a:t>
            </a:r>
            <a:r>
              <a:rPr lang="en-CA" b="1" dirty="0" err="1"/>
              <a:t>Windyga</a:t>
            </a:r>
            <a:endParaRPr lang="en-CA" b="1" dirty="0"/>
          </a:p>
          <a:p>
            <a:pPr>
              <a:spcBef>
                <a:spcPts val="1000"/>
              </a:spcBef>
            </a:pPr>
            <a:r>
              <a:rPr lang="en-CA" b="1" dirty="0"/>
              <a:t>Glenn F. Pierce</a:t>
            </a:r>
          </a:p>
          <a:p>
            <a:pPr>
              <a:spcBef>
                <a:spcPts val="1000"/>
              </a:spcBef>
            </a:pPr>
            <a:r>
              <a:rPr lang="en-CA" b="1" dirty="0"/>
              <a:t>Alok Srivastava</a:t>
            </a:r>
          </a:p>
        </p:txBody>
      </p:sp>
      <p:sp>
        <p:nvSpPr>
          <p:cNvPr id="4" name="Text Placeholder 3">
            <a:extLst>
              <a:ext uri="{FF2B5EF4-FFF2-40B4-BE49-F238E27FC236}">
                <a16:creationId xmlns:a16="http://schemas.microsoft.com/office/drawing/2014/main" id="{6490C438-9755-49DE-B54D-6E328BBCB285}"/>
              </a:ext>
            </a:extLst>
          </p:cNvPr>
          <p:cNvSpPr>
            <a:spLocks noGrp="1"/>
          </p:cNvSpPr>
          <p:nvPr>
            <p:ph type="body" sz="quarter" idx="13"/>
          </p:nvPr>
        </p:nvSpPr>
        <p:spPr>
          <a:xfrm>
            <a:off x="838201" y="6356351"/>
            <a:ext cx="9925050" cy="365125"/>
          </a:xfrm>
        </p:spPr>
        <p:txBody>
          <a:bodyPr/>
          <a:lstStyle/>
          <a:p>
            <a:r>
              <a:rPr lang="en-US" dirty="0"/>
              <a:t>PWH, person with hemophilia; PPWH, parent of person with hemophilia.</a:t>
            </a:r>
            <a:endParaRPr lang="en-CA" dirty="0"/>
          </a:p>
        </p:txBody>
      </p:sp>
      <p:pic>
        <p:nvPicPr>
          <p:cNvPr id="5" name="Picture 4">
            <a:extLst>
              <a:ext uri="{FF2B5EF4-FFF2-40B4-BE49-F238E27FC236}">
                <a16:creationId xmlns:a16="http://schemas.microsoft.com/office/drawing/2014/main" id="{06D664F7-9EED-4F51-96B3-A6C48449CE7E}"/>
              </a:ext>
            </a:extLst>
          </p:cNvPr>
          <p:cNvPicPr>
            <a:picLocks noChangeAspect="1"/>
          </p:cNvPicPr>
          <p:nvPr/>
        </p:nvPicPr>
        <p:blipFill>
          <a:blip r:embed="rId3"/>
          <a:stretch>
            <a:fillRect/>
          </a:stretch>
        </p:blipFill>
        <p:spPr>
          <a:xfrm>
            <a:off x="4835608" y="1293223"/>
            <a:ext cx="7223722" cy="4068127"/>
          </a:xfrm>
          <a:prstGeom prst="rect">
            <a:avLst/>
          </a:prstGeom>
        </p:spPr>
      </p:pic>
    </p:spTree>
    <p:extLst>
      <p:ext uri="{BB962C8B-B14F-4D97-AF65-F5344CB8AC3E}">
        <p14:creationId xmlns:p14="http://schemas.microsoft.com/office/powerpoint/2010/main" val="4127387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8FF0-B062-4C51-852A-CFF75378B794}"/>
              </a:ext>
            </a:extLst>
          </p:cNvPr>
          <p:cNvSpPr>
            <a:spLocks noGrp="1"/>
          </p:cNvSpPr>
          <p:nvPr>
            <p:ph type="title"/>
          </p:nvPr>
        </p:nvSpPr>
        <p:spPr>
          <a:xfrm>
            <a:off x="838199" y="225425"/>
            <a:ext cx="10515599" cy="1090079"/>
          </a:xfrm>
        </p:spPr>
        <p:txBody>
          <a:bodyPr>
            <a:normAutofit/>
          </a:bodyPr>
          <a:lstStyle/>
          <a:p>
            <a:pPr>
              <a:lnSpc>
                <a:spcPct val="100000"/>
              </a:lnSpc>
            </a:pPr>
            <a:r>
              <a:rPr lang="en-US" dirty="0"/>
              <a:t>Introduction – Hemostatic Agents for Hemophilia</a:t>
            </a:r>
            <a:endParaRPr lang="en-CA" dirty="0"/>
          </a:p>
        </p:txBody>
      </p:sp>
      <p:sp>
        <p:nvSpPr>
          <p:cNvPr id="3" name="Content Placeholder 2">
            <a:extLst>
              <a:ext uri="{FF2B5EF4-FFF2-40B4-BE49-F238E27FC236}">
                <a16:creationId xmlns:a16="http://schemas.microsoft.com/office/drawing/2014/main" id="{F0EED5A2-54B6-4CFB-B1E2-90447C852024}"/>
              </a:ext>
            </a:extLst>
          </p:cNvPr>
          <p:cNvSpPr>
            <a:spLocks noGrp="1"/>
          </p:cNvSpPr>
          <p:nvPr>
            <p:ph idx="1"/>
          </p:nvPr>
        </p:nvSpPr>
        <p:spPr>
          <a:xfrm>
            <a:off x="838200" y="1562100"/>
            <a:ext cx="10515600" cy="4614863"/>
          </a:xfrm>
        </p:spPr>
        <p:txBody>
          <a:bodyPr>
            <a:noAutofit/>
          </a:bodyPr>
          <a:lstStyle/>
          <a:p>
            <a:pPr marL="0" indent="0">
              <a:buNone/>
            </a:pPr>
            <a:r>
              <a:rPr lang="en-US" b="1" dirty="0"/>
              <a:t>Clotting factor concentrates</a:t>
            </a:r>
            <a:br>
              <a:rPr lang="en-US" dirty="0"/>
            </a:br>
            <a:endParaRPr lang="en-CA" dirty="0"/>
          </a:p>
          <a:p>
            <a:pPr lvl="1"/>
            <a:endParaRPr lang="en-CA" dirty="0"/>
          </a:p>
          <a:p>
            <a:pPr lvl="1"/>
            <a:endParaRPr lang="en-CA" dirty="0"/>
          </a:p>
          <a:p>
            <a:endParaRPr lang="en-CA" dirty="0"/>
          </a:p>
          <a:p>
            <a:endParaRPr lang="en-CA" dirty="0"/>
          </a:p>
          <a:p>
            <a:pPr marL="457200" lvl="1" indent="0">
              <a:buNone/>
            </a:pPr>
            <a:endParaRPr lang="en-US" dirty="0"/>
          </a:p>
          <a:p>
            <a:r>
              <a:rPr lang="en-US" b="1" dirty="0"/>
              <a:t>Non-factor replacement </a:t>
            </a:r>
            <a:r>
              <a:rPr lang="en-US" dirty="0"/>
              <a:t>therapies such as </a:t>
            </a:r>
            <a:r>
              <a:rPr lang="en-US" b="1" dirty="0" err="1"/>
              <a:t>emicizumab</a:t>
            </a:r>
            <a:r>
              <a:rPr lang="en-US" dirty="0"/>
              <a:t> offers an alternative treatment</a:t>
            </a:r>
          </a:p>
          <a:p>
            <a:r>
              <a:rPr lang="en-US" dirty="0"/>
              <a:t>Where access to CFCs and emicizumab is limited, healthcare providers often rely on </a:t>
            </a:r>
            <a:r>
              <a:rPr lang="en-US" b="1" dirty="0"/>
              <a:t>cryoprecipitate and </a:t>
            </a:r>
            <a:r>
              <a:rPr lang="en-CA" b="1" dirty="0"/>
              <a:t>fresh frozen plasma </a:t>
            </a:r>
            <a:r>
              <a:rPr lang="en-CA" dirty="0"/>
              <a:t>for hemophilia treatment</a:t>
            </a:r>
          </a:p>
        </p:txBody>
      </p:sp>
      <p:grpSp>
        <p:nvGrpSpPr>
          <p:cNvPr id="12" name="Group 11">
            <a:extLst>
              <a:ext uri="{FF2B5EF4-FFF2-40B4-BE49-F238E27FC236}">
                <a16:creationId xmlns:a16="http://schemas.microsoft.com/office/drawing/2014/main" id="{E5B51A0E-2DF5-4D09-B217-1FE814C86DFE}"/>
              </a:ext>
            </a:extLst>
          </p:cNvPr>
          <p:cNvGrpSpPr/>
          <p:nvPr/>
        </p:nvGrpSpPr>
        <p:grpSpPr>
          <a:xfrm>
            <a:off x="838200" y="2878863"/>
            <a:ext cx="10515600" cy="1242854"/>
            <a:chOff x="838200" y="2848020"/>
            <a:chExt cx="7788729" cy="1242854"/>
          </a:xfrm>
          <a:solidFill>
            <a:schemeClr val="accent1">
              <a:lumMod val="20000"/>
              <a:lumOff val="80000"/>
            </a:schemeClr>
          </a:solidFill>
        </p:grpSpPr>
        <p:sp>
          <p:nvSpPr>
            <p:cNvPr id="4" name="Rounded Rectangle 3">
              <a:extLst>
                <a:ext uri="{FF2B5EF4-FFF2-40B4-BE49-F238E27FC236}">
                  <a16:creationId xmlns:a16="http://schemas.microsoft.com/office/drawing/2014/main" id="{FE12201B-43DA-4DC9-93AF-44659D7C74F6}"/>
                </a:ext>
              </a:extLst>
            </p:cNvPr>
            <p:cNvSpPr/>
            <p:nvPr/>
          </p:nvSpPr>
          <p:spPr>
            <a:xfrm>
              <a:off x="838200" y="2848020"/>
              <a:ext cx="3746337" cy="1219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latin typeface="+mj-lt"/>
                </a:rPr>
                <a:t>P</a:t>
              </a:r>
              <a:r>
                <a:rPr lang="en-US" sz="2000" b="1" i="0" u="none" strike="noStrike" baseline="0" dirty="0">
                  <a:solidFill>
                    <a:sysClr val="windowText" lastClr="000000"/>
                  </a:solidFill>
                  <a:latin typeface="+mj-lt"/>
                </a:rPr>
                <a:t>lasma-derived products </a:t>
              </a:r>
            </a:p>
            <a:p>
              <a:pPr algn="ctr"/>
              <a:r>
                <a:rPr lang="en-US" sz="2000" b="0" i="0" u="none" strike="noStrike" baseline="0" dirty="0">
                  <a:solidFill>
                    <a:sysClr val="windowText" lastClr="000000"/>
                  </a:solidFill>
                  <a:latin typeface="+mj-lt"/>
                </a:rPr>
                <a:t>made from plasma donated by human blood donors</a:t>
              </a:r>
              <a:endParaRPr lang="en-CA" sz="2000" dirty="0">
                <a:solidFill>
                  <a:sysClr val="windowText" lastClr="000000"/>
                </a:solidFill>
                <a:latin typeface="+mj-lt"/>
              </a:endParaRPr>
            </a:p>
          </p:txBody>
        </p:sp>
        <p:sp>
          <p:nvSpPr>
            <p:cNvPr id="5" name="Rounded Rectangle 4">
              <a:extLst>
                <a:ext uri="{FF2B5EF4-FFF2-40B4-BE49-F238E27FC236}">
                  <a16:creationId xmlns:a16="http://schemas.microsoft.com/office/drawing/2014/main" id="{35AB6656-3302-4FEB-8A5F-969889061D8C}"/>
                </a:ext>
              </a:extLst>
            </p:cNvPr>
            <p:cNvSpPr/>
            <p:nvPr/>
          </p:nvSpPr>
          <p:spPr>
            <a:xfrm>
              <a:off x="4880592" y="2871674"/>
              <a:ext cx="3746337" cy="1219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i="0" u="none" strike="noStrike" baseline="0" dirty="0">
                  <a:solidFill>
                    <a:sysClr val="windowText" lastClr="000000"/>
                  </a:solidFill>
                  <a:latin typeface="+mj-lt"/>
                </a:rPr>
                <a:t>Recombinant products</a:t>
              </a:r>
            </a:p>
            <a:p>
              <a:pPr algn="ctr"/>
              <a:r>
                <a:rPr lang="en-US" sz="2000" b="0" i="0" u="none" strike="noStrike" baseline="0" dirty="0">
                  <a:solidFill>
                    <a:sysClr val="windowText" lastClr="000000"/>
                  </a:solidFill>
                  <a:latin typeface="+mj-lt"/>
                </a:rPr>
                <a:t>manufactured using genetically engineered cells and recombinant</a:t>
              </a:r>
            </a:p>
            <a:p>
              <a:pPr algn="ctr"/>
              <a:r>
                <a:rPr lang="en-CA" sz="2000" b="0" i="0" u="none" strike="noStrike" baseline="0" dirty="0">
                  <a:solidFill>
                    <a:sysClr val="windowText" lastClr="000000"/>
                  </a:solidFill>
                  <a:latin typeface="+mj-lt"/>
                </a:rPr>
                <a:t>technology</a:t>
              </a:r>
              <a:endParaRPr lang="en-CA" sz="2000" dirty="0">
                <a:solidFill>
                  <a:sysClr val="windowText" lastClr="000000"/>
                </a:solidFill>
                <a:latin typeface="+mj-lt"/>
              </a:endParaRPr>
            </a:p>
          </p:txBody>
        </p:sp>
      </p:grpSp>
      <p:sp>
        <p:nvSpPr>
          <p:cNvPr id="6" name="TextBox 5">
            <a:extLst>
              <a:ext uri="{FF2B5EF4-FFF2-40B4-BE49-F238E27FC236}">
                <a16:creationId xmlns:a16="http://schemas.microsoft.com/office/drawing/2014/main" id="{E8EC84CC-2949-6142-AE6D-33FEDC70C770}"/>
              </a:ext>
            </a:extLst>
          </p:cNvPr>
          <p:cNvSpPr txBox="1"/>
          <p:nvPr/>
        </p:nvSpPr>
        <p:spPr>
          <a:xfrm>
            <a:off x="838200" y="2275482"/>
            <a:ext cx="10515600" cy="473162"/>
          </a:xfrm>
          <a:prstGeom prst="roundRect">
            <a:avLst>
              <a:gd name="adj" fmla="val 0"/>
            </a:avLst>
          </a:prstGeom>
          <a:solidFill>
            <a:schemeClr val="accent1"/>
          </a:solidFill>
        </p:spPr>
        <p:txBody>
          <a:bodyPr wrap="square" lIns="0" tIns="0" rIns="0" bIns="0" rtlCol="0" anchor="ctr">
            <a:noAutofit/>
          </a:bodyPr>
          <a:lstStyle/>
          <a:p>
            <a:pPr algn="ctr"/>
            <a:r>
              <a:rPr lang="en-US" sz="2000" b="1" dirty="0">
                <a:solidFill>
                  <a:schemeClr val="bg1"/>
                </a:solidFill>
                <a:latin typeface="+mj-lt"/>
              </a:rPr>
              <a:t>Two Main Types of CFCs</a:t>
            </a:r>
          </a:p>
        </p:txBody>
      </p:sp>
      <p:sp>
        <p:nvSpPr>
          <p:cNvPr id="8" name="Text Placeholder 3">
            <a:extLst>
              <a:ext uri="{FF2B5EF4-FFF2-40B4-BE49-F238E27FC236}">
                <a16:creationId xmlns:a16="http://schemas.microsoft.com/office/drawing/2014/main" id="{A6F2E139-447E-47CC-9846-7083CA578661}"/>
              </a:ext>
            </a:extLst>
          </p:cNvPr>
          <p:cNvSpPr>
            <a:spLocks noGrp="1"/>
          </p:cNvSpPr>
          <p:nvPr>
            <p:ph type="body" sz="quarter" idx="13"/>
          </p:nvPr>
        </p:nvSpPr>
        <p:spPr>
          <a:xfrm>
            <a:off x="838201" y="6356351"/>
            <a:ext cx="9925050" cy="365125"/>
          </a:xfrm>
        </p:spPr>
        <p:txBody>
          <a:bodyPr/>
          <a:lstStyle/>
          <a:p>
            <a:r>
              <a:rPr lang="en-US" dirty="0"/>
              <a:t>CFC, clotting factor concentrate.</a:t>
            </a:r>
            <a:endParaRPr lang="en-CA" dirty="0"/>
          </a:p>
        </p:txBody>
      </p:sp>
    </p:spTree>
    <p:extLst>
      <p:ext uri="{BB962C8B-B14F-4D97-AF65-F5344CB8AC3E}">
        <p14:creationId xmlns:p14="http://schemas.microsoft.com/office/powerpoint/2010/main" val="2943277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8B4676-9AF9-420B-8EA9-83DD9613A4F1}"/>
              </a:ext>
            </a:extLst>
          </p:cNvPr>
          <p:cNvSpPr>
            <a:spLocks noGrp="1"/>
          </p:cNvSpPr>
          <p:nvPr>
            <p:ph type="title"/>
          </p:nvPr>
        </p:nvSpPr>
        <p:spPr>
          <a:xfrm>
            <a:off x="838199" y="225425"/>
            <a:ext cx="10515599" cy="1090079"/>
          </a:xfrm>
        </p:spPr>
        <p:txBody>
          <a:bodyPr>
            <a:noAutofit/>
          </a:bodyPr>
          <a:lstStyle/>
          <a:p>
            <a:pPr>
              <a:lnSpc>
                <a:spcPct val="100000"/>
              </a:lnSpc>
            </a:pPr>
            <a:r>
              <a:rPr lang="en-US" altLang="en-US" dirty="0"/>
              <a:t>Clinical Case:  Liam @ 9 months</a:t>
            </a:r>
            <a:endParaRPr lang="en-CA"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199" y="1562100"/>
            <a:ext cx="6143171" cy="4614863"/>
          </a:xfrm>
        </p:spPr>
        <p:txBody>
          <a:bodyPr>
            <a:normAutofit/>
          </a:bodyPr>
          <a:lstStyle/>
          <a:p>
            <a:pPr>
              <a:spcBef>
                <a:spcPts val="1800"/>
              </a:spcBef>
            </a:pPr>
            <a:r>
              <a:rPr lang="en-US" altLang="en-US" dirty="0"/>
              <a:t>Severe hemophilia A</a:t>
            </a:r>
          </a:p>
          <a:p>
            <a:pPr>
              <a:spcBef>
                <a:spcPts val="1800"/>
              </a:spcBef>
            </a:pPr>
            <a:r>
              <a:rPr lang="en-US" altLang="en-US" dirty="0"/>
              <a:t>Diagnosed at birth based on family history (maternal uncle and grandfather)</a:t>
            </a:r>
          </a:p>
          <a:p>
            <a:pPr>
              <a:spcBef>
                <a:spcPts val="1800"/>
              </a:spcBef>
            </a:pPr>
            <a:r>
              <a:rPr lang="en-US" altLang="en-US" dirty="0"/>
              <a:t>No FVIII exposures to date</a:t>
            </a:r>
          </a:p>
          <a:p>
            <a:pPr>
              <a:spcBef>
                <a:spcPts val="1800"/>
              </a:spcBef>
            </a:pPr>
            <a:r>
              <a:rPr lang="en-US" altLang="en-US" dirty="0"/>
              <a:t>Starting to show more bruising/hematomas over extremities now that he started crawling</a:t>
            </a:r>
          </a:p>
          <a:p>
            <a:pPr>
              <a:spcBef>
                <a:spcPts val="1800"/>
              </a:spcBef>
            </a:pPr>
            <a:r>
              <a:rPr lang="en-US" altLang="en-US" dirty="0"/>
              <a:t>Family ready to consider initiating prophylactic FVIII replacement therapy</a:t>
            </a:r>
          </a:p>
          <a:p>
            <a:pPr>
              <a:spcBef>
                <a:spcPts val="1800"/>
              </a:spcBef>
            </a:pPr>
            <a:endParaRPr lang="en-US" altLang="en-US" dirty="0"/>
          </a:p>
        </p:txBody>
      </p:sp>
      <p:sp>
        <p:nvSpPr>
          <p:cNvPr id="4" name="Text Placeholder 3">
            <a:extLst>
              <a:ext uri="{FF2B5EF4-FFF2-40B4-BE49-F238E27FC236}">
                <a16:creationId xmlns:a16="http://schemas.microsoft.com/office/drawing/2014/main" id="{BD9FD862-6FAB-480D-BF32-957438286B94}"/>
              </a:ext>
            </a:extLst>
          </p:cNvPr>
          <p:cNvSpPr>
            <a:spLocks noGrp="1"/>
          </p:cNvSpPr>
          <p:nvPr>
            <p:ph type="body" sz="quarter" idx="13"/>
          </p:nvPr>
        </p:nvSpPr>
        <p:spPr>
          <a:xfrm>
            <a:off x="838201" y="6356351"/>
            <a:ext cx="9925050" cy="365125"/>
          </a:xfrm>
        </p:spPr>
        <p:txBody>
          <a:bodyPr/>
          <a:lstStyle/>
          <a:p>
            <a:endParaRPr lang="en-CA" dirty="0"/>
          </a:p>
        </p:txBody>
      </p:sp>
      <p:sp>
        <p:nvSpPr>
          <p:cNvPr id="2" name="Rounded Rectangle 1">
            <a:extLst>
              <a:ext uri="{FF2B5EF4-FFF2-40B4-BE49-F238E27FC236}">
                <a16:creationId xmlns:a16="http://schemas.microsoft.com/office/drawing/2014/main" id="{9C2D8CFA-EB5A-FB4B-9758-B9A05F2F4CE9}"/>
              </a:ext>
            </a:extLst>
          </p:cNvPr>
          <p:cNvSpPr/>
          <p:nvPr/>
        </p:nvSpPr>
        <p:spPr>
          <a:xfrm>
            <a:off x="7531331" y="1679171"/>
            <a:ext cx="3618115" cy="3474720"/>
          </a:xfrm>
          <a:prstGeom prst="roundRect">
            <a:avLst>
              <a:gd name="adj" fmla="val 5573"/>
            </a:avLst>
          </a:prstGeom>
          <a:solidFill>
            <a:schemeClr val="accent1">
              <a:lumMod val="20000"/>
              <a:lumOff val="80000"/>
            </a:schemeClr>
          </a:solidFill>
          <a:ln>
            <a:solidFill>
              <a:schemeClr val="accent1"/>
            </a:solidFill>
          </a:ln>
        </p:spPr>
        <p:style>
          <a:lnRef idx="3">
            <a:schemeClr val="lt1"/>
          </a:lnRef>
          <a:fillRef idx="1">
            <a:schemeClr val="accent1"/>
          </a:fillRef>
          <a:effectRef idx="1">
            <a:schemeClr val="accent1"/>
          </a:effectRef>
          <a:fontRef idx="minor">
            <a:schemeClr val="lt1"/>
          </a:fontRef>
        </p:style>
        <p:txBody>
          <a:bodyPr lIns="365760" rtlCol="0" anchor="ctr"/>
          <a:lstStyle/>
          <a:p>
            <a:pPr marL="0" indent="0">
              <a:spcBef>
                <a:spcPts val="300"/>
              </a:spcBef>
              <a:spcAft>
                <a:spcPts val="600"/>
              </a:spcAft>
              <a:buClr>
                <a:schemeClr val="tx2"/>
              </a:buClr>
              <a:buNone/>
              <a:defRPr/>
            </a:pPr>
            <a:r>
              <a:rPr lang="en-US" altLang="en-US" sz="2000" b="1" dirty="0">
                <a:solidFill>
                  <a:sysClr val="windowText" lastClr="000000"/>
                </a:solidFill>
                <a:latin typeface="Arial" panose="020B0604020202020204" pitchFamily="34" charset="0"/>
                <a:cs typeface="Arial" panose="020B0604020202020204" pitchFamily="34" charset="0"/>
              </a:rPr>
              <a:t>Which product should be start for Liam?</a:t>
            </a:r>
          </a:p>
          <a:p>
            <a:pPr marL="290513" indent="-290513">
              <a:spcBef>
                <a:spcPts val="300"/>
              </a:spcBef>
              <a:spcAft>
                <a:spcPts val="600"/>
              </a:spcAft>
              <a:buFont typeface="Arial" panose="020B0604020202020204" pitchFamily="34" charset="0"/>
              <a:buChar char="•"/>
              <a:defRPr/>
            </a:pPr>
            <a:r>
              <a:rPr lang="en-US" altLang="en-US" sz="2000" dirty="0">
                <a:solidFill>
                  <a:sysClr val="windowText" lastClr="000000"/>
                </a:solidFill>
                <a:latin typeface="Arial" panose="020B0604020202020204" pitchFamily="34" charset="0"/>
                <a:cs typeface="Arial" panose="020B0604020202020204" pitchFamily="34" charset="0"/>
              </a:rPr>
              <a:t>Recombinant?</a:t>
            </a:r>
          </a:p>
          <a:p>
            <a:pPr marL="290513" indent="-290513">
              <a:spcBef>
                <a:spcPts val="300"/>
              </a:spcBef>
              <a:spcAft>
                <a:spcPts val="600"/>
              </a:spcAft>
              <a:buFont typeface="Arial" panose="020B0604020202020204" pitchFamily="34" charset="0"/>
              <a:buChar char="•"/>
              <a:defRPr/>
            </a:pPr>
            <a:r>
              <a:rPr lang="en-US" altLang="en-US" sz="2000" dirty="0">
                <a:solidFill>
                  <a:sysClr val="windowText" lastClr="000000"/>
                </a:solidFill>
                <a:latin typeface="Arial" panose="020B0604020202020204" pitchFamily="34" charset="0"/>
                <a:cs typeface="Arial" panose="020B0604020202020204" pitchFamily="34" charset="0"/>
              </a:rPr>
              <a:t>Plasma-derived?</a:t>
            </a:r>
          </a:p>
          <a:p>
            <a:pPr marL="290513" indent="-290513">
              <a:spcBef>
                <a:spcPts val="300"/>
              </a:spcBef>
              <a:spcAft>
                <a:spcPts val="600"/>
              </a:spcAft>
              <a:buFont typeface="Arial" panose="020B0604020202020204" pitchFamily="34" charset="0"/>
              <a:buChar char="•"/>
              <a:defRPr/>
            </a:pPr>
            <a:r>
              <a:rPr lang="en-US" altLang="en-US" sz="2000" dirty="0" err="1">
                <a:solidFill>
                  <a:sysClr val="windowText" lastClr="000000"/>
                </a:solidFill>
                <a:latin typeface="Arial" panose="020B0604020202020204" pitchFamily="34" charset="0"/>
                <a:cs typeface="Arial" panose="020B0604020202020204" pitchFamily="34" charset="0"/>
              </a:rPr>
              <a:t>Emicizumab</a:t>
            </a:r>
            <a:r>
              <a:rPr lang="en-US" altLang="en-US" sz="2000" dirty="0">
                <a:solidFill>
                  <a:sysClr val="windowText" lastClr="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96455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BE5895-2687-114E-8A54-2B5E2004B13F}"/>
              </a:ext>
            </a:extLst>
          </p:cNvPr>
          <p:cNvSpPr>
            <a:spLocks noGrp="1"/>
          </p:cNvSpPr>
          <p:nvPr>
            <p:ph type="title"/>
          </p:nvPr>
        </p:nvSpPr>
        <p:spPr>
          <a:xfrm>
            <a:off x="838199" y="225425"/>
            <a:ext cx="10515599" cy="1090079"/>
          </a:xfrm>
        </p:spPr>
        <p:txBody>
          <a:bodyPr vert="horz" lIns="91440" tIns="45720" rIns="91440" bIns="45720" rtlCol="0" anchor="ctr">
            <a:normAutofit/>
          </a:bodyPr>
          <a:lstStyle/>
          <a:p>
            <a:pPr>
              <a:lnSpc>
                <a:spcPct val="100000"/>
              </a:lnSpc>
            </a:pPr>
            <a:r>
              <a:rPr lang="en-US" dirty="0"/>
              <a:t>Introduction</a:t>
            </a:r>
            <a:endParaRPr lang="en-CA" dirty="0"/>
          </a:p>
        </p:txBody>
      </p:sp>
      <p:sp>
        <p:nvSpPr>
          <p:cNvPr id="3" name="Content Placeholder 2">
            <a:extLst>
              <a:ext uri="{FF2B5EF4-FFF2-40B4-BE49-F238E27FC236}">
                <a16:creationId xmlns:a16="http://schemas.microsoft.com/office/drawing/2014/main" id="{2FE0BD69-4F67-4224-AD5C-08F451542D59}"/>
              </a:ext>
            </a:extLst>
          </p:cNvPr>
          <p:cNvSpPr>
            <a:spLocks noGrp="1"/>
          </p:cNvSpPr>
          <p:nvPr>
            <p:ph idx="1"/>
          </p:nvPr>
        </p:nvSpPr>
        <p:spPr>
          <a:xfrm>
            <a:off x="838200" y="1562100"/>
            <a:ext cx="10515600" cy="4614863"/>
          </a:xfrm>
        </p:spPr>
        <p:txBody>
          <a:bodyPr>
            <a:normAutofit/>
          </a:bodyPr>
          <a:lstStyle/>
          <a:p>
            <a:pPr marL="0" indent="0">
              <a:buNone/>
            </a:pPr>
            <a:r>
              <a:rPr lang="en-US" b="1" dirty="0">
                <a:solidFill>
                  <a:schemeClr val="accent1"/>
                </a:solidFill>
              </a:rPr>
              <a:t>Recommendation 5.1.1 </a:t>
            </a:r>
            <a:br>
              <a:rPr lang="en-US" b="1" dirty="0">
                <a:solidFill>
                  <a:schemeClr val="accent1"/>
                </a:solidFill>
              </a:rPr>
            </a:br>
            <a:r>
              <a:rPr lang="en-US" altLang="en-US" dirty="0"/>
              <a:t>For patients with hemophilia, the WFH does not express a preference for recombinant over plasma-derived factor concentrates. </a:t>
            </a:r>
          </a:p>
        </p:txBody>
      </p:sp>
      <p:sp>
        <p:nvSpPr>
          <p:cNvPr id="6" name="Content Placeholder 2">
            <a:extLst>
              <a:ext uri="{FF2B5EF4-FFF2-40B4-BE49-F238E27FC236}">
                <a16:creationId xmlns:a16="http://schemas.microsoft.com/office/drawing/2014/main" id="{D69BE081-750A-4CC3-9935-BFB8B16759E8}"/>
              </a:ext>
            </a:extLst>
          </p:cNvPr>
          <p:cNvSpPr txBox="1">
            <a:spLocks/>
          </p:cNvSpPr>
          <p:nvPr/>
        </p:nvSpPr>
        <p:spPr>
          <a:xfrm>
            <a:off x="838200" y="3477986"/>
            <a:ext cx="10515600" cy="1413330"/>
          </a:xfrm>
          <a:prstGeom prst="roundRect">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Font typeface="Arial" panose="020B0604020202020204" pitchFamily="34" charset="0"/>
              <a:buNone/>
              <a:defRPr/>
            </a:pPr>
            <a:r>
              <a:rPr lang="en-US" altLang="en-US" b="1" dirty="0">
                <a:solidFill>
                  <a:schemeClr val="accent1"/>
                </a:solidFill>
                <a:latin typeface="Arial" panose="020B0604020202020204" pitchFamily="34" charset="0"/>
                <a:cs typeface="Arial" panose="020B0604020202020204" pitchFamily="34" charset="0"/>
              </a:rPr>
              <a:t>REMARK: </a:t>
            </a:r>
            <a:r>
              <a:rPr lang="en-US" altLang="en-US" dirty="0">
                <a:latin typeface="Arial" panose="020B0604020202020204" pitchFamily="34" charset="0"/>
                <a:cs typeface="Arial" panose="020B0604020202020204" pitchFamily="34" charset="0"/>
              </a:rPr>
              <a:t>The choice between these classes of product must be made according to local criteria including availability, cost, and patient preferences. </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5279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A9D97-7EEC-4DA7-BB95-209659210D3B}"/>
              </a:ext>
            </a:extLst>
          </p:cNvPr>
          <p:cNvSpPr>
            <a:spLocks noGrp="1"/>
          </p:cNvSpPr>
          <p:nvPr>
            <p:ph type="title"/>
          </p:nvPr>
        </p:nvSpPr>
        <p:spPr/>
        <p:txBody>
          <a:bodyPr vert="horz" lIns="91440" tIns="45720" rIns="91440" bIns="45720" rtlCol="0" anchor="ctr">
            <a:normAutofit/>
          </a:bodyPr>
          <a:lstStyle/>
          <a:p>
            <a:pPr>
              <a:lnSpc>
                <a:spcPct val="100000"/>
              </a:lnSpc>
            </a:pPr>
            <a:r>
              <a:rPr lang="en-US" sz="3400" b="1" dirty="0">
                <a:latin typeface="Arial" panose="020B0604020202020204" pitchFamily="34" charset="0"/>
                <a:cs typeface="Arial" panose="020B0604020202020204" pitchFamily="34" charset="0"/>
              </a:rPr>
              <a:t>Product selection</a:t>
            </a:r>
            <a:endParaRPr lang="en-CA" sz="3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CA6FEA5-B6EC-4DE8-8DFA-2CEFEE350679}"/>
              </a:ext>
            </a:extLst>
          </p:cNvPr>
          <p:cNvSpPr>
            <a:spLocks noGrp="1"/>
          </p:cNvSpPr>
          <p:nvPr>
            <p:ph idx="1"/>
          </p:nvPr>
        </p:nvSpPr>
        <p:spPr>
          <a:xfrm>
            <a:off x="4782861" y="1562100"/>
            <a:ext cx="6593114" cy="4614863"/>
          </a:xfrm>
        </p:spPr>
        <p:txBody>
          <a:bodyPr anchor="ctr">
            <a:noAutofit/>
          </a:bodyPr>
          <a:lstStyle/>
          <a:p>
            <a:pPr marL="0" indent="0" algn="l">
              <a:buNone/>
            </a:pPr>
            <a:r>
              <a:rPr lang="en-US" b="1" i="0" u="none" strike="noStrike" baseline="0" dirty="0">
                <a:latin typeface="Arial" panose="020B0604020202020204" pitchFamily="34" charset="0"/>
                <a:cs typeface="Arial" panose="020B0604020202020204" pitchFamily="34" charset="0"/>
              </a:rPr>
              <a:t>Improvements in product safety due to</a:t>
            </a:r>
            <a:r>
              <a:rPr lang="en-CA" b="1" i="0" u="none" strike="noStrike" baseline="0" dirty="0">
                <a:latin typeface="Arial" panose="020B0604020202020204" pitchFamily="34" charset="0"/>
                <a:cs typeface="Arial" panose="020B0604020202020204" pitchFamily="34" charset="0"/>
              </a:rPr>
              <a:t>:</a:t>
            </a:r>
          </a:p>
          <a:p>
            <a:r>
              <a:rPr lang="en-US" b="0" i="0" u="none" strike="noStrike" baseline="0" dirty="0">
                <a:latin typeface="Arial" panose="020B0604020202020204" pitchFamily="34" charset="0"/>
                <a:cs typeface="Arial" panose="020B0604020202020204" pitchFamily="34" charset="0"/>
              </a:rPr>
              <a:t>Donor selection (exclusion of at-risk donors)</a:t>
            </a:r>
          </a:p>
          <a:p>
            <a:r>
              <a:rPr lang="en-US" b="0" i="0" u="none" strike="noStrike" baseline="0" dirty="0">
                <a:latin typeface="Arial" panose="020B0604020202020204" pitchFamily="34" charset="0"/>
                <a:cs typeface="Arial" panose="020B0604020202020204" pitchFamily="34" charset="0"/>
              </a:rPr>
              <a:t>Screening of donations, including nucleic acid testing </a:t>
            </a:r>
          </a:p>
          <a:p>
            <a:r>
              <a:rPr lang="en-US" b="0" i="0" u="none" strike="noStrike" baseline="0" dirty="0">
                <a:latin typeface="Arial" panose="020B0604020202020204" pitchFamily="34" charset="0"/>
                <a:cs typeface="Arial" panose="020B0604020202020204" pitchFamily="34" charset="0"/>
              </a:rPr>
              <a:t>Several in-process viral inactivation and/or removal steps</a:t>
            </a:r>
            <a:endParaRPr lang="en-US" sz="2000" b="0" i="0" u="none" strike="noStrike" baseline="0" dirty="0">
              <a:latin typeface="Arial" panose="020B0604020202020204" pitchFamily="34" charset="0"/>
              <a:cs typeface="Arial" panose="020B0604020202020204" pitchFamily="34" charset="0"/>
            </a:endParaRPr>
          </a:p>
          <a:p>
            <a:pPr marL="0" indent="0" algn="l">
              <a:buNone/>
            </a:pPr>
            <a:r>
              <a:rPr lang="en-US" b="1" i="0" u="none" strike="noStrike" baseline="0" dirty="0">
                <a:latin typeface="Arial" panose="020B0604020202020204" pitchFamily="34" charset="0"/>
                <a:cs typeface="Arial" panose="020B0604020202020204" pitchFamily="34" charset="0"/>
              </a:rPr>
              <a:t>When selecting plasma-derived CFCs, two issues require special consideration:</a:t>
            </a:r>
          </a:p>
          <a:p>
            <a:r>
              <a:rPr lang="en-CA" b="0" i="0" u="none" strike="noStrike" baseline="0" dirty="0">
                <a:latin typeface="Arial" panose="020B0604020202020204" pitchFamily="34" charset="0"/>
                <a:cs typeface="Arial" panose="020B0604020202020204" pitchFamily="34" charset="0"/>
              </a:rPr>
              <a:t>Purity of product</a:t>
            </a:r>
          </a:p>
          <a:p>
            <a:r>
              <a:rPr lang="en-CA" dirty="0">
                <a:latin typeface="Arial" panose="020B0604020202020204" pitchFamily="34" charset="0"/>
                <a:cs typeface="Arial" panose="020B0604020202020204" pitchFamily="34" charset="0"/>
              </a:rPr>
              <a:t>Viral inactivation/elimination</a:t>
            </a:r>
          </a:p>
        </p:txBody>
      </p:sp>
      <p:sp>
        <p:nvSpPr>
          <p:cNvPr id="4" name="Text Placeholder 3">
            <a:extLst>
              <a:ext uri="{FF2B5EF4-FFF2-40B4-BE49-F238E27FC236}">
                <a16:creationId xmlns:a16="http://schemas.microsoft.com/office/drawing/2014/main" id="{AFF265B4-FF47-476A-A84D-30805209FE11}"/>
              </a:ext>
            </a:extLst>
          </p:cNvPr>
          <p:cNvSpPr>
            <a:spLocks noGrp="1"/>
          </p:cNvSpPr>
          <p:nvPr>
            <p:ph type="body" sz="quarter" idx="13"/>
          </p:nvPr>
        </p:nvSpPr>
        <p:spPr/>
        <p:txBody>
          <a:bodyPr/>
          <a:lstStyle/>
          <a:p>
            <a:r>
              <a:rPr lang="en-US" dirty="0"/>
              <a:t>CFC, clotting factor concentrate; GMP, Good Manufacturing Practices; HIV, human immunodeficiency virus; HCV, hepatitis C virus.</a:t>
            </a:r>
            <a:endParaRPr lang="en-CA" dirty="0"/>
          </a:p>
        </p:txBody>
      </p:sp>
      <p:sp>
        <p:nvSpPr>
          <p:cNvPr id="9" name="Content Placeholder 2">
            <a:extLst>
              <a:ext uri="{FF2B5EF4-FFF2-40B4-BE49-F238E27FC236}">
                <a16:creationId xmlns:a16="http://schemas.microsoft.com/office/drawing/2014/main" id="{A159EEE1-357A-4AAC-88A6-30FF072DE668}"/>
              </a:ext>
            </a:extLst>
          </p:cNvPr>
          <p:cNvSpPr txBox="1">
            <a:spLocks/>
          </p:cNvSpPr>
          <p:nvPr/>
        </p:nvSpPr>
        <p:spPr>
          <a:xfrm>
            <a:off x="987824" y="1845425"/>
            <a:ext cx="2902528" cy="3782898"/>
          </a:xfrm>
          <a:prstGeom prst="roundRect">
            <a:avLst>
              <a:gd name="adj" fmla="val 5728"/>
            </a:avLst>
          </a:prstGeom>
          <a:solidFill>
            <a:schemeClr val="accent1"/>
          </a:solidFill>
        </p:spPr>
        <p:txBody>
          <a:bodyPr vert="horz" lIns="91440" tIns="45720" rIns="9144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dirty="0">
                <a:solidFill>
                  <a:schemeClr val="bg1"/>
                </a:solidFill>
                <a:latin typeface="Arial" panose="020B0604020202020204" pitchFamily="34" charset="0"/>
                <a:cs typeface="Arial" panose="020B0604020202020204" pitchFamily="34" charset="0"/>
              </a:rPr>
              <a:t>Plasma-derived CFCs produced to GMP standards have an exemplary safety record with respect to viruses, such as HIV and HCV</a:t>
            </a:r>
          </a:p>
        </p:txBody>
      </p:sp>
    </p:spTree>
    <p:extLst>
      <p:ext uri="{BB962C8B-B14F-4D97-AF65-F5344CB8AC3E}">
        <p14:creationId xmlns:p14="http://schemas.microsoft.com/office/powerpoint/2010/main" val="3006277440"/>
      </p:ext>
    </p:extLst>
  </p:cSld>
  <p:clrMapOvr>
    <a:masterClrMapping/>
  </p:clrMapOvr>
</p:sld>
</file>

<file path=ppt/theme/theme1.xml><?xml version="1.0" encoding="utf-8"?>
<a:theme xmlns:a="http://schemas.openxmlformats.org/drawingml/2006/main" name="WFH">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2220</TotalTime>
  <Words>2671</Words>
  <Application>Microsoft Office PowerPoint</Application>
  <PresentationFormat>Widescreen</PresentationFormat>
  <Paragraphs>235</Paragraphs>
  <Slides>33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vt:lpstr>
      <vt:lpstr>Calibri</vt:lpstr>
      <vt:lpstr>Lato-Regular</vt:lpstr>
      <vt:lpstr>WFH</vt:lpstr>
      <vt:lpstr>Hemophilia Guidelines for All</vt:lpstr>
      <vt:lpstr>WFH Guidelines for the Management of Hemophilia</vt:lpstr>
      <vt:lpstr>Chapter 5: Hemostatic Agents</vt:lpstr>
      <vt:lpstr>Disclosures: Steven Pipe</vt:lpstr>
      <vt:lpstr>Authors</vt:lpstr>
      <vt:lpstr>Introduction – Hemostatic Agents for Hemophilia</vt:lpstr>
      <vt:lpstr>Clinical Case:  Liam @ 9 months</vt:lpstr>
      <vt:lpstr>Introduction</vt:lpstr>
      <vt:lpstr>Product selection</vt:lpstr>
      <vt:lpstr>Product selection</vt:lpstr>
      <vt:lpstr>Clinical Case: James @ 16 months</vt:lpstr>
      <vt:lpstr>Bypassing agents</vt:lpstr>
      <vt:lpstr>Bypassing agents</vt:lpstr>
      <vt:lpstr>Non-factor replacement therapies</vt:lpstr>
      <vt:lpstr>Clinical Case: For advocacy</vt:lpstr>
      <vt:lpstr>Other plasma products</vt:lpstr>
      <vt:lpstr>Other plasma products Fresh frozen plasma</vt:lpstr>
      <vt:lpstr>Other plasma products Cryoprecipitate</vt:lpstr>
      <vt:lpstr>Other pharmacological options</vt:lpstr>
      <vt:lpstr>Other pharmacological options Desmopressin (DDAVP)</vt:lpstr>
      <vt:lpstr>Other pharmacological options Desmopressin (DDAVP)</vt:lpstr>
      <vt:lpstr>Other pharmacological options Tranexamic acid</vt:lpstr>
      <vt:lpstr>Other pharmacological options Tranexamic acid</vt:lpstr>
      <vt:lpstr>Other pharmacological options Epsilon aminocaproic acid (EACA)</vt:lpstr>
      <vt:lpstr>Non-factor replacement therapies</vt:lpstr>
      <vt:lpstr>Non-factor replacement therapies Substitution therapy</vt:lpstr>
      <vt:lpstr>Clinical Case: William @ 8 years</vt:lpstr>
      <vt:lpstr>Clotting factor concentrates</vt:lpstr>
      <vt:lpstr>Clotting factor concentrates  Extended half-life products</vt:lpstr>
      <vt:lpstr>Clotting factor concentrates  Extended half-life products</vt:lpstr>
      <vt:lpstr>Clotting factor concentrates  Switching</vt:lpstr>
      <vt:lpstr>Conclusions</vt:lpstr>
      <vt:lpstr>Thank you to the Hemophilia Alliance for their support in developing this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WFH Guidelines  Virtual Program</dc:title>
  <dc:creator>Iris Boraschi</dc:creator>
  <cp:lastModifiedBy>Iris Boraschi</cp:lastModifiedBy>
  <cp:revision>158</cp:revision>
  <dcterms:created xsi:type="dcterms:W3CDTF">2020-12-03T14:27:45Z</dcterms:created>
  <dcterms:modified xsi:type="dcterms:W3CDTF">2021-03-29T16:22:05Z</dcterms:modified>
</cp:coreProperties>
</file>