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5"/>
  </p:notesMasterIdLst>
  <p:sldIdLst>
    <p:sldId id="2984" r:id="rId2"/>
    <p:sldId id="2807" r:id="rId3"/>
    <p:sldId id="2985" r:id="rId4"/>
    <p:sldId id="2986" r:id="rId5"/>
    <p:sldId id="2987" r:id="rId6"/>
    <p:sldId id="2952" r:id="rId7"/>
    <p:sldId id="2992" r:id="rId8"/>
    <p:sldId id="2970" r:id="rId9"/>
    <p:sldId id="2993" r:id="rId10"/>
    <p:sldId id="2954" r:id="rId11"/>
    <p:sldId id="2973" r:id="rId12"/>
    <p:sldId id="2978" r:id="rId13"/>
    <p:sldId id="2961" r:id="rId14"/>
    <p:sldId id="2979" r:id="rId15"/>
    <p:sldId id="2908" r:id="rId16"/>
    <p:sldId id="2947" r:id="rId17"/>
    <p:sldId id="2972" r:id="rId18"/>
    <p:sldId id="2982" r:id="rId19"/>
    <p:sldId id="2980" r:id="rId20"/>
    <p:sldId id="2917" r:id="rId21"/>
    <p:sldId id="2909" r:id="rId22"/>
    <p:sldId id="2981" r:id="rId23"/>
    <p:sldId id="2977" r:id="rId24"/>
    <p:sldId id="2983" r:id="rId25"/>
    <p:sldId id="2994" r:id="rId26"/>
    <p:sldId id="2958" r:id="rId27"/>
    <p:sldId id="2988" r:id="rId28"/>
    <p:sldId id="2995" r:id="rId29"/>
    <p:sldId id="2989" r:id="rId30"/>
    <p:sldId id="2990" r:id="rId31"/>
    <p:sldId id="2996" r:id="rId32"/>
    <p:sldId id="2967" r:id="rId33"/>
    <p:sldId id="27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54" clrIdx="0">
    <p:extLst>
      <p:ext uri="{19B8F6BF-5375-455C-9EA6-DF929625EA0E}">
        <p15:presenceInfo xmlns:p15="http://schemas.microsoft.com/office/powerpoint/2012/main" userId="S::jchadwick@wfh.org::bd1ae82f-124b-4de6-bc22-d4eddcd0bf4b" providerId="AD"/>
      </p:ext>
    </p:extLst>
  </p:cmAuthor>
  <p:cmAuthor id="2" name="janice meisner" initials="jm" lastIdx="6" clrIdx="1">
    <p:extLst>
      <p:ext uri="{19B8F6BF-5375-455C-9EA6-DF929625EA0E}">
        <p15:presenceInfo xmlns:p15="http://schemas.microsoft.com/office/powerpoint/2012/main" userId="S::janice.meisner@livagency.ca::8a8d4f83-58bd-46bc-8c13-248eb8034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9500"/>
    <a:srgbClr val="FDB913"/>
    <a:srgbClr val="642566"/>
    <a:srgbClr val="008BB0"/>
    <a:srgbClr val="E31837"/>
    <a:srgbClr val="E6E6E6"/>
    <a:srgbClr val="8B0E04"/>
    <a:srgbClr val="FF0C30"/>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86068" autoAdjust="0"/>
  </p:normalViewPr>
  <p:slideViewPr>
    <p:cSldViewPr snapToGrid="0" snapToObjects="1" showGuides="1">
      <p:cViewPr varScale="1">
        <p:scale>
          <a:sx n="66" d="100"/>
          <a:sy n="66" d="100"/>
        </p:scale>
        <p:origin x="1142" y="62"/>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6248C-F8BE-43AC-B910-B1131989AF57}" type="datetimeFigureOut">
              <a:rPr lang="en-CA" smtClean="0"/>
              <a:t>2021-03-31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9C09-0639-464C-95EC-4EF91C0B1B79}" type="slidenum">
              <a:rPr lang="en-CA" smtClean="0"/>
              <a:t>‹#›</a:t>
            </a:fld>
            <a:endParaRPr lang="en-CA"/>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25</a:t>
            </a:fld>
            <a:endParaRPr lang="en-CA"/>
          </a:p>
        </p:txBody>
      </p:sp>
    </p:spTree>
    <p:extLst>
      <p:ext uri="{BB962C8B-B14F-4D97-AF65-F5344CB8AC3E}">
        <p14:creationId xmlns:p14="http://schemas.microsoft.com/office/powerpoint/2010/main" val="199734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28</a:t>
            </a:fld>
            <a:endParaRPr lang="en-CA"/>
          </a:p>
        </p:txBody>
      </p:sp>
    </p:spTree>
    <p:extLst>
      <p:ext uri="{BB962C8B-B14F-4D97-AF65-F5344CB8AC3E}">
        <p14:creationId xmlns:p14="http://schemas.microsoft.com/office/powerpoint/2010/main" val="219116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1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32</a:t>
            </a:fld>
            <a:endParaRPr lang="en-CA"/>
          </a:p>
        </p:txBody>
      </p:sp>
    </p:spTree>
    <p:extLst>
      <p:ext uri="{BB962C8B-B14F-4D97-AF65-F5344CB8AC3E}">
        <p14:creationId xmlns:p14="http://schemas.microsoft.com/office/powerpoint/2010/main" val="21924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C2BFD-7DF5-43F3-B370-424F643A013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54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7</a:t>
            </a:fld>
            <a:endParaRPr lang="en-CA"/>
          </a:p>
        </p:txBody>
      </p:sp>
    </p:spTree>
    <p:extLst>
      <p:ext uri="{BB962C8B-B14F-4D97-AF65-F5344CB8AC3E}">
        <p14:creationId xmlns:p14="http://schemas.microsoft.com/office/powerpoint/2010/main" val="99248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t>8</a:t>
            </a:fld>
            <a:endParaRPr lang="en-CA"/>
          </a:p>
        </p:txBody>
      </p:sp>
    </p:spTree>
    <p:extLst>
      <p:ext uri="{BB962C8B-B14F-4D97-AF65-F5344CB8AC3E}">
        <p14:creationId xmlns:p14="http://schemas.microsoft.com/office/powerpoint/2010/main" val="43036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9</a:t>
            </a:fld>
            <a:endParaRPr lang="en-CA"/>
          </a:p>
        </p:txBody>
      </p:sp>
    </p:spTree>
    <p:extLst>
      <p:ext uri="{BB962C8B-B14F-4D97-AF65-F5344CB8AC3E}">
        <p14:creationId xmlns:p14="http://schemas.microsoft.com/office/powerpoint/2010/main" val="382375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13</a:t>
            </a:fld>
            <a:endParaRPr lang="en-CA"/>
          </a:p>
        </p:txBody>
      </p:sp>
    </p:spTree>
    <p:extLst>
      <p:ext uri="{BB962C8B-B14F-4D97-AF65-F5344CB8AC3E}">
        <p14:creationId xmlns:p14="http://schemas.microsoft.com/office/powerpoint/2010/main" val="2936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15</a:t>
            </a:fld>
            <a:endParaRPr lang="en-CA"/>
          </a:p>
        </p:txBody>
      </p:sp>
    </p:spTree>
    <p:extLst>
      <p:ext uri="{BB962C8B-B14F-4D97-AF65-F5344CB8AC3E}">
        <p14:creationId xmlns:p14="http://schemas.microsoft.com/office/powerpoint/2010/main" val="93014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16</a:t>
            </a:fld>
            <a:endParaRPr lang="en-CA"/>
          </a:p>
        </p:txBody>
      </p:sp>
    </p:spTree>
    <p:extLst>
      <p:ext uri="{BB962C8B-B14F-4D97-AF65-F5344CB8AC3E}">
        <p14:creationId xmlns:p14="http://schemas.microsoft.com/office/powerpoint/2010/main" val="28233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48918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83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
        <p:nvSpPr>
          <p:cNvPr id="4" name="Text Placeholder 6">
            <a:extLst>
              <a:ext uri="{FF2B5EF4-FFF2-40B4-BE49-F238E27FC236}">
                <a16:creationId xmlns:a16="http://schemas.microsoft.com/office/drawing/2014/main" id="{E835B60B-2EC8-4D93-ACB6-1B1834D46592}"/>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90796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8692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t>‹#›</a:t>
            </a:fld>
            <a:endParaRPr lang="en-CA"/>
          </a:p>
        </p:txBody>
      </p:sp>
      <p:sp>
        <p:nvSpPr>
          <p:cNvPr id="5"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424063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7"/>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8">
            <a:duotone>
              <a:prstClr val="black"/>
              <a:srgbClr val="008BB0">
                <a:tint val="45000"/>
                <a:satMod val="400000"/>
              </a:srgbClr>
            </a:duotone>
            <a:extLst>
              <a:ext uri="{BEBA8EAE-BF5A-486C-A8C5-ECC9F3942E4B}">
                <a14:imgProps xmlns:a14="http://schemas.microsoft.com/office/drawing/2010/main">
                  <a14:imgLayer r:embed="rId9">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396361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xlsx"/><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2495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Autofit/>
          </a:bodyPr>
          <a:lstStyle/>
          <a:p>
            <a:pPr>
              <a:lnSpc>
                <a:spcPct val="100000"/>
              </a:lnSpc>
            </a:pPr>
            <a:r>
              <a:rPr lang="en-US" dirty="0"/>
              <a:t>Clinical hallmark of haemophilia are </a:t>
            </a:r>
            <a:r>
              <a:rPr lang="en-US" dirty="0" err="1"/>
              <a:t>hemarthroses</a:t>
            </a:r>
            <a:endParaRPr lang="en-GB" dirty="0"/>
          </a:p>
        </p:txBody>
      </p:sp>
      <p:sp>
        <p:nvSpPr>
          <p:cNvPr id="4" name="Text Placeholder 3">
            <a:extLst>
              <a:ext uri="{FF2B5EF4-FFF2-40B4-BE49-F238E27FC236}">
                <a16:creationId xmlns:a16="http://schemas.microsoft.com/office/drawing/2014/main" id="{0D3840DB-3A31-4F85-AAB9-2C847CF66B35}"/>
              </a:ext>
            </a:extLst>
          </p:cNvPr>
          <p:cNvSpPr>
            <a:spLocks noGrp="1"/>
          </p:cNvSpPr>
          <p:nvPr>
            <p:ph type="body" sz="quarter" idx="13"/>
          </p:nvPr>
        </p:nvSpPr>
        <p:spPr/>
        <p:txBody>
          <a:bodyPr/>
          <a:lstStyle/>
          <a:p>
            <a:endParaRPr lang="en-CA"/>
          </a:p>
        </p:txBody>
      </p:sp>
      <p:sp>
        <p:nvSpPr>
          <p:cNvPr id="12" name="Rectangle: Rounded Corners 11"/>
          <p:cNvSpPr/>
          <p:nvPr/>
        </p:nvSpPr>
        <p:spPr>
          <a:xfrm>
            <a:off x="784783" y="1733338"/>
            <a:ext cx="2966748" cy="2971304"/>
          </a:xfrm>
          <a:prstGeom prst="roundRect">
            <a:avLst/>
          </a:prstGeom>
          <a:blipFill>
            <a:blip r:embed="rId2">
              <a:extLst>
                <a:ext uri="{28A0092B-C50C-407E-A947-70E740481C1C}">
                  <a14:useLocalDpi xmlns:a14="http://schemas.microsoft.com/office/drawing/2010/main" val="0"/>
                </a:ext>
              </a:extLst>
            </a:blip>
            <a:srcRect/>
            <a:stretch>
              <a:fillRect l="-3000" r="-3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Rounded Corners 13" descr="D:\HF photos\Img2005-08-02_0001.JPG"/>
          <p:cNvSpPr/>
          <p:nvPr/>
        </p:nvSpPr>
        <p:spPr>
          <a:xfrm>
            <a:off x="4602769" y="1733338"/>
            <a:ext cx="2966748" cy="2971304"/>
          </a:xfrm>
          <a:prstGeom prst="roundRect">
            <a:avLst/>
          </a:prstGeom>
          <a:blipFill>
            <a:blip r:embed="rId3" cstate="print">
              <a:extLst>
                <a:ext uri="{28A0092B-C50C-407E-A947-70E740481C1C}">
                  <a14:useLocalDpi xmlns:a14="http://schemas.microsoft.com/office/drawing/2010/main" val="0"/>
                </a:ext>
              </a:extLst>
            </a:blip>
            <a:srcRect/>
            <a:stretch>
              <a:fillRect l="-1000" r="-1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Rounded Corners 15" descr="D:\HF photos\Img2004-06-07_0002.JPG"/>
          <p:cNvSpPr/>
          <p:nvPr/>
        </p:nvSpPr>
        <p:spPr>
          <a:xfrm>
            <a:off x="8420754" y="1733337"/>
            <a:ext cx="2966748" cy="2971304"/>
          </a:xfrm>
          <a:prstGeom prst="roundRect">
            <a:avLst/>
          </a:prstGeom>
          <a:blipFill>
            <a:blip r:embed="rId4" cstate="print">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Rounded Corners 17" descr="D:\HF X rays\DSCN2905.JPG"/>
          <p:cNvSpPr/>
          <p:nvPr/>
        </p:nvSpPr>
        <p:spPr>
          <a:xfrm>
            <a:off x="8420754" y="1733337"/>
            <a:ext cx="2966748" cy="2971304"/>
          </a:xfrm>
          <a:prstGeom prst="roundRect">
            <a:avLst/>
          </a:prstGeom>
          <a:blipFill>
            <a:blip r:embed="rId5" cstate="print">
              <a:extLst>
                <a:ext uri="{28A0092B-C50C-407E-A947-70E740481C1C}">
                  <a14:useLocalDpi xmlns:a14="http://schemas.microsoft.com/office/drawing/2010/main" val="0"/>
                </a:ext>
              </a:extLst>
            </a:blip>
            <a:srcRect/>
            <a:stretch>
              <a:fillRect l="-2496" t="-10020" r="-16326"/>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490184" y="5191297"/>
            <a:ext cx="9211628" cy="7330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t>Replacement therapy is the treatment of choice for management of bleeds</a:t>
            </a:r>
            <a:endParaRPr lang="en-GB" sz="2000" dirty="0"/>
          </a:p>
        </p:txBody>
      </p:sp>
      <p:cxnSp>
        <p:nvCxnSpPr>
          <p:cNvPr id="24" name="Straight Arrow Connector 23">
            <a:extLst>
              <a:ext uri="{FF2B5EF4-FFF2-40B4-BE49-F238E27FC236}">
                <a16:creationId xmlns:a16="http://schemas.microsoft.com/office/drawing/2014/main" id="{44EAD7EA-2A01-4C5E-923D-502558A9259F}"/>
              </a:ext>
            </a:extLst>
          </p:cNvPr>
          <p:cNvCxnSpPr>
            <a:cxnSpLocks/>
          </p:cNvCxnSpPr>
          <p:nvPr/>
        </p:nvCxnSpPr>
        <p:spPr>
          <a:xfrm>
            <a:off x="3840600" y="3218989"/>
            <a:ext cx="673100" cy="0"/>
          </a:xfrm>
          <a:prstGeom prst="straightConnector1">
            <a:avLst/>
          </a:prstGeom>
          <a:ln w="3492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C3450C-A269-45F7-B202-9107086B2400}"/>
              </a:ext>
            </a:extLst>
          </p:cNvPr>
          <p:cNvCxnSpPr>
            <a:cxnSpLocks/>
          </p:cNvCxnSpPr>
          <p:nvPr/>
        </p:nvCxnSpPr>
        <p:spPr>
          <a:xfrm>
            <a:off x="7658586" y="3218989"/>
            <a:ext cx="673100" cy="0"/>
          </a:xfrm>
          <a:prstGeom prst="straightConnector1">
            <a:avLst/>
          </a:prstGeom>
          <a:ln w="3492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Management of </a:t>
            </a:r>
            <a:r>
              <a:rPr lang="en-ZA" dirty="0" err="1"/>
              <a:t>hemarthroses</a:t>
            </a:r>
            <a:endParaRPr lang="en-ZA" dirty="0"/>
          </a:p>
        </p:txBody>
      </p:sp>
      <p:sp>
        <p:nvSpPr>
          <p:cNvPr id="4" name="Text Placeholder 3">
            <a:extLst>
              <a:ext uri="{FF2B5EF4-FFF2-40B4-BE49-F238E27FC236}">
                <a16:creationId xmlns:a16="http://schemas.microsoft.com/office/drawing/2014/main" id="{168E4860-1495-4FA6-8BF5-DB6905EBE763}"/>
              </a:ext>
            </a:extLst>
          </p:cNvPr>
          <p:cNvSpPr>
            <a:spLocks noGrp="1"/>
          </p:cNvSpPr>
          <p:nvPr>
            <p:ph type="body" sz="quarter" idx="13"/>
          </p:nvPr>
        </p:nvSpPr>
        <p:spPr/>
        <p:txBody>
          <a:bodyPr/>
          <a:lstStyle/>
          <a:p>
            <a:r>
              <a:rPr lang="en-US" dirty="0"/>
              <a:t>RICE, rest ice compression elevation; ROM, range of motion.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diagnosis</a:t>
              </a: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treatment</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Adjunctive </a:t>
              </a:r>
              <a:br>
                <a:rPr lang="en-US" sz="2000" b="1" kern="1200" dirty="0">
                  <a:solidFill>
                    <a:schemeClr val="tx1"/>
                  </a:solidFill>
                </a:rPr>
              </a:br>
              <a:r>
                <a:rPr lang="en-US" sz="2000" b="1" kern="1200" dirty="0">
                  <a:solidFill>
                    <a:schemeClr val="tx1"/>
                  </a:solidFill>
                </a:rPr>
                <a:t>therapy</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solidFill>
                    <a:schemeClr val="tx1"/>
                  </a:solidFill>
                </a:rPr>
                <a:t>Rehabilitation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Symptoms</a:t>
              </a:r>
            </a:p>
            <a:p>
              <a:pPr marL="171450" lvl="1" indent="-171450" algn="l" defTabSz="711200">
                <a:lnSpc>
                  <a:spcPct val="90000"/>
                </a:lnSpc>
                <a:spcBef>
                  <a:spcPct val="0"/>
                </a:spcBef>
                <a:spcAft>
                  <a:spcPct val="15000"/>
                </a:spcAft>
                <a:buChar char="•"/>
              </a:pPr>
              <a:r>
                <a:rPr lang="en-US" sz="2000" b="1" kern="1200" dirty="0">
                  <a:solidFill>
                    <a:schemeClr val="tx1"/>
                  </a:solidFill>
                </a:rPr>
                <a:t>Signs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Replacement therapy</a:t>
              </a:r>
            </a:p>
            <a:p>
              <a:pPr marL="171450" lvl="1" indent="-171450" algn="l" defTabSz="711200">
                <a:lnSpc>
                  <a:spcPct val="90000"/>
                </a:lnSpc>
                <a:spcBef>
                  <a:spcPct val="0"/>
                </a:spcBef>
                <a:spcAft>
                  <a:spcPct val="15000"/>
                </a:spcAft>
                <a:buChar char="•"/>
              </a:pPr>
              <a:r>
                <a:rPr lang="en-US" sz="2000" b="1" kern="1200" dirty="0">
                  <a:solidFill>
                    <a:schemeClr val="tx1"/>
                  </a:solidFill>
                </a:rPr>
                <a:t>Pain management</a:t>
              </a:r>
            </a:p>
          </p:txBody>
        </p:sp>
        <p:sp>
          <p:nvSpPr>
            <p:cNvPr id="17" name="Rectangle 16">
              <a:extLst>
                <a:ext uri="{FF2B5EF4-FFF2-40B4-BE49-F238E27FC236}">
                  <a16:creationId xmlns:a16="http://schemas.microsoft.com/office/drawing/2014/main" id="{BF37B7C1-46EB-4759-A52B-836546A4762C}"/>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RICE</a:t>
              </a:r>
            </a:p>
            <a:p>
              <a:pPr marL="171450" lvl="1" indent="-171450" algn="l" defTabSz="711200">
                <a:lnSpc>
                  <a:spcPct val="90000"/>
                </a:lnSpc>
                <a:spcBef>
                  <a:spcPct val="0"/>
                </a:spcBef>
                <a:spcAft>
                  <a:spcPct val="15000"/>
                </a:spcAft>
                <a:buChar char="•"/>
              </a:pPr>
              <a:r>
                <a:rPr lang="en-US" sz="2000" b="1" kern="1200" dirty="0">
                  <a:solidFill>
                    <a:schemeClr val="tx1"/>
                  </a:solidFill>
                </a:rPr>
                <a:t>Arthrocentesis</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ROM</a:t>
              </a:r>
            </a:p>
            <a:p>
              <a:pPr marL="171450" lvl="1" indent="-171450" algn="l" defTabSz="711200">
                <a:lnSpc>
                  <a:spcPct val="90000"/>
                </a:lnSpc>
                <a:spcBef>
                  <a:spcPct val="0"/>
                </a:spcBef>
                <a:spcAft>
                  <a:spcPct val="15000"/>
                </a:spcAft>
                <a:buChar char="•"/>
              </a:pPr>
              <a:r>
                <a:rPr lang="en-US" sz="2000" b="1" kern="1200" dirty="0">
                  <a:solidFill>
                    <a:schemeClr val="tx1"/>
                  </a:solidFill>
                </a:rPr>
                <a:t>Function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Tree>
    <p:extLst>
      <p:ext uri="{BB962C8B-B14F-4D97-AF65-F5344CB8AC3E}">
        <p14:creationId xmlns:p14="http://schemas.microsoft.com/office/powerpoint/2010/main" val="231671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Management of hemarthroses</a:t>
            </a:r>
          </a:p>
        </p:txBody>
      </p:sp>
      <p:sp>
        <p:nvSpPr>
          <p:cNvPr id="4" name="Text Placeholder 3">
            <a:extLst>
              <a:ext uri="{FF2B5EF4-FFF2-40B4-BE49-F238E27FC236}">
                <a16:creationId xmlns:a16="http://schemas.microsoft.com/office/drawing/2014/main" id="{13C8088C-AC34-4407-ACA3-A1925EE4DBDE}"/>
              </a:ext>
            </a:extLst>
          </p:cNvPr>
          <p:cNvSpPr>
            <a:spLocks noGrp="1"/>
          </p:cNvSpPr>
          <p:nvPr>
            <p:ph type="body" sz="quarter" idx="13"/>
          </p:nvPr>
        </p:nvSpPr>
        <p:spPr/>
        <p:txBody>
          <a:bodyPr/>
          <a:lstStyle/>
          <a:p>
            <a:r>
              <a:rPr lang="en-US" dirty="0"/>
              <a:t>RICE, rest ice compression elevation; ROM, range of motion.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rgbClr val="008BB0"/>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Early </a:t>
              </a:r>
              <a:br>
                <a:rPr lang="en-US" sz="2000" b="1" kern="1200" dirty="0">
                  <a:solidFill>
                    <a:srgbClr val="FFFFFF"/>
                  </a:solidFill>
                </a:rPr>
              </a:br>
              <a:r>
                <a:rPr lang="en-US" sz="2000" b="1" kern="1200" dirty="0">
                  <a:solidFill>
                    <a:srgbClr val="FFFFFF"/>
                  </a:solidFill>
                </a:rPr>
                <a:t>diagnosis</a:t>
              </a: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treatment</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Adjunctive </a:t>
              </a:r>
              <a:br>
                <a:rPr lang="en-US" sz="2000" b="1" kern="1200" dirty="0">
                  <a:solidFill>
                    <a:schemeClr val="tx1"/>
                  </a:solidFill>
                </a:rPr>
              </a:br>
              <a:r>
                <a:rPr lang="en-US" sz="2000" b="1" kern="1200" dirty="0">
                  <a:solidFill>
                    <a:schemeClr val="tx1"/>
                  </a:solidFill>
                </a:rPr>
                <a:t>therapy</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solidFill>
                    <a:schemeClr val="tx1"/>
                  </a:solidFill>
                </a:rPr>
                <a:t>Rehabilitation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Symptoms</a:t>
              </a:r>
            </a:p>
            <a:p>
              <a:pPr marL="171450" lvl="1" indent="-171450" algn="l" defTabSz="711200">
                <a:lnSpc>
                  <a:spcPct val="90000"/>
                </a:lnSpc>
                <a:spcBef>
                  <a:spcPct val="0"/>
                </a:spcBef>
                <a:spcAft>
                  <a:spcPct val="15000"/>
                </a:spcAft>
                <a:buChar char="•"/>
              </a:pPr>
              <a:r>
                <a:rPr lang="en-US" sz="2000" b="1" dirty="0">
                  <a:solidFill>
                    <a:schemeClr val="tx1"/>
                  </a:solidFill>
                </a:rPr>
                <a:t>S</a:t>
              </a:r>
              <a:r>
                <a:rPr lang="en-US" sz="2000" b="1" kern="1200" dirty="0">
                  <a:solidFill>
                    <a:schemeClr val="tx1"/>
                  </a:solidFill>
                </a:rPr>
                <a:t>igns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Replacement therapy</a:t>
              </a:r>
            </a:p>
            <a:p>
              <a:pPr marL="171450" lvl="1" indent="-171450" algn="l" defTabSz="711200">
                <a:lnSpc>
                  <a:spcPct val="90000"/>
                </a:lnSpc>
                <a:spcBef>
                  <a:spcPct val="0"/>
                </a:spcBef>
                <a:spcAft>
                  <a:spcPct val="15000"/>
                </a:spcAft>
                <a:buChar char="•"/>
              </a:pPr>
              <a:r>
                <a:rPr lang="en-US" sz="2000" b="1" kern="1200" dirty="0">
                  <a:solidFill>
                    <a:schemeClr val="tx1"/>
                  </a:solidFill>
                </a:rPr>
                <a:t>Pain management</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ROM</a:t>
              </a:r>
            </a:p>
            <a:p>
              <a:pPr marL="171450" lvl="1" indent="-171450" algn="l" defTabSz="711200">
                <a:lnSpc>
                  <a:spcPct val="90000"/>
                </a:lnSpc>
                <a:spcBef>
                  <a:spcPct val="0"/>
                </a:spcBef>
                <a:spcAft>
                  <a:spcPct val="15000"/>
                </a:spcAft>
                <a:buChar char="•"/>
              </a:pPr>
              <a:r>
                <a:rPr lang="en-US" sz="2000" b="1" kern="1200" dirty="0">
                  <a:solidFill>
                    <a:schemeClr val="tx1"/>
                  </a:solidFill>
                </a:rPr>
                <a:t>Function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7B264BF4-11B6-4F14-94EC-7E10EEE223D7}"/>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RICE</a:t>
            </a:r>
          </a:p>
          <a:p>
            <a:pPr marL="171450" lvl="1" indent="-171450" algn="l" defTabSz="711200">
              <a:lnSpc>
                <a:spcPct val="90000"/>
              </a:lnSpc>
              <a:spcBef>
                <a:spcPct val="0"/>
              </a:spcBef>
              <a:spcAft>
                <a:spcPct val="15000"/>
              </a:spcAft>
              <a:buChar char="•"/>
            </a:pPr>
            <a:r>
              <a:rPr lang="en-US" sz="2000" b="1" kern="1200" dirty="0">
                <a:solidFill>
                  <a:schemeClr val="tx1"/>
                </a:solidFill>
              </a:rPr>
              <a:t>Arthrocentesis</a:t>
            </a:r>
          </a:p>
        </p:txBody>
      </p:sp>
    </p:spTree>
    <p:extLst>
      <p:ext uri="{BB962C8B-B14F-4D97-AF65-F5344CB8AC3E}">
        <p14:creationId xmlns:p14="http://schemas.microsoft.com/office/powerpoint/2010/main" val="332128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F1CB-FB36-44AF-88A5-4AD31992A02C}"/>
              </a:ext>
            </a:extLst>
          </p:cNvPr>
          <p:cNvSpPr>
            <a:spLocks noGrp="1"/>
          </p:cNvSpPr>
          <p:nvPr>
            <p:ph type="title"/>
          </p:nvPr>
        </p:nvSpPr>
        <p:spPr>
          <a:xfrm>
            <a:off x="838198" y="225425"/>
            <a:ext cx="10515599" cy="1090079"/>
          </a:xfrm>
        </p:spPr>
        <p:txBody>
          <a:bodyPr>
            <a:noAutofit/>
          </a:bodyPr>
          <a:lstStyle/>
          <a:p>
            <a:pPr>
              <a:lnSpc>
                <a:spcPct val="100000"/>
              </a:lnSpc>
            </a:pPr>
            <a:r>
              <a:rPr lang="en-US" dirty="0"/>
              <a:t>Hemarthrosis</a:t>
            </a:r>
            <a:br>
              <a:rPr lang="en-US" dirty="0"/>
            </a:br>
            <a:r>
              <a:rPr lang="en-US" dirty="0"/>
              <a:t>Early diagnosis</a:t>
            </a:r>
            <a:endParaRPr lang="en-CA" dirty="0"/>
          </a:p>
        </p:txBody>
      </p:sp>
      <p:sp>
        <p:nvSpPr>
          <p:cNvPr id="3" name="Content Placeholder 2">
            <a:extLst>
              <a:ext uri="{FF2B5EF4-FFF2-40B4-BE49-F238E27FC236}">
                <a16:creationId xmlns:a16="http://schemas.microsoft.com/office/drawing/2014/main" id="{D40E8CFC-2251-4BFD-BF19-13E4EBE69535}"/>
              </a:ext>
            </a:extLst>
          </p:cNvPr>
          <p:cNvSpPr>
            <a:spLocks noGrp="1"/>
          </p:cNvSpPr>
          <p:nvPr>
            <p:ph idx="1"/>
          </p:nvPr>
        </p:nvSpPr>
        <p:spPr>
          <a:xfrm>
            <a:off x="838199" y="1562100"/>
            <a:ext cx="5257800" cy="4614863"/>
          </a:xfrm>
        </p:spPr>
        <p:txBody>
          <a:bodyPr>
            <a:normAutofit/>
          </a:bodyPr>
          <a:lstStyle/>
          <a:p>
            <a:pPr marL="0" indent="0">
              <a:buNone/>
            </a:pPr>
            <a:r>
              <a:rPr lang="en-US" b="1" dirty="0"/>
              <a:t>A joint hemorrhage (hemarthrosis) is defined as an episode characterized by a combination of any of the following:</a:t>
            </a:r>
          </a:p>
          <a:p>
            <a:r>
              <a:rPr lang="en-US" dirty="0"/>
              <a:t>Increasing swelling or warmth of the skin over the joint</a:t>
            </a:r>
          </a:p>
          <a:p>
            <a:r>
              <a:rPr lang="en-US" dirty="0"/>
              <a:t>Increasing pain</a:t>
            </a:r>
          </a:p>
          <a:p>
            <a:r>
              <a:rPr lang="en-US" dirty="0"/>
              <a:t>Progressive loss of range of motion or difficulty in using the limb as compared with baseline</a:t>
            </a:r>
            <a:endParaRPr lang="en-CA" dirty="0"/>
          </a:p>
        </p:txBody>
      </p:sp>
      <p:sp>
        <p:nvSpPr>
          <p:cNvPr id="5" name="Text Placeholder 4">
            <a:extLst>
              <a:ext uri="{FF2B5EF4-FFF2-40B4-BE49-F238E27FC236}">
                <a16:creationId xmlns:a16="http://schemas.microsoft.com/office/drawing/2014/main" id="{72406D33-47DD-4940-8B67-182A03F5788D}"/>
              </a:ext>
            </a:extLst>
          </p:cNvPr>
          <p:cNvSpPr>
            <a:spLocks noGrp="1"/>
          </p:cNvSpPr>
          <p:nvPr>
            <p:ph type="body" sz="quarter" idx="13"/>
          </p:nvPr>
        </p:nvSpPr>
        <p:spPr>
          <a:xfrm>
            <a:off x="838201" y="6356351"/>
            <a:ext cx="9925050" cy="365125"/>
          </a:xfrm>
        </p:spPr>
        <p:txBody>
          <a:bodyPr>
            <a:normAutofit/>
          </a:bodyPr>
          <a:lstStyle/>
          <a:p>
            <a:r>
              <a:rPr lang="en-CA" dirty="0"/>
              <a:t>https://www.hemophiliafed.org/understanding-bleeding-disorders/complications/joint-damage/</a:t>
            </a:r>
          </a:p>
        </p:txBody>
      </p:sp>
      <p:sp>
        <p:nvSpPr>
          <p:cNvPr id="22" name="Rectangle: Rounded Corners 21">
            <a:extLst>
              <a:ext uri="{FF2B5EF4-FFF2-40B4-BE49-F238E27FC236}">
                <a16:creationId xmlns:a16="http://schemas.microsoft.com/office/drawing/2014/main" id="{1A3E4D26-6A2B-4827-8F84-63F368650A08}"/>
              </a:ext>
            </a:extLst>
          </p:cNvPr>
          <p:cNvSpPr/>
          <p:nvPr/>
        </p:nvSpPr>
        <p:spPr>
          <a:xfrm>
            <a:off x="6279353" y="1092200"/>
            <a:ext cx="2868236" cy="2868046"/>
          </a:xfrm>
          <a:prstGeom prst="roundRect">
            <a:avLst/>
          </a:prstGeom>
          <a:blipFill>
            <a:blip r:embed="rId3"/>
            <a:srcRect/>
            <a:stretch>
              <a:fillRect t="-25000" b="-25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le: Rounded Corners 23" descr="DSCN2039"/>
          <p:cNvSpPr/>
          <p:nvPr/>
        </p:nvSpPr>
        <p:spPr>
          <a:xfrm>
            <a:off x="8485564" y="3188304"/>
            <a:ext cx="2868236" cy="2868046"/>
          </a:xfrm>
          <a:prstGeom prst="roundRect">
            <a:avLst/>
          </a:prstGeom>
          <a:blipFill>
            <a:blip r:embed="rId4" cstate="print"/>
            <a:srcRect/>
            <a:stretch>
              <a:fillRect l="-3000" r="-3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0604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Management of hemarthrosis</a:t>
            </a:r>
          </a:p>
        </p:txBody>
      </p:sp>
      <p:sp>
        <p:nvSpPr>
          <p:cNvPr id="4" name="Text Placeholder 3">
            <a:extLst>
              <a:ext uri="{FF2B5EF4-FFF2-40B4-BE49-F238E27FC236}">
                <a16:creationId xmlns:a16="http://schemas.microsoft.com/office/drawing/2014/main" id="{CDFAECFA-497D-4517-9CC0-E8E4CCD7EFA5}"/>
              </a:ext>
            </a:extLst>
          </p:cNvPr>
          <p:cNvSpPr>
            <a:spLocks noGrp="1"/>
          </p:cNvSpPr>
          <p:nvPr>
            <p:ph type="body" sz="quarter" idx="13"/>
          </p:nvPr>
        </p:nvSpPr>
        <p:spPr/>
        <p:txBody>
          <a:bodyPr/>
          <a:lstStyle/>
          <a:p>
            <a:r>
              <a:rPr lang="en-US" dirty="0"/>
              <a:t>RICE, rest ice compression elevation; ROM range of motion. </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diagnosis</a:t>
              </a: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rgbClr val="642566"/>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rPr>
                <a:t>Early </a:t>
              </a:r>
              <a:br>
                <a:rPr lang="en-US" sz="2000" b="1" kern="1200" dirty="0">
                  <a:solidFill>
                    <a:srgbClr val="FFFFFF"/>
                  </a:solidFill>
                </a:rPr>
              </a:br>
              <a:r>
                <a:rPr lang="en-US" sz="2000" b="1" kern="1200" dirty="0">
                  <a:solidFill>
                    <a:srgbClr val="FFFFFF"/>
                  </a:solidFill>
                </a:rPr>
                <a:t>treatment</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Adjunctive </a:t>
              </a:r>
              <a:br>
                <a:rPr lang="en-US" sz="2000" b="1" kern="1200" dirty="0">
                  <a:solidFill>
                    <a:schemeClr val="tx1"/>
                  </a:solidFill>
                </a:rPr>
              </a:br>
              <a:r>
                <a:rPr lang="en-US" sz="2000" b="1" kern="1200" dirty="0">
                  <a:solidFill>
                    <a:schemeClr val="tx1"/>
                  </a:solidFill>
                </a:rPr>
                <a:t>therapy</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solidFill>
                    <a:schemeClr val="tx1"/>
                  </a:solidFill>
                </a:rPr>
                <a:t>Rehabilitation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Symptoms</a:t>
              </a:r>
            </a:p>
            <a:p>
              <a:pPr marL="171450" lvl="1" indent="-171450" algn="l" defTabSz="711200">
                <a:lnSpc>
                  <a:spcPct val="90000"/>
                </a:lnSpc>
                <a:spcBef>
                  <a:spcPct val="0"/>
                </a:spcBef>
                <a:spcAft>
                  <a:spcPct val="15000"/>
                </a:spcAft>
                <a:buChar char="•"/>
              </a:pPr>
              <a:r>
                <a:rPr lang="en-US" sz="2000" b="1" dirty="0">
                  <a:solidFill>
                    <a:schemeClr val="tx1"/>
                  </a:solidFill>
                </a:rPr>
                <a:t>S</a:t>
              </a:r>
              <a:r>
                <a:rPr lang="en-US" sz="2000" b="1" kern="1200" dirty="0">
                  <a:solidFill>
                    <a:schemeClr val="tx1"/>
                  </a:solidFill>
                </a:rPr>
                <a:t>igns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Replacement therapy</a:t>
              </a:r>
            </a:p>
            <a:p>
              <a:pPr marL="171450" lvl="1" indent="-171450" algn="l" defTabSz="711200">
                <a:lnSpc>
                  <a:spcPct val="90000"/>
                </a:lnSpc>
                <a:spcBef>
                  <a:spcPct val="0"/>
                </a:spcBef>
                <a:spcAft>
                  <a:spcPct val="15000"/>
                </a:spcAft>
                <a:buChar char="•"/>
              </a:pPr>
              <a:r>
                <a:rPr lang="en-US" sz="2000" b="1" kern="1200" dirty="0">
                  <a:solidFill>
                    <a:schemeClr val="tx1"/>
                  </a:solidFill>
                </a:rPr>
                <a:t>Pain management</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ROM</a:t>
              </a:r>
            </a:p>
            <a:p>
              <a:pPr marL="171450" lvl="1" indent="-171450" algn="l" defTabSz="711200">
                <a:lnSpc>
                  <a:spcPct val="90000"/>
                </a:lnSpc>
                <a:spcBef>
                  <a:spcPct val="0"/>
                </a:spcBef>
                <a:spcAft>
                  <a:spcPct val="15000"/>
                </a:spcAft>
                <a:buChar char="•"/>
              </a:pPr>
              <a:r>
                <a:rPr lang="en-US" sz="2000" b="1" kern="1200" dirty="0">
                  <a:solidFill>
                    <a:schemeClr val="tx1"/>
                  </a:solidFill>
                </a:rPr>
                <a:t>Function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935194D3-6517-417B-8CE5-5A253E593350}"/>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RICE</a:t>
            </a:r>
          </a:p>
          <a:p>
            <a:pPr marL="171450" lvl="1" indent="-171450" algn="l" defTabSz="711200">
              <a:lnSpc>
                <a:spcPct val="90000"/>
              </a:lnSpc>
              <a:spcBef>
                <a:spcPct val="0"/>
              </a:spcBef>
              <a:spcAft>
                <a:spcPct val="15000"/>
              </a:spcAft>
              <a:buChar char="•"/>
            </a:pPr>
            <a:r>
              <a:rPr lang="en-US" sz="2000" b="1" kern="1200" dirty="0">
                <a:solidFill>
                  <a:schemeClr val="tx1"/>
                </a:solidFill>
              </a:rPr>
              <a:t>Arthrocentesis</a:t>
            </a:r>
          </a:p>
        </p:txBody>
      </p:sp>
    </p:spTree>
    <p:extLst>
      <p:ext uri="{BB962C8B-B14F-4D97-AF65-F5344CB8AC3E}">
        <p14:creationId xmlns:p14="http://schemas.microsoft.com/office/powerpoint/2010/main" val="380636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Early treatment</a:t>
            </a:r>
            <a:endParaRPr lang="en-CA" dirty="0"/>
          </a:p>
        </p:txBody>
      </p:sp>
      <p:sp>
        <p:nvSpPr>
          <p:cNvPr id="3" name="Content Placeholder 2">
            <a:extLst>
              <a:ext uri="{FF2B5EF4-FFF2-40B4-BE49-F238E27FC236}">
                <a16:creationId xmlns:a16="http://schemas.microsoft.com/office/drawing/2014/main" id="{B70302BF-4A6E-4E95-BCD6-F9B16AE73BC2}"/>
              </a:ext>
            </a:extLst>
          </p:cNvPr>
          <p:cNvSpPr>
            <a:spLocks noGrp="1"/>
          </p:cNvSpPr>
          <p:nvPr>
            <p:ph idx="1"/>
          </p:nvPr>
        </p:nvSpPr>
        <p:spPr/>
        <p:txBody>
          <a:bodyPr>
            <a:noAutofit/>
          </a:bodyPr>
          <a:lstStyle/>
          <a:p>
            <a:pPr marL="342900" indent="-342900">
              <a:buFont typeface="Arial" panose="020B0604020202020204" pitchFamily="34" charset="0"/>
              <a:buChar char="•"/>
            </a:pPr>
            <a:r>
              <a:rPr lang="en-US" dirty="0">
                <a:solidFill>
                  <a:srgbClr val="000000"/>
                </a:solidFill>
                <a:latin typeface="+mj-lt"/>
              </a:rPr>
              <a:t>CFC dose should be </a:t>
            </a:r>
            <a:r>
              <a:rPr lang="en-US" dirty="0">
                <a:latin typeface="+mj-lt"/>
              </a:rPr>
              <a:t>sufficient to raise the patient's factor level high enough </a:t>
            </a:r>
            <a:br>
              <a:rPr lang="en-US" dirty="0">
                <a:latin typeface="+mj-lt"/>
              </a:rPr>
            </a:br>
            <a:r>
              <a:rPr lang="en-US" dirty="0">
                <a:latin typeface="+mj-lt"/>
              </a:rPr>
              <a:t>to stop the bleeding</a:t>
            </a:r>
          </a:p>
          <a:p>
            <a:pPr marL="342900" indent="-342900">
              <a:buFont typeface="Arial" panose="020B0604020202020204" pitchFamily="34" charset="0"/>
              <a:buChar char="•"/>
            </a:pPr>
            <a:r>
              <a:rPr lang="en-US" b="0" dirty="0">
                <a:latin typeface="+mj-lt"/>
              </a:rPr>
              <a:t>Ultrasound is a useful tool to aid in the assessment of early hemarthrosis</a:t>
            </a:r>
          </a:p>
          <a:p>
            <a:pPr marL="342900" indent="-342900">
              <a:buFont typeface="Arial" panose="020B0604020202020204" pitchFamily="34" charset="0"/>
              <a:buChar char="•"/>
            </a:pPr>
            <a:r>
              <a:rPr lang="en-US" b="0" dirty="0">
                <a:latin typeface="+mj-lt"/>
              </a:rPr>
              <a:t>Response to treatment is demonstrated by a decrease in pain and swelling</a:t>
            </a:r>
            <a:endParaRPr lang="en-US" b="1" dirty="0">
              <a:solidFill>
                <a:srgbClr val="008BB0"/>
              </a:solidFill>
              <a:latin typeface="+mj-lt"/>
            </a:endParaRPr>
          </a:p>
          <a:p>
            <a:pPr marL="0" indent="0">
              <a:buNone/>
            </a:pPr>
            <a:r>
              <a:rPr lang="en-US" b="1" dirty="0">
                <a:solidFill>
                  <a:srgbClr val="008BB0"/>
                </a:solidFill>
                <a:latin typeface="+mj-lt"/>
              </a:rPr>
              <a:t>Recommendation 7.2.1 </a:t>
            </a:r>
            <a:br>
              <a:rPr lang="en-US" b="1" dirty="0">
                <a:solidFill>
                  <a:srgbClr val="008BB0"/>
                </a:solidFill>
                <a:latin typeface="+mj-lt"/>
              </a:rPr>
            </a:br>
            <a:r>
              <a:rPr lang="en-US" b="0" u="none" strike="noStrike" baseline="0" dirty="0">
                <a:solidFill>
                  <a:srgbClr val="000000"/>
                </a:solidFill>
                <a:latin typeface="+mj-lt"/>
              </a:rPr>
              <a:t>Hemophilia patients with severe hemarthrosis should be </a:t>
            </a:r>
            <a:r>
              <a:rPr lang="en-US" b="1" u="none" strike="noStrike" baseline="0" dirty="0">
                <a:solidFill>
                  <a:srgbClr val="000000"/>
                </a:solidFill>
                <a:latin typeface="+mj-lt"/>
              </a:rPr>
              <a:t>treated immediately </a:t>
            </a:r>
            <a:r>
              <a:rPr lang="en-US" b="0" u="none" strike="noStrike" baseline="0" dirty="0">
                <a:solidFill>
                  <a:srgbClr val="000000"/>
                </a:solidFill>
                <a:latin typeface="+mj-lt"/>
              </a:rPr>
              <a:t>with intravenous clotting factor concentrate replacement infusion(s) until there is bleed resolution. </a:t>
            </a:r>
          </a:p>
          <a:p>
            <a:pPr marL="0" indent="0">
              <a:buNone/>
            </a:pPr>
            <a:r>
              <a:rPr lang="en-US" b="1" dirty="0">
                <a:solidFill>
                  <a:srgbClr val="008BB0"/>
                </a:solidFill>
                <a:latin typeface="+mj-lt"/>
              </a:rPr>
              <a:t>Recommendation 7.2.2</a:t>
            </a:r>
            <a:br>
              <a:rPr lang="en-US" b="1" dirty="0">
                <a:solidFill>
                  <a:srgbClr val="008BB0"/>
                </a:solidFill>
                <a:latin typeface="+mj-lt"/>
              </a:rPr>
            </a:br>
            <a:r>
              <a:rPr lang="en-US" b="0" u="none" strike="noStrike" baseline="0" dirty="0">
                <a:solidFill>
                  <a:srgbClr val="000000"/>
                </a:solidFill>
                <a:latin typeface="+mj-lt"/>
              </a:rPr>
              <a:t>Hemophilia patients with </a:t>
            </a:r>
            <a:r>
              <a:rPr lang="en-US" b="1" u="none" strike="noStrike" baseline="0" dirty="0">
                <a:solidFill>
                  <a:srgbClr val="000000"/>
                </a:solidFill>
                <a:latin typeface="+mj-lt"/>
              </a:rPr>
              <a:t>moderate</a:t>
            </a:r>
            <a:r>
              <a:rPr lang="en-US" b="0" u="none" strike="noStrike" baseline="0" dirty="0">
                <a:solidFill>
                  <a:srgbClr val="000000"/>
                </a:solidFill>
                <a:latin typeface="+mj-lt"/>
              </a:rPr>
              <a:t> or </a:t>
            </a:r>
            <a:r>
              <a:rPr lang="en-US" b="1" u="none" strike="noStrike" baseline="0" dirty="0">
                <a:solidFill>
                  <a:srgbClr val="000000"/>
                </a:solidFill>
                <a:latin typeface="+mj-lt"/>
              </a:rPr>
              <a:t>mild joint bleeding </a:t>
            </a:r>
            <a:r>
              <a:rPr lang="en-US" b="0" u="none" strike="noStrike" baseline="0" dirty="0">
                <a:solidFill>
                  <a:srgbClr val="000000"/>
                </a:solidFill>
                <a:latin typeface="+mj-lt"/>
              </a:rPr>
              <a:t>should be given</a:t>
            </a:r>
            <a:r>
              <a:rPr lang="en-US" b="1" u="none" strike="noStrike" baseline="0" dirty="0">
                <a:solidFill>
                  <a:srgbClr val="000000"/>
                </a:solidFill>
                <a:latin typeface="+mj-lt"/>
              </a:rPr>
              <a:t> 1 intravenous infusion of clotting factor concentrate</a:t>
            </a:r>
            <a:r>
              <a:rPr lang="en-US" b="0" u="none" strike="noStrike" baseline="0" dirty="0">
                <a:solidFill>
                  <a:srgbClr val="000000"/>
                </a:solidFill>
                <a:latin typeface="+mj-lt"/>
              </a:rPr>
              <a:t>, repeated if clinically indicated, depending on the resolution of</a:t>
            </a:r>
            <a:r>
              <a:rPr lang="en-CA" b="0" u="none" strike="noStrike" baseline="0" dirty="0">
                <a:solidFill>
                  <a:srgbClr val="000000"/>
                </a:solidFill>
                <a:latin typeface="+mj-lt"/>
              </a:rPr>
              <a:t>the bleed. </a:t>
            </a:r>
            <a:endParaRPr lang="en-US" b="0" i="0" u="none" strike="noStrike" baseline="0" dirty="0">
              <a:solidFill>
                <a:srgbClr val="FFFFFF"/>
              </a:solidFill>
              <a:latin typeface="+mj-lt"/>
            </a:endParaRPr>
          </a:p>
          <a:p>
            <a:pPr marL="0" indent="0">
              <a:buNone/>
            </a:pPr>
            <a:endParaRPr lang="en-CA" dirty="0"/>
          </a:p>
        </p:txBody>
      </p:sp>
      <p:sp>
        <p:nvSpPr>
          <p:cNvPr id="4" name="Text Placeholder 3">
            <a:extLst>
              <a:ext uri="{FF2B5EF4-FFF2-40B4-BE49-F238E27FC236}">
                <a16:creationId xmlns:a16="http://schemas.microsoft.com/office/drawing/2014/main" id="{AAA5886A-58EE-41BE-8469-84439269F6A4}"/>
              </a:ext>
            </a:extLst>
          </p:cNvPr>
          <p:cNvSpPr>
            <a:spLocks noGrp="1"/>
          </p:cNvSpPr>
          <p:nvPr>
            <p:ph type="body" sz="quarter" idx="13"/>
          </p:nvPr>
        </p:nvSpPr>
        <p:spPr/>
        <p:txBody>
          <a:bodyPr/>
          <a:lstStyle/>
          <a:p>
            <a:r>
              <a:rPr lang="en-CA" dirty="0"/>
              <a:t>CFC, clotting factor concentrate.</a:t>
            </a:r>
          </a:p>
        </p:txBody>
      </p:sp>
      <p:sp>
        <p:nvSpPr>
          <p:cNvPr id="6" name="Rectangle: Rounded Corners 5" descr="DSCN2039">
            <a:extLst>
              <a:ext uri="{FF2B5EF4-FFF2-40B4-BE49-F238E27FC236}">
                <a16:creationId xmlns:a16="http://schemas.microsoft.com/office/drawing/2014/main" id="{1CC13B83-436C-4B3B-90CA-CA1D428BF11F}"/>
              </a:ext>
            </a:extLst>
          </p:cNvPr>
          <p:cNvSpPr/>
          <p:nvPr/>
        </p:nvSpPr>
        <p:spPr>
          <a:xfrm>
            <a:off x="10052928" y="1919028"/>
            <a:ext cx="1833838" cy="1790362"/>
          </a:xfrm>
          <a:prstGeom prst="roundRect">
            <a:avLst/>
          </a:prstGeom>
          <a:blipFill>
            <a:blip r:embed="rId3" cstate="print"/>
            <a:srcRect/>
            <a:stretch>
              <a:fillRect l="-3000" r="-3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5152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FC9-461B-5C49-8DEF-B925837917CF}"/>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Response to treatment </a:t>
            </a:r>
          </a:p>
        </p:txBody>
      </p:sp>
      <p:sp>
        <p:nvSpPr>
          <p:cNvPr id="3" name="Text Placeholder 2">
            <a:extLst>
              <a:ext uri="{FF2B5EF4-FFF2-40B4-BE49-F238E27FC236}">
                <a16:creationId xmlns:a16="http://schemas.microsoft.com/office/drawing/2014/main" id="{C7456FD4-30FD-49CA-8549-C1C070AEF7A2}"/>
              </a:ext>
            </a:extLst>
          </p:cNvPr>
          <p:cNvSpPr>
            <a:spLocks noGrp="1"/>
          </p:cNvSpPr>
          <p:nvPr>
            <p:ph type="body" sz="quarter" idx="13"/>
          </p:nvPr>
        </p:nvSpPr>
        <p:spPr/>
        <p:txBody>
          <a:bodyPr/>
          <a:lstStyle/>
          <a:p>
            <a:r>
              <a:rPr lang="en-CA" sz="900" b="0" i="0" dirty="0">
                <a:solidFill>
                  <a:srgbClr val="1C1D1E"/>
                </a:solidFill>
                <a:effectLst/>
              </a:rPr>
              <a:t>Adapted from: </a:t>
            </a:r>
            <a:r>
              <a:rPr lang="en-CA" sz="900" dirty="0">
                <a:solidFill>
                  <a:srgbClr val="1C1D1E"/>
                </a:solidFill>
              </a:rPr>
              <a:t>Blanchette VS, Key NS, </a:t>
            </a:r>
            <a:r>
              <a:rPr lang="en-CA" sz="900" dirty="0" err="1">
                <a:solidFill>
                  <a:srgbClr val="1C1D1E"/>
                </a:solidFill>
              </a:rPr>
              <a:t>Ljung</a:t>
            </a:r>
            <a:r>
              <a:rPr lang="en-CA" sz="900" dirty="0">
                <a:solidFill>
                  <a:srgbClr val="1C1D1E"/>
                </a:solidFill>
              </a:rPr>
              <a:t> LR, et al. Definitions in hemophilia: communication from the SSC of the ISTH. </a:t>
            </a:r>
            <a:r>
              <a:rPr lang="en-CA" sz="900" i="1" dirty="0">
                <a:solidFill>
                  <a:srgbClr val="1C1D1E"/>
                </a:solidFill>
              </a:rPr>
              <a:t>J </a:t>
            </a:r>
            <a:r>
              <a:rPr lang="en-CA" sz="900" i="1" dirty="0" err="1">
                <a:solidFill>
                  <a:srgbClr val="1C1D1E"/>
                </a:solidFill>
              </a:rPr>
              <a:t>Thromb</a:t>
            </a:r>
            <a:r>
              <a:rPr lang="en-CA" sz="900" i="1" dirty="0">
                <a:solidFill>
                  <a:srgbClr val="1C1D1E"/>
                </a:solidFill>
              </a:rPr>
              <a:t> </a:t>
            </a:r>
            <a:r>
              <a:rPr lang="en-CA" sz="900" i="1" dirty="0" err="1">
                <a:solidFill>
                  <a:srgbClr val="1C1D1E"/>
                </a:solidFill>
              </a:rPr>
              <a:t>Haemost</a:t>
            </a:r>
            <a:r>
              <a:rPr lang="en-CA" sz="900" i="1" dirty="0">
                <a:solidFill>
                  <a:srgbClr val="1C1D1E"/>
                </a:solidFill>
              </a:rPr>
              <a:t> </a:t>
            </a:r>
            <a:r>
              <a:rPr lang="en-CA" sz="900" dirty="0">
                <a:solidFill>
                  <a:srgbClr val="1C1D1E"/>
                </a:solidFill>
              </a:rPr>
              <a:t>2014;12(11):1935-1939. </a:t>
            </a:r>
          </a:p>
        </p:txBody>
      </p:sp>
      <p:sp>
        <p:nvSpPr>
          <p:cNvPr id="6" name="Content Placeholder 5">
            <a:extLst>
              <a:ext uri="{FF2B5EF4-FFF2-40B4-BE49-F238E27FC236}">
                <a16:creationId xmlns:a16="http://schemas.microsoft.com/office/drawing/2014/main" id="{D05A6428-DEE7-41BD-A60F-2E93E9D4F018}"/>
              </a:ext>
            </a:extLst>
          </p:cNvPr>
          <p:cNvSpPr>
            <a:spLocks noGrp="1"/>
          </p:cNvSpPr>
          <p:nvPr>
            <p:ph idx="1"/>
          </p:nvPr>
        </p:nvSpPr>
        <p:spPr>
          <a:xfrm>
            <a:off x="838200" y="1562101"/>
            <a:ext cx="10515600" cy="461666"/>
          </a:xfrm>
        </p:spPr>
        <p:txBody>
          <a:bodyPr/>
          <a:lstStyle/>
          <a:p>
            <a:pPr marL="0" indent="0">
              <a:buNone/>
            </a:pPr>
            <a:r>
              <a:rPr lang="en-US" b="1" dirty="0">
                <a:solidFill>
                  <a:srgbClr val="008BB0"/>
                </a:solidFill>
              </a:rPr>
              <a:t>Table 7.1</a:t>
            </a:r>
          </a:p>
        </p:txBody>
      </p:sp>
      <p:graphicFrame>
        <p:nvGraphicFramePr>
          <p:cNvPr id="9" name="Table 4">
            <a:extLst>
              <a:ext uri="{FF2B5EF4-FFF2-40B4-BE49-F238E27FC236}">
                <a16:creationId xmlns:a16="http://schemas.microsoft.com/office/drawing/2014/main" id="{0D974252-5E38-43D9-AE24-49B71F091F87}"/>
              </a:ext>
            </a:extLst>
          </p:cNvPr>
          <p:cNvGraphicFramePr>
            <a:graphicFrameLocks/>
          </p:cNvGraphicFramePr>
          <p:nvPr>
            <p:extLst>
              <p:ext uri="{D42A27DB-BD31-4B8C-83A1-F6EECF244321}">
                <p14:modId xmlns:p14="http://schemas.microsoft.com/office/powerpoint/2010/main" val="378133328"/>
              </p:ext>
            </p:extLst>
          </p:nvPr>
        </p:nvGraphicFramePr>
        <p:xfrm>
          <a:off x="714375" y="2023767"/>
          <a:ext cx="10639423" cy="3934120"/>
        </p:xfrm>
        <a:graphic>
          <a:graphicData uri="http://schemas.openxmlformats.org/drawingml/2006/table">
            <a:tbl>
              <a:tblPr firstRow="1" bandRow="1">
                <a:tableStyleId>{2D5ABB26-0587-4C30-8999-92F81FD0307C}</a:tableStyleId>
              </a:tblPr>
              <a:tblGrid>
                <a:gridCol w="1681685">
                  <a:extLst>
                    <a:ext uri="{9D8B030D-6E8A-4147-A177-3AD203B41FA5}">
                      <a16:colId xmlns:a16="http://schemas.microsoft.com/office/drawing/2014/main" val="1392772020"/>
                    </a:ext>
                  </a:extLst>
                </a:gridCol>
                <a:gridCol w="8957738">
                  <a:extLst>
                    <a:ext uri="{9D8B030D-6E8A-4147-A177-3AD203B41FA5}">
                      <a16:colId xmlns:a16="http://schemas.microsoft.com/office/drawing/2014/main" val="594998864"/>
                    </a:ext>
                  </a:extLst>
                </a:gridCol>
              </a:tblGrid>
              <a:tr h="983530">
                <a:tc>
                  <a:txBody>
                    <a:bodyPr/>
                    <a:lstStyle/>
                    <a:p>
                      <a:r>
                        <a:rPr lang="en-US" sz="2000" b="1" dirty="0">
                          <a:solidFill>
                            <a:schemeClr val="bg1"/>
                          </a:solidFill>
                        </a:rPr>
                        <a:t>Excellent</a:t>
                      </a:r>
                    </a:p>
                  </a:txBody>
                  <a:tcPr anchor="ctr">
                    <a:lnL>
                      <a:noFill/>
                    </a:lnL>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kern="1200" dirty="0">
                          <a:solidFill>
                            <a:schemeClr val="dk1"/>
                          </a:solidFill>
                          <a:effectLst/>
                        </a:rPr>
                        <a:t>Complete pain relief and / or complete resolution of signs of continuing bleeding after the initial infusion within 8h and not requiring any further factor replacement therapy within 72h after onset of bleeding </a:t>
                      </a:r>
                      <a:endParaRPr lang="en-CA" sz="1800" dirty="0">
                        <a:effectLst/>
                      </a:endParaRPr>
                    </a:p>
                  </a:txBody>
                  <a:tcPr anchor="ctr">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5217424"/>
                  </a:ext>
                </a:extLst>
              </a:tr>
              <a:tr h="983530">
                <a:tc>
                  <a:txBody>
                    <a:bodyPr/>
                    <a:lstStyle/>
                    <a:p>
                      <a:r>
                        <a:rPr lang="en-US" sz="2000" b="1" dirty="0">
                          <a:solidFill>
                            <a:schemeClr val="bg1"/>
                          </a:solidFill>
                        </a:rPr>
                        <a:t>Good</a:t>
                      </a:r>
                    </a:p>
                  </a:txBody>
                  <a:tcPr anchor="ctr">
                    <a:lnL>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kern="1200" dirty="0">
                          <a:solidFill>
                            <a:schemeClr val="dk1"/>
                          </a:solidFill>
                          <a:effectLst/>
                        </a:rPr>
                        <a:t>Significant pain relief and / or improvement in signs of bleeding within approximately 8h after a single infusion but requiring more than 1 dose of factor replacement therapy within 72h for complete resolution </a:t>
                      </a:r>
                      <a:endParaRPr lang="en-CA" sz="1800"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1982833"/>
                  </a:ext>
                </a:extLst>
              </a:tr>
              <a:tr h="983530">
                <a:tc>
                  <a:txBody>
                    <a:bodyPr/>
                    <a:lstStyle/>
                    <a:p>
                      <a:r>
                        <a:rPr lang="en-US" sz="2000" b="1" dirty="0">
                          <a:solidFill>
                            <a:schemeClr val="bg1"/>
                          </a:solidFill>
                        </a:rPr>
                        <a:t>Moderate</a:t>
                      </a:r>
                    </a:p>
                  </a:txBody>
                  <a:tcPr anchor="ctr">
                    <a:lnL>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kern="1200" dirty="0">
                          <a:solidFill>
                            <a:schemeClr val="dk1"/>
                          </a:solidFill>
                          <a:effectLst/>
                        </a:rPr>
                        <a:t>Modest pain relief and / or improvement in signs of bleeding within approximately 8h after the initial infusion and requiring more than 1 infusion within 72h but without complete resolution </a:t>
                      </a:r>
                      <a:endParaRPr lang="en-CA" sz="1800" dirty="0">
                        <a:effectLst/>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8087481"/>
                  </a:ext>
                </a:extLst>
              </a:tr>
              <a:tr h="983530">
                <a:tc>
                  <a:txBody>
                    <a:bodyPr/>
                    <a:lstStyle/>
                    <a:p>
                      <a:r>
                        <a:rPr lang="en-US" sz="2000" b="1" dirty="0">
                          <a:solidFill>
                            <a:schemeClr val="bg1"/>
                          </a:solidFill>
                        </a:rPr>
                        <a:t>None</a:t>
                      </a:r>
                    </a:p>
                  </a:txBody>
                  <a:tcPr anchor="ctr">
                    <a:lnL>
                      <a:noFill/>
                    </a:lnL>
                    <a:lnT w="762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kern="1200" dirty="0">
                          <a:solidFill>
                            <a:schemeClr val="dk1"/>
                          </a:solidFill>
                          <a:effectLst/>
                        </a:rPr>
                        <a:t>No or minimal improvement, or condition worsens, within approximately 8h after the initial infusion </a:t>
                      </a:r>
                      <a:endParaRPr lang="en-CA" sz="1800" dirty="0"/>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156570355"/>
                  </a:ext>
                </a:extLst>
              </a:tr>
            </a:tbl>
          </a:graphicData>
        </a:graphic>
      </p:graphicFrame>
    </p:spTree>
    <p:extLst>
      <p:ext uri="{BB962C8B-B14F-4D97-AF65-F5344CB8AC3E}">
        <p14:creationId xmlns:p14="http://schemas.microsoft.com/office/powerpoint/2010/main" val="203106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Pain management</a:t>
            </a:r>
            <a:endParaRPr lang="en-CA" dirty="0"/>
          </a:p>
        </p:txBody>
      </p:sp>
      <p:sp>
        <p:nvSpPr>
          <p:cNvPr id="3" name="Content Placeholder 2">
            <a:extLst>
              <a:ext uri="{FF2B5EF4-FFF2-40B4-BE49-F238E27FC236}">
                <a16:creationId xmlns:a16="http://schemas.microsoft.com/office/drawing/2014/main" id="{B8ACB2FB-0412-47B0-9C09-0C931D2C5B30}"/>
              </a:ext>
            </a:extLst>
          </p:cNvPr>
          <p:cNvSpPr>
            <a:spLocks noGrp="1"/>
          </p:cNvSpPr>
          <p:nvPr>
            <p:ph idx="1"/>
          </p:nvPr>
        </p:nvSpPr>
        <p:spPr>
          <a:xfrm>
            <a:off x="838199" y="1562100"/>
            <a:ext cx="7377545" cy="4614863"/>
          </a:xfrm>
        </p:spPr>
        <p:txBody>
          <a:bodyPr>
            <a:normAutofit/>
          </a:bodyPr>
          <a:lstStyle/>
          <a:p>
            <a:pPr marL="0" indent="0">
              <a:buNone/>
            </a:pPr>
            <a:r>
              <a:rPr lang="en-US" b="1" dirty="0">
                <a:solidFill>
                  <a:srgbClr val="008BB0"/>
                </a:solidFill>
              </a:rPr>
              <a:t>Recommendation 7.2.3 </a:t>
            </a:r>
            <a:br>
              <a:rPr lang="en-US" b="1" dirty="0">
                <a:solidFill>
                  <a:srgbClr val="008BB0"/>
                </a:solidFill>
              </a:rPr>
            </a:br>
            <a:r>
              <a:rPr lang="en-US" b="0" u="none" strike="noStrike" baseline="0" dirty="0">
                <a:solidFill>
                  <a:srgbClr val="000000"/>
                </a:solidFill>
              </a:rPr>
              <a:t>In hemophilia patients with hemarthrosis, </a:t>
            </a:r>
            <a:r>
              <a:rPr lang="en-US" b="1" u="none" strike="noStrike" baseline="0" dirty="0">
                <a:solidFill>
                  <a:srgbClr val="000000"/>
                </a:solidFill>
              </a:rPr>
              <a:t>severity of pain should be graded and monitored </a:t>
            </a:r>
            <a:r>
              <a:rPr lang="en-US" b="0" u="none" strike="noStrike" baseline="0" dirty="0">
                <a:solidFill>
                  <a:srgbClr val="000000"/>
                </a:solidFill>
              </a:rPr>
              <a:t>according to the </a:t>
            </a:r>
            <a:r>
              <a:rPr lang="en-US" b="1" u="none" strike="noStrike" baseline="0" dirty="0">
                <a:solidFill>
                  <a:srgbClr val="000000"/>
                </a:solidFill>
              </a:rPr>
              <a:t>World Health Organization </a:t>
            </a:r>
            <a:r>
              <a:rPr lang="en-US" u="none" strike="noStrike" baseline="0" dirty="0">
                <a:solidFill>
                  <a:srgbClr val="000000"/>
                </a:solidFill>
              </a:rPr>
              <a:t>(WHO) </a:t>
            </a:r>
            <a:r>
              <a:rPr lang="en-US" b="0" u="none" strike="noStrike" baseline="0" dirty="0">
                <a:solidFill>
                  <a:srgbClr val="000000"/>
                </a:solidFill>
              </a:rPr>
              <a:t>pain scale. </a:t>
            </a:r>
          </a:p>
          <a:p>
            <a:pPr marL="0" indent="0" algn="l">
              <a:buNone/>
            </a:pPr>
            <a:endParaRPr lang="en-US" i="0" dirty="0">
              <a:solidFill>
                <a:srgbClr val="000000"/>
              </a:solidFill>
              <a:latin typeface="+mj-lt"/>
            </a:endParaRPr>
          </a:p>
          <a:p>
            <a:pPr marL="0" indent="0">
              <a:buNone/>
            </a:pPr>
            <a:r>
              <a:rPr lang="en-US" b="1" dirty="0">
                <a:solidFill>
                  <a:srgbClr val="008BB0"/>
                </a:solidFill>
              </a:rPr>
              <a:t>Recommendation 7.2.4</a:t>
            </a:r>
            <a:br>
              <a:rPr lang="en-US" b="1" dirty="0">
                <a:solidFill>
                  <a:srgbClr val="008BB0"/>
                </a:solidFill>
              </a:rPr>
            </a:br>
            <a:r>
              <a:rPr lang="en-US" b="0" u="none" strike="noStrike" baseline="0" dirty="0">
                <a:solidFill>
                  <a:srgbClr val="000000"/>
                </a:solidFill>
              </a:rPr>
              <a:t>Hemophilia patients with pain due to hemarthrosis should be given </a:t>
            </a:r>
            <a:r>
              <a:rPr lang="en-US" b="1" u="none" strike="noStrike" baseline="0" dirty="0">
                <a:solidFill>
                  <a:srgbClr val="000000"/>
                </a:solidFill>
              </a:rPr>
              <a:t>analgesic medication according to the severity of the pain. </a:t>
            </a:r>
            <a:endParaRPr lang="en-CA" b="1" dirty="0">
              <a:latin typeface="+mj-lt"/>
            </a:endParaRPr>
          </a:p>
          <a:p>
            <a:endParaRPr lang="en-CA" dirty="0"/>
          </a:p>
        </p:txBody>
      </p:sp>
      <p:sp>
        <p:nvSpPr>
          <p:cNvPr id="5" name="Text Placeholder 4">
            <a:extLst>
              <a:ext uri="{FF2B5EF4-FFF2-40B4-BE49-F238E27FC236}">
                <a16:creationId xmlns:a16="http://schemas.microsoft.com/office/drawing/2014/main" id="{689C3DD2-7D6A-4FC0-96A0-698D551EA29B}"/>
              </a:ext>
            </a:extLst>
          </p:cNvPr>
          <p:cNvSpPr>
            <a:spLocks noGrp="1"/>
          </p:cNvSpPr>
          <p:nvPr>
            <p:ph type="body" sz="quarter" idx="13"/>
          </p:nvPr>
        </p:nvSpPr>
        <p:spPr/>
        <p:txBody>
          <a:bodyPr/>
          <a:lstStyle/>
          <a:p>
            <a:r>
              <a:rPr lang="en-US" dirty="0"/>
              <a:t>COX-2, </a:t>
            </a:r>
            <a:r>
              <a:rPr lang="en-CA" dirty="0"/>
              <a:t>cyclooxygenase-2; NSAIDs, nonsteroidal anti-inflammatory drugs</a:t>
            </a:r>
            <a:r>
              <a:rPr lang="en-US" dirty="0"/>
              <a:t>.</a:t>
            </a:r>
            <a:endParaRPr lang="en-CA" dirty="0"/>
          </a:p>
        </p:txBody>
      </p:sp>
      <p:grpSp>
        <p:nvGrpSpPr>
          <p:cNvPr id="11" name="Group 10">
            <a:extLst>
              <a:ext uri="{FF2B5EF4-FFF2-40B4-BE49-F238E27FC236}">
                <a16:creationId xmlns:a16="http://schemas.microsoft.com/office/drawing/2014/main" id="{9B218312-7AC9-4357-8B4C-4A66B2F68E6F}"/>
              </a:ext>
            </a:extLst>
          </p:cNvPr>
          <p:cNvGrpSpPr/>
          <p:nvPr/>
        </p:nvGrpSpPr>
        <p:grpSpPr>
          <a:xfrm>
            <a:off x="3937000" y="3018970"/>
            <a:ext cx="8064500" cy="1866901"/>
            <a:chOff x="3937000" y="3530599"/>
            <a:chExt cx="8064500" cy="1866901"/>
          </a:xfrm>
        </p:grpSpPr>
        <p:sp>
          <p:nvSpPr>
            <p:cNvPr id="7" name="Rectangle: Diagonal Corners Snipped 6">
              <a:extLst>
                <a:ext uri="{FF2B5EF4-FFF2-40B4-BE49-F238E27FC236}">
                  <a16:creationId xmlns:a16="http://schemas.microsoft.com/office/drawing/2014/main" id="{239F7F4C-4297-4C29-947E-814FCD3FE11C}"/>
                </a:ext>
              </a:extLst>
            </p:cNvPr>
            <p:cNvSpPr/>
            <p:nvPr/>
          </p:nvSpPr>
          <p:spPr>
            <a:xfrm>
              <a:off x="8686800" y="3606800"/>
              <a:ext cx="3314700" cy="1790700"/>
            </a:xfrm>
            <a:prstGeom prst="snip2DiagRect">
              <a:avLst>
                <a:gd name="adj1" fmla="val 20567"/>
                <a:gd name="adj2" fmla="val 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Diagonal Corners Snipped 15">
              <a:extLst>
                <a:ext uri="{FF2B5EF4-FFF2-40B4-BE49-F238E27FC236}">
                  <a16:creationId xmlns:a16="http://schemas.microsoft.com/office/drawing/2014/main" id="{920D0DA1-CA4D-496A-831D-58DB43FA55D0}"/>
                </a:ext>
              </a:extLst>
            </p:cNvPr>
            <p:cNvSpPr/>
            <p:nvPr/>
          </p:nvSpPr>
          <p:spPr>
            <a:xfrm>
              <a:off x="8610600" y="3606800"/>
              <a:ext cx="3314700" cy="1790700"/>
            </a:xfrm>
            <a:prstGeom prst="snip2DiagRect">
              <a:avLst>
                <a:gd name="adj1" fmla="val 20567"/>
                <a:gd name="adj2" fmla="val 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Analgesics: paracetamol/ acetaminophen, selective COX-2 inhibitors (not other NSAIDs), tramadol, or opioids</a:t>
              </a:r>
            </a:p>
          </p:txBody>
        </p:sp>
        <p:cxnSp>
          <p:nvCxnSpPr>
            <p:cNvPr id="8" name="Straight Arrow Connector 7">
              <a:extLst>
                <a:ext uri="{FF2B5EF4-FFF2-40B4-BE49-F238E27FC236}">
                  <a16:creationId xmlns:a16="http://schemas.microsoft.com/office/drawing/2014/main" id="{D9DD5774-A152-4D0E-9DDE-587A536135A0}"/>
                </a:ext>
              </a:extLst>
            </p:cNvPr>
            <p:cNvCxnSpPr>
              <a:cxnSpLocks/>
            </p:cNvCxnSpPr>
            <p:nvPr/>
          </p:nvCxnSpPr>
          <p:spPr>
            <a:xfrm flipH="1">
              <a:off x="3937000" y="4229100"/>
              <a:ext cx="4660902" cy="0"/>
            </a:xfrm>
            <a:prstGeom prst="straightConnector1">
              <a:avLst/>
            </a:prstGeom>
            <a:ln>
              <a:solidFill>
                <a:schemeClr val="accent3"/>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13" name="Rectangle: Diagonal Corners Snipped 12">
              <a:extLst>
                <a:ext uri="{FF2B5EF4-FFF2-40B4-BE49-F238E27FC236}">
                  <a16:creationId xmlns:a16="http://schemas.microsoft.com/office/drawing/2014/main" id="{BEA9F8D7-A6E6-47C8-88CA-6F76A8FD7BE2}"/>
                </a:ext>
              </a:extLst>
            </p:cNvPr>
            <p:cNvSpPr/>
            <p:nvPr/>
          </p:nvSpPr>
          <p:spPr>
            <a:xfrm>
              <a:off x="8572500" y="3530599"/>
              <a:ext cx="3314700" cy="368293"/>
            </a:xfrm>
            <a:custGeom>
              <a:avLst/>
              <a:gdLst>
                <a:gd name="connsiteX0" fmla="*/ 368293 w 3314700"/>
                <a:gd name="connsiteY0" fmla="*/ 0 h 1790700"/>
                <a:gd name="connsiteX1" fmla="*/ 3314700 w 3314700"/>
                <a:gd name="connsiteY1" fmla="*/ 0 h 1790700"/>
                <a:gd name="connsiteX2" fmla="*/ 3314700 w 3314700"/>
                <a:gd name="connsiteY2" fmla="*/ 0 h 1790700"/>
                <a:gd name="connsiteX3" fmla="*/ 3314700 w 3314700"/>
                <a:gd name="connsiteY3" fmla="*/ 1422407 h 1790700"/>
                <a:gd name="connsiteX4" fmla="*/ 2946407 w 3314700"/>
                <a:gd name="connsiteY4" fmla="*/ 1790700 h 1790700"/>
                <a:gd name="connsiteX5" fmla="*/ 0 w 3314700"/>
                <a:gd name="connsiteY5" fmla="*/ 1790700 h 1790700"/>
                <a:gd name="connsiteX6" fmla="*/ 0 w 3314700"/>
                <a:gd name="connsiteY6" fmla="*/ 1790700 h 1790700"/>
                <a:gd name="connsiteX7" fmla="*/ 0 w 3314700"/>
                <a:gd name="connsiteY7" fmla="*/ 368293 h 1790700"/>
                <a:gd name="connsiteX8" fmla="*/ 368293 w 3314700"/>
                <a:gd name="connsiteY8" fmla="*/ 0 h 1790700"/>
                <a:gd name="connsiteX0" fmla="*/ 2946407 w 3314700"/>
                <a:gd name="connsiteY0" fmla="*/ 1790700 h 1882140"/>
                <a:gd name="connsiteX1" fmla="*/ 0 w 3314700"/>
                <a:gd name="connsiteY1" fmla="*/ 1790700 h 1882140"/>
                <a:gd name="connsiteX2" fmla="*/ 0 w 3314700"/>
                <a:gd name="connsiteY2" fmla="*/ 1790700 h 1882140"/>
                <a:gd name="connsiteX3" fmla="*/ 0 w 3314700"/>
                <a:gd name="connsiteY3" fmla="*/ 368293 h 1882140"/>
                <a:gd name="connsiteX4" fmla="*/ 368293 w 3314700"/>
                <a:gd name="connsiteY4" fmla="*/ 0 h 1882140"/>
                <a:gd name="connsiteX5" fmla="*/ 3314700 w 3314700"/>
                <a:gd name="connsiteY5" fmla="*/ 0 h 1882140"/>
                <a:gd name="connsiteX6" fmla="*/ 3314700 w 3314700"/>
                <a:gd name="connsiteY6" fmla="*/ 0 h 1882140"/>
                <a:gd name="connsiteX7" fmla="*/ 3314700 w 3314700"/>
                <a:gd name="connsiteY7" fmla="*/ 1422407 h 1882140"/>
                <a:gd name="connsiteX8" fmla="*/ 3037847 w 3314700"/>
                <a:gd name="connsiteY8" fmla="*/ 1882140 h 1882140"/>
                <a:gd name="connsiteX0" fmla="*/ 2946407 w 3314700"/>
                <a:gd name="connsiteY0" fmla="*/ 1790700 h 1790700"/>
                <a:gd name="connsiteX1" fmla="*/ 0 w 3314700"/>
                <a:gd name="connsiteY1" fmla="*/ 1790700 h 1790700"/>
                <a:gd name="connsiteX2" fmla="*/ 0 w 3314700"/>
                <a:gd name="connsiteY2" fmla="*/ 1790700 h 1790700"/>
                <a:gd name="connsiteX3" fmla="*/ 0 w 3314700"/>
                <a:gd name="connsiteY3" fmla="*/ 368293 h 1790700"/>
                <a:gd name="connsiteX4" fmla="*/ 368293 w 3314700"/>
                <a:gd name="connsiteY4" fmla="*/ 0 h 1790700"/>
                <a:gd name="connsiteX5" fmla="*/ 3314700 w 3314700"/>
                <a:gd name="connsiteY5" fmla="*/ 0 h 1790700"/>
                <a:gd name="connsiteX6" fmla="*/ 3314700 w 3314700"/>
                <a:gd name="connsiteY6" fmla="*/ 0 h 1790700"/>
                <a:gd name="connsiteX7" fmla="*/ 3314700 w 3314700"/>
                <a:gd name="connsiteY7" fmla="*/ 1422407 h 1790700"/>
                <a:gd name="connsiteX0" fmla="*/ 2946407 w 3314700"/>
                <a:gd name="connsiteY0" fmla="*/ 1790700 h 1790700"/>
                <a:gd name="connsiteX1" fmla="*/ 0 w 3314700"/>
                <a:gd name="connsiteY1" fmla="*/ 1790700 h 1790700"/>
                <a:gd name="connsiteX2" fmla="*/ 0 w 3314700"/>
                <a:gd name="connsiteY2" fmla="*/ 1790700 h 1790700"/>
                <a:gd name="connsiteX3" fmla="*/ 0 w 3314700"/>
                <a:gd name="connsiteY3" fmla="*/ 368293 h 1790700"/>
                <a:gd name="connsiteX4" fmla="*/ 368293 w 3314700"/>
                <a:gd name="connsiteY4" fmla="*/ 0 h 1790700"/>
                <a:gd name="connsiteX5" fmla="*/ 3314700 w 3314700"/>
                <a:gd name="connsiteY5" fmla="*/ 0 h 1790700"/>
                <a:gd name="connsiteX6" fmla="*/ 3314700 w 3314700"/>
                <a:gd name="connsiteY6" fmla="*/ 0 h 1790700"/>
                <a:gd name="connsiteX0" fmla="*/ 0 w 3314700"/>
                <a:gd name="connsiteY0" fmla="*/ 1790700 h 1790700"/>
                <a:gd name="connsiteX1" fmla="*/ 0 w 3314700"/>
                <a:gd name="connsiteY1" fmla="*/ 1790700 h 1790700"/>
                <a:gd name="connsiteX2" fmla="*/ 0 w 3314700"/>
                <a:gd name="connsiteY2" fmla="*/ 368293 h 1790700"/>
                <a:gd name="connsiteX3" fmla="*/ 368293 w 3314700"/>
                <a:gd name="connsiteY3" fmla="*/ 0 h 1790700"/>
                <a:gd name="connsiteX4" fmla="*/ 3314700 w 3314700"/>
                <a:gd name="connsiteY4" fmla="*/ 0 h 1790700"/>
                <a:gd name="connsiteX5" fmla="*/ 3314700 w 3314700"/>
                <a:gd name="connsiteY5" fmla="*/ 0 h 1790700"/>
                <a:gd name="connsiteX0" fmla="*/ 0 w 3314700"/>
                <a:gd name="connsiteY0" fmla="*/ 1790700 h 1790700"/>
                <a:gd name="connsiteX1" fmla="*/ 0 w 3314700"/>
                <a:gd name="connsiteY1" fmla="*/ 368293 h 1790700"/>
                <a:gd name="connsiteX2" fmla="*/ 368293 w 3314700"/>
                <a:gd name="connsiteY2" fmla="*/ 0 h 1790700"/>
                <a:gd name="connsiteX3" fmla="*/ 3314700 w 3314700"/>
                <a:gd name="connsiteY3" fmla="*/ 0 h 1790700"/>
                <a:gd name="connsiteX4" fmla="*/ 3314700 w 3314700"/>
                <a:gd name="connsiteY4" fmla="*/ 0 h 1790700"/>
                <a:gd name="connsiteX0" fmla="*/ 0 w 3314700"/>
                <a:gd name="connsiteY0" fmla="*/ 368293 h 368293"/>
                <a:gd name="connsiteX1" fmla="*/ 368293 w 3314700"/>
                <a:gd name="connsiteY1" fmla="*/ 0 h 368293"/>
                <a:gd name="connsiteX2" fmla="*/ 3314700 w 3314700"/>
                <a:gd name="connsiteY2" fmla="*/ 0 h 368293"/>
                <a:gd name="connsiteX3" fmla="*/ 3314700 w 3314700"/>
                <a:gd name="connsiteY3" fmla="*/ 0 h 368293"/>
              </a:gdLst>
              <a:ahLst/>
              <a:cxnLst>
                <a:cxn ang="0">
                  <a:pos x="connsiteX0" y="connsiteY0"/>
                </a:cxn>
                <a:cxn ang="0">
                  <a:pos x="connsiteX1" y="connsiteY1"/>
                </a:cxn>
                <a:cxn ang="0">
                  <a:pos x="connsiteX2" y="connsiteY2"/>
                </a:cxn>
                <a:cxn ang="0">
                  <a:pos x="connsiteX3" y="connsiteY3"/>
                </a:cxn>
              </a:cxnLst>
              <a:rect l="l" t="t" r="r" b="b"/>
              <a:pathLst>
                <a:path w="3314700" h="368293">
                  <a:moveTo>
                    <a:pt x="0" y="368293"/>
                  </a:moveTo>
                  <a:lnTo>
                    <a:pt x="368293" y="0"/>
                  </a:lnTo>
                  <a:lnTo>
                    <a:pt x="3314700" y="0"/>
                  </a:lnTo>
                  <a:lnTo>
                    <a:pt x="3314700"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spTree>
    <p:extLst>
      <p:ext uri="{BB962C8B-B14F-4D97-AF65-F5344CB8AC3E}">
        <p14:creationId xmlns:p14="http://schemas.microsoft.com/office/powerpoint/2010/main" val="415172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Pain management</a:t>
            </a:r>
            <a:endParaRPr lang="en-CA" dirty="0"/>
          </a:p>
        </p:txBody>
      </p:sp>
      <p:sp>
        <p:nvSpPr>
          <p:cNvPr id="3" name="Content Placeholder 2">
            <a:extLst>
              <a:ext uri="{FF2B5EF4-FFF2-40B4-BE49-F238E27FC236}">
                <a16:creationId xmlns:a16="http://schemas.microsoft.com/office/drawing/2014/main" id="{1D8466D0-1889-4053-BD1D-8B3C4C4A2247}"/>
              </a:ext>
            </a:extLst>
          </p:cNvPr>
          <p:cNvSpPr>
            <a:spLocks noGrp="1"/>
          </p:cNvSpPr>
          <p:nvPr>
            <p:ph idx="1"/>
          </p:nvPr>
        </p:nvSpPr>
        <p:spPr/>
        <p:txBody>
          <a:bodyPr>
            <a:normAutofit/>
          </a:bodyPr>
          <a:lstStyle/>
          <a:p>
            <a:pPr marL="0" indent="0">
              <a:buNone/>
            </a:pPr>
            <a:r>
              <a:rPr lang="en-US" b="1" dirty="0">
                <a:solidFill>
                  <a:srgbClr val="008BB0"/>
                </a:solidFill>
              </a:rPr>
              <a:t>Recommendation 7.2.5 </a:t>
            </a:r>
            <a:br>
              <a:rPr lang="en-US" b="1" dirty="0">
                <a:solidFill>
                  <a:srgbClr val="008BB0"/>
                </a:solidFill>
              </a:rPr>
            </a:br>
            <a:r>
              <a:rPr lang="en-US" b="0" u="none" strike="noStrike" baseline="0" dirty="0">
                <a:solidFill>
                  <a:srgbClr val="000000"/>
                </a:solidFill>
              </a:rPr>
              <a:t>In hemophilia patients with </a:t>
            </a:r>
            <a:r>
              <a:rPr lang="en-US" b="1" u="none" strike="noStrike" baseline="0" dirty="0">
                <a:solidFill>
                  <a:srgbClr val="000000"/>
                </a:solidFill>
              </a:rPr>
              <a:t>severe pain</a:t>
            </a:r>
            <a:r>
              <a:rPr lang="en-US" b="0" u="none" strike="noStrike" baseline="0" dirty="0">
                <a:solidFill>
                  <a:srgbClr val="000000"/>
                </a:solidFill>
              </a:rPr>
              <a:t>, management of such pain should include </a:t>
            </a:r>
            <a:r>
              <a:rPr lang="en-US" b="1" u="none" strike="noStrike" baseline="0" dirty="0">
                <a:solidFill>
                  <a:srgbClr val="000000"/>
                </a:solidFill>
              </a:rPr>
              <a:t>opioids</a:t>
            </a:r>
            <a:r>
              <a:rPr lang="en-US" b="0" u="none" strike="noStrike" baseline="0" dirty="0">
                <a:solidFill>
                  <a:srgbClr val="000000"/>
                </a:solidFill>
              </a:rPr>
              <a:t> based on clinical symptoms to an extent that the patient is comfortable to weight bear or use the joint as much as possible without any pain. </a:t>
            </a:r>
          </a:p>
          <a:p>
            <a:pPr marL="0" indent="0" algn="l">
              <a:buNone/>
            </a:pPr>
            <a:endParaRPr lang="en-US" i="0" dirty="0">
              <a:solidFill>
                <a:srgbClr val="000000"/>
              </a:solidFill>
              <a:latin typeface="+mj-lt"/>
            </a:endParaRPr>
          </a:p>
          <a:p>
            <a:pPr marL="0" indent="0">
              <a:buNone/>
            </a:pPr>
            <a:r>
              <a:rPr lang="en-US" b="1" dirty="0">
                <a:solidFill>
                  <a:srgbClr val="008BB0"/>
                </a:solidFill>
              </a:rPr>
              <a:t>Recommendation 7.2.8</a:t>
            </a:r>
            <a:br>
              <a:rPr lang="en-US" b="1" dirty="0">
                <a:solidFill>
                  <a:srgbClr val="008BB0"/>
                </a:solidFill>
              </a:rPr>
            </a:br>
            <a:r>
              <a:rPr lang="en-US" b="0" u="none" strike="noStrike" baseline="0" dirty="0"/>
              <a:t>In hemophilia patients, </a:t>
            </a:r>
            <a:r>
              <a:rPr lang="en-US" b="1" u="none" strike="noStrike" baseline="0" dirty="0"/>
              <a:t>use of opioid analgesia</a:t>
            </a:r>
            <a:r>
              <a:rPr lang="en-US" b="0" u="none" strike="noStrike" baseline="0" dirty="0"/>
              <a:t> in managing pain should be </a:t>
            </a:r>
            <a:r>
              <a:rPr lang="en-US" b="1" u="none" strike="noStrike" baseline="0" dirty="0"/>
              <a:t>limited in duration</a:t>
            </a:r>
            <a:r>
              <a:rPr lang="en-US" b="0" u="none" strike="noStrike" baseline="0" dirty="0"/>
              <a:t>, as much as possible. </a:t>
            </a:r>
            <a:endParaRPr lang="en-CA" b="0" dirty="0">
              <a:latin typeface="+mj-lt"/>
            </a:endParaRPr>
          </a:p>
          <a:p>
            <a:endParaRPr lang="en-CA" dirty="0"/>
          </a:p>
        </p:txBody>
      </p:sp>
      <p:sp>
        <p:nvSpPr>
          <p:cNvPr id="4" name="Text Placeholder 3">
            <a:extLst>
              <a:ext uri="{FF2B5EF4-FFF2-40B4-BE49-F238E27FC236}">
                <a16:creationId xmlns:a16="http://schemas.microsoft.com/office/drawing/2014/main" id="{85B99C0D-D654-4109-A858-8DC501679976}"/>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81182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nSpc>
                <a:spcPct val="100000"/>
              </a:lnSpc>
            </a:pPr>
            <a:r>
              <a:rPr lang="en-ZA" dirty="0"/>
              <a:t>Management of </a:t>
            </a:r>
            <a:r>
              <a:rPr lang="en-US" dirty="0"/>
              <a:t>hemarthrosis</a:t>
            </a:r>
            <a:endParaRPr lang="en-ZA" dirty="0"/>
          </a:p>
        </p:txBody>
      </p:sp>
      <p:sp>
        <p:nvSpPr>
          <p:cNvPr id="4" name="Text Placeholder 3">
            <a:extLst>
              <a:ext uri="{FF2B5EF4-FFF2-40B4-BE49-F238E27FC236}">
                <a16:creationId xmlns:a16="http://schemas.microsoft.com/office/drawing/2014/main" id="{1214713E-4C11-4FEA-9714-3F8972AE5646}"/>
              </a:ext>
            </a:extLst>
          </p:cNvPr>
          <p:cNvSpPr>
            <a:spLocks noGrp="1"/>
          </p:cNvSpPr>
          <p:nvPr>
            <p:ph type="body" sz="quarter" idx="13"/>
          </p:nvPr>
        </p:nvSpPr>
        <p:spPr/>
        <p:txBody>
          <a:bodyPr/>
          <a:lstStyle/>
          <a:p>
            <a:r>
              <a:rPr lang="en-US" dirty="0"/>
              <a:t>RICE, rest ice compression elevation; ROM, range of motion.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diagnosis</a:t>
              </a: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treatment</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rgbClr val="FDB913"/>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Adjunctive </a:t>
              </a:r>
              <a:br>
                <a:rPr lang="en-US" sz="2000" b="1" kern="1200" dirty="0">
                  <a:solidFill>
                    <a:schemeClr val="tx1"/>
                  </a:solidFill>
                </a:rPr>
              </a:br>
              <a:r>
                <a:rPr lang="en-US" sz="2000" b="1" kern="1200" dirty="0">
                  <a:solidFill>
                    <a:schemeClr val="tx1"/>
                  </a:solidFill>
                </a:rPr>
                <a:t>therapy</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solidFill>
                    <a:schemeClr val="tx1"/>
                  </a:solidFill>
                </a:rPr>
                <a:t>Rehabilitation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Symptoms</a:t>
              </a:r>
            </a:p>
            <a:p>
              <a:pPr marL="171450" lvl="1" indent="-171450" algn="l" defTabSz="711200">
                <a:lnSpc>
                  <a:spcPct val="90000"/>
                </a:lnSpc>
                <a:spcBef>
                  <a:spcPct val="0"/>
                </a:spcBef>
                <a:spcAft>
                  <a:spcPct val="15000"/>
                </a:spcAft>
                <a:buChar char="•"/>
              </a:pPr>
              <a:r>
                <a:rPr lang="en-US" sz="2000" b="1" kern="1200" dirty="0">
                  <a:solidFill>
                    <a:schemeClr val="tx1"/>
                  </a:solidFill>
                </a:rPr>
                <a:t>Signs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Replacement therapy</a:t>
              </a:r>
            </a:p>
            <a:p>
              <a:pPr marL="171450" lvl="1" indent="-171450" algn="l" defTabSz="711200">
                <a:lnSpc>
                  <a:spcPct val="90000"/>
                </a:lnSpc>
                <a:spcBef>
                  <a:spcPct val="0"/>
                </a:spcBef>
                <a:spcAft>
                  <a:spcPct val="15000"/>
                </a:spcAft>
                <a:buChar char="•"/>
              </a:pPr>
              <a:r>
                <a:rPr lang="en-US" sz="2000" b="1" kern="1200" dirty="0">
                  <a:solidFill>
                    <a:schemeClr val="tx1"/>
                  </a:solidFill>
                </a:rPr>
                <a:t>Pain management</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ROM</a:t>
              </a:r>
            </a:p>
            <a:p>
              <a:pPr marL="171450" lvl="1" indent="-171450" algn="l" defTabSz="711200">
                <a:lnSpc>
                  <a:spcPct val="90000"/>
                </a:lnSpc>
                <a:spcBef>
                  <a:spcPct val="0"/>
                </a:spcBef>
                <a:spcAft>
                  <a:spcPct val="15000"/>
                </a:spcAft>
                <a:buChar char="•"/>
              </a:pPr>
              <a:r>
                <a:rPr lang="en-US" sz="2000" b="1" kern="1200" dirty="0">
                  <a:solidFill>
                    <a:schemeClr val="tx1"/>
                  </a:solidFill>
                </a:rPr>
                <a:t>Function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DD3A0E33-C559-4329-BABE-A7E1486438E1}"/>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RICE</a:t>
            </a:r>
          </a:p>
          <a:p>
            <a:pPr marL="171450" lvl="1" indent="-171450" algn="l" defTabSz="711200">
              <a:lnSpc>
                <a:spcPct val="90000"/>
              </a:lnSpc>
              <a:spcBef>
                <a:spcPct val="0"/>
              </a:spcBef>
              <a:spcAft>
                <a:spcPct val="15000"/>
              </a:spcAft>
              <a:buChar char="•"/>
            </a:pPr>
            <a:r>
              <a:rPr lang="en-US" sz="2000" b="1" kern="1200" dirty="0">
                <a:solidFill>
                  <a:schemeClr val="tx1"/>
                </a:solidFill>
              </a:rPr>
              <a:t>Arthrocentesis</a:t>
            </a:r>
          </a:p>
        </p:txBody>
      </p:sp>
    </p:spTree>
    <p:extLst>
      <p:ext uri="{BB962C8B-B14F-4D97-AF65-F5344CB8AC3E}">
        <p14:creationId xmlns:p14="http://schemas.microsoft.com/office/powerpoint/2010/main" val="374772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267709"/>
          </a:xfrm>
        </p:spPr>
        <p:txBody>
          <a:bodyPr vert="horz" lIns="91440" tIns="45720" rIns="91440" bIns="45720" rtlCol="0" anchor="ctr">
            <a:noAutofit/>
          </a:bodyPr>
          <a:lstStyle/>
          <a:p>
            <a:pPr>
              <a:lnSpc>
                <a:spcPct val="100000"/>
              </a:lnSpc>
            </a:pPr>
            <a:r>
              <a:rPr lang="en-US" dirty="0"/>
              <a:t>WFH Guidelines for the Management of Hemophilia</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en-US" sz="900" b="1" i="1" u="none" strike="noStrike" baseline="0" dirty="0"/>
              <a:t>All recommendations are consensus based.</a:t>
            </a:r>
          </a:p>
          <a:p>
            <a:r>
              <a:rPr lang="it-IT" sz="900" dirty="0"/>
              <a:t>Srivastava A et al. Haemophilia. 2020;26(Suppl 6):1–158. </a:t>
            </a:r>
          </a:p>
        </p:txBody>
      </p:sp>
    </p:spTree>
    <p:extLst>
      <p:ext uri="{BB962C8B-B14F-4D97-AF65-F5344CB8AC3E}">
        <p14:creationId xmlns:p14="http://schemas.microsoft.com/office/powerpoint/2010/main" val="42780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Adjunctive Therapies</a:t>
            </a:r>
            <a:endParaRPr lang="en-CA" dirty="0"/>
          </a:p>
        </p:txBody>
      </p:sp>
      <p:sp>
        <p:nvSpPr>
          <p:cNvPr id="6" name="Content Placeholder 5">
            <a:extLst>
              <a:ext uri="{FF2B5EF4-FFF2-40B4-BE49-F238E27FC236}">
                <a16:creationId xmlns:a16="http://schemas.microsoft.com/office/drawing/2014/main" id="{FFD60100-6725-41D6-851E-D0474459236A}"/>
              </a:ext>
            </a:extLst>
          </p:cNvPr>
          <p:cNvSpPr>
            <a:spLocks noGrp="1"/>
          </p:cNvSpPr>
          <p:nvPr>
            <p:ph idx="1"/>
          </p:nvPr>
        </p:nvSpPr>
        <p:spPr/>
        <p:txBody>
          <a:bodyPr>
            <a:noAutofit/>
          </a:bodyPr>
          <a:lstStyle/>
          <a:p>
            <a:pPr algn="l"/>
            <a:r>
              <a:rPr lang="en-US" dirty="0"/>
              <a:t>The application of ice has been shown to reduce acute pain</a:t>
            </a:r>
          </a:p>
          <a:p>
            <a:pPr algn="l"/>
            <a:r>
              <a:rPr lang="en-US" b="0" i="0" u="none" strike="noStrike" baseline="0" dirty="0"/>
              <a:t>Depending on the site of the joint bleed, elevating the affected joint</a:t>
            </a:r>
            <a:r>
              <a:rPr lang="en-US" dirty="0"/>
              <a:t> </a:t>
            </a:r>
            <a:r>
              <a:rPr lang="en-US" b="0" i="0" u="none" strike="noStrike" baseline="0" dirty="0"/>
              <a:t>may help reduce </a:t>
            </a:r>
            <a:r>
              <a:rPr lang="en-CA" b="0" i="0" u="none" strike="noStrike" baseline="0" dirty="0"/>
              <a:t>swelling</a:t>
            </a:r>
          </a:p>
          <a:p>
            <a:pPr marL="0" indent="0" algn="l">
              <a:buNone/>
            </a:pPr>
            <a:r>
              <a:rPr lang="en-CA" b="1" dirty="0">
                <a:solidFill>
                  <a:srgbClr val="008BB0"/>
                </a:solidFill>
              </a:rPr>
              <a:t>Recommendation 7.2.6 </a:t>
            </a:r>
            <a:br>
              <a:rPr lang="en-CA" b="1" dirty="0">
                <a:solidFill>
                  <a:srgbClr val="008BB0"/>
                </a:solidFill>
              </a:rPr>
            </a:br>
            <a:r>
              <a:rPr lang="en-US" b="0" u="none" strike="noStrike" baseline="0" dirty="0"/>
              <a:t>Hemophilia patients with hemarthrosis should be managed using the </a:t>
            </a:r>
            <a:r>
              <a:rPr lang="en-US" b="1" u="none" strike="noStrike" baseline="0" dirty="0"/>
              <a:t>RICE</a:t>
            </a:r>
            <a:r>
              <a:rPr lang="en-US" b="0" u="none" strike="noStrike" baseline="0" dirty="0"/>
              <a:t> approach (Rest, Ice, Compression, and Elevation) in addition to clotting factor concentrate replacement. </a:t>
            </a:r>
          </a:p>
        </p:txBody>
      </p:sp>
      <p:sp>
        <p:nvSpPr>
          <p:cNvPr id="3" name="Text Placeholder 2">
            <a:extLst>
              <a:ext uri="{FF2B5EF4-FFF2-40B4-BE49-F238E27FC236}">
                <a16:creationId xmlns:a16="http://schemas.microsoft.com/office/drawing/2014/main" id="{8488B5AD-ED9C-4826-9D5E-FA3608BB2109}"/>
              </a:ext>
            </a:extLst>
          </p:cNvPr>
          <p:cNvSpPr>
            <a:spLocks noGrp="1"/>
          </p:cNvSpPr>
          <p:nvPr>
            <p:ph type="body" sz="quarter" idx="13"/>
          </p:nvPr>
        </p:nvSpPr>
        <p:spPr/>
        <p:txBody>
          <a:bodyPr/>
          <a:lstStyle/>
          <a:p>
            <a:r>
              <a:rPr lang="en-CA" dirty="0"/>
              <a:t>CFC, clotting factor concentrate.</a:t>
            </a:r>
          </a:p>
        </p:txBody>
      </p:sp>
      <p:sp>
        <p:nvSpPr>
          <p:cNvPr id="5" name="Content Placeholder 2">
            <a:extLst>
              <a:ext uri="{FF2B5EF4-FFF2-40B4-BE49-F238E27FC236}">
                <a16:creationId xmlns:a16="http://schemas.microsoft.com/office/drawing/2014/main" id="{49318BB4-6B5C-432A-ADE0-10CE61E8FDA9}"/>
              </a:ext>
            </a:extLst>
          </p:cNvPr>
          <p:cNvSpPr txBox="1">
            <a:spLocks/>
          </p:cNvSpPr>
          <p:nvPr/>
        </p:nvSpPr>
        <p:spPr>
          <a:xfrm>
            <a:off x="838200" y="4201024"/>
            <a:ext cx="10515600" cy="1310675"/>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i="0" u="none" strike="noStrike" baseline="0" dirty="0">
                <a:solidFill>
                  <a:srgbClr val="008BB0"/>
                </a:solidFill>
              </a:rPr>
              <a:t>REMARK: </a:t>
            </a:r>
            <a:r>
              <a:rPr lang="en-US" i="0" u="none" strike="noStrike" baseline="0" dirty="0"/>
              <a:t>The WFH recognizes that in some regions of the world, RICE may be the only initial treatment available or the best treatment available in the absence of an adequate supply of CFCs or </a:t>
            </a:r>
            <a:r>
              <a:rPr lang="en-CA" i="0" u="none" strike="noStrike" baseline="0" dirty="0"/>
              <a:t>other hemostatic agents.</a:t>
            </a:r>
            <a:endParaRPr lang="en-CA" dirty="0"/>
          </a:p>
        </p:txBody>
      </p:sp>
    </p:spTree>
    <p:extLst>
      <p:ext uri="{BB962C8B-B14F-4D97-AF65-F5344CB8AC3E}">
        <p14:creationId xmlns:p14="http://schemas.microsoft.com/office/powerpoint/2010/main" val="169354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16D4-F4DC-45EF-A69F-9AA8C3782A69}"/>
              </a:ext>
            </a:extLst>
          </p:cNvPr>
          <p:cNvSpPr>
            <a:spLocks noGrp="1"/>
          </p:cNvSpPr>
          <p:nvPr>
            <p:ph type="title"/>
          </p:nvPr>
        </p:nvSpPr>
        <p:spPr/>
        <p:txBody>
          <a:bodyPr>
            <a:noAutofit/>
          </a:bodyPr>
          <a:lstStyle/>
          <a:p>
            <a:pPr>
              <a:lnSpc>
                <a:spcPct val="100000"/>
              </a:lnSpc>
            </a:pPr>
            <a:r>
              <a:rPr lang="en-US" dirty="0"/>
              <a:t>Hemarthrosis</a:t>
            </a:r>
            <a:br>
              <a:rPr lang="en-CA" dirty="0"/>
            </a:br>
            <a:r>
              <a:rPr lang="en-CA" dirty="0"/>
              <a:t>Arthrocentesis </a:t>
            </a:r>
          </a:p>
        </p:txBody>
      </p:sp>
      <p:sp>
        <p:nvSpPr>
          <p:cNvPr id="8" name="Content Placeholder 7">
            <a:extLst>
              <a:ext uri="{FF2B5EF4-FFF2-40B4-BE49-F238E27FC236}">
                <a16:creationId xmlns:a16="http://schemas.microsoft.com/office/drawing/2014/main" id="{2B471E06-13E1-479D-86F1-0961C996BFBC}"/>
              </a:ext>
            </a:extLst>
          </p:cNvPr>
          <p:cNvSpPr>
            <a:spLocks noGrp="1"/>
          </p:cNvSpPr>
          <p:nvPr>
            <p:ph idx="1"/>
          </p:nvPr>
        </p:nvSpPr>
        <p:spPr>
          <a:xfrm>
            <a:off x="838200" y="1562100"/>
            <a:ext cx="6286500" cy="4614863"/>
          </a:xfrm>
        </p:spPr>
        <p:txBody>
          <a:bodyPr/>
          <a:lstStyle/>
          <a:p>
            <a:pPr marL="0" indent="0">
              <a:buNone/>
            </a:pPr>
            <a:r>
              <a:rPr lang="en-CA" b="1" dirty="0">
                <a:solidFill>
                  <a:srgbClr val="008BB0"/>
                </a:solidFill>
              </a:rPr>
              <a:t>Recommendation 7.2.11 </a:t>
            </a:r>
            <a:br>
              <a:rPr lang="en-CA" b="1" dirty="0">
                <a:solidFill>
                  <a:srgbClr val="008BB0"/>
                </a:solidFill>
              </a:rPr>
            </a:br>
            <a:r>
              <a:rPr lang="en-US" dirty="0"/>
              <a:t>For hemophilia patients without inhibitors on factor replacement therapy presenting with joint hemorrhage and persistent pain, </a:t>
            </a:r>
            <a:r>
              <a:rPr lang="en-US" b="1" dirty="0"/>
              <a:t>arthrocentesis is recommended only if</a:t>
            </a:r>
            <a:r>
              <a:rPr lang="en-US" dirty="0"/>
              <a:t> there is a </a:t>
            </a:r>
            <a:r>
              <a:rPr lang="en-US" b="1" dirty="0"/>
              <a:t>tense, painful hemarthrosis or suspicion of infection</a:t>
            </a:r>
            <a:r>
              <a:rPr lang="en-US" dirty="0"/>
              <a:t>. Routine arthrocentesis is </a:t>
            </a:r>
            <a:r>
              <a:rPr lang="en-CA" dirty="0"/>
              <a:t>not advised. </a:t>
            </a:r>
          </a:p>
          <a:p>
            <a:endParaRPr lang="en-CA" dirty="0"/>
          </a:p>
        </p:txBody>
      </p:sp>
      <p:sp>
        <p:nvSpPr>
          <p:cNvPr id="10" name="Text Placeholder 9">
            <a:extLst>
              <a:ext uri="{FF2B5EF4-FFF2-40B4-BE49-F238E27FC236}">
                <a16:creationId xmlns:a16="http://schemas.microsoft.com/office/drawing/2014/main" id="{A7A3D06A-C4A2-45B1-BF91-3F1CD3761EB6}"/>
              </a:ext>
            </a:extLst>
          </p:cNvPr>
          <p:cNvSpPr>
            <a:spLocks noGrp="1"/>
          </p:cNvSpPr>
          <p:nvPr>
            <p:ph type="body" sz="quarter" idx="13"/>
          </p:nvPr>
        </p:nvSpPr>
        <p:spPr/>
        <p:txBody>
          <a:bodyPr/>
          <a:lstStyle/>
          <a:p>
            <a:endParaRPr lang="en-CA"/>
          </a:p>
        </p:txBody>
      </p:sp>
      <p:pic>
        <p:nvPicPr>
          <p:cNvPr id="7" name="Picture 6" descr="A person in a green room&#10;&#10;Description automatically generated">
            <a:extLst>
              <a:ext uri="{FF2B5EF4-FFF2-40B4-BE49-F238E27FC236}">
                <a16:creationId xmlns:a16="http://schemas.microsoft.com/office/drawing/2014/main" id="{F8E63429-B856-344F-B785-A470C5DCBE07}"/>
              </a:ext>
            </a:extLst>
          </p:cNvPr>
          <p:cNvPicPr>
            <a:picLocks noChangeAspect="1"/>
          </p:cNvPicPr>
          <p:nvPr/>
        </p:nvPicPr>
        <p:blipFill>
          <a:blip r:embed="rId2"/>
          <a:stretch>
            <a:fillRect/>
          </a:stretch>
        </p:blipFill>
        <p:spPr>
          <a:xfrm>
            <a:off x="7449649" y="1447800"/>
            <a:ext cx="3458050" cy="3108960"/>
          </a:xfrm>
          <a:prstGeom prst="roundRect">
            <a:avLst/>
          </a:prstGeom>
        </p:spPr>
      </p:pic>
      <p:sp>
        <p:nvSpPr>
          <p:cNvPr id="12" name="Content Placeholder 2">
            <a:extLst>
              <a:ext uri="{FF2B5EF4-FFF2-40B4-BE49-F238E27FC236}">
                <a16:creationId xmlns:a16="http://schemas.microsoft.com/office/drawing/2014/main" id="{F38FAECC-D6F4-4636-A438-5918879A4686}"/>
              </a:ext>
            </a:extLst>
          </p:cNvPr>
          <p:cNvSpPr txBox="1">
            <a:spLocks/>
          </p:cNvSpPr>
          <p:nvPr/>
        </p:nvSpPr>
        <p:spPr>
          <a:xfrm>
            <a:off x="838200" y="4909576"/>
            <a:ext cx="10515600" cy="1069483"/>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rgbClr val="008BB0"/>
                </a:solidFill>
              </a:rPr>
              <a:t>REMARK:</a:t>
            </a:r>
            <a:r>
              <a:rPr lang="en-US" sz="2000" b="1" dirty="0"/>
              <a:t> </a:t>
            </a:r>
            <a:r>
              <a:rPr lang="en-US" sz="2000" dirty="0"/>
              <a:t>In many healthcare settings, arthrocentesis is not common practice because of fear of introducing intra-articular infection.</a:t>
            </a:r>
            <a:endParaRPr lang="en-CA" sz="3200" dirty="0"/>
          </a:p>
        </p:txBody>
      </p:sp>
    </p:spTree>
    <p:extLst>
      <p:ext uri="{BB962C8B-B14F-4D97-AF65-F5344CB8AC3E}">
        <p14:creationId xmlns:p14="http://schemas.microsoft.com/office/powerpoint/2010/main" val="75262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Management of </a:t>
            </a:r>
            <a:r>
              <a:rPr lang="en-US" dirty="0"/>
              <a:t>hemarthrosis</a:t>
            </a:r>
            <a:endParaRPr lang="en-ZA" dirty="0"/>
          </a:p>
        </p:txBody>
      </p:sp>
      <p:sp>
        <p:nvSpPr>
          <p:cNvPr id="5" name="Text Placeholder 4">
            <a:extLst>
              <a:ext uri="{FF2B5EF4-FFF2-40B4-BE49-F238E27FC236}">
                <a16:creationId xmlns:a16="http://schemas.microsoft.com/office/drawing/2014/main" id="{8EA76F40-3521-4D44-A3A8-B006105EB32E}"/>
              </a:ext>
            </a:extLst>
          </p:cNvPr>
          <p:cNvSpPr>
            <a:spLocks noGrp="1"/>
          </p:cNvSpPr>
          <p:nvPr>
            <p:ph type="body" sz="quarter" idx="13"/>
          </p:nvPr>
        </p:nvSpPr>
        <p:spPr/>
        <p:txBody>
          <a:bodyPr/>
          <a:lstStyle/>
          <a:p>
            <a:r>
              <a:rPr lang="en-US" dirty="0"/>
              <a:t>RICE, rest ice compression elevation; ROM, range of motion. </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diagnosis</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Adjunctive </a:t>
              </a:r>
              <a:br>
                <a:rPr lang="en-US" sz="2000" b="1" kern="1200" dirty="0">
                  <a:solidFill>
                    <a:schemeClr val="tx1"/>
                  </a:solidFill>
                </a:rPr>
              </a:br>
              <a:r>
                <a:rPr lang="en-US" sz="2000" b="1" kern="1200" dirty="0">
                  <a:solidFill>
                    <a:schemeClr val="tx1"/>
                  </a:solidFill>
                </a:rPr>
                <a:t>therapy</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rgbClr val="719500"/>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solidFill>
                    <a:srgbClr val="FFFFFF"/>
                  </a:solidFill>
                </a:rPr>
                <a:t>Rehabilitation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Symptoms</a:t>
              </a:r>
            </a:p>
            <a:p>
              <a:pPr marL="171450" lvl="1" indent="-171450" algn="l" defTabSz="711200">
                <a:lnSpc>
                  <a:spcPct val="90000"/>
                </a:lnSpc>
                <a:spcBef>
                  <a:spcPct val="0"/>
                </a:spcBef>
                <a:spcAft>
                  <a:spcPct val="15000"/>
                </a:spcAft>
                <a:buChar char="•"/>
              </a:pPr>
              <a:r>
                <a:rPr lang="en-US" sz="2000" b="1" dirty="0">
                  <a:solidFill>
                    <a:schemeClr val="tx1"/>
                  </a:solidFill>
                </a:rPr>
                <a:t>S</a:t>
              </a:r>
              <a:r>
                <a:rPr lang="en-US" sz="2000" b="1" kern="1200" dirty="0">
                  <a:solidFill>
                    <a:schemeClr val="tx1"/>
                  </a:solidFill>
                </a:rPr>
                <a:t>igns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Replacement therapy</a:t>
              </a:r>
            </a:p>
            <a:p>
              <a:pPr marL="171450" lvl="1" indent="-171450" algn="l" defTabSz="711200">
                <a:lnSpc>
                  <a:spcPct val="90000"/>
                </a:lnSpc>
                <a:spcBef>
                  <a:spcPct val="0"/>
                </a:spcBef>
                <a:spcAft>
                  <a:spcPct val="15000"/>
                </a:spcAft>
                <a:buChar char="•"/>
              </a:pPr>
              <a:r>
                <a:rPr lang="en-US" sz="2000" b="1" kern="1200" dirty="0">
                  <a:solidFill>
                    <a:schemeClr val="tx1"/>
                  </a:solidFill>
                </a:rPr>
                <a:t>Pain management</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ROM</a:t>
              </a:r>
            </a:p>
            <a:p>
              <a:pPr marL="171450" lvl="1" indent="-171450" algn="l" defTabSz="711200">
                <a:lnSpc>
                  <a:spcPct val="90000"/>
                </a:lnSpc>
                <a:spcBef>
                  <a:spcPct val="0"/>
                </a:spcBef>
                <a:spcAft>
                  <a:spcPct val="15000"/>
                </a:spcAft>
                <a:buChar char="•"/>
              </a:pPr>
              <a:r>
                <a:rPr lang="en-US" sz="2000" b="1" kern="1200" dirty="0">
                  <a:solidFill>
                    <a:schemeClr val="tx1"/>
                  </a:solidFill>
                </a:rPr>
                <a:t>Function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Early </a:t>
              </a:r>
              <a:br>
                <a:rPr lang="en-US" sz="2000" b="1" kern="1200" dirty="0">
                  <a:solidFill>
                    <a:schemeClr val="tx1"/>
                  </a:solidFill>
                </a:rPr>
              </a:br>
              <a:r>
                <a:rPr lang="en-US" sz="2000" b="1" kern="1200" dirty="0">
                  <a:solidFill>
                    <a:schemeClr val="tx1"/>
                  </a:solidFill>
                </a:rPr>
                <a:t>treatment</a:t>
              </a:r>
            </a:p>
          </p:txBody>
        </p: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A3D5ECB9-C3CA-4C79-9EF9-5E044F91662C}"/>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n-US" sz="2000" b="1" kern="1200" dirty="0">
                <a:solidFill>
                  <a:schemeClr val="tx1"/>
                </a:solidFill>
              </a:rPr>
              <a:t>RICE</a:t>
            </a:r>
          </a:p>
          <a:p>
            <a:pPr marL="171450" lvl="1" indent="-171450" algn="l" defTabSz="711200">
              <a:lnSpc>
                <a:spcPct val="90000"/>
              </a:lnSpc>
              <a:spcBef>
                <a:spcPct val="0"/>
              </a:spcBef>
              <a:spcAft>
                <a:spcPct val="15000"/>
              </a:spcAft>
              <a:buChar char="•"/>
            </a:pPr>
            <a:r>
              <a:rPr lang="en-US" sz="2000" b="1" kern="1200" dirty="0">
                <a:solidFill>
                  <a:schemeClr val="tx1"/>
                </a:solidFill>
              </a:rPr>
              <a:t>Arthrocentesis</a:t>
            </a:r>
          </a:p>
        </p:txBody>
      </p:sp>
    </p:spTree>
    <p:extLst>
      <p:ext uri="{BB962C8B-B14F-4D97-AF65-F5344CB8AC3E}">
        <p14:creationId xmlns:p14="http://schemas.microsoft.com/office/powerpoint/2010/main" val="195099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Rehabilitation</a:t>
            </a:r>
            <a:endParaRPr lang="en-CA" dirty="0"/>
          </a:p>
        </p:txBody>
      </p:sp>
      <p:sp>
        <p:nvSpPr>
          <p:cNvPr id="15" name="Content Placeholder 14">
            <a:extLst>
              <a:ext uri="{FF2B5EF4-FFF2-40B4-BE49-F238E27FC236}">
                <a16:creationId xmlns:a16="http://schemas.microsoft.com/office/drawing/2014/main" id="{57FF8501-4FBA-4F4D-9EE5-4C6913951FB9}"/>
              </a:ext>
            </a:extLst>
          </p:cNvPr>
          <p:cNvSpPr>
            <a:spLocks noGrp="1"/>
          </p:cNvSpPr>
          <p:nvPr>
            <p:ph idx="1"/>
          </p:nvPr>
        </p:nvSpPr>
        <p:spPr/>
        <p:txBody>
          <a:bodyPr>
            <a:normAutofit/>
          </a:bodyPr>
          <a:lstStyle/>
          <a:p>
            <a:pPr marL="0" indent="0">
              <a:buNone/>
            </a:pPr>
            <a:r>
              <a:rPr lang="en-CA" b="1" dirty="0">
                <a:solidFill>
                  <a:srgbClr val="008BB0"/>
                </a:solidFill>
              </a:rPr>
              <a:t>Recommendation 7.2.7 </a:t>
            </a:r>
            <a:br>
              <a:rPr lang="en-CA" b="1" dirty="0">
                <a:solidFill>
                  <a:srgbClr val="008BB0"/>
                </a:solidFill>
              </a:rPr>
            </a:br>
            <a:r>
              <a:rPr lang="en-US" b="0" u="none" strike="noStrike" baseline="0" dirty="0"/>
              <a:t>In hemophilia patients with hemarthrosis, </a:t>
            </a:r>
            <a:r>
              <a:rPr lang="en-US" b="1" u="none" strike="noStrike" baseline="0" dirty="0"/>
              <a:t>weight-bearing</a:t>
            </a:r>
            <a:r>
              <a:rPr lang="en-US" b="0" u="none" strike="noStrike" baseline="0" dirty="0"/>
              <a:t> should be </a:t>
            </a:r>
            <a:r>
              <a:rPr lang="en-US" b="1" u="none" strike="noStrike" baseline="0" dirty="0"/>
              <a:t>avoided</a:t>
            </a:r>
            <a:r>
              <a:rPr lang="en-US" b="0" u="none" strike="noStrike" baseline="0" dirty="0"/>
              <a:t> until the symptoms improve to an extent that the patient is comfortable to weight bear without </a:t>
            </a:r>
            <a:r>
              <a:rPr lang="en-CA" b="0" u="none" strike="noStrike" baseline="0" dirty="0"/>
              <a:t>significant pain. </a:t>
            </a:r>
            <a:endParaRPr lang="en-US" b="0" i="0" u="none" strike="noStrike" baseline="0" dirty="0">
              <a:solidFill>
                <a:srgbClr val="000000"/>
              </a:solidFill>
              <a:latin typeface="+mj-lt"/>
            </a:endParaRPr>
          </a:p>
          <a:p>
            <a:endParaRPr lang="en-US" dirty="0"/>
          </a:p>
          <a:p>
            <a:r>
              <a:rPr lang="en-US" dirty="0"/>
              <a:t>The affected joint should be monitored throughout physical therapy and assessed whether hemostatic treatment is needed</a:t>
            </a:r>
          </a:p>
          <a:p>
            <a:r>
              <a:rPr lang="en-US" dirty="0"/>
              <a:t>The patient should continue active exercises and proprioceptive training until:</a:t>
            </a:r>
          </a:p>
          <a:p>
            <a:pPr lvl="1"/>
            <a:r>
              <a:rPr lang="en-US" sz="2000" dirty="0"/>
              <a:t>Complete pre-bleed joint range of motion and functioning are restored</a:t>
            </a:r>
          </a:p>
          <a:p>
            <a:pPr lvl="1"/>
            <a:r>
              <a:rPr lang="en-US" sz="2000" dirty="0"/>
              <a:t>Signs of acute synovitis have dissipated</a:t>
            </a:r>
          </a:p>
          <a:p>
            <a:pPr marL="0" indent="0">
              <a:buNone/>
            </a:pPr>
            <a:endParaRPr lang="en-CA" b="1" dirty="0">
              <a:solidFill>
                <a:srgbClr val="008BB0"/>
              </a:solidFill>
            </a:endParaRPr>
          </a:p>
          <a:p>
            <a:pPr marL="0" indent="0">
              <a:buNone/>
            </a:pPr>
            <a:endParaRPr lang="en-CA" dirty="0"/>
          </a:p>
        </p:txBody>
      </p:sp>
      <p:sp>
        <p:nvSpPr>
          <p:cNvPr id="3" name="Text Placeholder 2">
            <a:extLst>
              <a:ext uri="{FF2B5EF4-FFF2-40B4-BE49-F238E27FC236}">
                <a16:creationId xmlns:a16="http://schemas.microsoft.com/office/drawing/2014/main" id="{746273F0-73EA-4375-BAC9-75DDB84DEBDA}"/>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419371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n-US" dirty="0"/>
              <a:t>Hemarthrosis</a:t>
            </a:r>
            <a:br>
              <a:rPr lang="en-US" dirty="0"/>
            </a:br>
            <a:r>
              <a:rPr lang="en-US" dirty="0"/>
              <a:t>Rehabilitation</a:t>
            </a:r>
            <a:endParaRPr lang="en-CA" dirty="0"/>
          </a:p>
        </p:txBody>
      </p:sp>
      <p:sp>
        <p:nvSpPr>
          <p:cNvPr id="3" name="Content Placeholder 2">
            <a:extLst>
              <a:ext uri="{FF2B5EF4-FFF2-40B4-BE49-F238E27FC236}">
                <a16:creationId xmlns:a16="http://schemas.microsoft.com/office/drawing/2014/main" id="{A4C5C4CB-D79B-4741-A03D-C4921B058085}"/>
              </a:ext>
            </a:extLst>
          </p:cNvPr>
          <p:cNvSpPr>
            <a:spLocks noGrp="1"/>
          </p:cNvSpPr>
          <p:nvPr>
            <p:ph idx="1"/>
          </p:nvPr>
        </p:nvSpPr>
        <p:spPr/>
        <p:txBody>
          <a:bodyPr>
            <a:normAutofit/>
          </a:bodyPr>
          <a:lstStyle/>
          <a:p>
            <a:pPr marL="0" indent="0">
              <a:buNone/>
            </a:pPr>
            <a:r>
              <a:rPr lang="en-US" b="1" dirty="0">
                <a:solidFill>
                  <a:srgbClr val="008BB0"/>
                </a:solidFill>
              </a:rPr>
              <a:t>Recommendation 7.2.9 </a:t>
            </a:r>
            <a:br>
              <a:rPr lang="en-US" b="1" dirty="0">
                <a:solidFill>
                  <a:srgbClr val="008BB0"/>
                </a:solidFill>
              </a:rPr>
            </a:br>
            <a:r>
              <a:rPr lang="en-US" b="0" u="none" strike="noStrike" baseline="0" dirty="0">
                <a:solidFill>
                  <a:srgbClr val="000000"/>
                </a:solidFill>
              </a:rPr>
              <a:t>In hemophilia patients with hemarthrosis, physical therapy </a:t>
            </a:r>
            <a:r>
              <a:rPr lang="en-US" b="1" u="none" strike="noStrike" baseline="0" dirty="0">
                <a:solidFill>
                  <a:srgbClr val="000000"/>
                </a:solidFill>
              </a:rPr>
              <a:t>exercises</a:t>
            </a:r>
            <a:r>
              <a:rPr lang="en-US" b="0" u="none" strike="noStrike" baseline="0" dirty="0">
                <a:solidFill>
                  <a:srgbClr val="000000"/>
                </a:solidFill>
              </a:rPr>
              <a:t> </a:t>
            </a:r>
            <a:r>
              <a:rPr lang="en-US" b="1" u="none" strike="noStrike" baseline="0" dirty="0">
                <a:solidFill>
                  <a:srgbClr val="000000"/>
                </a:solidFill>
              </a:rPr>
              <a:t>performed under clotting factor coverage </a:t>
            </a:r>
            <a:r>
              <a:rPr lang="en-US" b="0" u="none" strike="noStrike" baseline="0" dirty="0">
                <a:solidFill>
                  <a:srgbClr val="000000"/>
                </a:solidFill>
              </a:rPr>
              <a:t>should begin as soon as the pain symptoms stop. </a:t>
            </a:r>
          </a:p>
          <a:p>
            <a:pPr marL="0" indent="0" algn="l">
              <a:buNone/>
            </a:pPr>
            <a:endParaRPr lang="en-US" i="0" dirty="0">
              <a:solidFill>
                <a:srgbClr val="000000"/>
              </a:solidFill>
              <a:latin typeface="+mj-lt"/>
            </a:endParaRPr>
          </a:p>
          <a:p>
            <a:pPr marL="0" indent="0">
              <a:buNone/>
            </a:pPr>
            <a:r>
              <a:rPr lang="en-US" b="1" dirty="0">
                <a:solidFill>
                  <a:srgbClr val="008BB0"/>
                </a:solidFill>
              </a:rPr>
              <a:t>Recommendation 7.2.10</a:t>
            </a:r>
            <a:br>
              <a:rPr lang="en-US" b="1" dirty="0">
                <a:solidFill>
                  <a:srgbClr val="008BB0"/>
                </a:solidFill>
              </a:rPr>
            </a:br>
            <a:r>
              <a:rPr lang="en-US" b="0" u="none" strike="noStrike" baseline="0" dirty="0">
                <a:solidFill>
                  <a:srgbClr val="000000"/>
                </a:solidFill>
              </a:rPr>
              <a:t>In hemophilia patients with hemarthrosis, the </a:t>
            </a:r>
            <a:r>
              <a:rPr lang="en-US" b="1" u="none" strike="noStrike" baseline="0" dirty="0">
                <a:solidFill>
                  <a:srgbClr val="000000"/>
                </a:solidFill>
              </a:rPr>
              <a:t>aim of physical therapy </a:t>
            </a:r>
            <a:r>
              <a:rPr lang="en-US" b="0" u="none" strike="noStrike" baseline="0" dirty="0">
                <a:solidFill>
                  <a:srgbClr val="000000"/>
                </a:solidFill>
              </a:rPr>
              <a:t>should be to </a:t>
            </a:r>
            <a:r>
              <a:rPr lang="en-US" b="1" u="none" strike="noStrike" baseline="0" dirty="0">
                <a:solidFill>
                  <a:srgbClr val="000000"/>
                </a:solidFill>
              </a:rPr>
              <a:t>return joint function </a:t>
            </a:r>
            <a:r>
              <a:rPr lang="en-US" b="0" u="none" strike="noStrike" baseline="0" dirty="0">
                <a:solidFill>
                  <a:srgbClr val="000000"/>
                </a:solidFill>
              </a:rPr>
              <a:t>to the pre-bleed state. </a:t>
            </a:r>
          </a:p>
          <a:p>
            <a:endParaRPr lang="en-CA" dirty="0"/>
          </a:p>
        </p:txBody>
      </p:sp>
      <p:sp>
        <p:nvSpPr>
          <p:cNvPr id="5" name="Text Placeholder 4">
            <a:extLst>
              <a:ext uri="{FF2B5EF4-FFF2-40B4-BE49-F238E27FC236}">
                <a16:creationId xmlns:a16="http://schemas.microsoft.com/office/drawing/2014/main" id="{9770B260-7A95-484C-B37A-F4620F14419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64262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n-US" dirty="0"/>
              <a:t>Specific bleeding sites</a:t>
            </a:r>
            <a:endParaRPr lang="en-CA" dirty="0"/>
          </a:p>
        </p:txBody>
      </p:sp>
      <p:sp>
        <p:nvSpPr>
          <p:cNvPr id="6" name="Text Placeholder 5">
            <a:extLst>
              <a:ext uri="{FF2B5EF4-FFF2-40B4-BE49-F238E27FC236}">
                <a16:creationId xmlns:a16="http://schemas.microsoft.com/office/drawing/2014/main" id="{6690CE4D-D634-4A01-A887-108C15360441}"/>
              </a:ext>
            </a:extLst>
          </p:cNvPr>
          <p:cNvSpPr>
            <a:spLocks noGrp="1"/>
          </p:cNvSpPr>
          <p:nvPr>
            <p:ph type="body" sz="quarter" idx="13"/>
          </p:nvPr>
        </p:nvSpPr>
        <p:spPr/>
        <p:txBody>
          <a:bodyPr/>
          <a:lstStyle/>
          <a:p>
            <a:r>
              <a:rPr lang="en-US" dirty="0"/>
              <a:t>GI, gastrointestinal.</a:t>
            </a:r>
            <a:endParaRPr lang="en-CA" dirty="0"/>
          </a:p>
        </p:txBody>
      </p:sp>
      <p:sp>
        <p:nvSpPr>
          <p:cNvPr id="34" name="Rectangle 33">
            <a:extLst>
              <a:ext uri="{FF2B5EF4-FFF2-40B4-BE49-F238E27FC236}">
                <a16:creationId xmlns:a16="http://schemas.microsoft.com/office/drawing/2014/main" id="{145FD3B1-CC8F-4D67-95CA-97BB8C9FF2B5}"/>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C409D0F5-FE0C-4B85-852D-E252388945F1}"/>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9D9284-6CF8-4EA3-BB39-3A1C1DF2FDCF}"/>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455AE8C2-DCF4-4863-A510-6C4DB7B5CF98}"/>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Shape 40">
            <a:extLst>
              <a:ext uri="{FF2B5EF4-FFF2-40B4-BE49-F238E27FC236}">
                <a16:creationId xmlns:a16="http://schemas.microsoft.com/office/drawing/2014/main" id="{B7D3E585-FC5D-4BDF-90F9-A9AE5865ABAD}"/>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a:extLst>
              <a:ext uri="{FF2B5EF4-FFF2-40B4-BE49-F238E27FC236}">
                <a16:creationId xmlns:a16="http://schemas.microsoft.com/office/drawing/2014/main" id="{3ECE28D9-B257-4092-B1E9-BC051FDE02B5}"/>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4" name="Freeform: Shape 43">
            <a:extLst>
              <a:ext uri="{FF2B5EF4-FFF2-40B4-BE49-F238E27FC236}">
                <a16:creationId xmlns:a16="http://schemas.microsoft.com/office/drawing/2014/main" id="{FF6EF608-C4DC-4372-BA68-00517792D8E4}"/>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Shape 44">
            <a:extLst>
              <a:ext uri="{FF2B5EF4-FFF2-40B4-BE49-F238E27FC236}">
                <a16:creationId xmlns:a16="http://schemas.microsoft.com/office/drawing/2014/main" id="{F81E3123-38E4-4CFA-9FC9-0F2059501D91}"/>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B452BB6F-F745-48AA-A7A2-31D09BCFEE88}"/>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B4F424-AC7C-4719-B956-9EE031542627}"/>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992885-7A4B-429A-A878-45CC410BD704}"/>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0E0910-C2A0-414A-8474-088159D06A16}"/>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E39B01B-AB6E-4064-9997-008969173CF2}"/>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ectangle 50">
            <a:extLst>
              <a:ext uri="{FF2B5EF4-FFF2-40B4-BE49-F238E27FC236}">
                <a16:creationId xmlns:a16="http://schemas.microsoft.com/office/drawing/2014/main" id="{3FAE1C67-41DB-4141-8F07-A3FE7DDAEC87}"/>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2" name="Rectangle 51">
            <a:extLst>
              <a:ext uri="{FF2B5EF4-FFF2-40B4-BE49-F238E27FC236}">
                <a16:creationId xmlns:a16="http://schemas.microsoft.com/office/drawing/2014/main" id="{F3900CDE-626F-4CC9-9B4A-DDBFEA33DEB7}"/>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3" name="Rectangle 52">
            <a:extLst>
              <a:ext uri="{FF2B5EF4-FFF2-40B4-BE49-F238E27FC236}">
                <a16:creationId xmlns:a16="http://schemas.microsoft.com/office/drawing/2014/main" id="{E63AE657-4417-455A-A688-4D3E3DE093FB}"/>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4" name="Rectangle 53">
            <a:extLst>
              <a:ext uri="{FF2B5EF4-FFF2-40B4-BE49-F238E27FC236}">
                <a16:creationId xmlns:a16="http://schemas.microsoft.com/office/drawing/2014/main" id="{CF951B5E-BA2B-4B0E-BAA7-80F0C5480B3D}"/>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
        <p:nvSpPr>
          <p:cNvPr id="55" name="Rectangle 54">
            <a:extLst>
              <a:ext uri="{FF2B5EF4-FFF2-40B4-BE49-F238E27FC236}">
                <a16:creationId xmlns:a16="http://schemas.microsoft.com/office/drawing/2014/main" id="{F840F429-02C9-4647-ABBA-21D334847FF4}"/>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6" name="Rectangle 55">
            <a:extLst>
              <a:ext uri="{FF2B5EF4-FFF2-40B4-BE49-F238E27FC236}">
                <a16:creationId xmlns:a16="http://schemas.microsoft.com/office/drawing/2014/main" id="{6AD99E5C-AD92-4D96-8812-1F8A8FCD11DC}"/>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7" name="Rectangle 56">
            <a:extLst>
              <a:ext uri="{FF2B5EF4-FFF2-40B4-BE49-F238E27FC236}">
                <a16:creationId xmlns:a16="http://schemas.microsoft.com/office/drawing/2014/main" id="{FB448FFB-C831-4166-AEE1-76D6F3CEE3C2}"/>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8" name="TextBox 57">
            <a:extLst>
              <a:ext uri="{FF2B5EF4-FFF2-40B4-BE49-F238E27FC236}">
                <a16:creationId xmlns:a16="http://schemas.microsoft.com/office/drawing/2014/main" id="{81176143-7092-4A02-AA5C-BE8C7C17CD50}"/>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recommendations </a:t>
            </a:r>
          </a:p>
        </p:txBody>
      </p:sp>
      <p:cxnSp>
        <p:nvCxnSpPr>
          <p:cNvPr id="59" name="Straight Connector 58">
            <a:extLst>
              <a:ext uri="{FF2B5EF4-FFF2-40B4-BE49-F238E27FC236}">
                <a16:creationId xmlns:a16="http://schemas.microsoft.com/office/drawing/2014/main" id="{D79DB87B-0272-4DB5-BB7E-D8DD52860DC1}"/>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34E95E-44CD-4FBE-A29A-7DD00A13E135}"/>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FA49B1-DC97-4FB7-A196-C7B6E11F6C71}"/>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B60CC7-7486-407A-9EBF-750702EAC0BC}"/>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B0FECFF-5794-4718-B61C-9BBC39D1DB1A}"/>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5E27248-AFBD-472B-BD2F-D05942C9AE81}"/>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13D25-5F3D-46E8-B31B-FC20434347A5}"/>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B0AD7A6-86CF-4CEC-A37E-EBBA709B1623}"/>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102031C-98A3-4711-83B4-F44EF31FD935}"/>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050770-5F94-4E6E-A40C-A410EE2AD385}"/>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9B3642-0BAE-4924-BB0A-1F2E88789960}"/>
              </a:ext>
            </a:extLst>
          </p:cNvPr>
          <p:cNvSpPr/>
          <p:nvPr/>
        </p:nvSpPr>
        <p:spPr>
          <a:xfrm>
            <a:off x="7922008"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Tree>
    <p:extLst>
      <p:ext uri="{BB962C8B-B14F-4D97-AF65-F5344CB8AC3E}">
        <p14:creationId xmlns:p14="http://schemas.microsoft.com/office/powerpoint/2010/main" val="23258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42"/>
                                        </p:tgtEl>
                                      </p:cBhvr>
                                      <p:by x="130000" y="130000"/>
                                    </p:animScale>
                                  </p:childTnLst>
                                </p:cTn>
                              </p:par>
                              <p:par>
                                <p:cTn id="7" presetID="9" presetClass="emph" presetSubtype="0" grpId="0" nodeType="withEffect">
                                  <p:stCondLst>
                                    <p:cond delay="0"/>
                                  </p:stCondLst>
                                  <p:childTnLst>
                                    <p:set>
                                      <p:cBhvr>
                                        <p:cTn id="8" dur="indefinite"/>
                                        <p:tgtEl>
                                          <p:spTgt spid="34"/>
                                        </p:tgtEl>
                                        <p:attrNameLst>
                                          <p:attrName>style.opacity</p:attrName>
                                        </p:attrNameLst>
                                      </p:cBhvr>
                                      <p:to>
                                        <p:strVal val="0.25"/>
                                      </p:to>
                                    </p:set>
                                    <p:animEffect filter="image" prLst="opacity: 0.25">
                                      <p:cBhvr rctx="IE">
                                        <p:cTn id="9" dur="indefinite"/>
                                        <p:tgtEl>
                                          <p:spTgt spid="34"/>
                                        </p:tgtEl>
                                      </p:cBhvr>
                                    </p:animEffect>
                                  </p:childTnLst>
                                </p:cTn>
                              </p:par>
                              <p:par>
                                <p:cTn id="10" presetID="9" presetClass="emph" presetSubtype="0" nodeType="withEffect">
                                  <p:stCondLst>
                                    <p:cond delay="0"/>
                                  </p:stCondLst>
                                  <p:childTnLst>
                                    <p:set>
                                      <p:cBhvr>
                                        <p:cTn id="11" dur="indefinite"/>
                                        <p:tgtEl>
                                          <p:spTgt spid="38"/>
                                        </p:tgtEl>
                                        <p:attrNameLst>
                                          <p:attrName>style.opacity</p:attrName>
                                        </p:attrNameLst>
                                      </p:cBhvr>
                                      <p:to>
                                        <p:strVal val="0.25"/>
                                      </p:to>
                                    </p:set>
                                    <p:animEffect filter="image" prLst="opacity: 0.25">
                                      <p:cBhvr rctx="IE">
                                        <p:cTn id="12" dur="indefinite"/>
                                        <p:tgtEl>
                                          <p:spTgt spid="38"/>
                                        </p:tgtEl>
                                      </p:cBhvr>
                                    </p:animEffect>
                                  </p:childTnLst>
                                </p:cTn>
                              </p:par>
                              <p:par>
                                <p:cTn id="13" presetID="9" presetClass="emph" presetSubtype="0" nodeType="withEffect">
                                  <p:stCondLst>
                                    <p:cond delay="0"/>
                                  </p:stCondLst>
                                  <p:childTnLst>
                                    <p:set>
                                      <p:cBhvr>
                                        <p:cTn id="14" dur="indefinite"/>
                                        <p:tgtEl>
                                          <p:spTgt spid="39"/>
                                        </p:tgtEl>
                                        <p:attrNameLst>
                                          <p:attrName>style.opacity</p:attrName>
                                        </p:attrNameLst>
                                      </p:cBhvr>
                                      <p:to>
                                        <p:strVal val="0.25"/>
                                      </p:to>
                                    </p:set>
                                    <p:animEffect filter="image" prLst="opacity: 0.25">
                                      <p:cBhvr rctx="IE">
                                        <p:cTn id="15" dur="indefinite"/>
                                        <p:tgtEl>
                                          <p:spTgt spid="39"/>
                                        </p:tgtEl>
                                      </p:cBhvr>
                                    </p:animEffect>
                                  </p:childTnLst>
                                </p:cTn>
                              </p:par>
                              <p:par>
                                <p:cTn id="16" presetID="9" presetClass="emph" presetSubtype="0" grpId="0" nodeType="withEffect">
                                  <p:stCondLst>
                                    <p:cond delay="0"/>
                                  </p:stCondLst>
                                  <p:childTnLst>
                                    <p:set>
                                      <p:cBhvr>
                                        <p:cTn id="17" dur="indefinite"/>
                                        <p:tgtEl>
                                          <p:spTgt spid="41"/>
                                        </p:tgtEl>
                                        <p:attrNameLst>
                                          <p:attrName>style.opacity</p:attrName>
                                        </p:attrNameLst>
                                      </p:cBhvr>
                                      <p:to>
                                        <p:strVal val="0.25"/>
                                      </p:to>
                                    </p:set>
                                    <p:animEffect filter="image" prLst="opacity: 0.25">
                                      <p:cBhvr rctx="IE">
                                        <p:cTn id="18" dur="indefinite"/>
                                        <p:tgtEl>
                                          <p:spTgt spid="41"/>
                                        </p:tgtEl>
                                      </p:cBhvr>
                                    </p:animEffect>
                                  </p:childTnLst>
                                </p:cTn>
                              </p:par>
                              <p:par>
                                <p:cTn id="19" presetID="9" presetClass="emph" presetSubtype="0" grpId="0" nodeType="withEffect">
                                  <p:stCondLst>
                                    <p:cond delay="0"/>
                                  </p:stCondLst>
                                  <p:childTnLst>
                                    <p:set>
                                      <p:cBhvr>
                                        <p:cTn id="20" dur="indefinite"/>
                                        <p:tgtEl>
                                          <p:spTgt spid="43"/>
                                        </p:tgtEl>
                                        <p:attrNameLst>
                                          <p:attrName>style.opacity</p:attrName>
                                        </p:attrNameLst>
                                      </p:cBhvr>
                                      <p:to>
                                        <p:strVal val="0.25"/>
                                      </p:to>
                                    </p:set>
                                    <p:animEffect filter="image" prLst="opacity: 0.25">
                                      <p:cBhvr rctx="IE">
                                        <p:cTn id="21" dur="indefinite"/>
                                        <p:tgtEl>
                                          <p:spTgt spid="43"/>
                                        </p:tgtEl>
                                      </p:cBhvr>
                                    </p:animEffect>
                                  </p:childTnLst>
                                </p:cTn>
                              </p:par>
                              <p:par>
                                <p:cTn id="22" presetID="9" presetClass="emph" presetSubtype="0" grpId="0" nodeType="withEffect">
                                  <p:stCondLst>
                                    <p:cond delay="0"/>
                                  </p:stCondLst>
                                  <p:childTnLst>
                                    <p:set>
                                      <p:cBhvr>
                                        <p:cTn id="23" dur="indefinite"/>
                                        <p:tgtEl>
                                          <p:spTgt spid="44"/>
                                        </p:tgtEl>
                                        <p:attrNameLst>
                                          <p:attrName>style.opacity</p:attrName>
                                        </p:attrNameLst>
                                      </p:cBhvr>
                                      <p:to>
                                        <p:strVal val="0.25"/>
                                      </p:to>
                                    </p:set>
                                    <p:animEffect filter="image" prLst="opacity: 0.25">
                                      <p:cBhvr rctx="IE">
                                        <p:cTn id="24" dur="indefinite"/>
                                        <p:tgtEl>
                                          <p:spTgt spid="44"/>
                                        </p:tgtEl>
                                      </p:cBhvr>
                                    </p:animEffect>
                                  </p:childTnLst>
                                </p:cTn>
                              </p:par>
                              <p:par>
                                <p:cTn id="25" presetID="9" presetClass="emph" presetSubtype="0" grpId="0" nodeType="withEffect">
                                  <p:stCondLst>
                                    <p:cond delay="0"/>
                                  </p:stCondLst>
                                  <p:childTnLst>
                                    <p:set>
                                      <p:cBhvr>
                                        <p:cTn id="26" dur="indefinite"/>
                                        <p:tgtEl>
                                          <p:spTgt spid="45"/>
                                        </p:tgtEl>
                                        <p:attrNameLst>
                                          <p:attrName>style.opacity</p:attrName>
                                        </p:attrNameLst>
                                      </p:cBhvr>
                                      <p:to>
                                        <p:strVal val="0.25"/>
                                      </p:to>
                                    </p:set>
                                    <p:animEffect filter="image" prLst="opacity: 0.25">
                                      <p:cBhvr rctx="IE">
                                        <p:cTn id="27" dur="indefinite"/>
                                        <p:tgtEl>
                                          <p:spTgt spid="45"/>
                                        </p:tgtEl>
                                      </p:cBhvr>
                                    </p:animEffect>
                                  </p:childTnLst>
                                </p:cTn>
                              </p:par>
                              <p:par>
                                <p:cTn id="28" presetID="9" presetClass="emph" presetSubtype="0" nodeType="withEffect">
                                  <p:stCondLst>
                                    <p:cond delay="0"/>
                                  </p:stCondLst>
                                  <p:childTnLst>
                                    <p:set>
                                      <p:cBhvr>
                                        <p:cTn id="29" dur="indefinite"/>
                                        <p:tgtEl>
                                          <p:spTgt spid="46"/>
                                        </p:tgtEl>
                                        <p:attrNameLst>
                                          <p:attrName>style.opacity</p:attrName>
                                        </p:attrNameLst>
                                      </p:cBhvr>
                                      <p:to>
                                        <p:strVal val="0.25"/>
                                      </p:to>
                                    </p:set>
                                    <p:animEffect filter="image" prLst="opacity: 0.25">
                                      <p:cBhvr rctx="IE">
                                        <p:cTn id="30" dur="indefinite"/>
                                        <p:tgtEl>
                                          <p:spTgt spid="46"/>
                                        </p:tgtEl>
                                      </p:cBhvr>
                                    </p:animEffect>
                                  </p:childTnLst>
                                </p:cTn>
                              </p:par>
                              <p:par>
                                <p:cTn id="31" presetID="9" presetClass="emph" presetSubtype="0" nodeType="withEffect">
                                  <p:stCondLst>
                                    <p:cond delay="0"/>
                                  </p:stCondLst>
                                  <p:childTnLst>
                                    <p:set>
                                      <p:cBhvr>
                                        <p:cTn id="32" dur="indefinite"/>
                                        <p:tgtEl>
                                          <p:spTgt spid="47"/>
                                        </p:tgtEl>
                                        <p:attrNameLst>
                                          <p:attrName>style.opacity</p:attrName>
                                        </p:attrNameLst>
                                      </p:cBhvr>
                                      <p:to>
                                        <p:strVal val="0.25"/>
                                      </p:to>
                                    </p:set>
                                    <p:animEffect filter="image" prLst="opacity: 0.25">
                                      <p:cBhvr rctx="IE">
                                        <p:cTn id="33" dur="indefinite"/>
                                        <p:tgtEl>
                                          <p:spTgt spid="47"/>
                                        </p:tgtEl>
                                      </p:cBhvr>
                                    </p:animEffect>
                                  </p:childTnLst>
                                </p:cTn>
                              </p:par>
                              <p:par>
                                <p:cTn id="34" presetID="9" presetClass="emph" presetSubtype="0" nodeType="withEffect">
                                  <p:stCondLst>
                                    <p:cond delay="0"/>
                                  </p:stCondLst>
                                  <p:childTnLst>
                                    <p:set>
                                      <p:cBhvr>
                                        <p:cTn id="35" dur="indefinite"/>
                                        <p:tgtEl>
                                          <p:spTgt spid="48"/>
                                        </p:tgtEl>
                                        <p:attrNameLst>
                                          <p:attrName>style.opacity</p:attrName>
                                        </p:attrNameLst>
                                      </p:cBhvr>
                                      <p:to>
                                        <p:strVal val="0.25"/>
                                      </p:to>
                                    </p:set>
                                    <p:animEffect filter="image" prLst="opacity: 0.25">
                                      <p:cBhvr rctx="IE">
                                        <p:cTn id="36" dur="indefinite"/>
                                        <p:tgtEl>
                                          <p:spTgt spid="48"/>
                                        </p:tgtEl>
                                      </p:cBhvr>
                                    </p:animEffect>
                                  </p:childTnLst>
                                </p:cTn>
                              </p:par>
                              <p:par>
                                <p:cTn id="37" presetID="9" presetClass="emph" presetSubtype="0" nodeType="withEffect">
                                  <p:stCondLst>
                                    <p:cond delay="0"/>
                                  </p:stCondLst>
                                  <p:childTnLst>
                                    <p:set>
                                      <p:cBhvr>
                                        <p:cTn id="38" dur="indefinite"/>
                                        <p:tgtEl>
                                          <p:spTgt spid="49"/>
                                        </p:tgtEl>
                                        <p:attrNameLst>
                                          <p:attrName>style.opacity</p:attrName>
                                        </p:attrNameLst>
                                      </p:cBhvr>
                                      <p:to>
                                        <p:strVal val="0.25"/>
                                      </p:to>
                                    </p:set>
                                    <p:animEffect filter="image" prLst="opacity: 0.25">
                                      <p:cBhvr rctx="IE">
                                        <p:cTn id="39" dur="indefinite"/>
                                        <p:tgtEl>
                                          <p:spTgt spid="49"/>
                                        </p:tgtEl>
                                      </p:cBhvr>
                                    </p:animEffect>
                                  </p:childTnLst>
                                </p:cTn>
                              </p:par>
                              <p:par>
                                <p:cTn id="40" presetID="9" presetClass="emph" presetSubtype="0" grpId="0" nodeType="withEffect">
                                  <p:stCondLst>
                                    <p:cond delay="0"/>
                                  </p:stCondLst>
                                  <p:childTnLst>
                                    <p:set>
                                      <p:cBhvr>
                                        <p:cTn id="41" dur="indefinite"/>
                                        <p:tgtEl>
                                          <p:spTgt spid="51"/>
                                        </p:tgtEl>
                                        <p:attrNameLst>
                                          <p:attrName>style.opacity</p:attrName>
                                        </p:attrNameLst>
                                      </p:cBhvr>
                                      <p:to>
                                        <p:strVal val="0.25"/>
                                      </p:to>
                                    </p:set>
                                    <p:animEffect filter="image" prLst="opacity: 0.25">
                                      <p:cBhvr rctx="IE">
                                        <p:cTn id="42" dur="indefinite"/>
                                        <p:tgtEl>
                                          <p:spTgt spid="51"/>
                                        </p:tgtEl>
                                      </p:cBhvr>
                                    </p:animEffect>
                                  </p:childTnLst>
                                </p:cTn>
                              </p:par>
                              <p:par>
                                <p:cTn id="43" presetID="9" presetClass="emph" presetSubtype="0" grpId="0" nodeType="withEffect">
                                  <p:stCondLst>
                                    <p:cond delay="0"/>
                                  </p:stCondLst>
                                  <p:childTnLst>
                                    <p:set>
                                      <p:cBhvr>
                                        <p:cTn id="44" dur="indefinite"/>
                                        <p:tgtEl>
                                          <p:spTgt spid="52"/>
                                        </p:tgtEl>
                                        <p:attrNameLst>
                                          <p:attrName>style.opacity</p:attrName>
                                        </p:attrNameLst>
                                      </p:cBhvr>
                                      <p:to>
                                        <p:strVal val="0.25"/>
                                      </p:to>
                                    </p:set>
                                    <p:animEffect filter="image" prLst="opacity: 0.25">
                                      <p:cBhvr rctx="IE">
                                        <p:cTn id="45" dur="indefinite"/>
                                        <p:tgtEl>
                                          <p:spTgt spid="52"/>
                                        </p:tgtEl>
                                      </p:cBhvr>
                                    </p:animEffect>
                                  </p:childTnLst>
                                </p:cTn>
                              </p:par>
                              <p:par>
                                <p:cTn id="46" presetID="9" presetClass="emph" presetSubtype="0" grpId="0" nodeType="withEffect">
                                  <p:stCondLst>
                                    <p:cond delay="0"/>
                                  </p:stCondLst>
                                  <p:childTnLst>
                                    <p:set>
                                      <p:cBhvr>
                                        <p:cTn id="47" dur="indefinite"/>
                                        <p:tgtEl>
                                          <p:spTgt spid="53"/>
                                        </p:tgtEl>
                                        <p:attrNameLst>
                                          <p:attrName>style.opacity</p:attrName>
                                        </p:attrNameLst>
                                      </p:cBhvr>
                                      <p:to>
                                        <p:strVal val="0.25"/>
                                      </p:to>
                                    </p:set>
                                    <p:animEffect filter="image" prLst="opacity: 0.25">
                                      <p:cBhvr rctx="IE">
                                        <p:cTn id="48" dur="indefinite"/>
                                        <p:tgtEl>
                                          <p:spTgt spid="53"/>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grpId="0" nodeType="withEffect">
                                  <p:stCondLst>
                                    <p:cond delay="0"/>
                                  </p:stCondLst>
                                  <p:childTnLst>
                                    <p:set>
                                      <p:cBhvr>
                                        <p:cTn id="59" dur="indefinite"/>
                                        <p:tgtEl>
                                          <p:spTgt spid="57"/>
                                        </p:tgtEl>
                                        <p:attrNameLst>
                                          <p:attrName>style.opacity</p:attrName>
                                        </p:attrNameLst>
                                      </p:cBhvr>
                                      <p:to>
                                        <p:strVal val="0.25"/>
                                      </p:to>
                                    </p:set>
                                    <p:animEffect filter="image" prLst="opacity: 0.25">
                                      <p:cBhvr rctx="IE">
                                        <p:cTn id="60" dur="indefinite"/>
                                        <p:tgtEl>
                                          <p:spTgt spid="57"/>
                                        </p:tgtEl>
                                      </p:cBhvr>
                                    </p:animEffect>
                                  </p:childTnLst>
                                </p:cTn>
                              </p:par>
                              <p:par>
                                <p:cTn id="61" presetID="9" presetClass="emph" presetSubtype="0" nodeType="withEffect">
                                  <p:stCondLst>
                                    <p:cond delay="0"/>
                                  </p:stCondLst>
                                  <p:childTnLst>
                                    <p:set>
                                      <p:cBhvr>
                                        <p:cTn id="62" dur="indefinite"/>
                                        <p:tgtEl>
                                          <p:spTgt spid="59"/>
                                        </p:tgtEl>
                                        <p:attrNameLst>
                                          <p:attrName>style.opacity</p:attrName>
                                        </p:attrNameLst>
                                      </p:cBhvr>
                                      <p:to>
                                        <p:strVal val="0.25"/>
                                      </p:to>
                                    </p:set>
                                    <p:animEffect filter="image" prLst="opacity: 0.25">
                                      <p:cBhvr rctx="IE">
                                        <p:cTn id="63" dur="indefinite"/>
                                        <p:tgtEl>
                                          <p:spTgt spid="59"/>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2"/>
                                        </p:tgtEl>
                                        <p:attrNameLst>
                                          <p:attrName>style.opacity</p:attrName>
                                        </p:attrNameLst>
                                      </p:cBhvr>
                                      <p:to>
                                        <p:strVal val="0.25"/>
                                      </p:to>
                                    </p:set>
                                    <p:animEffect filter="image" prLst="opacity: 0.25">
                                      <p:cBhvr rctx="IE">
                                        <p:cTn id="69" dur="indefinite"/>
                                        <p:tgtEl>
                                          <p:spTgt spid="62"/>
                                        </p:tgtEl>
                                      </p:cBhvr>
                                    </p:animEffect>
                                  </p:childTnLst>
                                </p:cTn>
                              </p:par>
                              <p:par>
                                <p:cTn id="70" presetID="9" presetClass="emph" presetSubtype="0" nodeType="withEffect">
                                  <p:stCondLst>
                                    <p:cond delay="0"/>
                                  </p:stCondLst>
                                  <p:childTnLst>
                                    <p:set>
                                      <p:cBhvr>
                                        <p:cTn id="71" dur="indefinite"/>
                                        <p:tgtEl>
                                          <p:spTgt spid="63"/>
                                        </p:tgtEl>
                                        <p:attrNameLst>
                                          <p:attrName>style.opacity</p:attrName>
                                        </p:attrNameLst>
                                      </p:cBhvr>
                                      <p:to>
                                        <p:strVal val="0.25"/>
                                      </p:to>
                                    </p:set>
                                    <p:animEffect filter="image" prLst="opacity: 0.25">
                                      <p:cBhvr rctx="IE">
                                        <p:cTn id="72" dur="indefinite"/>
                                        <p:tgtEl>
                                          <p:spTgt spid="63"/>
                                        </p:tgtEl>
                                      </p:cBhvr>
                                    </p:animEffect>
                                  </p:childTnLst>
                                </p:cTn>
                              </p:par>
                              <p:par>
                                <p:cTn id="73" presetID="9" presetClass="emph" presetSubtype="0" nodeType="withEffect">
                                  <p:stCondLst>
                                    <p:cond delay="0"/>
                                  </p:stCondLst>
                                  <p:childTnLst>
                                    <p:set>
                                      <p:cBhvr>
                                        <p:cTn id="74" dur="indefinite"/>
                                        <p:tgtEl>
                                          <p:spTgt spid="64"/>
                                        </p:tgtEl>
                                        <p:attrNameLst>
                                          <p:attrName>style.opacity</p:attrName>
                                        </p:attrNameLst>
                                      </p:cBhvr>
                                      <p:to>
                                        <p:strVal val="0.25"/>
                                      </p:to>
                                    </p:set>
                                    <p:animEffect filter="image" prLst="opacity: 0.25">
                                      <p:cBhvr rctx="IE">
                                        <p:cTn id="75" dur="indefinite"/>
                                        <p:tgtEl>
                                          <p:spTgt spid="64"/>
                                        </p:tgtEl>
                                      </p:cBhvr>
                                    </p:animEffect>
                                  </p:childTnLst>
                                </p:cTn>
                              </p:par>
                              <p:par>
                                <p:cTn id="76" presetID="9" presetClass="emph" presetSubtype="0" nodeType="withEffect">
                                  <p:stCondLst>
                                    <p:cond delay="0"/>
                                  </p:stCondLst>
                                  <p:childTnLst>
                                    <p:set>
                                      <p:cBhvr>
                                        <p:cTn id="77" dur="indefinite"/>
                                        <p:tgtEl>
                                          <p:spTgt spid="65"/>
                                        </p:tgtEl>
                                        <p:attrNameLst>
                                          <p:attrName>style.opacity</p:attrName>
                                        </p:attrNameLst>
                                      </p:cBhvr>
                                      <p:to>
                                        <p:strVal val="0.25"/>
                                      </p:to>
                                    </p:set>
                                    <p:animEffect filter="image" prLst="opacity: 0.25">
                                      <p:cBhvr rctx="IE">
                                        <p:cTn id="78" dur="indefinite"/>
                                        <p:tgtEl>
                                          <p:spTgt spid="65"/>
                                        </p:tgtEl>
                                      </p:cBhvr>
                                    </p:animEffect>
                                  </p:childTnLst>
                                </p:cTn>
                              </p:par>
                              <p:par>
                                <p:cTn id="79" presetID="9" presetClass="emph" presetSubtype="0" nodeType="withEffect">
                                  <p:stCondLst>
                                    <p:cond delay="0"/>
                                  </p:stCondLst>
                                  <p:childTnLst>
                                    <p:set>
                                      <p:cBhvr>
                                        <p:cTn id="80" dur="indefinite"/>
                                        <p:tgtEl>
                                          <p:spTgt spid="66"/>
                                        </p:tgtEl>
                                        <p:attrNameLst>
                                          <p:attrName>style.opacity</p:attrName>
                                        </p:attrNameLst>
                                      </p:cBhvr>
                                      <p:to>
                                        <p:strVal val="0.25"/>
                                      </p:to>
                                    </p:set>
                                    <p:animEffect filter="image" prLst="opacity: 0.25">
                                      <p:cBhvr rctx="IE">
                                        <p:cTn id="81" dur="indefinite"/>
                                        <p:tgtEl>
                                          <p:spTgt spid="66"/>
                                        </p:tgtEl>
                                      </p:cBhvr>
                                    </p:animEffect>
                                  </p:childTnLst>
                                </p:cTn>
                              </p:par>
                              <p:par>
                                <p:cTn id="82" presetID="9" presetClass="emph" presetSubtype="0" nodeType="withEffect">
                                  <p:stCondLst>
                                    <p:cond delay="0"/>
                                  </p:stCondLst>
                                  <p:childTnLst>
                                    <p:set>
                                      <p:cBhvr>
                                        <p:cTn id="83" dur="indefinite"/>
                                        <p:tgtEl>
                                          <p:spTgt spid="67"/>
                                        </p:tgtEl>
                                        <p:attrNameLst>
                                          <p:attrName>style.opacity</p:attrName>
                                        </p:attrNameLst>
                                      </p:cBhvr>
                                      <p:to>
                                        <p:strVal val="0.25"/>
                                      </p:to>
                                    </p:set>
                                    <p:animEffect filter="image" prLst="opacity: 0.25">
                                      <p:cBhvr rctx="IE">
                                        <p:cTn id="84" dur="indefinite"/>
                                        <p:tgtEl>
                                          <p:spTgt spid="67"/>
                                        </p:tgtEl>
                                      </p:cBhvr>
                                    </p:animEffect>
                                  </p:childTnLst>
                                </p:cTn>
                              </p:par>
                              <p:par>
                                <p:cTn id="85" presetID="9" presetClass="emph" presetSubtype="0" nodeType="withEffect">
                                  <p:stCondLst>
                                    <p:cond delay="0"/>
                                  </p:stCondLst>
                                  <p:childTnLst>
                                    <p:set>
                                      <p:cBhvr>
                                        <p:cTn id="86" dur="indefinite"/>
                                        <p:tgtEl>
                                          <p:spTgt spid="68"/>
                                        </p:tgtEl>
                                        <p:attrNameLst>
                                          <p:attrName>style.opacity</p:attrName>
                                        </p:attrNameLst>
                                      </p:cBhvr>
                                      <p:to>
                                        <p:strVal val="0.25"/>
                                      </p:to>
                                    </p:set>
                                    <p:animEffect filter="image" prLst="opacity: 0.25">
                                      <p:cBhvr rctx="IE">
                                        <p:cTn id="87" dur="indefinite"/>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3" grpId="0" animBg="1"/>
      <p:bldP spid="44" grpId="0" animBg="1"/>
      <p:bldP spid="45" grpId="0" animBg="1"/>
      <p:bldP spid="51" grpId="0" animBg="1"/>
      <p:bldP spid="52" grpId="0" animBg="1"/>
      <p:bldP spid="53" grpId="0" animBg="1"/>
      <p:bldP spid="54" grpId="0" animBg="1"/>
      <p:bldP spid="55" grpId="0" animBg="1"/>
      <p:bldP spid="56" grpId="0" animBg="1"/>
      <p:bldP spid="57"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Autofit/>
          </a:bodyPr>
          <a:lstStyle/>
          <a:p>
            <a:pPr>
              <a:lnSpc>
                <a:spcPct val="100000"/>
              </a:lnSpc>
            </a:pPr>
            <a:r>
              <a:rPr lang="en-US" dirty="0"/>
              <a:t>Central nervous system and intracranial hemorrhage</a:t>
            </a:r>
            <a:endParaRPr lang="en-ZA" dirty="0"/>
          </a:p>
        </p:txBody>
      </p:sp>
      <p:sp>
        <p:nvSpPr>
          <p:cNvPr id="6" name="Text Placeholder 5">
            <a:extLst>
              <a:ext uri="{FF2B5EF4-FFF2-40B4-BE49-F238E27FC236}">
                <a16:creationId xmlns:a16="http://schemas.microsoft.com/office/drawing/2014/main" id="{8FA36ECB-50E1-4C40-B223-346E6EED791A}"/>
              </a:ext>
            </a:extLst>
          </p:cNvPr>
          <p:cNvSpPr>
            <a:spLocks noGrp="1"/>
          </p:cNvSpPr>
          <p:nvPr>
            <p:ph type="body" sz="quarter" idx="13"/>
          </p:nvPr>
        </p:nvSpPr>
        <p:spPr/>
        <p:txBody>
          <a:bodyPr/>
          <a:lstStyle/>
          <a:p>
            <a:endParaRPr lang="en-CA"/>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4650" y="1662545"/>
            <a:ext cx="3316778" cy="353290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90572" y="1662545"/>
            <a:ext cx="3316778" cy="353290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4650" y="5298269"/>
            <a:ext cx="3316778" cy="461665"/>
          </a:xfrm>
          <a:prstGeom prst="rect">
            <a:avLst/>
          </a:prstGeom>
          <a:solidFill>
            <a:schemeClr val="bg1">
              <a:lumMod val="95000"/>
            </a:schemeClr>
          </a:solidFill>
        </p:spPr>
        <p:txBody>
          <a:bodyPr wrap="square" rtlCol="0">
            <a:spAutoFit/>
          </a:bodyPr>
          <a:lstStyle/>
          <a:p>
            <a:pPr algn="ctr"/>
            <a:r>
              <a:rPr lang="en-ZA" sz="2400" b="1" dirty="0"/>
              <a:t>Presentation</a:t>
            </a:r>
          </a:p>
        </p:txBody>
      </p:sp>
      <p:sp>
        <p:nvSpPr>
          <p:cNvPr id="8" name="TextBox 7"/>
          <p:cNvSpPr txBox="1"/>
          <p:nvPr/>
        </p:nvSpPr>
        <p:spPr>
          <a:xfrm>
            <a:off x="6590516" y="5298269"/>
            <a:ext cx="3316834" cy="461665"/>
          </a:xfrm>
          <a:prstGeom prst="rect">
            <a:avLst/>
          </a:prstGeom>
          <a:solidFill>
            <a:schemeClr val="bg1">
              <a:lumMod val="95000"/>
            </a:schemeClr>
          </a:solidFill>
        </p:spPr>
        <p:txBody>
          <a:bodyPr wrap="square" rtlCol="0">
            <a:spAutoFit/>
          </a:bodyPr>
          <a:lstStyle/>
          <a:p>
            <a:pPr algn="ctr"/>
            <a:r>
              <a:rPr lang="en-ZA" sz="2400" b="1" dirty="0"/>
              <a:t>At 3 hours </a:t>
            </a:r>
          </a:p>
        </p:txBody>
      </p:sp>
      <p:sp>
        <p:nvSpPr>
          <p:cNvPr id="11" name="Isosceles Triangle 10">
            <a:extLst>
              <a:ext uri="{FF2B5EF4-FFF2-40B4-BE49-F238E27FC236}">
                <a16:creationId xmlns:a16="http://schemas.microsoft.com/office/drawing/2014/main" id="{1A74F99C-8B84-42B7-AE9D-0E4D136A7ECB}"/>
              </a:ext>
            </a:extLst>
          </p:cNvPr>
          <p:cNvSpPr/>
          <p:nvPr/>
        </p:nvSpPr>
        <p:spPr>
          <a:xfrm rot="5400000">
            <a:off x="5787201" y="3302385"/>
            <a:ext cx="617596" cy="2532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496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552F-C42D-4878-B509-48B7AECA7B1E}"/>
              </a:ext>
            </a:extLst>
          </p:cNvPr>
          <p:cNvSpPr>
            <a:spLocks noGrp="1"/>
          </p:cNvSpPr>
          <p:nvPr>
            <p:ph type="title"/>
          </p:nvPr>
        </p:nvSpPr>
        <p:spPr/>
        <p:txBody>
          <a:bodyPr>
            <a:noAutofit/>
          </a:bodyPr>
          <a:lstStyle/>
          <a:p>
            <a:pPr>
              <a:lnSpc>
                <a:spcPct val="100000"/>
              </a:lnSpc>
            </a:pPr>
            <a:r>
              <a:rPr lang="en-US" dirty="0"/>
              <a:t>Central nervous system and intracranial hemorrhage</a:t>
            </a:r>
            <a:endParaRPr lang="en-CA" b="0" dirty="0"/>
          </a:p>
        </p:txBody>
      </p:sp>
      <p:sp>
        <p:nvSpPr>
          <p:cNvPr id="5" name="Content Placeholder 4">
            <a:extLst>
              <a:ext uri="{FF2B5EF4-FFF2-40B4-BE49-F238E27FC236}">
                <a16:creationId xmlns:a16="http://schemas.microsoft.com/office/drawing/2014/main" id="{F2139DBD-62F7-448A-A473-4EBE2C5DD464}"/>
              </a:ext>
            </a:extLst>
          </p:cNvPr>
          <p:cNvSpPr>
            <a:spLocks noGrp="1"/>
          </p:cNvSpPr>
          <p:nvPr>
            <p:ph idx="1"/>
          </p:nvPr>
        </p:nvSpPr>
        <p:spPr/>
        <p:txBody>
          <a:bodyPr>
            <a:normAutofit/>
          </a:bodyPr>
          <a:lstStyle/>
          <a:p>
            <a:r>
              <a:rPr lang="en-US" b="0" dirty="0"/>
              <a:t>Early replacement therapy should precede diagnostic workup </a:t>
            </a:r>
          </a:p>
          <a:p>
            <a:endParaRPr lang="en-US" dirty="0">
              <a:solidFill>
                <a:srgbClr val="008BB0"/>
              </a:solidFill>
            </a:endParaRPr>
          </a:p>
          <a:p>
            <a:pPr marL="0" indent="0">
              <a:buNone/>
            </a:pPr>
            <a:r>
              <a:rPr lang="en-US" b="1" dirty="0">
                <a:solidFill>
                  <a:srgbClr val="008BB0"/>
                </a:solidFill>
              </a:rPr>
              <a:t>Recommendation 7.3.1 </a:t>
            </a:r>
            <a:br>
              <a:rPr lang="en-US" b="1" dirty="0">
                <a:solidFill>
                  <a:srgbClr val="008BB0"/>
                </a:solidFill>
              </a:rPr>
            </a:br>
            <a:r>
              <a:rPr lang="en-US" b="0" u="none" strike="noStrike" baseline="0" dirty="0"/>
              <a:t>In hemophilia patients presenting with suspected central nervous system bleeds or bleed-related symptoms, </a:t>
            </a:r>
            <a:r>
              <a:rPr lang="en-US" b="1" u="none" strike="noStrike" baseline="0" dirty="0"/>
              <a:t>clotting factor replacement therapy </a:t>
            </a:r>
            <a:r>
              <a:rPr lang="en-US" b="0" u="none" strike="noStrike" baseline="0" dirty="0"/>
              <a:t>should be </a:t>
            </a:r>
            <a:r>
              <a:rPr lang="en-US" b="1" u="none" strike="noStrike" baseline="0" dirty="0"/>
              <a:t>administered immediately </a:t>
            </a:r>
            <a:r>
              <a:rPr lang="en-US" b="0" u="none" strike="noStrike" baseline="0" dirty="0"/>
              <a:t>before investigations are performed. </a:t>
            </a:r>
          </a:p>
          <a:p>
            <a:pPr marL="0" indent="0">
              <a:buNone/>
            </a:pPr>
            <a:r>
              <a:rPr lang="en-US" b="1" dirty="0">
                <a:solidFill>
                  <a:srgbClr val="008BB0"/>
                </a:solidFill>
              </a:rPr>
              <a:t>Recommendation 7.3.2</a:t>
            </a:r>
            <a:br>
              <a:rPr lang="en-US" b="1" dirty="0">
                <a:solidFill>
                  <a:srgbClr val="008BB0"/>
                </a:solidFill>
              </a:rPr>
            </a:br>
            <a:r>
              <a:rPr lang="en-US" b="0" u="none" strike="noStrike" baseline="0" dirty="0"/>
              <a:t>In patients with hemophilia presenting with suspected central nervous system bleeding that could be life-threatening, </a:t>
            </a:r>
            <a:r>
              <a:rPr lang="en-US" b="1" u="none" strike="noStrike" baseline="0" dirty="0"/>
              <a:t>clotting factor replacement therapy</a:t>
            </a:r>
            <a:r>
              <a:rPr lang="en-US" b="0" u="none" strike="noStrike" baseline="0" dirty="0"/>
              <a:t> should be </a:t>
            </a:r>
            <a:r>
              <a:rPr lang="en-US" b="1" u="none" strike="noStrike" baseline="0" dirty="0"/>
              <a:t>administered immediately before investigations</a:t>
            </a:r>
            <a:r>
              <a:rPr lang="en-US" b="0" u="none" strike="noStrike" baseline="0" dirty="0"/>
              <a:t> are performed and continued until the bleed     resolves.*</a:t>
            </a:r>
          </a:p>
          <a:p>
            <a:pPr marL="0" indent="0" algn="l">
              <a:buNone/>
            </a:pPr>
            <a:endParaRPr lang="en-US" b="0" u="none" strike="noStrike" baseline="0" dirty="0"/>
          </a:p>
          <a:p>
            <a:endParaRPr lang="en-CA" dirty="0"/>
          </a:p>
        </p:txBody>
      </p:sp>
      <p:sp>
        <p:nvSpPr>
          <p:cNvPr id="7" name="TextBox 6">
            <a:extLst>
              <a:ext uri="{FF2B5EF4-FFF2-40B4-BE49-F238E27FC236}">
                <a16:creationId xmlns:a16="http://schemas.microsoft.com/office/drawing/2014/main" id="{F353C604-B26E-C944-A91C-26688FE302A3}"/>
              </a:ext>
            </a:extLst>
          </p:cNvPr>
          <p:cNvSpPr txBox="1"/>
          <p:nvPr/>
        </p:nvSpPr>
        <p:spPr>
          <a:xfrm>
            <a:off x="838199" y="6423559"/>
            <a:ext cx="5715001" cy="307777"/>
          </a:xfrm>
          <a:prstGeom prst="rect">
            <a:avLst/>
          </a:prstGeom>
          <a:noFill/>
        </p:spPr>
        <p:txBody>
          <a:bodyPr wrap="square" rtlCol="0">
            <a:spAutoFit/>
          </a:bodyPr>
          <a:lstStyle/>
          <a:p>
            <a:r>
              <a:rPr lang="en-US" sz="1400" i="1" dirty="0"/>
              <a:t>*Please consult publication for associated remarks. </a:t>
            </a:r>
            <a:endParaRPr lang="en-US" dirty="0"/>
          </a:p>
        </p:txBody>
      </p:sp>
    </p:spTree>
    <p:extLst>
      <p:ext uri="{BB962C8B-B14F-4D97-AF65-F5344CB8AC3E}">
        <p14:creationId xmlns:p14="http://schemas.microsoft.com/office/powerpoint/2010/main" val="71907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n-US" dirty="0"/>
              <a:t>Specific bleeding sites</a:t>
            </a:r>
            <a:endParaRPr lang="en-CA" dirty="0"/>
          </a:p>
        </p:txBody>
      </p:sp>
      <p:sp>
        <p:nvSpPr>
          <p:cNvPr id="6" name="Text Placeholder 5">
            <a:extLst>
              <a:ext uri="{FF2B5EF4-FFF2-40B4-BE49-F238E27FC236}">
                <a16:creationId xmlns:a16="http://schemas.microsoft.com/office/drawing/2014/main" id="{0817B3EB-7827-47CC-A64D-BC6787A6F0FE}"/>
              </a:ext>
            </a:extLst>
          </p:cNvPr>
          <p:cNvSpPr>
            <a:spLocks noGrp="1"/>
          </p:cNvSpPr>
          <p:nvPr>
            <p:ph type="body" sz="quarter" idx="13"/>
          </p:nvPr>
        </p:nvSpPr>
        <p:spPr/>
        <p:txBody>
          <a:bodyPr/>
          <a:lstStyle/>
          <a:p>
            <a:r>
              <a:rPr lang="en-US" dirty="0"/>
              <a:t>GI, gastrointestinal.</a:t>
            </a:r>
            <a:endParaRPr lang="en-CA" dirty="0"/>
          </a:p>
        </p:txBody>
      </p:sp>
      <p:sp>
        <p:nvSpPr>
          <p:cNvPr id="34" name="Rectangle 33">
            <a:extLst>
              <a:ext uri="{FF2B5EF4-FFF2-40B4-BE49-F238E27FC236}">
                <a16:creationId xmlns:a16="http://schemas.microsoft.com/office/drawing/2014/main" id="{43446009-2568-4FDA-8E6A-7C8657E337B7}"/>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1F50AF40-AE33-407C-AFD6-1457A15511B6}"/>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55771C-19E5-4A41-B892-EEDF2C6EE57D}"/>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1E1B52FA-1AF7-47E9-8853-C9D4C992DF46}"/>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Shape 40">
            <a:extLst>
              <a:ext uri="{FF2B5EF4-FFF2-40B4-BE49-F238E27FC236}">
                <a16:creationId xmlns:a16="http://schemas.microsoft.com/office/drawing/2014/main" id="{E510D8C1-5150-4FB6-9701-791E2ECC124F}"/>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F4315BBA-6D2F-4460-B245-4DAB2AF543A6}"/>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3" name="Freeform: Shape 42">
            <a:extLst>
              <a:ext uri="{FF2B5EF4-FFF2-40B4-BE49-F238E27FC236}">
                <a16:creationId xmlns:a16="http://schemas.microsoft.com/office/drawing/2014/main" id="{00FE87BB-A5BA-4511-A1E9-A459BF5F6CCD}"/>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Shape 43">
            <a:extLst>
              <a:ext uri="{FF2B5EF4-FFF2-40B4-BE49-F238E27FC236}">
                <a16:creationId xmlns:a16="http://schemas.microsoft.com/office/drawing/2014/main" id="{C221DAD3-CC13-4F51-BA00-4C775D786D0B}"/>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5" name="Straight Connector 44">
            <a:extLst>
              <a:ext uri="{FF2B5EF4-FFF2-40B4-BE49-F238E27FC236}">
                <a16:creationId xmlns:a16="http://schemas.microsoft.com/office/drawing/2014/main" id="{A2BC62DD-5DDB-4C7D-A2E0-0BBD63F3A82F}"/>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BB49D7-7FFA-45AF-9FB0-6821962999A8}"/>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D663AC-AF3B-438A-A5BD-6B098A6A9DED}"/>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A080C37-B7B4-4F5A-9F7C-191CFF0F2B64}"/>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FF5D1E43-1AAA-4618-A1C4-323088456DC6}"/>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8C5CE7BD-F75E-4D11-B1B4-AB7CE7AC6481}"/>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1" name="Rectangle 50">
            <a:extLst>
              <a:ext uri="{FF2B5EF4-FFF2-40B4-BE49-F238E27FC236}">
                <a16:creationId xmlns:a16="http://schemas.microsoft.com/office/drawing/2014/main" id="{7E82B0FF-2207-450F-BD42-D85819CF6692}"/>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2" name="Rectangle 51">
            <a:extLst>
              <a:ext uri="{FF2B5EF4-FFF2-40B4-BE49-F238E27FC236}">
                <a16:creationId xmlns:a16="http://schemas.microsoft.com/office/drawing/2014/main" id="{D50DA16E-1EBD-4C1D-8DB9-82D2D18848F1}"/>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4" name="Rectangle 53">
            <a:extLst>
              <a:ext uri="{FF2B5EF4-FFF2-40B4-BE49-F238E27FC236}">
                <a16:creationId xmlns:a16="http://schemas.microsoft.com/office/drawing/2014/main" id="{3A2820FE-705F-4837-9DCE-81FC6460F753}"/>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5" name="Rectangle 54">
            <a:extLst>
              <a:ext uri="{FF2B5EF4-FFF2-40B4-BE49-F238E27FC236}">
                <a16:creationId xmlns:a16="http://schemas.microsoft.com/office/drawing/2014/main" id="{27264BE0-B1A2-4080-AC65-9081012B41BC}"/>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6" name="Rectangle 55">
            <a:extLst>
              <a:ext uri="{FF2B5EF4-FFF2-40B4-BE49-F238E27FC236}">
                <a16:creationId xmlns:a16="http://schemas.microsoft.com/office/drawing/2014/main" id="{08A4DBF4-568E-4EE4-A1F0-CC6F7FC245FD}"/>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7" name="TextBox 56">
            <a:extLst>
              <a:ext uri="{FF2B5EF4-FFF2-40B4-BE49-F238E27FC236}">
                <a16:creationId xmlns:a16="http://schemas.microsoft.com/office/drawing/2014/main" id="{BB8A0DAD-6CC8-47B8-ABA8-4A2773D0998B}"/>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recommendations </a:t>
            </a:r>
          </a:p>
        </p:txBody>
      </p:sp>
      <p:cxnSp>
        <p:nvCxnSpPr>
          <p:cNvPr id="58" name="Straight Connector 57">
            <a:extLst>
              <a:ext uri="{FF2B5EF4-FFF2-40B4-BE49-F238E27FC236}">
                <a16:creationId xmlns:a16="http://schemas.microsoft.com/office/drawing/2014/main" id="{24BB22FE-193B-449F-AC95-5908583DA3F5}"/>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F6725F-5B1B-4E21-8191-FC13D23E8307}"/>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392EE5-2D61-4C36-8802-5BE57653F825}"/>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C0E5BE3-269C-4143-B045-75227D45818D}"/>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0CD1A55-1395-48C1-9C18-F0870D4940BA}"/>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936510-4381-4F2D-9CC9-F71DB394FAA5}"/>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12BBB6-387C-4077-BD6D-703EEBDECEF3}"/>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6FC59B-0638-46C4-9422-9E77EA73ABBD}"/>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C09F24-E88C-44CA-9AE6-5A3A43E7CA84}"/>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D64AB8-E494-442E-A926-7F79DE2DB146}"/>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3351B765-EB0F-46A9-A914-F90ACB0574C9}"/>
              </a:ext>
            </a:extLst>
          </p:cNvPr>
          <p:cNvSpPr/>
          <p:nvPr/>
        </p:nvSpPr>
        <p:spPr>
          <a:xfrm>
            <a:off x="7922008"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
        <p:nvSpPr>
          <p:cNvPr id="53" name="Rectangle 52">
            <a:extLst>
              <a:ext uri="{FF2B5EF4-FFF2-40B4-BE49-F238E27FC236}">
                <a16:creationId xmlns:a16="http://schemas.microsoft.com/office/drawing/2014/main" id="{FDAD2AFE-A6F3-4799-AAD4-D88627370191}"/>
              </a:ext>
            </a:extLst>
          </p:cNvPr>
          <p:cNvSpPr/>
          <p:nvPr/>
        </p:nvSpPr>
        <p:spPr>
          <a:xfrm>
            <a:off x="8514568"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Tree>
    <p:extLst>
      <p:ext uri="{BB962C8B-B14F-4D97-AF65-F5344CB8AC3E}">
        <p14:creationId xmlns:p14="http://schemas.microsoft.com/office/powerpoint/2010/main" val="23237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53"/>
                                        </p:tgtEl>
                                      </p:cBhvr>
                                      <p:by x="130000" y="130000"/>
                                    </p:animScale>
                                  </p:childTnLst>
                                </p:cTn>
                              </p:par>
                              <p:par>
                                <p:cTn id="7" presetID="9" presetClass="emph" presetSubtype="0" grpId="0" nodeType="withEffect">
                                  <p:stCondLst>
                                    <p:cond delay="0"/>
                                  </p:stCondLst>
                                  <p:childTnLst>
                                    <p:set>
                                      <p:cBhvr>
                                        <p:cTn id="8" dur="indefinite"/>
                                        <p:tgtEl>
                                          <p:spTgt spid="34"/>
                                        </p:tgtEl>
                                        <p:attrNameLst>
                                          <p:attrName>style.opacity</p:attrName>
                                        </p:attrNameLst>
                                      </p:cBhvr>
                                      <p:to>
                                        <p:strVal val="0.25"/>
                                      </p:to>
                                    </p:set>
                                    <p:animEffect filter="image" prLst="opacity: 0.25">
                                      <p:cBhvr rctx="IE">
                                        <p:cTn id="9" dur="indefinite"/>
                                        <p:tgtEl>
                                          <p:spTgt spid="34"/>
                                        </p:tgtEl>
                                      </p:cBhvr>
                                    </p:animEffect>
                                  </p:childTnLst>
                                </p:cTn>
                              </p:par>
                              <p:par>
                                <p:cTn id="10" presetID="9" presetClass="emph" presetSubtype="0" nodeType="withEffect">
                                  <p:stCondLst>
                                    <p:cond delay="0"/>
                                  </p:stCondLst>
                                  <p:childTnLst>
                                    <p:set>
                                      <p:cBhvr>
                                        <p:cTn id="11" dur="indefinite"/>
                                        <p:tgtEl>
                                          <p:spTgt spid="38"/>
                                        </p:tgtEl>
                                        <p:attrNameLst>
                                          <p:attrName>style.opacity</p:attrName>
                                        </p:attrNameLst>
                                      </p:cBhvr>
                                      <p:to>
                                        <p:strVal val="0.25"/>
                                      </p:to>
                                    </p:set>
                                    <p:animEffect filter="image" prLst="opacity: 0.25">
                                      <p:cBhvr rctx="IE">
                                        <p:cTn id="12" dur="indefinite"/>
                                        <p:tgtEl>
                                          <p:spTgt spid="38"/>
                                        </p:tgtEl>
                                      </p:cBhvr>
                                    </p:animEffect>
                                  </p:childTnLst>
                                </p:cTn>
                              </p:par>
                              <p:par>
                                <p:cTn id="13" presetID="9" presetClass="emph" presetSubtype="0" nodeType="withEffect">
                                  <p:stCondLst>
                                    <p:cond delay="0"/>
                                  </p:stCondLst>
                                  <p:childTnLst>
                                    <p:set>
                                      <p:cBhvr>
                                        <p:cTn id="14" dur="indefinite"/>
                                        <p:tgtEl>
                                          <p:spTgt spid="39"/>
                                        </p:tgtEl>
                                        <p:attrNameLst>
                                          <p:attrName>style.opacity</p:attrName>
                                        </p:attrNameLst>
                                      </p:cBhvr>
                                      <p:to>
                                        <p:strVal val="0.25"/>
                                      </p:to>
                                    </p:set>
                                    <p:animEffect filter="image" prLst="opacity: 0.25">
                                      <p:cBhvr rctx="IE">
                                        <p:cTn id="15" dur="indefinite"/>
                                        <p:tgtEl>
                                          <p:spTgt spid="39"/>
                                        </p:tgtEl>
                                      </p:cBhvr>
                                    </p:animEffect>
                                  </p:childTnLst>
                                </p:cTn>
                              </p:par>
                              <p:par>
                                <p:cTn id="16" presetID="9" presetClass="emph" presetSubtype="0" grpId="0" nodeType="withEffect">
                                  <p:stCondLst>
                                    <p:cond delay="0"/>
                                  </p:stCondLst>
                                  <p:childTnLst>
                                    <p:set>
                                      <p:cBhvr>
                                        <p:cTn id="17" dur="indefinite"/>
                                        <p:tgtEl>
                                          <p:spTgt spid="40"/>
                                        </p:tgtEl>
                                        <p:attrNameLst>
                                          <p:attrName>style.opacity</p:attrName>
                                        </p:attrNameLst>
                                      </p:cBhvr>
                                      <p:to>
                                        <p:strVal val="0.25"/>
                                      </p:to>
                                    </p:set>
                                    <p:animEffect filter="image" prLst="opacity: 0.25">
                                      <p:cBhvr rctx="IE">
                                        <p:cTn id="18" dur="indefinite"/>
                                        <p:tgtEl>
                                          <p:spTgt spid="40"/>
                                        </p:tgtEl>
                                      </p:cBhvr>
                                    </p:animEffect>
                                  </p:childTnLst>
                                </p:cTn>
                              </p:par>
                              <p:par>
                                <p:cTn id="19" presetID="9" presetClass="emph" presetSubtype="0" grpId="0" nodeType="withEffect">
                                  <p:stCondLst>
                                    <p:cond delay="0"/>
                                  </p:stCondLst>
                                  <p:childTnLst>
                                    <p:set>
                                      <p:cBhvr>
                                        <p:cTn id="20" dur="indefinite"/>
                                        <p:tgtEl>
                                          <p:spTgt spid="41"/>
                                        </p:tgtEl>
                                        <p:attrNameLst>
                                          <p:attrName>style.opacity</p:attrName>
                                        </p:attrNameLst>
                                      </p:cBhvr>
                                      <p:to>
                                        <p:strVal val="0.25"/>
                                      </p:to>
                                    </p:set>
                                    <p:animEffect filter="image" prLst="opacity: 0.25">
                                      <p:cBhvr rctx="IE">
                                        <p:cTn id="21" dur="indefinite"/>
                                        <p:tgtEl>
                                          <p:spTgt spid="41"/>
                                        </p:tgtEl>
                                      </p:cBhvr>
                                    </p:animEffect>
                                  </p:childTnLst>
                                </p:cTn>
                              </p:par>
                              <p:par>
                                <p:cTn id="22" presetID="9" presetClass="emph" presetSubtype="0" grpId="0" nodeType="withEffect">
                                  <p:stCondLst>
                                    <p:cond delay="0"/>
                                  </p:stCondLst>
                                  <p:childTnLst>
                                    <p:set>
                                      <p:cBhvr>
                                        <p:cTn id="23" dur="indefinite"/>
                                        <p:tgtEl>
                                          <p:spTgt spid="42"/>
                                        </p:tgtEl>
                                        <p:attrNameLst>
                                          <p:attrName>style.opacity</p:attrName>
                                        </p:attrNameLst>
                                      </p:cBhvr>
                                      <p:to>
                                        <p:strVal val="0.25"/>
                                      </p:to>
                                    </p:set>
                                    <p:animEffect filter="image" prLst="opacity: 0.25">
                                      <p:cBhvr rctx="IE">
                                        <p:cTn id="24" dur="indefinite"/>
                                        <p:tgtEl>
                                          <p:spTgt spid="42"/>
                                        </p:tgtEl>
                                      </p:cBhvr>
                                    </p:animEffect>
                                  </p:childTnLst>
                                </p:cTn>
                              </p:par>
                              <p:par>
                                <p:cTn id="25" presetID="9" presetClass="emph" presetSubtype="0" grpId="0" nodeType="withEffect">
                                  <p:stCondLst>
                                    <p:cond delay="0"/>
                                  </p:stCondLst>
                                  <p:childTnLst>
                                    <p:set>
                                      <p:cBhvr>
                                        <p:cTn id="26" dur="indefinite"/>
                                        <p:tgtEl>
                                          <p:spTgt spid="43"/>
                                        </p:tgtEl>
                                        <p:attrNameLst>
                                          <p:attrName>style.opacity</p:attrName>
                                        </p:attrNameLst>
                                      </p:cBhvr>
                                      <p:to>
                                        <p:strVal val="0.25"/>
                                      </p:to>
                                    </p:set>
                                    <p:animEffect filter="image" prLst="opacity: 0.25">
                                      <p:cBhvr rctx="IE">
                                        <p:cTn id="27" dur="indefinite"/>
                                        <p:tgtEl>
                                          <p:spTgt spid="43"/>
                                        </p:tgtEl>
                                      </p:cBhvr>
                                    </p:animEffect>
                                  </p:childTnLst>
                                </p:cTn>
                              </p:par>
                              <p:par>
                                <p:cTn id="28" presetID="9" presetClass="emph" presetSubtype="0" grpId="0" nodeType="withEffect">
                                  <p:stCondLst>
                                    <p:cond delay="0"/>
                                  </p:stCondLst>
                                  <p:childTnLst>
                                    <p:set>
                                      <p:cBhvr>
                                        <p:cTn id="29" dur="indefinite"/>
                                        <p:tgtEl>
                                          <p:spTgt spid="44"/>
                                        </p:tgtEl>
                                        <p:attrNameLst>
                                          <p:attrName>style.opacity</p:attrName>
                                        </p:attrNameLst>
                                      </p:cBhvr>
                                      <p:to>
                                        <p:strVal val="0.25"/>
                                      </p:to>
                                    </p:set>
                                    <p:animEffect filter="image" prLst="opacity: 0.25">
                                      <p:cBhvr rctx="IE">
                                        <p:cTn id="30" dur="indefinite"/>
                                        <p:tgtEl>
                                          <p:spTgt spid="44"/>
                                        </p:tgtEl>
                                      </p:cBhvr>
                                    </p:animEffect>
                                  </p:childTnLst>
                                </p:cTn>
                              </p:par>
                              <p:par>
                                <p:cTn id="31" presetID="9" presetClass="emph" presetSubtype="0" nodeType="withEffect">
                                  <p:stCondLst>
                                    <p:cond delay="0"/>
                                  </p:stCondLst>
                                  <p:childTnLst>
                                    <p:set>
                                      <p:cBhvr>
                                        <p:cTn id="32" dur="indefinite"/>
                                        <p:tgtEl>
                                          <p:spTgt spid="45"/>
                                        </p:tgtEl>
                                        <p:attrNameLst>
                                          <p:attrName>style.opacity</p:attrName>
                                        </p:attrNameLst>
                                      </p:cBhvr>
                                      <p:to>
                                        <p:strVal val="0.25"/>
                                      </p:to>
                                    </p:set>
                                    <p:animEffect filter="image" prLst="opacity: 0.25">
                                      <p:cBhvr rctx="IE">
                                        <p:cTn id="33" dur="indefinite"/>
                                        <p:tgtEl>
                                          <p:spTgt spid="45"/>
                                        </p:tgtEl>
                                      </p:cBhvr>
                                    </p:animEffect>
                                  </p:childTnLst>
                                </p:cTn>
                              </p:par>
                              <p:par>
                                <p:cTn id="34" presetID="9" presetClass="emph" presetSubtype="0" nodeType="withEffect">
                                  <p:stCondLst>
                                    <p:cond delay="0"/>
                                  </p:stCondLst>
                                  <p:childTnLst>
                                    <p:set>
                                      <p:cBhvr>
                                        <p:cTn id="35" dur="indefinite"/>
                                        <p:tgtEl>
                                          <p:spTgt spid="46"/>
                                        </p:tgtEl>
                                        <p:attrNameLst>
                                          <p:attrName>style.opacity</p:attrName>
                                        </p:attrNameLst>
                                      </p:cBhvr>
                                      <p:to>
                                        <p:strVal val="0.25"/>
                                      </p:to>
                                    </p:set>
                                    <p:animEffect filter="image" prLst="opacity: 0.25">
                                      <p:cBhvr rctx="IE">
                                        <p:cTn id="36" dur="indefinite"/>
                                        <p:tgtEl>
                                          <p:spTgt spid="46"/>
                                        </p:tgtEl>
                                      </p:cBhvr>
                                    </p:animEffect>
                                  </p:childTnLst>
                                </p:cTn>
                              </p:par>
                              <p:par>
                                <p:cTn id="37" presetID="9" presetClass="emph" presetSubtype="0" nodeType="withEffect">
                                  <p:stCondLst>
                                    <p:cond delay="0"/>
                                  </p:stCondLst>
                                  <p:childTnLst>
                                    <p:set>
                                      <p:cBhvr>
                                        <p:cTn id="38" dur="indefinite"/>
                                        <p:tgtEl>
                                          <p:spTgt spid="47"/>
                                        </p:tgtEl>
                                        <p:attrNameLst>
                                          <p:attrName>style.opacity</p:attrName>
                                        </p:attrNameLst>
                                      </p:cBhvr>
                                      <p:to>
                                        <p:strVal val="0.25"/>
                                      </p:to>
                                    </p:set>
                                    <p:animEffect filter="image" prLst="opacity: 0.25">
                                      <p:cBhvr rctx="IE">
                                        <p:cTn id="39" dur="indefinite"/>
                                        <p:tgtEl>
                                          <p:spTgt spid="47"/>
                                        </p:tgtEl>
                                      </p:cBhvr>
                                    </p:animEffect>
                                  </p:childTnLst>
                                </p:cTn>
                              </p:par>
                              <p:par>
                                <p:cTn id="40" presetID="9" presetClass="emph" presetSubtype="0" grpId="0" nodeType="withEffect">
                                  <p:stCondLst>
                                    <p:cond delay="0"/>
                                  </p:stCondLst>
                                  <p:childTnLst>
                                    <p:set>
                                      <p:cBhvr>
                                        <p:cTn id="41" dur="indefinite"/>
                                        <p:tgtEl>
                                          <p:spTgt spid="50"/>
                                        </p:tgtEl>
                                        <p:attrNameLst>
                                          <p:attrName>style.opacity</p:attrName>
                                        </p:attrNameLst>
                                      </p:cBhvr>
                                      <p:to>
                                        <p:strVal val="0.25"/>
                                      </p:to>
                                    </p:set>
                                    <p:animEffect filter="image" prLst="opacity: 0.25">
                                      <p:cBhvr rctx="IE">
                                        <p:cTn id="42" dur="indefinite"/>
                                        <p:tgtEl>
                                          <p:spTgt spid="50"/>
                                        </p:tgtEl>
                                      </p:cBhvr>
                                    </p:animEffect>
                                  </p:childTnLst>
                                </p:cTn>
                              </p:par>
                              <p:par>
                                <p:cTn id="43" presetID="9" presetClass="emph" presetSubtype="0" grpId="0" nodeType="withEffect">
                                  <p:stCondLst>
                                    <p:cond delay="0"/>
                                  </p:stCondLst>
                                  <p:childTnLst>
                                    <p:set>
                                      <p:cBhvr>
                                        <p:cTn id="44" dur="indefinite"/>
                                        <p:tgtEl>
                                          <p:spTgt spid="51"/>
                                        </p:tgtEl>
                                        <p:attrNameLst>
                                          <p:attrName>style.opacity</p:attrName>
                                        </p:attrNameLst>
                                      </p:cBhvr>
                                      <p:to>
                                        <p:strVal val="0.25"/>
                                      </p:to>
                                    </p:set>
                                    <p:animEffect filter="image" prLst="opacity: 0.25">
                                      <p:cBhvr rctx="IE">
                                        <p:cTn id="45" dur="indefinite"/>
                                        <p:tgtEl>
                                          <p:spTgt spid="51"/>
                                        </p:tgtEl>
                                      </p:cBhvr>
                                    </p:animEffect>
                                  </p:childTnLst>
                                </p:cTn>
                              </p:par>
                              <p:par>
                                <p:cTn id="46" presetID="9" presetClass="emph" presetSubtype="0" grpId="0" nodeType="withEffect">
                                  <p:stCondLst>
                                    <p:cond delay="0"/>
                                  </p:stCondLst>
                                  <p:childTnLst>
                                    <p:set>
                                      <p:cBhvr>
                                        <p:cTn id="47" dur="indefinite"/>
                                        <p:tgtEl>
                                          <p:spTgt spid="52"/>
                                        </p:tgtEl>
                                        <p:attrNameLst>
                                          <p:attrName>style.opacity</p:attrName>
                                        </p:attrNameLst>
                                      </p:cBhvr>
                                      <p:to>
                                        <p:strVal val="0.25"/>
                                      </p:to>
                                    </p:set>
                                    <p:animEffect filter="image" prLst="opacity: 0.25">
                                      <p:cBhvr rctx="IE">
                                        <p:cTn id="48" dur="indefinite"/>
                                        <p:tgtEl>
                                          <p:spTgt spid="52"/>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nodeType="withEffect">
                                  <p:stCondLst>
                                    <p:cond delay="0"/>
                                  </p:stCondLst>
                                  <p:childTnLst>
                                    <p:set>
                                      <p:cBhvr>
                                        <p:cTn id="59" dur="indefinite"/>
                                        <p:tgtEl>
                                          <p:spTgt spid="58"/>
                                        </p:tgtEl>
                                        <p:attrNameLst>
                                          <p:attrName>style.opacity</p:attrName>
                                        </p:attrNameLst>
                                      </p:cBhvr>
                                      <p:to>
                                        <p:strVal val="0.25"/>
                                      </p:to>
                                    </p:set>
                                    <p:animEffect filter="image" prLst="opacity: 0.25">
                                      <p:cBhvr rctx="IE">
                                        <p:cTn id="60" dur="indefinite"/>
                                        <p:tgtEl>
                                          <p:spTgt spid="58"/>
                                        </p:tgtEl>
                                      </p:cBhvr>
                                    </p:animEffect>
                                  </p:childTnLst>
                                </p:cTn>
                              </p:par>
                              <p:par>
                                <p:cTn id="61" presetID="9" presetClass="emph" presetSubtype="0" nodeType="withEffect">
                                  <p:stCondLst>
                                    <p:cond delay="0"/>
                                  </p:stCondLst>
                                  <p:childTnLst>
                                    <p:set>
                                      <p:cBhvr>
                                        <p:cTn id="62" dur="indefinite"/>
                                        <p:tgtEl>
                                          <p:spTgt spid="59"/>
                                        </p:tgtEl>
                                        <p:attrNameLst>
                                          <p:attrName>style.opacity</p:attrName>
                                        </p:attrNameLst>
                                      </p:cBhvr>
                                      <p:to>
                                        <p:strVal val="0.25"/>
                                      </p:to>
                                    </p:set>
                                    <p:animEffect filter="image" prLst="opacity: 0.25">
                                      <p:cBhvr rctx="IE">
                                        <p:cTn id="63" dur="indefinite"/>
                                        <p:tgtEl>
                                          <p:spTgt spid="59"/>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1"/>
                                        </p:tgtEl>
                                        <p:attrNameLst>
                                          <p:attrName>style.opacity</p:attrName>
                                        </p:attrNameLst>
                                      </p:cBhvr>
                                      <p:to>
                                        <p:strVal val="0.25"/>
                                      </p:to>
                                    </p:set>
                                    <p:animEffect filter="image" prLst="opacity: 0.25">
                                      <p:cBhvr rctx="IE">
                                        <p:cTn id="69" dur="indefinite"/>
                                        <p:tgtEl>
                                          <p:spTgt spid="61"/>
                                        </p:tgtEl>
                                      </p:cBhvr>
                                    </p:animEffect>
                                  </p:childTnLst>
                                </p:cTn>
                              </p:par>
                              <p:par>
                                <p:cTn id="70" presetID="9" presetClass="emph" presetSubtype="0" nodeType="withEffect">
                                  <p:stCondLst>
                                    <p:cond delay="0"/>
                                  </p:stCondLst>
                                  <p:childTnLst>
                                    <p:set>
                                      <p:cBhvr>
                                        <p:cTn id="71" dur="indefinite"/>
                                        <p:tgtEl>
                                          <p:spTgt spid="63"/>
                                        </p:tgtEl>
                                        <p:attrNameLst>
                                          <p:attrName>style.opacity</p:attrName>
                                        </p:attrNameLst>
                                      </p:cBhvr>
                                      <p:to>
                                        <p:strVal val="0.25"/>
                                      </p:to>
                                    </p:set>
                                    <p:animEffect filter="image" prLst="opacity: 0.25">
                                      <p:cBhvr rctx="IE">
                                        <p:cTn id="72" dur="indefinite"/>
                                        <p:tgtEl>
                                          <p:spTgt spid="63"/>
                                        </p:tgtEl>
                                      </p:cBhvr>
                                    </p:animEffect>
                                  </p:childTnLst>
                                </p:cTn>
                              </p:par>
                              <p:par>
                                <p:cTn id="73" presetID="9" presetClass="emph" presetSubtype="0" nodeType="withEffect">
                                  <p:stCondLst>
                                    <p:cond delay="0"/>
                                  </p:stCondLst>
                                  <p:childTnLst>
                                    <p:set>
                                      <p:cBhvr>
                                        <p:cTn id="74" dur="indefinite"/>
                                        <p:tgtEl>
                                          <p:spTgt spid="64"/>
                                        </p:tgtEl>
                                        <p:attrNameLst>
                                          <p:attrName>style.opacity</p:attrName>
                                        </p:attrNameLst>
                                      </p:cBhvr>
                                      <p:to>
                                        <p:strVal val="0.25"/>
                                      </p:to>
                                    </p:set>
                                    <p:animEffect filter="image" prLst="opacity: 0.25">
                                      <p:cBhvr rctx="IE">
                                        <p:cTn id="75" dur="indefinite"/>
                                        <p:tgtEl>
                                          <p:spTgt spid="64"/>
                                        </p:tgtEl>
                                      </p:cBhvr>
                                    </p:animEffect>
                                  </p:childTnLst>
                                </p:cTn>
                              </p:par>
                              <p:par>
                                <p:cTn id="76" presetID="9" presetClass="emph" presetSubtype="0" nodeType="withEffect">
                                  <p:stCondLst>
                                    <p:cond delay="0"/>
                                  </p:stCondLst>
                                  <p:childTnLst>
                                    <p:set>
                                      <p:cBhvr>
                                        <p:cTn id="77" dur="indefinite"/>
                                        <p:tgtEl>
                                          <p:spTgt spid="65"/>
                                        </p:tgtEl>
                                        <p:attrNameLst>
                                          <p:attrName>style.opacity</p:attrName>
                                        </p:attrNameLst>
                                      </p:cBhvr>
                                      <p:to>
                                        <p:strVal val="0.25"/>
                                      </p:to>
                                    </p:set>
                                    <p:animEffect filter="image" prLst="opacity: 0.25">
                                      <p:cBhvr rctx="IE">
                                        <p:cTn id="78" dur="indefinite"/>
                                        <p:tgtEl>
                                          <p:spTgt spid="65"/>
                                        </p:tgtEl>
                                      </p:cBhvr>
                                    </p:animEffect>
                                  </p:childTnLst>
                                </p:cTn>
                              </p:par>
                              <p:par>
                                <p:cTn id="79" presetID="9" presetClass="emph" presetSubtype="0" nodeType="withEffect">
                                  <p:stCondLst>
                                    <p:cond delay="0"/>
                                  </p:stCondLst>
                                  <p:childTnLst>
                                    <p:set>
                                      <p:cBhvr>
                                        <p:cTn id="80" dur="indefinite"/>
                                        <p:tgtEl>
                                          <p:spTgt spid="66"/>
                                        </p:tgtEl>
                                        <p:attrNameLst>
                                          <p:attrName>style.opacity</p:attrName>
                                        </p:attrNameLst>
                                      </p:cBhvr>
                                      <p:to>
                                        <p:strVal val="0.25"/>
                                      </p:to>
                                    </p:set>
                                    <p:animEffect filter="image" prLst="opacity: 0.25">
                                      <p:cBhvr rctx="IE">
                                        <p:cTn id="81" dur="indefinite"/>
                                        <p:tgtEl>
                                          <p:spTgt spid="66"/>
                                        </p:tgtEl>
                                      </p:cBhvr>
                                    </p:animEffect>
                                  </p:childTnLst>
                                </p:cTn>
                              </p:par>
                              <p:par>
                                <p:cTn id="82" presetID="9" presetClass="emph" presetSubtype="0" nodeType="withEffect">
                                  <p:stCondLst>
                                    <p:cond delay="0"/>
                                  </p:stCondLst>
                                  <p:childTnLst>
                                    <p:set>
                                      <p:cBhvr>
                                        <p:cTn id="83" dur="indefinite"/>
                                        <p:tgtEl>
                                          <p:spTgt spid="67"/>
                                        </p:tgtEl>
                                        <p:attrNameLst>
                                          <p:attrName>style.opacity</p:attrName>
                                        </p:attrNameLst>
                                      </p:cBhvr>
                                      <p:to>
                                        <p:strVal val="0.25"/>
                                      </p:to>
                                    </p:set>
                                    <p:animEffect filter="image" prLst="opacity: 0.25">
                                      <p:cBhvr rctx="IE">
                                        <p:cTn id="84" dur="indefinite"/>
                                        <p:tgtEl>
                                          <p:spTgt spid="67"/>
                                        </p:tgtEl>
                                      </p:cBhvr>
                                    </p:animEffect>
                                  </p:childTnLst>
                                </p:cTn>
                              </p:par>
                              <p:par>
                                <p:cTn id="85" presetID="9" presetClass="emph" presetSubtype="0" grpId="0" nodeType="withEffect">
                                  <p:stCondLst>
                                    <p:cond delay="0"/>
                                  </p:stCondLst>
                                  <p:childTnLst>
                                    <p:set>
                                      <p:cBhvr>
                                        <p:cTn id="86" dur="indefinite"/>
                                        <p:tgtEl>
                                          <p:spTgt spid="68"/>
                                        </p:tgtEl>
                                        <p:attrNameLst>
                                          <p:attrName>style.opacity</p:attrName>
                                        </p:attrNameLst>
                                      </p:cBhvr>
                                      <p:to>
                                        <p:strVal val="0.25"/>
                                      </p:to>
                                    </p:set>
                                    <p:animEffect filter="image" prLst="opacity: 0.25">
                                      <p:cBhvr rctx="IE">
                                        <p:cTn id="87" dur="indefinite"/>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50" grpId="0" animBg="1"/>
      <p:bldP spid="51" grpId="0" animBg="1"/>
      <p:bldP spid="52" grpId="0" animBg="1"/>
      <p:bldP spid="54" grpId="0" animBg="1"/>
      <p:bldP spid="55" grpId="0" animBg="1"/>
      <p:bldP spid="56" grpId="0" animBg="1"/>
      <p:bldP spid="68"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Throat and neck </a:t>
            </a:r>
            <a:r>
              <a:rPr lang="en-ZA" dirty="0" err="1"/>
              <a:t>hemorrhage</a:t>
            </a:r>
            <a:endParaRPr lang="en-ZA" dirty="0"/>
          </a:p>
        </p:txBody>
      </p:sp>
      <p:sp>
        <p:nvSpPr>
          <p:cNvPr id="10" name="Text Placeholder 9">
            <a:extLst>
              <a:ext uri="{FF2B5EF4-FFF2-40B4-BE49-F238E27FC236}">
                <a16:creationId xmlns:a16="http://schemas.microsoft.com/office/drawing/2014/main" id="{55AC48A3-B198-4C11-9FFD-EBF36DD80B00}"/>
              </a:ext>
            </a:extLst>
          </p:cNvPr>
          <p:cNvSpPr>
            <a:spLocks noGrp="1"/>
          </p:cNvSpPr>
          <p:nvPr>
            <p:ph type="body" sz="quarter" idx="13"/>
          </p:nvPr>
        </p:nvSpPr>
        <p:spPr/>
        <p:txBody>
          <a:bodyPr/>
          <a:lstStyle/>
          <a:p>
            <a:endParaRPr lang="en-CA"/>
          </a:p>
        </p:txBody>
      </p:sp>
      <p:pic>
        <p:nvPicPr>
          <p:cNvPr id="7" name="Content Placeholder 6"/>
          <p:cNvPicPr>
            <a:picLocks noGrp="1"/>
          </p:cNvPicPr>
          <p:nvPr>
            <p:ph idx="4294967295"/>
          </p:nvPr>
        </p:nvPicPr>
        <p:blipFill rotWithShape="1">
          <a:blip r:embed="rId3" cstate="print">
            <a:extLst>
              <a:ext uri="{28A0092B-C50C-407E-A947-70E740481C1C}">
                <a14:useLocalDpi xmlns:a14="http://schemas.microsoft.com/office/drawing/2010/main" val="0"/>
              </a:ext>
            </a:extLst>
          </a:blip>
          <a:srcRect l="12362" r="16240"/>
          <a:stretch/>
        </p:blipFill>
        <p:spPr>
          <a:xfrm>
            <a:off x="836437" y="2001838"/>
            <a:ext cx="3132933" cy="3217862"/>
          </a:xfrm>
          <a:prstGeom prst="roundRect">
            <a:avLst/>
          </a:prstGeom>
        </p:spPr>
      </p:pic>
      <p:pic>
        <p:nvPicPr>
          <p:cNvPr id="5" name="Picture 4"/>
          <p:cNvPicPr>
            <a:picLocks/>
          </p:cNvPicPr>
          <p:nvPr/>
        </p:nvPicPr>
        <p:blipFill rotWithShape="1">
          <a:blip r:embed="rId4" cstate="print">
            <a:extLst>
              <a:ext uri="{28A0092B-C50C-407E-A947-70E740481C1C}">
                <a14:useLocalDpi xmlns:a14="http://schemas.microsoft.com/office/drawing/2010/main" val="0"/>
              </a:ext>
            </a:extLst>
          </a:blip>
          <a:srcRect l="5018" r="17956"/>
          <a:stretch/>
        </p:blipFill>
        <p:spPr>
          <a:xfrm>
            <a:off x="8137525" y="2001662"/>
            <a:ext cx="3218038" cy="3218038"/>
          </a:xfrm>
          <a:prstGeom prst="roundRect">
            <a:avLst/>
          </a:prstGeom>
        </p:spPr>
      </p:pic>
      <p:pic>
        <p:nvPicPr>
          <p:cNvPr id="8" name="Picture 7"/>
          <p:cNvPicPr>
            <a:picLocks/>
          </p:cNvPicPr>
          <p:nvPr/>
        </p:nvPicPr>
        <p:blipFill rotWithShape="1">
          <a:blip r:embed="rId5" cstate="print">
            <a:extLst>
              <a:ext uri="{28A0092B-C50C-407E-A947-70E740481C1C}">
                <a14:useLocalDpi xmlns:a14="http://schemas.microsoft.com/office/drawing/2010/main" val="0"/>
              </a:ext>
            </a:extLst>
          </a:blip>
          <a:srcRect l="17716"/>
          <a:stretch/>
        </p:blipFill>
        <p:spPr>
          <a:xfrm>
            <a:off x="4401879" y="2001662"/>
            <a:ext cx="3303137" cy="3218038"/>
          </a:xfrm>
          <a:prstGeom prst="roundRect">
            <a:avLst/>
          </a:prstGeom>
        </p:spPr>
      </p:pic>
    </p:spTree>
    <p:extLst>
      <p:ext uri="{BB962C8B-B14F-4D97-AF65-F5344CB8AC3E}">
        <p14:creationId xmlns:p14="http://schemas.microsoft.com/office/powerpoint/2010/main" val="33985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10972800" cy="2387600"/>
          </a:xfrm>
        </p:spPr>
        <p:txBody>
          <a:bodyPr>
            <a:normAutofit/>
          </a:bodyPr>
          <a:lstStyle/>
          <a:p>
            <a:pPr>
              <a:lnSpc>
                <a:spcPct val="100000"/>
              </a:lnSpc>
            </a:pPr>
            <a:r>
              <a:rPr lang="en-US" sz="4000" dirty="0">
                <a:solidFill>
                  <a:schemeClr val="accent1"/>
                </a:solidFill>
                <a:ea typeface="+mn-ea"/>
                <a:cs typeface="+mn-cs"/>
              </a:rPr>
              <a:t>Chapter 7: Treatment of Specific Hemorrhages</a:t>
            </a:r>
            <a:endParaRPr lang="en-US" sz="4000" dirty="0">
              <a:ea typeface="+mn-ea"/>
              <a:cs typeface="+mn-cs"/>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a:bodyPr>
          <a:lstStyle/>
          <a:p>
            <a:pPr>
              <a:spcBef>
                <a:spcPts val="0"/>
              </a:spcBef>
            </a:pPr>
            <a:r>
              <a:rPr lang="en-US" sz="3000" b="1" dirty="0">
                <a:ea typeface="+mj-ea"/>
                <a:cs typeface="+mj-cs"/>
              </a:rPr>
              <a:t>Johnny Mahlangu BSc, MBBCh, </a:t>
            </a:r>
            <a:r>
              <a:rPr lang="en-US" sz="3000" b="1" dirty="0" err="1">
                <a:ea typeface="+mj-ea"/>
                <a:cs typeface="+mj-cs"/>
              </a:rPr>
              <a:t>MMed</a:t>
            </a:r>
            <a:r>
              <a:rPr lang="en-US" sz="3000" b="1" dirty="0">
                <a:ea typeface="+mj-ea"/>
                <a:cs typeface="+mj-cs"/>
              </a:rPr>
              <a:t>, </a:t>
            </a:r>
            <a:r>
              <a:rPr lang="en-US" sz="3000" b="1" dirty="0" err="1">
                <a:ea typeface="+mj-ea"/>
                <a:cs typeface="+mj-cs"/>
              </a:rPr>
              <a:t>FCPath</a:t>
            </a:r>
            <a:r>
              <a:rPr lang="en-US" sz="3000" b="1" dirty="0">
                <a:ea typeface="+mj-ea"/>
                <a:cs typeface="+mj-cs"/>
              </a:rPr>
              <a:t> </a:t>
            </a:r>
            <a:br>
              <a:rPr lang="en-US" sz="2800" b="1" dirty="0">
                <a:ea typeface="+mj-ea"/>
                <a:cs typeface="+mj-cs"/>
              </a:rPr>
            </a:br>
            <a:r>
              <a:rPr lang="en-US" sz="2000" dirty="0"/>
              <a:t>Clinical </a:t>
            </a:r>
            <a:r>
              <a:rPr lang="en-US" sz="2000" dirty="0" err="1"/>
              <a:t>Haematologist</a:t>
            </a:r>
            <a:r>
              <a:rPr lang="en-US" sz="2000" dirty="0"/>
              <a:t>, Charlotte </a:t>
            </a:r>
            <a:r>
              <a:rPr lang="en-US" sz="2000" dirty="0" err="1"/>
              <a:t>Maxeke</a:t>
            </a:r>
            <a:r>
              <a:rPr lang="en-US" sz="2000" dirty="0"/>
              <a:t> Johannesburg Academic Hospital and Department of Molecular Medicine and </a:t>
            </a:r>
            <a:r>
              <a:rPr lang="en-US" sz="2000" dirty="0" err="1"/>
              <a:t>Haematology</a:t>
            </a:r>
            <a:br>
              <a:rPr lang="en-US" sz="2000" dirty="0"/>
            </a:br>
            <a:r>
              <a:rPr lang="en-US" sz="2000" dirty="0"/>
              <a:t>Professor in </a:t>
            </a:r>
            <a:r>
              <a:rPr lang="en-US" sz="2000" dirty="0" err="1"/>
              <a:t>Haematology</a:t>
            </a:r>
            <a:r>
              <a:rPr lang="en-US" sz="2000" dirty="0"/>
              <a:t>, Faculty of the Health Sciences</a:t>
            </a:r>
            <a:br>
              <a:rPr lang="en-US" sz="2000" dirty="0"/>
            </a:br>
            <a:r>
              <a:rPr lang="en-US" sz="2000" dirty="0"/>
              <a:t>University of the Witwatersrand and National Health Laboratory Service</a:t>
            </a:r>
            <a:br>
              <a:rPr lang="en-US" sz="2000" dirty="0"/>
            </a:br>
            <a:r>
              <a:rPr lang="en-US" sz="2000" dirty="0"/>
              <a:t>Johannesburg, South Africa</a:t>
            </a:r>
          </a:p>
          <a:p>
            <a:endParaRPr lang="en-US" dirty="0"/>
          </a:p>
        </p:txBody>
      </p:sp>
    </p:spTree>
    <p:extLst>
      <p:ext uri="{BB962C8B-B14F-4D97-AF65-F5344CB8AC3E}">
        <p14:creationId xmlns:p14="http://schemas.microsoft.com/office/powerpoint/2010/main" val="336901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552F-C42D-4878-B509-48B7AECA7B1E}"/>
              </a:ext>
            </a:extLst>
          </p:cNvPr>
          <p:cNvSpPr>
            <a:spLocks noGrp="1"/>
          </p:cNvSpPr>
          <p:nvPr>
            <p:ph type="title"/>
          </p:nvPr>
        </p:nvSpPr>
        <p:spPr/>
        <p:txBody>
          <a:bodyPr>
            <a:normAutofit/>
          </a:bodyPr>
          <a:lstStyle/>
          <a:p>
            <a:pPr>
              <a:lnSpc>
                <a:spcPct val="100000"/>
              </a:lnSpc>
            </a:pPr>
            <a:r>
              <a:rPr lang="en-US" dirty="0"/>
              <a:t>Throat and neck hemorrhage</a:t>
            </a:r>
            <a:endParaRPr lang="en-CA" b="0" dirty="0"/>
          </a:p>
        </p:txBody>
      </p:sp>
      <p:sp>
        <p:nvSpPr>
          <p:cNvPr id="4" name="Content Placeholder 3">
            <a:extLst>
              <a:ext uri="{FF2B5EF4-FFF2-40B4-BE49-F238E27FC236}">
                <a16:creationId xmlns:a16="http://schemas.microsoft.com/office/drawing/2014/main" id="{27B94C8E-E592-4C6B-BFB6-24392743A5DC}"/>
              </a:ext>
            </a:extLst>
          </p:cNvPr>
          <p:cNvSpPr>
            <a:spLocks noGrp="1"/>
          </p:cNvSpPr>
          <p:nvPr>
            <p:ph idx="1"/>
          </p:nvPr>
        </p:nvSpPr>
        <p:spPr>
          <a:xfrm>
            <a:off x="838201" y="1562100"/>
            <a:ext cx="10515600" cy="4614863"/>
          </a:xfrm>
        </p:spPr>
        <p:txBody>
          <a:bodyPr>
            <a:normAutofit/>
          </a:bodyPr>
          <a:lstStyle/>
          <a:p>
            <a:pPr marL="0" indent="0">
              <a:buNone/>
            </a:pPr>
            <a:r>
              <a:rPr lang="en-US" sz="2000" b="1" dirty="0">
                <a:solidFill>
                  <a:srgbClr val="008BB0"/>
                </a:solidFill>
              </a:rPr>
              <a:t>Recommendation 7.4.1 </a:t>
            </a:r>
            <a:br>
              <a:rPr lang="en-US" sz="2000" b="1" dirty="0">
                <a:solidFill>
                  <a:srgbClr val="008BB0"/>
                </a:solidFill>
              </a:rPr>
            </a:br>
            <a:r>
              <a:rPr lang="en-US" sz="2000" b="0" u="none" strike="noStrike" baseline="0" dirty="0"/>
              <a:t>In hemophilia patients with throat and neck bleeding, </a:t>
            </a:r>
            <a:r>
              <a:rPr lang="en-US" sz="2000" b="1" u="none" strike="noStrike" baseline="0" dirty="0"/>
              <a:t>clotting factor replacement therapy</a:t>
            </a:r>
            <a:r>
              <a:rPr lang="en-US" sz="2000" b="0" u="none" strike="noStrike" baseline="0" dirty="0"/>
              <a:t> should be administered </a:t>
            </a:r>
            <a:r>
              <a:rPr lang="en-US" sz="2000" b="1" u="none" strike="noStrike" baseline="0" dirty="0"/>
              <a:t>immediately and critical care </a:t>
            </a:r>
            <a:r>
              <a:rPr lang="en-US" sz="2000" b="0" u="none" strike="noStrike" baseline="0" dirty="0"/>
              <a:t>evaluation sought. </a:t>
            </a:r>
            <a:br>
              <a:rPr lang="en-US" sz="2000" b="0" u="none" strike="noStrike" baseline="0" dirty="0"/>
            </a:br>
            <a:endParaRPr lang="en-US" sz="2000" b="0" u="none" strike="noStrike" baseline="0" dirty="0"/>
          </a:p>
          <a:p>
            <a:pPr marL="0" indent="0">
              <a:buNone/>
            </a:pPr>
            <a:r>
              <a:rPr lang="en-US" sz="2000" b="1" dirty="0">
                <a:solidFill>
                  <a:srgbClr val="008BB0"/>
                </a:solidFill>
              </a:rPr>
              <a:t>Recommendation 7.4.2</a:t>
            </a:r>
            <a:br>
              <a:rPr lang="en-US" sz="2000" b="1" dirty="0">
                <a:solidFill>
                  <a:srgbClr val="008BB0"/>
                </a:solidFill>
              </a:rPr>
            </a:br>
            <a:r>
              <a:rPr lang="en-US" sz="2000" b="0" u="none" strike="noStrike" baseline="0" dirty="0"/>
              <a:t>In hemophilia patients with throat and neck bleeding, including injury of the tongue, </a:t>
            </a:r>
            <a:r>
              <a:rPr lang="en-US" sz="2000" b="1" u="none" strike="noStrike" baseline="0" dirty="0"/>
              <a:t>clotting factor replacement therapy </a:t>
            </a:r>
            <a:r>
              <a:rPr lang="en-US" sz="2000" b="0" u="none" strike="noStrike" baseline="0" dirty="0"/>
              <a:t>should continue </a:t>
            </a:r>
            <a:r>
              <a:rPr lang="en-US" sz="2000" b="1" u="none" strike="noStrike" baseline="0" dirty="0"/>
              <a:t>until the bleeding symptoms have resolved. </a:t>
            </a:r>
            <a:br>
              <a:rPr lang="en-US" sz="2000" b="1" u="none" strike="noStrike" baseline="0" dirty="0"/>
            </a:br>
            <a:endParaRPr lang="en-US" sz="2000" b="1" u="none" strike="noStrike" baseline="0" dirty="0"/>
          </a:p>
          <a:p>
            <a:pPr marL="0" indent="0">
              <a:buNone/>
            </a:pPr>
            <a:r>
              <a:rPr lang="en-US" sz="2000" b="1" dirty="0">
                <a:solidFill>
                  <a:srgbClr val="008BB0"/>
                </a:solidFill>
              </a:rPr>
              <a:t>Recommendation 7.4.3</a:t>
            </a:r>
            <a:br>
              <a:rPr lang="en-US" sz="2000" b="1" dirty="0">
                <a:solidFill>
                  <a:srgbClr val="008BB0"/>
                </a:solidFill>
              </a:rPr>
            </a:br>
            <a:r>
              <a:rPr lang="en-US" sz="2000" b="0" u="none" strike="noStrike" baseline="0" dirty="0"/>
              <a:t>In hemophilia patients with throat and neck bleeding and local infection, </a:t>
            </a:r>
            <a:r>
              <a:rPr lang="en-US" sz="2000" b="1" u="none" strike="noStrike" baseline="0" dirty="0"/>
              <a:t>antifibrinolytics</a:t>
            </a:r>
            <a:r>
              <a:rPr lang="en-US" sz="2000" b="0" u="none" strike="noStrike" baseline="0" dirty="0"/>
              <a:t> should be started to treat the bleed </a:t>
            </a:r>
            <a:r>
              <a:rPr lang="en-US" sz="2000" b="1" u="none" strike="noStrike" baseline="0" dirty="0"/>
              <a:t>and antibiotics </a:t>
            </a:r>
            <a:r>
              <a:rPr lang="en-US" sz="2000" b="0" u="none" strike="noStrike" baseline="0" dirty="0"/>
              <a:t>to treat the infection. </a:t>
            </a:r>
            <a:endParaRPr lang="en-CA" sz="2000" dirty="0"/>
          </a:p>
        </p:txBody>
      </p:sp>
      <p:sp>
        <p:nvSpPr>
          <p:cNvPr id="6" name="Text Placeholder 5">
            <a:extLst>
              <a:ext uri="{FF2B5EF4-FFF2-40B4-BE49-F238E27FC236}">
                <a16:creationId xmlns:a16="http://schemas.microsoft.com/office/drawing/2014/main" id="{C46397BF-A566-47BB-863E-7A1D17E3D7C2}"/>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320396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58B56-F736-A84D-8CD7-5A090AE13C49}"/>
              </a:ext>
            </a:extLst>
          </p:cNvPr>
          <p:cNvSpPr txBox="1"/>
          <p:nvPr/>
        </p:nvSpPr>
        <p:spPr>
          <a:xfrm>
            <a:off x="10351008" y="6096000"/>
            <a:ext cx="1840992" cy="524256"/>
          </a:xfrm>
          <a:prstGeom prst="rect">
            <a:avLst/>
          </a:prstGeom>
          <a:solidFill>
            <a:schemeClr val="bg1"/>
          </a:solidFill>
        </p:spPr>
        <p:txBody>
          <a:bodyPr wrap="square" rtlCol="0">
            <a:spAutoFit/>
          </a:bodyPr>
          <a:lstStyle/>
          <a:p>
            <a:endParaRPr lang="en-US" dirty="0"/>
          </a:p>
        </p:txBody>
      </p:sp>
      <p:sp>
        <p:nvSpPr>
          <p:cNvPr id="3" name="Text Placeholder 2">
            <a:extLst>
              <a:ext uri="{FF2B5EF4-FFF2-40B4-BE49-F238E27FC236}">
                <a16:creationId xmlns:a16="http://schemas.microsoft.com/office/drawing/2014/main" id="{34C39DAC-B0F0-4AE7-8CBA-C076E68CC08B}"/>
              </a:ext>
            </a:extLst>
          </p:cNvPr>
          <p:cNvSpPr>
            <a:spLocks noGrp="1"/>
          </p:cNvSpPr>
          <p:nvPr>
            <p:ph type="body" sz="quarter" idx="13"/>
          </p:nvPr>
        </p:nvSpPr>
        <p:spPr>
          <a:xfrm>
            <a:off x="123164" y="5843689"/>
            <a:ext cx="11983492" cy="816827"/>
          </a:xfrm>
        </p:spPr>
        <p:txBody>
          <a:bodyPr/>
          <a:lstStyle/>
          <a:p>
            <a:pPr algn="just"/>
            <a:r>
              <a:rPr lang="en-CA" b="1" u="sng" dirty="0"/>
              <a:t>Notes </a:t>
            </a:r>
            <a:r>
              <a:rPr lang="en-CA" dirty="0"/>
              <a:t>: In this table, the desired peak factor levels of CFC replacement shown for treatment of hemorrhages at different anatomical sites represent the ranges in global practice patterns depending on available resources. Importantly, it should be recognized that the goal of such treatment is effective control of bleeding and should be the same everywhere in the world. Lower CFC replacement levels require much closer observation for effectiveness of bleeding control, with a potentially greater chance of requiring additional CFC replacement to achieve the target plasma level as well as the hemostatic and musculoskeletal outcomes.</a:t>
            </a:r>
          </a:p>
          <a:p>
            <a:pPr algn="just"/>
            <a:r>
              <a:rPr lang="en-US" baseline="30000" dirty="0"/>
              <a:t>a </a:t>
            </a:r>
            <a:r>
              <a:rPr lang="en-US" dirty="0"/>
              <a:t>May be longer if response is inadequate. </a:t>
            </a:r>
            <a:r>
              <a:rPr lang="en-US" baseline="30000" dirty="0"/>
              <a:t>b </a:t>
            </a:r>
            <a:r>
              <a:rPr lang="en-US" dirty="0"/>
              <a:t>Sometimes longer as secondary prophylaxis during physical therapy. </a:t>
            </a:r>
            <a:r>
              <a:rPr lang="en-US" baseline="30000" dirty="0"/>
              <a:t>C </a:t>
            </a:r>
            <a:r>
              <a:rPr lang="en-US" dirty="0"/>
              <a:t>The duration of treatment refers to sequential days post-surgery. Type of CFC and patient's response to CFC should be taken into account. </a:t>
            </a:r>
            <a:r>
              <a:rPr lang="en-US" baseline="30000" dirty="0"/>
              <a:t>D </a:t>
            </a:r>
            <a:r>
              <a:rPr lang="en-US" dirty="0"/>
              <a:t>Depending on procedure; the number of doses would depend on the half-life of the CFC used.</a:t>
            </a:r>
            <a:endParaRPr lang="en-CA" dirty="0"/>
          </a:p>
        </p:txBody>
      </p:sp>
      <p:graphicFrame>
        <p:nvGraphicFramePr>
          <p:cNvPr id="10" name="Object 9">
            <a:extLst>
              <a:ext uri="{FF2B5EF4-FFF2-40B4-BE49-F238E27FC236}">
                <a16:creationId xmlns:a16="http://schemas.microsoft.com/office/drawing/2014/main" id="{48381308-426F-4A5C-9E9E-5E9E4717B496}"/>
              </a:ext>
            </a:extLst>
          </p:cNvPr>
          <p:cNvGraphicFramePr>
            <a:graphicFrameLocks noChangeAspect="1"/>
          </p:cNvGraphicFramePr>
          <p:nvPr>
            <p:extLst>
              <p:ext uri="{D42A27DB-BD31-4B8C-83A1-F6EECF244321}">
                <p14:modId xmlns:p14="http://schemas.microsoft.com/office/powerpoint/2010/main" val="3953241867"/>
              </p:ext>
            </p:extLst>
          </p:nvPr>
        </p:nvGraphicFramePr>
        <p:xfrm>
          <a:off x="1181100" y="295275"/>
          <a:ext cx="9583738" cy="5608638"/>
        </p:xfrm>
        <a:graphic>
          <a:graphicData uri="http://schemas.openxmlformats.org/presentationml/2006/ole">
            <mc:AlternateContent xmlns:mc="http://schemas.openxmlformats.org/markup-compatibility/2006">
              <mc:Choice xmlns:v="urn:schemas-microsoft-com:vml" Requires="v">
                <p:oleObj name="Worksheet" r:id="rId2" imgW="10340375" imgH="5966460" progId="Excel.Sheet.12">
                  <p:embed/>
                </p:oleObj>
              </mc:Choice>
              <mc:Fallback>
                <p:oleObj name="Worksheet" r:id="rId2" imgW="10340375" imgH="5966460" progId="Excel.Sheet.12">
                  <p:embed/>
                  <p:pic>
                    <p:nvPicPr>
                      <p:cNvPr id="10" name="Object 9">
                        <a:extLst>
                          <a:ext uri="{FF2B5EF4-FFF2-40B4-BE49-F238E27FC236}">
                            <a16:creationId xmlns:a16="http://schemas.microsoft.com/office/drawing/2014/main" id="{48381308-426F-4A5C-9E9E-5E9E4717B496}"/>
                          </a:ext>
                        </a:extLst>
                      </p:cNvPr>
                      <p:cNvPicPr/>
                      <p:nvPr/>
                    </p:nvPicPr>
                    <p:blipFill>
                      <a:blip r:embed="rId3"/>
                      <a:stretch>
                        <a:fillRect/>
                      </a:stretch>
                    </p:blipFill>
                    <p:spPr>
                      <a:xfrm>
                        <a:off x="1181100" y="295275"/>
                        <a:ext cx="9583738" cy="560863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A62D2C64-6647-4A3A-954F-F108F0CE1E89}"/>
              </a:ext>
            </a:extLst>
          </p:cNvPr>
          <p:cNvSpPr>
            <a:spLocks noGrp="1"/>
          </p:cNvSpPr>
          <p:nvPr>
            <p:ph type="title"/>
          </p:nvPr>
        </p:nvSpPr>
        <p:spPr>
          <a:xfrm>
            <a:off x="123164" y="296832"/>
            <a:ext cx="1181097" cy="365126"/>
          </a:xfrm>
        </p:spPr>
        <p:txBody>
          <a:bodyPr>
            <a:normAutofit fontScale="90000"/>
          </a:bodyPr>
          <a:lstStyle/>
          <a:p>
            <a:pPr>
              <a:lnSpc>
                <a:spcPct val="100000"/>
              </a:lnSpc>
            </a:pPr>
            <a:r>
              <a:rPr lang="en-US" sz="1800" dirty="0"/>
              <a:t>Table 7-2</a:t>
            </a:r>
            <a:endParaRPr lang="en-CA" sz="1800" b="0" dirty="0"/>
          </a:p>
        </p:txBody>
      </p:sp>
      <p:sp>
        <p:nvSpPr>
          <p:cNvPr id="12" name="Rectangle 11">
            <a:extLst>
              <a:ext uri="{FF2B5EF4-FFF2-40B4-BE49-F238E27FC236}">
                <a16:creationId xmlns:a16="http://schemas.microsoft.com/office/drawing/2014/main" id="{8101E2EF-A917-4F1B-8DC8-1BCE6DA88834}"/>
              </a:ext>
            </a:extLst>
          </p:cNvPr>
          <p:cNvSpPr/>
          <p:nvPr/>
        </p:nvSpPr>
        <p:spPr>
          <a:xfrm>
            <a:off x="1181545" y="296831"/>
            <a:ext cx="1263943" cy="560781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FF38E14A-C9C7-49E4-B9C8-E05B273A4666}"/>
              </a:ext>
            </a:extLst>
          </p:cNvPr>
          <p:cNvSpPr/>
          <p:nvPr/>
        </p:nvSpPr>
        <p:spPr>
          <a:xfrm>
            <a:off x="2449026" y="296831"/>
            <a:ext cx="8310670" cy="1771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CF2B6BF1-7637-4C6C-999C-C3FF992E3932}"/>
              </a:ext>
            </a:extLst>
          </p:cNvPr>
          <p:cNvSpPr/>
          <p:nvPr/>
        </p:nvSpPr>
        <p:spPr>
          <a:xfrm>
            <a:off x="2457063" y="473992"/>
            <a:ext cx="8302633" cy="3326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BA231F4-43F3-4714-B7A7-0083867BC799}"/>
              </a:ext>
            </a:extLst>
          </p:cNvPr>
          <p:cNvSpPr/>
          <p:nvPr/>
        </p:nvSpPr>
        <p:spPr>
          <a:xfrm>
            <a:off x="2449026" y="813517"/>
            <a:ext cx="8310670" cy="33194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7D276FA0-ED21-4624-9AB8-496AD75F94B6}"/>
              </a:ext>
            </a:extLst>
          </p:cNvPr>
          <p:cNvSpPr/>
          <p:nvPr/>
        </p:nvSpPr>
        <p:spPr>
          <a:xfrm>
            <a:off x="1181546" y="1145459"/>
            <a:ext cx="9578150" cy="1956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46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2BB6-EC87-A645-A3FC-3F1FF1A7E17C}"/>
              </a:ext>
            </a:extLst>
          </p:cNvPr>
          <p:cNvSpPr>
            <a:spLocks noGrp="1"/>
          </p:cNvSpPr>
          <p:nvPr>
            <p:ph type="title"/>
          </p:nvPr>
        </p:nvSpPr>
        <p:spPr/>
        <p:txBody>
          <a:bodyPr>
            <a:normAutofit/>
          </a:bodyPr>
          <a:lstStyle/>
          <a:p>
            <a:r>
              <a:rPr lang="en-US"/>
              <a:t>Conclusions</a:t>
            </a:r>
            <a:endParaRPr lang="en-US" dirty="0"/>
          </a:p>
        </p:txBody>
      </p:sp>
      <p:sp>
        <p:nvSpPr>
          <p:cNvPr id="3" name="Content Placeholder 2">
            <a:extLst>
              <a:ext uri="{FF2B5EF4-FFF2-40B4-BE49-F238E27FC236}">
                <a16:creationId xmlns:a16="http://schemas.microsoft.com/office/drawing/2014/main" id="{615BFF0F-BE5D-5E4B-96CC-77D9703A8867}"/>
              </a:ext>
            </a:extLst>
          </p:cNvPr>
          <p:cNvSpPr>
            <a:spLocks noGrp="1"/>
          </p:cNvSpPr>
          <p:nvPr>
            <p:ph idx="1"/>
          </p:nvPr>
        </p:nvSpPr>
        <p:spPr/>
        <p:txBody>
          <a:bodyPr>
            <a:normAutofit/>
          </a:bodyPr>
          <a:lstStyle/>
          <a:p>
            <a:r>
              <a:rPr lang="en-US" b="1" dirty="0"/>
              <a:t>Early diagnosis is crucial </a:t>
            </a:r>
            <a:r>
              <a:rPr lang="en-US" dirty="0"/>
              <a:t>to successful management of specific hemorrhages </a:t>
            </a:r>
          </a:p>
          <a:p>
            <a:r>
              <a:rPr lang="en-US" dirty="0"/>
              <a:t>Early treatment with </a:t>
            </a:r>
            <a:r>
              <a:rPr lang="en-US" b="1" dirty="0"/>
              <a:t>clotting factor replacement therapy </a:t>
            </a:r>
            <a:r>
              <a:rPr lang="en-US" dirty="0"/>
              <a:t>is the </a:t>
            </a:r>
            <a:r>
              <a:rPr lang="en-US" b="1" dirty="0"/>
              <a:t>standard of care</a:t>
            </a:r>
            <a:r>
              <a:rPr lang="en-US" dirty="0"/>
              <a:t> in all bleeding sites</a:t>
            </a:r>
          </a:p>
          <a:p>
            <a:r>
              <a:rPr lang="en-US" b="1" dirty="0"/>
              <a:t>Treatment should be given in sufficient quantity </a:t>
            </a:r>
            <a:r>
              <a:rPr lang="en-US" dirty="0"/>
              <a:t>and duration to achieve hemostasis </a:t>
            </a:r>
          </a:p>
          <a:p>
            <a:r>
              <a:rPr lang="en-US" b="1" dirty="0"/>
              <a:t>Treatment of specific hemorrhages should</a:t>
            </a:r>
            <a:r>
              <a:rPr lang="en-US" dirty="0"/>
              <a:t> ideally </a:t>
            </a:r>
            <a:r>
              <a:rPr lang="en-US" b="1" dirty="0"/>
              <a:t>be individualized </a:t>
            </a:r>
            <a:r>
              <a:rPr lang="en-US" dirty="0"/>
              <a:t>and target outcomes be defined per site of bleeding</a:t>
            </a:r>
          </a:p>
          <a:p>
            <a:r>
              <a:rPr lang="en-US" dirty="0"/>
              <a:t>Both </a:t>
            </a:r>
            <a:r>
              <a:rPr lang="en-US" b="1" dirty="0"/>
              <a:t>low dose </a:t>
            </a:r>
            <a:r>
              <a:rPr lang="en-US" dirty="0"/>
              <a:t>and</a:t>
            </a:r>
            <a:r>
              <a:rPr lang="en-US" b="1" dirty="0"/>
              <a:t> higher dose practice patterns are acceptable </a:t>
            </a:r>
            <a:r>
              <a:rPr lang="en-US" dirty="0"/>
              <a:t>in the management of specific bleeds in hemophilia  </a:t>
            </a:r>
          </a:p>
        </p:txBody>
      </p:sp>
      <p:sp>
        <p:nvSpPr>
          <p:cNvPr id="4" name="Text Placeholder 3">
            <a:extLst>
              <a:ext uri="{FF2B5EF4-FFF2-40B4-BE49-F238E27FC236}">
                <a16:creationId xmlns:a16="http://schemas.microsoft.com/office/drawing/2014/main" id="{B187A860-9A66-49AC-900A-4453D4DD7346}"/>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39359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ctrTitle"/>
          </p:nvPr>
        </p:nvSpPr>
        <p:spPr>
          <a:xfrm>
            <a:off x="698500" y="1122363"/>
            <a:ext cx="10795000" cy="2387600"/>
          </a:xfrm>
        </p:spPr>
        <p:txBody>
          <a:bodyPr>
            <a:normAutofit/>
          </a:bodyPr>
          <a:lstStyle/>
          <a:p>
            <a:pPr algn="ctr"/>
            <a:r>
              <a:rPr lang="en-CA" sz="3600" b="1" dirty="0">
                <a:latin typeface="Arial" panose="020B0604020202020204" pitchFamily="34" charset="0"/>
                <a:cs typeface="Arial" panose="020B0604020202020204" pitchFamily="34" charset="0"/>
              </a:rPr>
              <a:t>Thank you to the Hemophilia Alliance for their support in developing this presentation</a:t>
            </a:r>
            <a:endParaRPr lang="en-US" sz="36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1" y="3529013"/>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lstStyle/>
          <a:p>
            <a:pPr>
              <a:lnSpc>
                <a:spcPct val="100000"/>
              </a:lnSpc>
            </a:pPr>
            <a:r>
              <a:rPr lang="en-US" dirty="0"/>
              <a:t>Disclosures: Johnny Mahlangu </a:t>
            </a:r>
          </a:p>
        </p:txBody>
      </p:sp>
      <p:sp>
        <p:nvSpPr>
          <p:cNvPr id="6" name="Content Placeholder 5">
            <a:extLst>
              <a:ext uri="{FF2B5EF4-FFF2-40B4-BE49-F238E27FC236}">
                <a16:creationId xmlns:a16="http://schemas.microsoft.com/office/drawing/2014/main" id="{24491BEA-2AA6-4E1E-A691-10CBE08E6595}"/>
              </a:ext>
            </a:extLst>
          </p:cNvPr>
          <p:cNvSpPr>
            <a:spLocks noGrp="1"/>
          </p:cNvSpPr>
          <p:nvPr>
            <p:ph idx="1"/>
          </p:nvPr>
        </p:nvSpPr>
        <p:spPr>
          <a:xfrm>
            <a:off x="838200" y="1562100"/>
            <a:ext cx="10515600" cy="4614863"/>
          </a:xfrm>
        </p:spPr>
        <p:txBody>
          <a:bodyPr>
            <a:normAutofit/>
          </a:bodyPr>
          <a:lstStyle/>
          <a:p>
            <a:pPr marL="0" indent="0">
              <a:buNone/>
            </a:pPr>
            <a:r>
              <a:rPr lang="en-US" b="1" dirty="0">
                <a:solidFill>
                  <a:schemeClr val="accent1"/>
                </a:solidFill>
              </a:rPr>
              <a:t>Grant/Research Support</a:t>
            </a:r>
          </a:p>
          <a:p>
            <a:r>
              <a:rPr lang="en-US" dirty="0"/>
              <a:t>Bayer, Biogen, BioMarin, CSL Behring, Novo Nordisk, Pfizer, </a:t>
            </a:r>
            <a:r>
              <a:rPr lang="en-US" dirty="0" err="1"/>
              <a:t>Sobi</a:t>
            </a:r>
            <a:r>
              <a:rPr lang="en-US" dirty="0"/>
              <a:t>, Roche, Unique</a:t>
            </a:r>
          </a:p>
          <a:p>
            <a:pPr marL="0" indent="0">
              <a:buNone/>
            </a:pPr>
            <a:r>
              <a:rPr lang="en-US" b="1" dirty="0">
                <a:solidFill>
                  <a:schemeClr val="accent1"/>
                </a:solidFill>
              </a:rPr>
              <a:t>Consultant/Scientific board</a:t>
            </a:r>
          </a:p>
          <a:p>
            <a:r>
              <a:rPr lang="en-US" dirty="0"/>
              <a:t>Alnylam, Bayer, Biotest, Biogen, Baxalta, CSL Behring, Catalyst Biosciences, Novo Nordisk, Roche and Spark</a:t>
            </a:r>
          </a:p>
          <a:p>
            <a:pPr marL="0" indent="0">
              <a:buNone/>
            </a:pPr>
            <a:r>
              <a:rPr lang="en-US" b="1" dirty="0">
                <a:solidFill>
                  <a:schemeClr val="accent1"/>
                </a:solidFill>
              </a:rPr>
              <a:t>Speaker bureau</a:t>
            </a:r>
          </a:p>
          <a:p>
            <a:r>
              <a:rPr lang="en-US" dirty="0"/>
              <a:t>Alnylam, Bayer, Biotest, Biogen, Novo Nordisk, Pfizer, </a:t>
            </a:r>
            <a:r>
              <a:rPr lang="en-US" dirty="0" err="1"/>
              <a:t>Sobi</a:t>
            </a:r>
            <a:r>
              <a:rPr lang="en-US" dirty="0"/>
              <a:t>, Shire, Roche, ISTH and WFH</a:t>
            </a:r>
          </a:p>
          <a:p>
            <a:endParaRPr lang="en-CA" dirty="0"/>
          </a:p>
        </p:txBody>
      </p:sp>
    </p:spTree>
    <p:extLst>
      <p:ext uri="{BB962C8B-B14F-4D97-AF65-F5344CB8AC3E}">
        <p14:creationId xmlns:p14="http://schemas.microsoft.com/office/powerpoint/2010/main" val="325249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pPr>
              <a:lnSpc>
                <a:spcPct val="100000"/>
              </a:lnSpc>
            </a:pPr>
            <a:r>
              <a:rPr lang="en-US" dirty="0"/>
              <a:t>Authors</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5511800" cy="4614863"/>
          </a:xfrm>
        </p:spPr>
        <p:txBody>
          <a:bodyPr>
            <a:noAutofit/>
          </a:bodyPr>
          <a:lstStyle/>
          <a:p>
            <a:pPr>
              <a:spcBef>
                <a:spcPts val="1000"/>
              </a:spcBef>
            </a:pPr>
            <a:r>
              <a:rPr lang="en-CA" b="1" dirty="0"/>
              <a:t>Johnny Mahlangu</a:t>
            </a:r>
          </a:p>
          <a:p>
            <a:pPr>
              <a:spcBef>
                <a:spcPts val="1000"/>
              </a:spcBef>
            </a:pPr>
            <a:r>
              <a:rPr lang="en-CA" b="1" dirty="0"/>
              <a:t>Gerard Dolan</a:t>
            </a:r>
          </a:p>
          <a:p>
            <a:pPr>
              <a:spcBef>
                <a:spcPts val="1000"/>
              </a:spcBef>
            </a:pPr>
            <a:r>
              <a:rPr lang="en-CA" b="1" dirty="0"/>
              <a:t>Alison </a:t>
            </a:r>
            <a:r>
              <a:rPr lang="en-CA" b="1" dirty="0" err="1"/>
              <a:t>Dougall</a:t>
            </a:r>
            <a:endParaRPr lang="en-CA" b="1" dirty="0"/>
          </a:p>
          <a:p>
            <a:pPr>
              <a:spcBef>
                <a:spcPts val="1000"/>
              </a:spcBef>
            </a:pPr>
            <a:r>
              <a:rPr lang="en-CA" b="1" dirty="0"/>
              <a:t>Nicholas J. Goddard</a:t>
            </a:r>
          </a:p>
          <a:p>
            <a:pPr>
              <a:spcBef>
                <a:spcPts val="1000"/>
              </a:spcBef>
            </a:pPr>
            <a:r>
              <a:rPr lang="en-CA" b="1" dirty="0"/>
              <a:t>Margaret V. </a:t>
            </a:r>
            <a:r>
              <a:rPr lang="en-CA" b="1" dirty="0" err="1"/>
              <a:t>Ragni</a:t>
            </a:r>
            <a:endParaRPr lang="en-CA" b="1" dirty="0"/>
          </a:p>
          <a:p>
            <a:pPr>
              <a:spcBef>
                <a:spcPts val="1000"/>
              </a:spcBef>
            </a:pPr>
            <a:r>
              <a:rPr lang="en-CA" b="1" dirty="0"/>
              <a:t>Jerzy </a:t>
            </a:r>
            <a:r>
              <a:rPr lang="en-CA" b="1" dirty="0" err="1"/>
              <a:t>Windyga</a:t>
            </a:r>
            <a:endParaRPr lang="en-CA" b="1" dirty="0"/>
          </a:p>
          <a:p>
            <a:pPr>
              <a:spcBef>
                <a:spcPts val="1000"/>
              </a:spcBef>
            </a:pPr>
            <a:r>
              <a:rPr lang="en-CA" b="1" dirty="0"/>
              <a:t>Enrique D. </a:t>
            </a:r>
            <a:r>
              <a:rPr lang="en-CA" b="1" dirty="0" err="1"/>
              <a:t>Preza</a:t>
            </a:r>
            <a:r>
              <a:rPr lang="en-CA" b="1" dirty="0"/>
              <a:t> Hernández (PWH)</a:t>
            </a:r>
          </a:p>
          <a:p>
            <a:pPr>
              <a:spcBef>
                <a:spcPts val="1000"/>
              </a:spcBef>
            </a:pPr>
            <a:r>
              <a:rPr lang="en-CA" b="1" dirty="0"/>
              <a:t>Bradley Rayner (PWH)</a:t>
            </a:r>
          </a:p>
          <a:p>
            <a:pPr>
              <a:spcBef>
                <a:spcPts val="1000"/>
              </a:spcBef>
            </a:pPr>
            <a:r>
              <a:rPr lang="fi-FI" b="1" dirty="0"/>
              <a:t>Glenn F. Pierce</a:t>
            </a:r>
          </a:p>
          <a:p>
            <a:pPr>
              <a:spcBef>
                <a:spcPts val="1000"/>
              </a:spcBef>
            </a:pPr>
            <a:r>
              <a:rPr lang="fi-FI" b="1" dirty="0"/>
              <a:t>Alok Srivastava</a:t>
            </a:r>
            <a:endParaRPr lang="en-CA" b="1" dirty="0"/>
          </a:p>
        </p:txBody>
      </p:sp>
      <p:sp>
        <p:nvSpPr>
          <p:cNvPr id="6" name="Text Placeholder 5">
            <a:extLst>
              <a:ext uri="{FF2B5EF4-FFF2-40B4-BE49-F238E27FC236}">
                <a16:creationId xmlns:a16="http://schemas.microsoft.com/office/drawing/2014/main" id="{40EB44BD-04FE-492C-AC88-C5B9ED0E17A3}"/>
              </a:ext>
            </a:extLst>
          </p:cNvPr>
          <p:cNvSpPr>
            <a:spLocks noGrp="1"/>
          </p:cNvSpPr>
          <p:nvPr>
            <p:ph type="body" sz="quarter" idx="13"/>
          </p:nvPr>
        </p:nvSpPr>
        <p:spPr>
          <a:xfrm>
            <a:off x="838201" y="6356351"/>
            <a:ext cx="9925050" cy="365125"/>
          </a:xfrm>
        </p:spPr>
        <p:txBody>
          <a:bodyPr/>
          <a:lstStyle/>
          <a:p>
            <a:r>
              <a:rPr lang="en-US" dirty="0"/>
              <a:t>PWH, person with hemophilia.</a:t>
            </a:r>
            <a:endParaRPr lang="en-CA" dirty="0"/>
          </a:p>
        </p:txBody>
      </p:sp>
      <p:pic>
        <p:nvPicPr>
          <p:cNvPr id="4" name="Picture 3"/>
          <p:cNvPicPr>
            <a:picLocks noChangeAspect="1"/>
          </p:cNvPicPr>
          <p:nvPr/>
        </p:nvPicPr>
        <p:blipFill>
          <a:blip r:embed="rId3"/>
          <a:stretch>
            <a:fillRect/>
          </a:stretch>
        </p:blipFill>
        <p:spPr>
          <a:xfrm>
            <a:off x="5542309" y="1748922"/>
            <a:ext cx="6344891" cy="3076403"/>
          </a:xfrm>
          <a:prstGeom prst="rect">
            <a:avLst/>
          </a:prstGeom>
          <a:ln>
            <a:noFill/>
          </a:ln>
        </p:spPr>
      </p:pic>
    </p:spTree>
    <p:extLst>
      <p:ext uri="{BB962C8B-B14F-4D97-AF65-F5344CB8AC3E}">
        <p14:creationId xmlns:p14="http://schemas.microsoft.com/office/powerpoint/2010/main" val="164741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n-ZA" dirty="0"/>
              <a:t>Bleeding in hemophilia is diverse</a:t>
            </a:r>
          </a:p>
        </p:txBody>
      </p:sp>
      <p:sp>
        <p:nvSpPr>
          <p:cNvPr id="4" name="Text Placeholder 3">
            <a:extLst>
              <a:ext uri="{FF2B5EF4-FFF2-40B4-BE49-F238E27FC236}">
                <a16:creationId xmlns:a16="http://schemas.microsoft.com/office/drawing/2014/main" id="{42CDE35A-582D-4320-99C5-41D9FBE5A1D2}"/>
              </a:ext>
            </a:extLst>
          </p:cNvPr>
          <p:cNvSpPr>
            <a:spLocks noGrp="1"/>
          </p:cNvSpPr>
          <p:nvPr>
            <p:ph type="body" sz="quarter" idx="13"/>
          </p:nvPr>
        </p:nvSpPr>
        <p:spPr/>
        <p:txBody>
          <a:bodyPr/>
          <a:lstStyle/>
          <a:p>
            <a:endParaRPr lang="en-CA"/>
          </a:p>
        </p:txBody>
      </p:sp>
      <p:sp>
        <p:nvSpPr>
          <p:cNvPr id="14" name="Rectangle: Rounded Corners 13" descr="Arm bleed hoffbrand"/>
          <p:cNvSpPr/>
          <p:nvPr/>
        </p:nvSpPr>
        <p:spPr>
          <a:xfrm>
            <a:off x="757807" y="1452557"/>
            <a:ext cx="2423160" cy="2427034"/>
          </a:xfrm>
          <a:prstGeom prst="roundRect">
            <a:avLst/>
          </a:prstGeom>
          <a:blipFill>
            <a:blip r:embed="rId2"/>
            <a:srcRect/>
            <a:stretch>
              <a:fillRect l="-31790" t="-1766" r="-31790" b="-1766"/>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Rounded Corners 15" descr="Oral bleed"/>
          <p:cNvSpPr/>
          <p:nvPr/>
        </p:nvSpPr>
        <p:spPr>
          <a:xfrm rot="10800000">
            <a:off x="3878246" y="1452557"/>
            <a:ext cx="2423160" cy="2427034"/>
          </a:xfrm>
          <a:prstGeom prst="roundRect">
            <a:avLst/>
          </a:prstGeom>
          <a:blipFill>
            <a:blip r:embed="rId3"/>
            <a:srcRect/>
            <a:stretch>
              <a:fillRect t="-8000" b="-8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Rounded Corners 17" descr="DSCN2168"/>
          <p:cNvSpPr/>
          <p:nvPr/>
        </p:nvSpPr>
        <p:spPr>
          <a:xfrm>
            <a:off x="6998684" y="1452557"/>
            <a:ext cx="2423160" cy="2427034"/>
          </a:xfrm>
          <a:prstGeom prst="roundRect">
            <a:avLst/>
          </a:prstGeom>
          <a:blipFill>
            <a:blip r:embed="rId4" cstate="print">
              <a:extLst>
                <a:ext uri="{28A0092B-C50C-407E-A947-70E740481C1C}">
                  <a14:useLocalDpi xmlns:a14="http://schemas.microsoft.com/office/drawing/2010/main" val="0"/>
                </a:ext>
              </a:extLst>
            </a:blip>
            <a:srcRect/>
            <a:stretch>
              <a:fillRect t="-5000" b="-5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tangle: Rounded Corners 19" descr="Img2004-09-13_0006"/>
          <p:cNvSpPr/>
          <p:nvPr/>
        </p:nvSpPr>
        <p:spPr>
          <a:xfrm>
            <a:off x="2421508" y="3616654"/>
            <a:ext cx="2423160" cy="2427034"/>
          </a:xfrm>
          <a:prstGeom prst="roundRect">
            <a:avLst/>
          </a:prstGeom>
          <a:blipFill>
            <a:blip r:embed="rId5" cstate="print"/>
            <a:srcRect/>
            <a:stretch>
              <a:fillRect l="-7000" r="-7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ectangle: Rounded Corners 21"/>
          <p:cNvSpPr/>
          <p:nvPr/>
        </p:nvSpPr>
        <p:spPr>
          <a:xfrm>
            <a:off x="5541946" y="3616654"/>
            <a:ext cx="2423160" cy="2427034"/>
          </a:xfrm>
          <a:prstGeom prst="roundRect">
            <a:avLst/>
          </a:prstGeom>
          <a:blipFill>
            <a:blip r:embed="rId6" cstate="print">
              <a:extLst>
                <a:ext uri="{28A0092B-C50C-407E-A947-70E740481C1C}">
                  <a14:useLocalDpi xmlns:a14="http://schemas.microsoft.com/office/drawing/2010/main" val="0"/>
                </a:ext>
              </a:extLst>
            </a:blip>
            <a:srcRect/>
            <a:stretch>
              <a:fillRect l="-3000" r="-3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Rectangle: Rounded Corners 23" descr="DSCN2039"/>
          <p:cNvSpPr/>
          <p:nvPr/>
        </p:nvSpPr>
        <p:spPr>
          <a:xfrm>
            <a:off x="8662384" y="3616654"/>
            <a:ext cx="2423160" cy="2427034"/>
          </a:xfrm>
          <a:prstGeom prst="roundRect">
            <a:avLst/>
          </a:prstGeom>
          <a:blipFill>
            <a:blip r:embed="rId7" cstate="print"/>
            <a:srcRect/>
            <a:stretch>
              <a:fillRect t="-5000" b="-5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557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Autofit/>
          </a:bodyPr>
          <a:lstStyle/>
          <a:p>
            <a:pPr>
              <a:lnSpc>
                <a:spcPct val="100000"/>
              </a:lnSpc>
            </a:pPr>
            <a:r>
              <a:rPr lang="en-US" dirty="0"/>
              <a:t>Different types of bleeds require specific management </a:t>
            </a:r>
            <a:endParaRPr lang="en-CA" dirty="0"/>
          </a:p>
        </p:txBody>
      </p:sp>
      <p:sp>
        <p:nvSpPr>
          <p:cNvPr id="11" name="Text Placeholder 10">
            <a:extLst>
              <a:ext uri="{FF2B5EF4-FFF2-40B4-BE49-F238E27FC236}">
                <a16:creationId xmlns:a16="http://schemas.microsoft.com/office/drawing/2014/main" id="{C526A5FD-3EC3-4871-876A-B80279B12C4C}"/>
              </a:ext>
            </a:extLst>
          </p:cNvPr>
          <p:cNvSpPr>
            <a:spLocks noGrp="1"/>
          </p:cNvSpPr>
          <p:nvPr>
            <p:ph type="body" sz="quarter" idx="13"/>
          </p:nvPr>
        </p:nvSpPr>
        <p:spPr/>
        <p:txBody>
          <a:bodyPr/>
          <a:lstStyle/>
          <a:p>
            <a:r>
              <a:rPr lang="en-US" dirty="0"/>
              <a:t>GI, gastrointestinal.</a:t>
            </a:r>
            <a:endParaRPr lang="en-CA" dirty="0"/>
          </a:p>
        </p:txBody>
      </p:sp>
      <p:grpSp>
        <p:nvGrpSpPr>
          <p:cNvPr id="10" name="Group 9">
            <a:extLst>
              <a:ext uri="{FF2B5EF4-FFF2-40B4-BE49-F238E27FC236}">
                <a16:creationId xmlns:a16="http://schemas.microsoft.com/office/drawing/2014/main" id="{FBC69AE4-5733-4697-B9E2-A2A02516FA26}"/>
              </a:ext>
            </a:extLst>
          </p:cNvPr>
          <p:cNvGrpSpPr/>
          <p:nvPr/>
        </p:nvGrpSpPr>
        <p:grpSpPr>
          <a:xfrm>
            <a:off x="1709398" y="1237984"/>
            <a:ext cx="8662080" cy="5051769"/>
            <a:chOff x="1709398" y="1237984"/>
            <a:chExt cx="8662080" cy="5051769"/>
          </a:xfrm>
        </p:grpSpPr>
        <p:cxnSp>
          <p:nvCxnSpPr>
            <p:cNvPr id="37" name="Straight Connector 36">
              <a:extLst>
                <a:ext uri="{FF2B5EF4-FFF2-40B4-BE49-F238E27FC236}">
                  <a16:creationId xmlns:a16="http://schemas.microsoft.com/office/drawing/2014/main" id="{75A6882B-F998-427B-A8DD-672FFC596210}"/>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D3983E-BA20-4DC9-8C6D-CC7EBA7DD01B}"/>
                </a:ext>
              </a:extLst>
            </p:cNvPr>
            <p:cNvCxnSpPr>
              <a:cxnSpLocks/>
            </p:cNvCxnSpPr>
            <p:nvPr/>
          </p:nvCxnSpPr>
          <p:spPr>
            <a:xfrm flipV="1">
              <a:off x="6096000" y="16891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FD1B7EC8-8DF4-4765-86DE-4C5102F3E78B}"/>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Shape 35">
              <a:extLst>
                <a:ext uri="{FF2B5EF4-FFF2-40B4-BE49-F238E27FC236}">
                  <a16:creationId xmlns:a16="http://schemas.microsoft.com/office/drawing/2014/main" id="{5EF5C950-B9D4-41AE-AB33-F4816A9B9FAF}"/>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0CEA2FC7-F7D3-47AC-9CE7-4FDA18F1A38E}"/>
                </a:ext>
              </a:extLst>
            </p:cNvPr>
            <p:cNvSpPr/>
            <p:nvPr/>
          </p:nvSpPr>
          <p:spPr>
            <a:xfrm>
              <a:off x="7892980"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
          <p:nvSpPr>
            <p:cNvPr id="32" name="Rectangle 31">
              <a:extLst>
                <a:ext uri="{FF2B5EF4-FFF2-40B4-BE49-F238E27FC236}">
                  <a16:creationId xmlns:a16="http://schemas.microsoft.com/office/drawing/2014/main" id="{29254C25-F504-4C8E-9018-526A6DA158F8}"/>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7" name="Freeform: Shape 6">
              <a:extLst>
                <a:ext uri="{FF2B5EF4-FFF2-40B4-BE49-F238E27FC236}">
                  <a16:creationId xmlns:a16="http://schemas.microsoft.com/office/drawing/2014/main" id="{8C516E27-76E0-4228-8AE3-EB630B2FB0E0}"/>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Shape 32">
              <a:extLst>
                <a:ext uri="{FF2B5EF4-FFF2-40B4-BE49-F238E27FC236}">
                  <a16:creationId xmlns:a16="http://schemas.microsoft.com/office/drawing/2014/main" id="{1576814E-EC12-4ACC-B1A2-DB83F1F2EE25}"/>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126712EE-CBA1-4F85-BEB7-541CD84A2B73}"/>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BDA149-AAF1-4B9F-A9AD-AD1EF251BA8A}"/>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82CEF5-F51D-4F59-9062-562836C641F2}"/>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A4A79B-51A8-4EB1-89B3-473B41BEF2EF}"/>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EA71E41-DD5D-4409-98DA-38E70012BB29}"/>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362443EB-2546-4F12-85D4-930AFE59482A}"/>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sp>
          <p:nvSpPr>
            <p:cNvPr id="25" name="Rectangle 24">
              <a:extLst>
                <a:ext uri="{FF2B5EF4-FFF2-40B4-BE49-F238E27FC236}">
                  <a16:creationId xmlns:a16="http://schemas.microsoft.com/office/drawing/2014/main" id="{E10C1415-3EFB-49F1-9CA4-01743CB9FF7B}"/>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26" name="Rectangle 25">
              <a:extLst>
                <a:ext uri="{FF2B5EF4-FFF2-40B4-BE49-F238E27FC236}">
                  <a16:creationId xmlns:a16="http://schemas.microsoft.com/office/drawing/2014/main" id="{AAA26686-DBE2-4A07-AE66-1999EE4EED58}"/>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27" name="Rectangle 26">
              <a:extLst>
                <a:ext uri="{FF2B5EF4-FFF2-40B4-BE49-F238E27FC236}">
                  <a16:creationId xmlns:a16="http://schemas.microsoft.com/office/drawing/2014/main" id="{8C4715B2-419B-43A4-BBC5-5D215CD3014E}"/>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28" name="Rectangle 27">
              <a:extLst>
                <a:ext uri="{FF2B5EF4-FFF2-40B4-BE49-F238E27FC236}">
                  <a16:creationId xmlns:a16="http://schemas.microsoft.com/office/drawing/2014/main" id="{512836B1-EF3D-459A-AF3C-067544EE2F98}"/>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
          <p:nvSpPr>
            <p:cNvPr id="29" name="Rectangle 28">
              <a:extLst>
                <a:ext uri="{FF2B5EF4-FFF2-40B4-BE49-F238E27FC236}">
                  <a16:creationId xmlns:a16="http://schemas.microsoft.com/office/drawing/2014/main" id="{57B01CB0-0FF9-440D-9B8C-1E01AFB5C3ED}"/>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30" name="Rectangle 29">
              <a:extLst>
                <a:ext uri="{FF2B5EF4-FFF2-40B4-BE49-F238E27FC236}">
                  <a16:creationId xmlns:a16="http://schemas.microsoft.com/office/drawing/2014/main" id="{7D18598F-41A9-4F08-97E0-B3A99EC51B0F}"/>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31" name="Rectangle 30">
              <a:extLst>
                <a:ext uri="{FF2B5EF4-FFF2-40B4-BE49-F238E27FC236}">
                  <a16:creationId xmlns:a16="http://schemas.microsoft.com/office/drawing/2014/main" id="{0648C5AD-34B2-4730-9C71-4DE3BB2BE659}"/>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38" name="TextBox 37">
              <a:extLst>
                <a:ext uri="{FF2B5EF4-FFF2-40B4-BE49-F238E27FC236}">
                  <a16:creationId xmlns:a16="http://schemas.microsoft.com/office/drawing/2014/main" id="{89D28137-8771-465F-A98D-E63D2408AC46}"/>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recommendations </a:t>
              </a:r>
            </a:p>
          </p:txBody>
        </p:sp>
        <p:cxnSp>
          <p:nvCxnSpPr>
            <p:cNvPr id="8" name="Straight Connector 7">
              <a:extLst>
                <a:ext uri="{FF2B5EF4-FFF2-40B4-BE49-F238E27FC236}">
                  <a16:creationId xmlns:a16="http://schemas.microsoft.com/office/drawing/2014/main" id="{EE079276-70EA-4B82-8A6A-46473D891479}"/>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8E6761-6247-4B1A-8D99-6936B8F44836}"/>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850AD74-7606-4098-BF63-C61787803750}"/>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CF041DD-60F4-48AE-8A8E-7F70E0528744}"/>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EE69331-6B5A-4D46-A5C2-582BDC1D3300}"/>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F7670A4-A670-4D4D-ADB4-7134174584D0}"/>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BC1A23-25A6-4C32-A43C-80D1C8A0DF89}"/>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9B1A63E-52A9-4F5F-AFF5-C44306304E9D}"/>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067A09F-0EBD-4890-B2DE-1E857A68187F}"/>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5E21514-2EB3-43C9-BFCB-F0F8318FC2E2}"/>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661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A768-F9E9-C04A-A68A-3E1DAB0F6971}"/>
              </a:ext>
            </a:extLst>
          </p:cNvPr>
          <p:cNvSpPr>
            <a:spLocks noGrp="1"/>
          </p:cNvSpPr>
          <p:nvPr>
            <p:ph type="title"/>
          </p:nvPr>
        </p:nvSpPr>
        <p:spPr>
          <a:xfrm>
            <a:off x="838199" y="225425"/>
            <a:ext cx="10515599" cy="1090079"/>
          </a:xfrm>
        </p:spPr>
        <p:txBody>
          <a:bodyPr>
            <a:normAutofit/>
          </a:bodyPr>
          <a:lstStyle/>
          <a:p>
            <a:pPr>
              <a:lnSpc>
                <a:spcPct val="100000"/>
              </a:lnSpc>
            </a:pPr>
            <a:r>
              <a:rPr lang="en-US" dirty="0"/>
              <a:t>Benefits of early intervention</a:t>
            </a:r>
          </a:p>
        </p:txBody>
      </p:sp>
      <p:grpSp>
        <p:nvGrpSpPr>
          <p:cNvPr id="12" name="Group 11">
            <a:extLst>
              <a:ext uri="{FF2B5EF4-FFF2-40B4-BE49-F238E27FC236}">
                <a16:creationId xmlns:a16="http://schemas.microsoft.com/office/drawing/2014/main" id="{09793890-D804-4539-826B-B40F054A203F}"/>
              </a:ext>
            </a:extLst>
          </p:cNvPr>
          <p:cNvGrpSpPr/>
          <p:nvPr/>
        </p:nvGrpSpPr>
        <p:grpSpPr>
          <a:xfrm>
            <a:off x="891912" y="1506675"/>
            <a:ext cx="10408176" cy="4123857"/>
            <a:chOff x="899061" y="2555754"/>
            <a:chExt cx="10408176" cy="3382157"/>
          </a:xfrm>
        </p:grpSpPr>
        <p:sp>
          <p:nvSpPr>
            <p:cNvPr id="17" name="TextBox 16"/>
            <p:cNvSpPr txBox="1"/>
            <p:nvPr/>
          </p:nvSpPr>
          <p:spPr>
            <a:xfrm>
              <a:off x="899061" y="2555754"/>
              <a:ext cx="10408175" cy="32980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effectLst/>
                  <a:uLnTx/>
                  <a:uFillTx/>
                  <a:ea typeface="+mn-ea"/>
                  <a:cs typeface="+mn-cs"/>
                </a:rPr>
                <a:t>Short term benefits of early intervention</a:t>
              </a:r>
              <a:endParaRPr kumimoji="0" lang="en-GB" sz="2000" b="1" i="0" u="none" strike="noStrike" kern="1200" cap="none" spc="0" normalizeH="0" baseline="30000" noProof="0" dirty="0">
                <a:ln>
                  <a:noFill/>
                </a:ln>
                <a:effectLst/>
                <a:uLnTx/>
                <a:uFillTx/>
                <a:ea typeface="+mn-ea"/>
                <a:cs typeface="+mn-cs"/>
              </a:endParaRPr>
            </a:p>
          </p:txBody>
        </p:sp>
        <p:sp>
          <p:nvSpPr>
            <p:cNvPr id="20" name="Rounded Rectangle 19"/>
            <p:cNvSpPr/>
            <p:nvPr/>
          </p:nvSpPr>
          <p:spPr>
            <a:xfrm>
              <a:off x="4407212"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GB" sz="1900" dirty="0">
                  <a:solidFill>
                    <a:schemeClr val="tx1"/>
                  </a:solidFill>
                </a:rPr>
                <a:t>Reduced hospital visits</a:t>
              </a:r>
              <a:endParaRPr lang="en-GB" sz="1900" baseline="30000" dirty="0">
                <a:solidFill>
                  <a:schemeClr val="tx1"/>
                </a:solidFill>
              </a:endParaRPr>
            </a:p>
          </p:txBody>
        </p:sp>
        <p:sp>
          <p:nvSpPr>
            <p:cNvPr id="21" name="Rounded Rectangle 20"/>
            <p:cNvSpPr/>
            <p:nvPr/>
          </p:nvSpPr>
          <p:spPr>
            <a:xfrm>
              <a:off x="2653137"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GB" sz="1900" dirty="0">
                  <a:solidFill>
                    <a:schemeClr val="tx1"/>
                  </a:solidFill>
                </a:rPr>
                <a:t>Early mobility</a:t>
              </a:r>
              <a:endParaRPr lang="en-GB" sz="1900" baseline="30000" dirty="0">
                <a:solidFill>
                  <a:schemeClr val="tx1"/>
                </a:solidFill>
              </a:endParaRPr>
            </a:p>
          </p:txBody>
        </p:sp>
        <p:sp>
          <p:nvSpPr>
            <p:cNvPr id="22" name="Rounded Rectangle 21"/>
            <p:cNvSpPr/>
            <p:nvPr/>
          </p:nvSpPr>
          <p:spPr>
            <a:xfrm>
              <a:off x="6161288" y="3071421"/>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GB" sz="1900" dirty="0">
                  <a:solidFill>
                    <a:schemeClr val="tx1"/>
                  </a:solidFill>
                </a:rPr>
                <a:t>Lower rates of re-bleeds</a:t>
              </a:r>
              <a:endParaRPr lang="en-GB" sz="1900" baseline="30000" dirty="0">
                <a:solidFill>
                  <a:schemeClr val="tx1"/>
                </a:solidFill>
              </a:endParaRPr>
            </a:p>
          </p:txBody>
        </p:sp>
        <p:sp>
          <p:nvSpPr>
            <p:cNvPr id="23" name="Rounded Rectangle 22"/>
            <p:cNvSpPr/>
            <p:nvPr/>
          </p:nvSpPr>
          <p:spPr>
            <a:xfrm>
              <a:off x="7915363"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GB" sz="1900" dirty="0">
                  <a:solidFill>
                    <a:schemeClr val="tx1"/>
                  </a:solidFill>
                </a:rPr>
                <a:t>Reduced drug required</a:t>
              </a:r>
              <a:endParaRPr lang="en-GB" sz="1900" baseline="30000" dirty="0">
                <a:solidFill>
                  <a:schemeClr val="tx1"/>
                </a:solidFill>
              </a:endParaRPr>
            </a:p>
          </p:txBody>
        </p:sp>
        <p:sp>
          <p:nvSpPr>
            <p:cNvPr id="24" name="Rounded Rectangle 23"/>
            <p:cNvSpPr/>
            <p:nvPr/>
          </p:nvSpPr>
          <p:spPr>
            <a:xfrm>
              <a:off x="9669441"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GB" sz="1900" dirty="0">
                  <a:solidFill>
                    <a:schemeClr val="tx1"/>
                  </a:solidFill>
                </a:rPr>
                <a:t>Reduced costs</a:t>
              </a:r>
              <a:endParaRPr lang="en-GB" sz="1900" baseline="30000" dirty="0">
                <a:solidFill>
                  <a:schemeClr val="tx1"/>
                </a:solidFill>
              </a:endParaRPr>
            </a:p>
          </p:txBody>
        </p:sp>
        <p:sp>
          <p:nvSpPr>
            <p:cNvPr id="19" name="Rounded Rectangle 18"/>
            <p:cNvSpPr/>
            <p:nvPr/>
          </p:nvSpPr>
          <p:spPr>
            <a:xfrm>
              <a:off x="899062" y="3059529"/>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i="0" u="none" strike="noStrike" kern="1200" cap="none" spc="0" normalizeH="0" baseline="0" noProof="0" dirty="0">
                  <a:ln>
                    <a:noFill/>
                  </a:ln>
                  <a:solidFill>
                    <a:schemeClr val="tx1"/>
                  </a:solidFill>
                  <a:effectLst/>
                  <a:uLnTx/>
                  <a:uFillTx/>
                  <a:ea typeface="+mn-ea"/>
                  <a:cs typeface="+mn-cs"/>
                </a:rPr>
                <a:t>Fast pain relief</a:t>
              </a:r>
              <a:endParaRPr kumimoji="0" lang="en-GB" i="0" u="none" strike="noStrike" kern="1200" cap="none" spc="0" normalizeH="0" baseline="30000" noProof="0" dirty="0">
                <a:ln>
                  <a:noFill/>
                </a:ln>
                <a:solidFill>
                  <a:schemeClr val="tx1"/>
                </a:solidFill>
                <a:effectLst/>
                <a:uLnTx/>
                <a:uFillTx/>
                <a:ea typeface="+mn-ea"/>
                <a:cs typeface="+mn-cs"/>
              </a:endParaRPr>
            </a:p>
          </p:txBody>
        </p:sp>
        <p:sp>
          <p:nvSpPr>
            <p:cNvPr id="27" name="Rounded Rectangle 50">
              <a:extLst>
                <a:ext uri="{FF2B5EF4-FFF2-40B4-BE49-F238E27FC236}">
                  <a16:creationId xmlns:a16="http://schemas.microsoft.com/office/drawing/2014/main" id="{A0ECA088-1604-4629-8508-B2C5BA39139D}"/>
                </a:ext>
              </a:extLst>
            </p:cNvPr>
            <p:cNvSpPr/>
            <p:nvPr/>
          </p:nvSpPr>
          <p:spPr>
            <a:xfrm>
              <a:off x="905325"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i="0" u="none" strike="noStrike" kern="1200" cap="none" spc="0" normalizeH="0" baseline="0" noProof="0" dirty="0">
                  <a:ln>
                    <a:noFill/>
                  </a:ln>
                  <a:solidFill>
                    <a:schemeClr val="tx1"/>
                  </a:solidFill>
                  <a:effectLst/>
                  <a:uLnTx/>
                  <a:uFillTx/>
                  <a:ea typeface="+mn-ea"/>
                  <a:cs typeface="+mn-cs"/>
                </a:rPr>
                <a:t>Less Arthropathy</a:t>
              </a:r>
              <a:endParaRPr kumimoji="0" lang="en-GB" sz="1900" i="0" u="none" strike="noStrike" kern="1200" cap="none" spc="0" normalizeH="0" baseline="30000" noProof="0" dirty="0">
                <a:ln>
                  <a:noFill/>
                </a:ln>
                <a:solidFill>
                  <a:schemeClr val="tx1"/>
                </a:solidFill>
                <a:effectLst/>
                <a:uLnTx/>
                <a:uFillTx/>
                <a:ea typeface="+mn-ea"/>
                <a:cs typeface="+mn-cs"/>
              </a:endParaRPr>
            </a:p>
          </p:txBody>
        </p:sp>
        <p:sp>
          <p:nvSpPr>
            <p:cNvPr id="28" name="Rounded Rectangle 51">
              <a:extLst>
                <a:ext uri="{FF2B5EF4-FFF2-40B4-BE49-F238E27FC236}">
                  <a16:creationId xmlns:a16="http://schemas.microsoft.com/office/drawing/2014/main" id="{E6C45F2D-27F9-4202-84AE-D41525581C1A}"/>
                </a:ext>
              </a:extLst>
            </p:cNvPr>
            <p:cNvSpPr/>
            <p:nvPr/>
          </p:nvSpPr>
          <p:spPr>
            <a:xfrm>
              <a:off x="6583269"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i="0" u="none" strike="noStrike" kern="1200" cap="none" spc="0" normalizeH="0" baseline="0" noProof="0" dirty="0">
                  <a:ln>
                    <a:noFill/>
                  </a:ln>
                  <a:solidFill>
                    <a:schemeClr val="tx1"/>
                  </a:solidFill>
                  <a:effectLst/>
                  <a:uLnTx/>
                  <a:uFillTx/>
                  <a:ea typeface="+mn-ea"/>
                  <a:cs typeface="+mn-cs"/>
                </a:rPr>
                <a:t>Less </a:t>
              </a:r>
              <a:r>
                <a:rPr kumimoji="0" lang="en-GB" sz="1900" i="0" u="none" strike="noStrike" kern="1200" cap="none" spc="0" normalizeH="0" baseline="0" noProof="0" dirty="0" err="1">
                  <a:ln>
                    <a:noFill/>
                  </a:ln>
                  <a:solidFill>
                    <a:schemeClr val="tx1"/>
                  </a:solidFill>
                  <a:effectLst/>
                  <a:uLnTx/>
                  <a:uFillTx/>
                  <a:ea typeface="+mn-ea"/>
                  <a:cs typeface="+mn-cs"/>
                </a:rPr>
                <a:t>orthopedic</a:t>
              </a:r>
              <a:r>
                <a:rPr kumimoji="0" lang="en-GB" sz="1900" i="0" u="none" strike="noStrike" kern="1200" cap="none" spc="0" normalizeH="0" baseline="0" noProof="0" dirty="0">
                  <a:ln>
                    <a:noFill/>
                  </a:ln>
                  <a:solidFill>
                    <a:schemeClr val="tx1"/>
                  </a:solidFill>
                  <a:effectLst/>
                  <a:uLnTx/>
                  <a:uFillTx/>
                  <a:ea typeface="+mn-ea"/>
                  <a:cs typeface="+mn-cs"/>
                </a:rPr>
                <a:t> intervention</a:t>
              </a:r>
              <a:endParaRPr kumimoji="0" lang="en-GB" sz="1900" i="0" u="none" strike="noStrike" kern="1200" cap="none" spc="0" normalizeH="0" baseline="30000" noProof="0" dirty="0">
                <a:ln>
                  <a:noFill/>
                </a:ln>
                <a:solidFill>
                  <a:schemeClr val="tx1"/>
                </a:solidFill>
                <a:effectLst/>
                <a:uLnTx/>
                <a:uFillTx/>
                <a:ea typeface="+mn-ea"/>
                <a:cs typeface="+mn-cs"/>
              </a:endParaRPr>
            </a:p>
          </p:txBody>
        </p:sp>
        <p:sp>
          <p:nvSpPr>
            <p:cNvPr id="29" name="Rounded Rectangle 52">
              <a:extLst>
                <a:ext uri="{FF2B5EF4-FFF2-40B4-BE49-F238E27FC236}">
                  <a16:creationId xmlns:a16="http://schemas.microsoft.com/office/drawing/2014/main" id="{7C8437CF-0F14-4243-AF45-12B60738D0F3}"/>
                </a:ext>
              </a:extLst>
            </p:cNvPr>
            <p:cNvSpPr/>
            <p:nvPr/>
          </p:nvSpPr>
          <p:spPr>
            <a:xfrm>
              <a:off x="3744297"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i="0" u="none" strike="noStrike" kern="1200" cap="none" spc="0" normalizeH="0" baseline="0" noProof="0" dirty="0">
                  <a:ln>
                    <a:noFill/>
                  </a:ln>
                  <a:solidFill>
                    <a:schemeClr val="tx1"/>
                  </a:solidFill>
                  <a:effectLst/>
                  <a:uLnTx/>
                  <a:uFillTx/>
                  <a:ea typeface="+mn-ea"/>
                  <a:cs typeface="+mn-cs"/>
                </a:rPr>
                <a:t>Less disability</a:t>
              </a:r>
              <a:endParaRPr kumimoji="0" lang="en-GB" sz="1900" i="0" u="none" strike="noStrike" kern="1200" cap="none" spc="0" normalizeH="0" baseline="30000" noProof="0" dirty="0">
                <a:ln>
                  <a:noFill/>
                </a:ln>
                <a:solidFill>
                  <a:schemeClr val="tx1"/>
                </a:solidFill>
                <a:effectLst/>
                <a:uLnTx/>
                <a:uFillTx/>
                <a:ea typeface="+mn-ea"/>
                <a:cs typeface="+mn-cs"/>
              </a:endParaRPr>
            </a:p>
          </p:txBody>
        </p:sp>
        <p:sp>
          <p:nvSpPr>
            <p:cNvPr id="30" name="Rounded Rectangle 53">
              <a:extLst>
                <a:ext uri="{FF2B5EF4-FFF2-40B4-BE49-F238E27FC236}">
                  <a16:creationId xmlns:a16="http://schemas.microsoft.com/office/drawing/2014/main" id="{A4064742-FA96-4DE2-A638-77E327D44960}"/>
                </a:ext>
              </a:extLst>
            </p:cNvPr>
            <p:cNvSpPr/>
            <p:nvPr/>
          </p:nvSpPr>
          <p:spPr>
            <a:xfrm>
              <a:off x="9422240"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i="0" u="none" strike="noStrike" kern="1200" cap="none" spc="0" normalizeH="0" baseline="0" noProof="0" dirty="0">
                  <a:ln>
                    <a:noFill/>
                  </a:ln>
                  <a:solidFill>
                    <a:schemeClr val="tx1"/>
                  </a:solidFill>
                  <a:effectLst/>
                  <a:uLnTx/>
                  <a:uFillTx/>
                  <a:ea typeface="+mn-ea"/>
                  <a:cs typeface="+mn-cs"/>
                </a:rPr>
                <a:t>Improved quality of life</a:t>
              </a:r>
              <a:endParaRPr kumimoji="0" lang="en-GB" sz="1900" i="0" u="none" strike="noStrike" kern="1200" cap="none" spc="0" normalizeH="0" baseline="30000" noProof="0" dirty="0">
                <a:ln>
                  <a:noFill/>
                </a:ln>
                <a:solidFill>
                  <a:schemeClr val="tx1"/>
                </a:solidFill>
                <a:effectLst/>
                <a:uLnTx/>
                <a:uFillTx/>
                <a:ea typeface="+mn-ea"/>
                <a:cs typeface="+mn-cs"/>
              </a:endParaRPr>
            </a:p>
          </p:txBody>
        </p:sp>
        <p:sp>
          <p:nvSpPr>
            <p:cNvPr id="34" name="TextBox 33">
              <a:extLst>
                <a:ext uri="{FF2B5EF4-FFF2-40B4-BE49-F238E27FC236}">
                  <a16:creationId xmlns:a16="http://schemas.microsoft.com/office/drawing/2014/main" id="{B9CC724C-63D1-4609-B093-0F33BB7CF935}"/>
                </a:ext>
              </a:extLst>
            </p:cNvPr>
            <p:cNvSpPr txBox="1"/>
            <p:nvPr/>
          </p:nvSpPr>
          <p:spPr>
            <a:xfrm>
              <a:off x="899061" y="4579102"/>
              <a:ext cx="10408175" cy="32980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effectLst/>
                  <a:uLnTx/>
                  <a:uFillTx/>
                  <a:ea typeface="+mn-ea"/>
                  <a:cs typeface="+mn-cs"/>
                </a:rPr>
                <a:t>Longer term benefits of early intervention</a:t>
              </a:r>
            </a:p>
          </p:txBody>
        </p:sp>
        <p:cxnSp>
          <p:nvCxnSpPr>
            <p:cNvPr id="11" name="Straight Arrow Connector 10">
              <a:extLst>
                <a:ext uri="{FF2B5EF4-FFF2-40B4-BE49-F238E27FC236}">
                  <a16:creationId xmlns:a16="http://schemas.microsoft.com/office/drawing/2014/main" id="{8BF2E182-5BD7-4E99-8030-83E722011A6B}"/>
                </a:ext>
              </a:extLst>
            </p:cNvPr>
            <p:cNvCxnSpPr/>
            <p:nvPr/>
          </p:nvCxnSpPr>
          <p:spPr>
            <a:xfrm>
              <a:off x="2921000"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4AD837-3E18-4897-A5DA-E6A5FC1FCA44}"/>
                </a:ext>
              </a:extLst>
            </p:cNvPr>
            <p:cNvCxnSpPr/>
            <p:nvPr/>
          </p:nvCxnSpPr>
          <p:spPr>
            <a:xfrm>
              <a:off x="5766598"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28D70B-9330-48EA-A4C1-4569D71BB751}"/>
                </a:ext>
              </a:extLst>
            </p:cNvPr>
            <p:cNvCxnSpPr/>
            <p:nvPr/>
          </p:nvCxnSpPr>
          <p:spPr>
            <a:xfrm>
              <a:off x="8611398"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710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0DB526F-6F73-446E-9545-AF487F4AD4A4}"/>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C2174121-893D-431F-A79C-80AEC204F9B2}"/>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3EDFAB-9861-4D02-B3C0-740C40763CF4}"/>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9B03AF9-0255-4AAA-B4BB-992A58D3A23C}"/>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Shape 40">
            <a:extLst>
              <a:ext uri="{FF2B5EF4-FFF2-40B4-BE49-F238E27FC236}">
                <a16:creationId xmlns:a16="http://schemas.microsoft.com/office/drawing/2014/main" id="{BFA0169A-E8A6-4478-A2E8-2A281741D6EE}"/>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E9C7BDA2-0490-44AD-AE51-BF0A226CF139}"/>
              </a:ext>
            </a:extLst>
          </p:cNvPr>
          <p:cNvSpPr/>
          <p:nvPr/>
        </p:nvSpPr>
        <p:spPr>
          <a:xfrm>
            <a:off x="7892980"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
        <p:nvSpPr>
          <p:cNvPr id="43" name="Rectangle 42">
            <a:extLst>
              <a:ext uri="{FF2B5EF4-FFF2-40B4-BE49-F238E27FC236}">
                <a16:creationId xmlns:a16="http://schemas.microsoft.com/office/drawing/2014/main" id="{966FA421-4DF1-425B-A1FB-70FAEB895041}"/>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4" name="Freeform: Shape 43">
            <a:extLst>
              <a:ext uri="{FF2B5EF4-FFF2-40B4-BE49-F238E27FC236}">
                <a16:creationId xmlns:a16="http://schemas.microsoft.com/office/drawing/2014/main" id="{3095B099-BCC3-483A-BE79-92E98BDB8E4A}"/>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Shape 44">
            <a:extLst>
              <a:ext uri="{FF2B5EF4-FFF2-40B4-BE49-F238E27FC236}">
                <a16:creationId xmlns:a16="http://schemas.microsoft.com/office/drawing/2014/main" id="{6ABAB3AD-46D7-4DB4-8BCD-2CAED686C0E6}"/>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7BA29961-3CB1-41C9-B061-45215CA56361}"/>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4D2FD0-236A-47BC-BB98-779B8E929936}"/>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5D8C65-2D04-43A9-A2E4-6F3122AA85D9}"/>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21DB60-4817-45A1-8500-C8758CFA8459}"/>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7770722-16D6-42DB-9384-64F6046ADAA6}"/>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ectangle 51">
            <a:extLst>
              <a:ext uri="{FF2B5EF4-FFF2-40B4-BE49-F238E27FC236}">
                <a16:creationId xmlns:a16="http://schemas.microsoft.com/office/drawing/2014/main" id="{C5C2FFBE-84F9-4AC0-BE3C-A412AF3AF168}"/>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3" name="Rectangle 52">
            <a:extLst>
              <a:ext uri="{FF2B5EF4-FFF2-40B4-BE49-F238E27FC236}">
                <a16:creationId xmlns:a16="http://schemas.microsoft.com/office/drawing/2014/main" id="{5C833782-DF00-4963-939D-EBF694B049CB}"/>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4" name="Rectangle 53">
            <a:extLst>
              <a:ext uri="{FF2B5EF4-FFF2-40B4-BE49-F238E27FC236}">
                <a16:creationId xmlns:a16="http://schemas.microsoft.com/office/drawing/2014/main" id="{31EFB1A5-447A-4F96-8AB0-C1520B91D02D}"/>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5" name="Rectangle 54">
            <a:extLst>
              <a:ext uri="{FF2B5EF4-FFF2-40B4-BE49-F238E27FC236}">
                <a16:creationId xmlns:a16="http://schemas.microsoft.com/office/drawing/2014/main" id="{923A455D-7F80-4B65-8441-F901C3D8820C}"/>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
        <p:nvSpPr>
          <p:cNvPr id="56" name="Rectangle 55">
            <a:extLst>
              <a:ext uri="{FF2B5EF4-FFF2-40B4-BE49-F238E27FC236}">
                <a16:creationId xmlns:a16="http://schemas.microsoft.com/office/drawing/2014/main" id="{EB859DD2-9A08-4E47-898C-0B0696310498}"/>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7" name="Rectangle 56">
            <a:extLst>
              <a:ext uri="{FF2B5EF4-FFF2-40B4-BE49-F238E27FC236}">
                <a16:creationId xmlns:a16="http://schemas.microsoft.com/office/drawing/2014/main" id="{972CEBE5-E9C3-4C61-BE75-9EE605028CF2}"/>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8" name="Rectangle 57">
            <a:extLst>
              <a:ext uri="{FF2B5EF4-FFF2-40B4-BE49-F238E27FC236}">
                <a16:creationId xmlns:a16="http://schemas.microsoft.com/office/drawing/2014/main" id="{776F0BFC-FBAA-4A21-B1C8-17D66C264AA7}"/>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9" name="TextBox 58">
            <a:extLst>
              <a:ext uri="{FF2B5EF4-FFF2-40B4-BE49-F238E27FC236}">
                <a16:creationId xmlns:a16="http://schemas.microsoft.com/office/drawing/2014/main" id="{97AC0F82-1B17-4096-9351-68DF2861E1B6}"/>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recommendations </a:t>
            </a:r>
          </a:p>
        </p:txBody>
      </p:sp>
      <p:cxnSp>
        <p:nvCxnSpPr>
          <p:cNvPr id="60" name="Straight Connector 59">
            <a:extLst>
              <a:ext uri="{FF2B5EF4-FFF2-40B4-BE49-F238E27FC236}">
                <a16:creationId xmlns:a16="http://schemas.microsoft.com/office/drawing/2014/main" id="{9BEC54C9-0471-4AC6-B963-60E76FF5C0BE}"/>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1D97DEA-14AD-42FC-8DF1-16540A6A5DC2}"/>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87AFEBF-13C4-4ED5-9705-041AE8A25D94}"/>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FBE6C3-73EE-4389-B842-D3186843D0EC}"/>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C37C87E-850C-4992-B607-1E4B2105BCA9}"/>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EC8BB2-F130-4A22-9ACB-C75BAABD0560}"/>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983AF1-902F-4601-AAD4-14ED40693D1E}"/>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B09FCB-1362-4B81-8E68-29E5D80EE468}"/>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73FFAA6-115A-40F6-B0BB-67EC77B64DB5}"/>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B5C88C9-9C83-45E0-98C1-E18738D9F8F0}"/>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n-US" dirty="0"/>
              <a:t>Specific bleeding sites</a:t>
            </a:r>
            <a:endParaRPr lang="en-CA" dirty="0"/>
          </a:p>
        </p:txBody>
      </p:sp>
      <p:sp>
        <p:nvSpPr>
          <p:cNvPr id="6" name="Text Placeholder 5">
            <a:extLst>
              <a:ext uri="{FF2B5EF4-FFF2-40B4-BE49-F238E27FC236}">
                <a16:creationId xmlns:a16="http://schemas.microsoft.com/office/drawing/2014/main" id="{3D2DD384-E16A-454B-BC7F-7B1CC4664D12}"/>
              </a:ext>
            </a:extLst>
          </p:cNvPr>
          <p:cNvSpPr>
            <a:spLocks noGrp="1"/>
          </p:cNvSpPr>
          <p:nvPr>
            <p:ph type="body" sz="quarter" idx="13"/>
          </p:nvPr>
        </p:nvSpPr>
        <p:spPr/>
        <p:txBody>
          <a:bodyPr/>
          <a:lstStyle/>
          <a:p>
            <a:r>
              <a:rPr lang="en-US" dirty="0"/>
              <a:t>GI, gastrointestinal.</a:t>
            </a:r>
            <a:endParaRPr lang="en-CA" dirty="0"/>
          </a:p>
        </p:txBody>
      </p:sp>
    </p:spTree>
    <p:extLst>
      <p:ext uri="{BB962C8B-B14F-4D97-AF65-F5344CB8AC3E}">
        <p14:creationId xmlns:p14="http://schemas.microsoft.com/office/powerpoint/2010/main" val="7361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51"/>
                                        </p:tgtEl>
                                      </p:cBhvr>
                                      <p:by x="130000" y="130000"/>
                                    </p:animScale>
                                  </p:childTnLst>
                                </p:cTn>
                              </p:par>
                              <p:par>
                                <p:cTn id="7" presetID="9" presetClass="emph" presetSubtype="0" nodeType="withEffect">
                                  <p:stCondLst>
                                    <p:cond delay="0"/>
                                  </p:stCondLst>
                                  <p:childTnLst>
                                    <p:set>
                                      <p:cBhvr>
                                        <p:cTn id="8" dur="indefinite"/>
                                        <p:tgtEl>
                                          <p:spTgt spid="38"/>
                                        </p:tgtEl>
                                        <p:attrNameLst>
                                          <p:attrName>style.opacity</p:attrName>
                                        </p:attrNameLst>
                                      </p:cBhvr>
                                      <p:to>
                                        <p:strVal val="0.25"/>
                                      </p:to>
                                    </p:set>
                                    <p:animEffect filter="image" prLst="opacity: 0.25">
                                      <p:cBhvr rctx="IE">
                                        <p:cTn id="9" dur="indefinite"/>
                                        <p:tgtEl>
                                          <p:spTgt spid="38"/>
                                        </p:tgtEl>
                                      </p:cBhvr>
                                    </p:animEffect>
                                  </p:childTnLst>
                                </p:cTn>
                              </p:par>
                              <p:par>
                                <p:cTn id="10" presetID="9" presetClass="emph" presetSubtype="0" nodeType="withEffect">
                                  <p:stCondLst>
                                    <p:cond delay="0"/>
                                  </p:stCondLst>
                                  <p:childTnLst>
                                    <p:set>
                                      <p:cBhvr>
                                        <p:cTn id="11" dur="indefinite"/>
                                        <p:tgtEl>
                                          <p:spTgt spid="39"/>
                                        </p:tgtEl>
                                        <p:attrNameLst>
                                          <p:attrName>style.opacity</p:attrName>
                                        </p:attrNameLst>
                                      </p:cBhvr>
                                      <p:to>
                                        <p:strVal val="0.25"/>
                                      </p:to>
                                    </p:set>
                                    <p:animEffect filter="image" prLst="opacity: 0.25">
                                      <p:cBhvr rctx="IE">
                                        <p:cTn id="12" dur="indefinite"/>
                                        <p:tgtEl>
                                          <p:spTgt spid="39"/>
                                        </p:tgtEl>
                                      </p:cBhvr>
                                    </p:animEffect>
                                  </p:childTnLst>
                                </p:cTn>
                              </p:par>
                              <p:par>
                                <p:cTn id="13" presetID="9" presetClass="emph" presetSubtype="0" grpId="0" nodeType="withEffect">
                                  <p:stCondLst>
                                    <p:cond delay="0"/>
                                  </p:stCondLst>
                                  <p:childTnLst>
                                    <p:set>
                                      <p:cBhvr>
                                        <p:cTn id="14" dur="indefinite"/>
                                        <p:tgtEl>
                                          <p:spTgt spid="40"/>
                                        </p:tgtEl>
                                        <p:attrNameLst>
                                          <p:attrName>style.opacity</p:attrName>
                                        </p:attrNameLst>
                                      </p:cBhvr>
                                      <p:to>
                                        <p:strVal val="0.25"/>
                                      </p:to>
                                    </p:set>
                                    <p:animEffect filter="image" prLst="opacity: 0.25">
                                      <p:cBhvr rctx="IE">
                                        <p:cTn id="15" dur="indefinite"/>
                                        <p:tgtEl>
                                          <p:spTgt spid="40"/>
                                        </p:tgtEl>
                                      </p:cBhvr>
                                    </p:animEffect>
                                  </p:childTnLst>
                                </p:cTn>
                              </p:par>
                              <p:par>
                                <p:cTn id="16" presetID="9" presetClass="emph" presetSubtype="0" grpId="0" nodeType="withEffect">
                                  <p:stCondLst>
                                    <p:cond delay="0"/>
                                  </p:stCondLst>
                                  <p:childTnLst>
                                    <p:set>
                                      <p:cBhvr>
                                        <p:cTn id="17" dur="indefinite"/>
                                        <p:tgtEl>
                                          <p:spTgt spid="41"/>
                                        </p:tgtEl>
                                        <p:attrNameLst>
                                          <p:attrName>style.opacity</p:attrName>
                                        </p:attrNameLst>
                                      </p:cBhvr>
                                      <p:to>
                                        <p:strVal val="0.25"/>
                                      </p:to>
                                    </p:set>
                                    <p:animEffect filter="image" prLst="opacity: 0.25">
                                      <p:cBhvr rctx="IE">
                                        <p:cTn id="18" dur="indefinite"/>
                                        <p:tgtEl>
                                          <p:spTgt spid="41"/>
                                        </p:tgtEl>
                                      </p:cBhvr>
                                    </p:animEffect>
                                  </p:childTnLst>
                                </p:cTn>
                              </p:par>
                              <p:par>
                                <p:cTn id="19" presetID="9" presetClass="emph" presetSubtype="0" grpId="0" nodeType="withEffect">
                                  <p:stCondLst>
                                    <p:cond delay="0"/>
                                  </p:stCondLst>
                                  <p:childTnLst>
                                    <p:set>
                                      <p:cBhvr>
                                        <p:cTn id="20" dur="indefinite"/>
                                        <p:tgtEl>
                                          <p:spTgt spid="42"/>
                                        </p:tgtEl>
                                        <p:attrNameLst>
                                          <p:attrName>style.opacity</p:attrName>
                                        </p:attrNameLst>
                                      </p:cBhvr>
                                      <p:to>
                                        <p:strVal val="0.25"/>
                                      </p:to>
                                    </p:set>
                                    <p:animEffect filter="image" prLst="opacity: 0.25">
                                      <p:cBhvr rctx="IE">
                                        <p:cTn id="21" dur="indefinite"/>
                                        <p:tgtEl>
                                          <p:spTgt spid="42"/>
                                        </p:tgtEl>
                                      </p:cBhvr>
                                    </p:animEffect>
                                  </p:childTnLst>
                                </p:cTn>
                              </p:par>
                              <p:par>
                                <p:cTn id="22" presetID="9" presetClass="emph" presetSubtype="0" grpId="0" nodeType="withEffect">
                                  <p:stCondLst>
                                    <p:cond delay="0"/>
                                  </p:stCondLst>
                                  <p:childTnLst>
                                    <p:set>
                                      <p:cBhvr>
                                        <p:cTn id="23" dur="indefinite"/>
                                        <p:tgtEl>
                                          <p:spTgt spid="43"/>
                                        </p:tgtEl>
                                        <p:attrNameLst>
                                          <p:attrName>style.opacity</p:attrName>
                                        </p:attrNameLst>
                                      </p:cBhvr>
                                      <p:to>
                                        <p:strVal val="0.25"/>
                                      </p:to>
                                    </p:set>
                                    <p:animEffect filter="image" prLst="opacity: 0.25">
                                      <p:cBhvr rctx="IE">
                                        <p:cTn id="24" dur="indefinite"/>
                                        <p:tgtEl>
                                          <p:spTgt spid="43"/>
                                        </p:tgtEl>
                                      </p:cBhvr>
                                    </p:animEffect>
                                  </p:childTnLst>
                                </p:cTn>
                              </p:par>
                              <p:par>
                                <p:cTn id="25" presetID="9" presetClass="emph" presetSubtype="0" grpId="0" nodeType="withEffect">
                                  <p:stCondLst>
                                    <p:cond delay="0"/>
                                  </p:stCondLst>
                                  <p:childTnLst>
                                    <p:set>
                                      <p:cBhvr>
                                        <p:cTn id="26" dur="indefinite"/>
                                        <p:tgtEl>
                                          <p:spTgt spid="44"/>
                                        </p:tgtEl>
                                        <p:attrNameLst>
                                          <p:attrName>style.opacity</p:attrName>
                                        </p:attrNameLst>
                                      </p:cBhvr>
                                      <p:to>
                                        <p:strVal val="0.25"/>
                                      </p:to>
                                    </p:set>
                                    <p:animEffect filter="image" prLst="opacity: 0.25">
                                      <p:cBhvr rctx="IE">
                                        <p:cTn id="27" dur="indefinite"/>
                                        <p:tgtEl>
                                          <p:spTgt spid="44"/>
                                        </p:tgtEl>
                                      </p:cBhvr>
                                    </p:animEffect>
                                  </p:childTnLst>
                                </p:cTn>
                              </p:par>
                              <p:par>
                                <p:cTn id="28" presetID="9" presetClass="emph" presetSubtype="0" grpId="0" nodeType="withEffect">
                                  <p:stCondLst>
                                    <p:cond delay="0"/>
                                  </p:stCondLst>
                                  <p:childTnLst>
                                    <p:set>
                                      <p:cBhvr>
                                        <p:cTn id="29" dur="indefinite"/>
                                        <p:tgtEl>
                                          <p:spTgt spid="45"/>
                                        </p:tgtEl>
                                        <p:attrNameLst>
                                          <p:attrName>style.opacity</p:attrName>
                                        </p:attrNameLst>
                                      </p:cBhvr>
                                      <p:to>
                                        <p:strVal val="0.25"/>
                                      </p:to>
                                    </p:set>
                                    <p:animEffect filter="image" prLst="opacity: 0.25">
                                      <p:cBhvr rctx="IE">
                                        <p:cTn id="30" dur="indefinite"/>
                                        <p:tgtEl>
                                          <p:spTgt spid="45"/>
                                        </p:tgtEl>
                                      </p:cBhvr>
                                    </p:animEffect>
                                  </p:childTnLst>
                                </p:cTn>
                              </p:par>
                              <p:par>
                                <p:cTn id="31" presetID="9" presetClass="emph" presetSubtype="0" nodeType="withEffect">
                                  <p:stCondLst>
                                    <p:cond delay="0"/>
                                  </p:stCondLst>
                                  <p:childTnLst>
                                    <p:set>
                                      <p:cBhvr>
                                        <p:cTn id="32" dur="indefinite"/>
                                        <p:tgtEl>
                                          <p:spTgt spid="46"/>
                                        </p:tgtEl>
                                        <p:attrNameLst>
                                          <p:attrName>style.opacity</p:attrName>
                                        </p:attrNameLst>
                                      </p:cBhvr>
                                      <p:to>
                                        <p:strVal val="0.25"/>
                                      </p:to>
                                    </p:set>
                                    <p:animEffect filter="image" prLst="opacity: 0.25">
                                      <p:cBhvr rctx="IE">
                                        <p:cTn id="33" dur="indefinite"/>
                                        <p:tgtEl>
                                          <p:spTgt spid="46"/>
                                        </p:tgtEl>
                                      </p:cBhvr>
                                    </p:animEffect>
                                  </p:childTnLst>
                                </p:cTn>
                              </p:par>
                              <p:par>
                                <p:cTn id="34" presetID="9" presetClass="emph" presetSubtype="0" nodeType="withEffect">
                                  <p:stCondLst>
                                    <p:cond delay="0"/>
                                  </p:stCondLst>
                                  <p:childTnLst>
                                    <p:set>
                                      <p:cBhvr>
                                        <p:cTn id="35" dur="indefinite"/>
                                        <p:tgtEl>
                                          <p:spTgt spid="47"/>
                                        </p:tgtEl>
                                        <p:attrNameLst>
                                          <p:attrName>style.opacity</p:attrName>
                                        </p:attrNameLst>
                                      </p:cBhvr>
                                      <p:to>
                                        <p:strVal val="0.25"/>
                                      </p:to>
                                    </p:set>
                                    <p:animEffect filter="image" prLst="opacity: 0.25">
                                      <p:cBhvr rctx="IE">
                                        <p:cTn id="36" dur="indefinite"/>
                                        <p:tgtEl>
                                          <p:spTgt spid="47"/>
                                        </p:tgtEl>
                                      </p:cBhvr>
                                    </p:animEffect>
                                  </p:childTnLst>
                                </p:cTn>
                              </p:par>
                              <p:par>
                                <p:cTn id="37" presetID="9" presetClass="emph" presetSubtype="0" nodeType="withEffect">
                                  <p:stCondLst>
                                    <p:cond delay="0"/>
                                  </p:stCondLst>
                                  <p:childTnLst>
                                    <p:set>
                                      <p:cBhvr>
                                        <p:cTn id="38" dur="indefinite"/>
                                        <p:tgtEl>
                                          <p:spTgt spid="48"/>
                                        </p:tgtEl>
                                        <p:attrNameLst>
                                          <p:attrName>style.opacity</p:attrName>
                                        </p:attrNameLst>
                                      </p:cBhvr>
                                      <p:to>
                                        <p:strVal val="0.25"/>
                                      </p:to>
                                    </p:set>
                                    <p:animEffect filter="image" prLst="opacity: 0.25">
                                      <p:cBhvr rctx="IE">
                                        <p:cTn id="39" dur="indefinite"/>
                                        <p:tgtEl>
                                          <p:spTgt spid="48"/>
                                        </p:tgtEl>
                                      </p:cBhvr>
                                    </p:animEffect>
                                  </p:childTnLst>
                                </p:cTn>
                              </p:par>
                              <p:par>
                                <p:cTn id="40" presetID="9" presetClass="emph" presetSubtype="0" nodeType="withEffect">
                                  <p:stCondLst>
                                    <p:cond delay="0"/>
                                  </p:stCondLst>
                                  <p:childTnLst>
                                    <p:set>
                                      <p:cBhvr>
                                        <p:cTn id="41" dur="indefinite"/>
                                        <p:tgtEl>
                                          <p:spTgt spid="49"/>
                                        </p:tgtEl>
                                        <p:attrNameLst>
                                          <p:attrName>style.opacity</p:attrName>
                                        </p:attrNameLst>
                                      </p:cBhvr>
                                      <p:to>
                                        <p:strVal val="0.25"/>
                                      </p:to>
                                    </p:set>
                                    <p:animEffect filter="image" prLst="opacity: 0.25">
                                      <p:cBhvr rctx="IE">
                                        <p:cTn id="42" dur="indefinite"/>
                                        <p:tgtEl>
                                          <p:spTgt spid="49"/>
                                        </p:tgtEl>
                                      </p:cBhvr>
                                    </p:animEffect>
                                  </p:childTnLst>
                                </p:cTn>
                              </p:par>
                              <p:par>
                                <p:cTn id="43" presetID="9" presetClass="emph" presetSubtype="0" grpId="0" nodeType="withEffect">
                                  <p:stCondLst>
                                    <p:cond delay="0"/>
                                  </p:stCondLst>
                                  <p:childTnLst>
                                    <p:set>
                                      <p:cBhvr>
                                        <p:cTn id="44" dur="indefinite"/>
                                        <p:tgtEl>
                                          <p:spTgt spid="52"/>
                                        </p:tgtEl>
                                        <p:attrNameLst>
                                          <p:attrName>style.opacity</p:attrName>
                                        </p:attrNameLst>
                                      </p:cBhvr>
                                      <p:to>
                                        <p:strVal val="0.25"/>
                                      </p:to>
                                    </p:set>
                                    <p:animEffect filter="image" prLst="opacity: 0.25">
                                      <p:cBhvr rctx="IE">
                                        <p:cTn id="45" dur="indefinite"/>
                                        <p:tgtEl>
                                          <p:spTgt spid="52"/>
                                        </p:tgtEl>
                                      </p:cBhvr>
                                    </p:animEffect>
                                  </p:childTnLst>
                                </p:cTn>
                              </p:par>
                              <p:par>
                                <p:cTn id="46" presetID="9" presetClass="emph" presetSubtype="0" grpId="0" nodeType="withEffect">
                                  <p:stCondLst>
                                    <p:cond delay="0"/>
                                  </p:stCondLst>
                                  <p:childTnLst>
                                    <p:set>
                                      <p:cBhvr>
                                        <p:cTn id="47" dur="indefinite"/>
                                        <p:tgtEl>
                                          <p:spTgt spid="53"/>
                                        </p:tgtEl>
                                        <p:attrNameLst>
                                          <p:attrName>style.opacity</p:attrName>
                                        </p:attrNameLst>
                                      </p:cBhvr>
                                      <p:to>
                                        <p:strVal val="0.25"/>
                                      </p:to>
                                    </p:set>
                                    <p:animEffect filter="image" prLst="opacity: 0.25">
                                      <p:cBhvr rctx="IE">
                                        <p:cTn id="48" dur="indefinite"/>
                                        <p:tgtEl>
                                          <p:spTgt spid="53"/>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grpId="0" nodeType="withEffect">
                                  <p:stCondLst>
                                    <p:cond delay="0"/>
                                  </p:stCondLst>
                                  <p:childTnLst>
                                    <p:set>
                                      <p:cBhvr>
                                        <p:cTn id="59" dur="indefinite"/>
                                        <p:tgtEl>
                                          <p:spTgt spid="57"/>
                                        </p:tgtEl>
                                        <p:attrNameLst>
                                          <p:attrName>style.opacity</p:attrName>
                                        </p:attrNameLst>
                                      </p:cBhvr>
                                      <p:to>
                                        <p:strVal val="0.25"/>
                                      </p:to>
                                    </p:set>
                                    <p:animEffect filter="image" prLst="opacity: 0.25">
                                      <p:cBhvr rctx="IE">
                                        <p:cTn id="60" dur="indefinite"/>
                                        <p:tgtEl>
                                          <p:spTgt spid="57"/>
                                        </p:tgtEl>
                                      </p:cBhvr>
                                    </p:animEffect>
                                  </p:childTnLst>
                                </p:cTn>
                              </p:par>
                              <p:par>
                                <p:cTn id="61" presetID="9" presetClass="emph" presetSubtype="0" grpId="0" nodeType="withEffect">
                                  <p:stCondLst>
                                    <p:cond delay="0"/>
                                  </p:stCondLst>
                                  <p:childTnLst>
                                    <p:set>
                                      <p:cBhvr>
                                        <p:cTn id="62" dur="indefinite"/>
                                        <p:tgtEl>
                                          <p:spTgt spid="58"/>
                                        </p:tgtEl>
                                        <p:attrNameLst>
                                          <p:attrName>style.opacity</p:attrName>
                                        </p:attrNameLst>
                                      </p:cBhvr>
                                      <p:to>
                                        <p:strVal val="0.25"/>
                                      </p:to>
                                    </p:set>
                                    <p:animEffect filter="image" prLst="opacity: 0.25">
                                      <p:cBhvr rctx="IE">
                                        <p:cTn id="63" dur="indefinite"/>
                                        <p:tgtEl>
                                          <p:spTgt spid="58"/>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1"/>
                                        </p:tgtEl>
                                        <p:attrNameLst>
                                          <p:attrName>style.opacity</p:attrName>
                                        </p:attrNameLst>
                                      </p:cBhvr>
                                      <p:to>
                                        <p:strVal val="0.25"/>
                                      </p:to>
                                    </p:set>
                                    <p:animEffect filter="image" prLst="opacity: 0.25">
                                      <p:cBhvr rctx="IE">
                                        <p:cTn id="69" dur="indefinite"/>
                                        <p:tgtEl>
                                          <p:spTgt spid="61"/>
                                        </p:tgtEl>
                                      </p:cBhvr>
                                    </p:animEffect>
                                  </p:childTnLst>
                                </p:cTn>
                              </p:par>
                              <p:par>
                                <p:cTn id="70" presetID="9" presetClass="emph" presetSubtype="0" nodeType="withEffect">
                                  <p:stCondLst>
                                    <p:cond delay="0"/>
                                  </p:stCondLst>
                                  <p:childTnLst>
                                    <p:set>
                                      <p:cBhvr>
                                        <p:cTn id="71" dur="indefinite"/>
                                        <p:tgtEl>
                                          <p:spTgt spid="62"/>
                                        </p:tgtEl>
                                        <p:attrNameLst>
                                          <p:attrName>style.opacity</p:attrName>
                                        </p:attrNameLst>
                                      </p:cBhvr>
                                      <p:to>
                                        <p:strVal val="0.25"/>
                                      </p:to>
                                    </p:set>
                                    <p:animEffect filter="image" prLst="opacity: 0.25">
                                      <p:cBhvr rctx="IE">
                                        <p:cTn id="72" dur="indefinite"/>
                                        <p:tgtEl>
                                          <p:spTgt spid="62"/>
                                        </p:tgtEl>
                                      </p:cBhvr>
                                    </p:animEffect>
                                  </p:childTnLst>
                                </p:cTn>
                              </p:par>
                              <p:par>
                                <p:cTn id="73" presetID="9" presetClass="emph" presetSubtype="0" nodeType="withEffect">
                                  <p:stCondLst>
                                    <p:cond delay="0"/>
                                  </p:stCondLst>
                                  <p:childTnLst>
                                    <p:set>
                                      <p:cBhvr>
                                        <p:cTn id="74" dur="indefinite"/>
                                        <p:tgtEl>
                                          <p:spTgt spid="63"/>
                                        </p:tgtEl>
                                        <p:attrNameLst>
                                          <p:attrName>style.opacity</p:attrName>
                                        </p:attrNameLst>
                                      </p:cBhvr>
                                      <p:to>
                                        <p:strVal val="0.25"/>
                                      </p:to>
                                    </p:set>
                                    <p:animEffect filter="image" prLst="opacity: 0.25">
                                      <p:cBhvr rctx="IE">
                                        <p:cTn id="75" dur="indefinite"/>
                                        <p:tgtEl>
                                          <p:spTgt spid="63"/>
                                        </p:tgtEl>
                                      </p:cBhvr>
                                    </p:animEffect>
                                  </p:childTnLst>
                                </p:cTn>
                              </p:par>
                              <p:par>
                                <p:cTn id="76" presetID="9" presetClass="emph" presetSubtype="0" nodeType="withEffect">
                                  <p:stCondLst>
                                    <p:cond delay="0"/>
                                  </p:stCondLst>
                                  <p:childTnLst>
                                    <p:set>
                                      <p:cBhvr>
                                        <p:cTn id="77" dur="indefinite"/>
                                        <p:tgtEl>
                                          <p:spTgt spid="64"/>
                                        </p:tgtEl>
                                        <p:attrNameLst>
                                          <p:attrName>style.opacity</p:attrName>
                                        </p:attrNameLst>
                                      </p:cBhvr>
                                      <p:to>
                                        <p:strVal val="0.25"/>
                                      </p:to>
                                    </p:set>
                                    <p:animEffect filter="image" prLst="opacity: 0.25">
                                      <p:cBhvr rctx="IE">
                                        <p:cTn id="78" dur="indefinite"/>
                                        <p:tgtEl>
                                          <p:spTgt spid="64"/>
                                        </p:tgtEl>
                                      </p:cBhvr>
                                    </p:animEffect>
                                  </p:childTnLst>
                                </p:cTn>
                              </p:par>
                              <p:par>
                                <p:cTn id="79" presetID="9" presetClass="emph" presetSubtype="0" nodeType="withEffect">
                                  <p:stCondLst>
                                    <p:cond delay="0"/>
                                  </p:stCondLst>
                                  <p:childTnLst>
                                    <p:set>
                                      <p:cBhvr>
                                        <p:cTn id="80" dur="indefinite"/>
                                        <p:tgtEl>
                                          <p:spTgt spid="65"/>
                                        </p:tgtEl>
                                        <p:attrNameLst>
                                          <p:attrName>style.opacity</p:attrName>
                                        </p:attrNameLst>
                                      </p:cBhvr>
                                      <p:to>
                                        <p:strVal val="0.25"/>
                                      </p:to>
                                    </p:set>
                                    <p:animEffect filter="image" prLst="opacity: 0.25">
                                      <p:cBhvr rctx="IE">
                                        <p:cTn id="81" dur="indefinite"/>
                                        <p:tgtEl>
                                          <p:spTgt spid="65"/>
                                        </p:tgtEl>
                                      </p:cBhvr>
                                    </p:animEffect>
                                  </p:childTnLst>
                                </p:cTn>
                              </p:par>
                              <p:par>
                                <p:cTn id="82" presetID="9" presetClass="emph" presetSubtype="0" nodeType="withEffect">
                                  <p:stCondLst>
                                    <p:cond delay="0"/>
                                  </p:stCondLst>
                                  <p:childTnLst>
                                    <p:set>
                                      <p:cBhvr>
                                        <p:cTn id="83" dur="indefinite"/>
                                        <p:tgtEl>
                                          <p:spTgt spid="66"/>
                                        </p:tgtEl>
                                        <p:attrNameLst>
                                          <p:attrName>style.opacity</p:attrName>
                                        </p:attrNameLst>
                                      </p:cBhvr>
                                      <p:to>
                                        <p:strVal val="0.25"/>
                                      </p:to>
                                    </p:set>
                                    <p:animEffect filter="image" prLst="opacity: 0.25">
                                      <p:cBhvr rctx="IE">
                                        <p:cTn id="84" dur="indefinite"/>
                                        <p:tgtEl>
                                          <p:spTgt spid="66"/>
                                        </p:tgtEl>
                                      </p:cBhvr>
                                    </p:animEffect>
                                  </p:childTnLst>
                                </p:cTn>
                              </p:par>
                              <p:par>
                                <p:cTn id="85" presetID="9" presetClass="emph" presetSubtype="0" nodeType="withEffect">
                                  <p:stCondLst>
                                    <p:cond delay="0"/>
                                  </p:stCondLst>
                                  <p:childTnLst>
                                    <p:set>
                                      <p:cBhvr>
                                        <p:cTn id="86" dur="indefinite"/>
                                        <p:tgtEl>
                                          <p:spTgt spid="67"/>
                                        </p:tgtEl>
                                        <p:attrNameLst>
                                          <p:attrName>style.opacity</p:attrName>
                                        </p:attrNameLst>
                                      </p:cBhvr>
                                      <p:to>
                                        <p:strVal val="0.25"/>
                                      </p:to>
                                    </p:set>
                                    <p:animEffect filter="image" prLst="opacity: 0.25">
                                      <p:cBhvr rctx="IE">
                                        <p:cTn id="87" dur="indefinite"/>
                                        <p:tgtEl>
                                          <p:spTgt spid="67"/>
                                        </p:tgtEl>
                                      </p:cBhvr>
                                    </p:animEffect>
                                  </p:childTnLst>
                                </p:cTn>
                              </p:par>
                              <p:par>
                                <p:cTn id="88" presetID="9" presetClass="emph" presetSubtype="0" nodeType="withEffect">
                                  <p:stCondLst>
                                    <p:cond delay="0"/>
                                  </p:stCondLst>
                                  <p:childTnLst>
                                    <p:set>
                                      <p:cBhvr>
                                        <p:cTn id="89" dur="indefinite"/>
                                        <p:tgtEl>
                                          <p:spTgt spid="68"/>
                                        </p:tgtEl>
                                        <p:attrNameLst>
                                          <p:attrName>style.opacity</p:attrName>
                                        </p:attrNameLst>
                                      </p:cBhvr>
                                      <p:to>
                                        <p:strVal val="0.25"/>
                                      </p:to>
                                    </p:set>
                                    <p:animEffect filter="image" prLst="opacity: 0.25">
                                      <p:cBhvr rctx="IE">
                                        <p:cTn id="90" dur="indefinite"/>
                                        <p:tgtEl>
                                          <p:spTgt spid="68"/>
                                        </p:tgtEl>
                                      </p:cBhvr>
                                    </p:animEffect>
                                  </p:childTnLst>
                                </p:cTn>
                              </p:par>
                              <p:par>
                                <p:cTn id="91" presetID="9" presetClass="emph" presetSubtype="0" nodeType="withEffect">
                                  <p:stCondLst>
                                    <p:cond delay="0"/>
                                  </p:stCondLst>
                                  <p:childTnLst>
                                    <p:set>
                                      <p:cBhvr>
                                        <p:cTn id="92" dur="indefinite"/>
                                        <p:tgtEl>
                                          <p:spTgt spid="69"/>
                                        </p:tgtEl>
                                        <p:attrNameLst>
                                          <p:attrName>style.opacity</p:attrName>
                                        </p:attrNameLst>
                                      </p:cBhvr>
                                      <p:to>
                                        <p:strVal val="0.25"/>
                                      </p:to>
                                    </p:set>
                                    <p:animEffect filter="image" prLst="opacity: 0.25">
                                      <p:cBhvr rctx="IE">
                                        <p:cTn id="93" dur="indefinite"/>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0" grpId="0" animBg="1"/>
      <p:bldP spid="41" grpId="0" animBg="1"/>
      <p:bldP spid="42" grpId="0" animBg="1"/>
      <p:bldP spid="43" grpId="0" animBg="1"/>
      <p:bldP spid="44" grpId="0" animBg="1"/>
      <p:bldP spid="45" grpId="0" animBg="1"/>
      <p:bldP spid="52" grpId="0" animBg="1"/>
      <p:bldP spid="53" grpId="0" animBg="1"/>
      <p:bldP spid="54" grpId="0" animBg="1"/>
      <p:bldP spid="55" grpId="0" animBg="1"/>
      <p:bldP spid="56" grpId="0" animBg="1"/>
      <p:bldP spid="57" grpId="0" animBg="1"/>
      <p:bldP spid="58"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4259</TotalTime>
  <Words>1838</Words>
  <Application>Microsoft Office PowerPoint</Application>
  <PresentationFormat>Widescreen</PresentationFormat>
  <Paragraphs>256</Paragraphs>
  <Slides>33</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7" baseType="lpstr">
      <vt:lpstr>Arial</vt:lpstr>
      <vt:lpstr>Calibri</vt:lpstr>
      <vt:lpstr>Office Theme</vt:lpstr>
      <vt:lpstr>Microsoft Excel Worksheet</vt:lpstr>
      <vt:lpstr>Hemophilia Guidelines for All</vt:lpstr>
      <vt:lpstr>WFH Guidelines for the Management of Hemophilia</vt:lpstr>
      <vt:lpstr>Chapter 7: Treatment of Specific Hemorrhages</vt:lpstr>
      <vt:lpstr>Disclosures: Johnny Mahlangu </vt:lpstr>
      <vt:lpstr>Authors</vt:lpstr>
      <vt:lpstr>Bleeding in hemophilia is diverse</vt:lpstr>
      <vt:lpstr>Different types of bleeds require specific management </vt:lpstr>
      <vt:lpstr>Benefits of early intervention</vt:lpstr>
      <vt:lpstr>Specific bleeding sites</vt:lpstr>
      <vt:lpstr>Clinical hallmark of haemophilia are hemarthroses</vt:lpstr>
      <vt:lpstr>Management of hemarthroses</vt:lpstr>
      <vt:lpstr>Management of hemarthroses</vt:lpstr>
      <vt:lpstr>Hemarthrosis Early diagnosis</vt:lpstr>
      <vt:lpstr>Management of hemarthrosis</vt:lpstr>
      <vt:lpstr>Hemarthrosis Early treatment</vt:lpstr>
      <vt:lpstr>Hemarthrosis Response to treatment </vt:lpstr>
      <vt:lpstr>Hemarthrosis Pain management</vt:lpstr>
      <vt:lpstr>Hemarthrosis Pain management</vt:lpstr>
      <vt:lpstr>Management of hemarthrosis</vt:lpstr>
      <vt:lpstr>Hemarthrosis Adjunctive Therapies</vt:lpstr>
      <vt:lpstr>Hemarthrosis Arthrocentesis </vt:lpstr>
      <vt:lpstr>Management of hemarthrosis</vt:lpstr>
      <vt:lpstr>Hemarthrosis Rehabilitation</vt:lpstr>
      <vt:lpstr>Hemarthrosis Rehabilitation</vt:lpstr>
      <vt:lpstr>Specific bleeding sites</vt:lpstr>
      <vt:lpstr>Central nervous system and intracranial hemorrhage</vt:lpstr>
      <vt:lpstr>Central nervous system and intracranial hemorrhage</vt:lpstr>
      <vt:lpstr>Specific bleeding sites</vt:lpstr>
      <vt:lpstr>Throat and neck hemorrhage</vt:lpstr>
      <vt:lpstr>Throat and neck hemorrhage</vt:lpstr>
      <vt:lpstr>Table 7-2</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Iris Boraschi</cp:lastModifiedBy>
  <cp:revision>130</cp:revision>
  <dcterms:created xsi:type="dcterms:W3CDTF">2020-08-28T16:07:48Z</dcterms:created>
  <dcterms:modified xsi:type="dcterms:W3CDTF">2021-03-31T14:48:00Z</dcterms:modified>
</cp:coreProperties>
</file>