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7"/>
  </p:notesMasterIdLst>
  <p:sldIdLst>
    <p:sldId id="6504" r:id="rId2"/>
    <p:sldId id="6505" r:id="rId3"/>
    <p:sldId id="6506" r:id="rId4"/>
    <p:sldId id="6507" r:id="rId5"/>
    <p:sldId id="6508" r:id="rId6"/>
    <p:sldId id="6503" r:id="rId7"/>
    <p:sldId id="1465" r:id="rId8"/>
    <p:sldId id="1315" r:id="rId9"/>
    <p:sldId id="6498" r:id="rId10"/>
    <p:sldId id="1463" r:id="rId11"/>
    <p:sldId id="1440" r:id="rId12"/>
    <p:sldId id="1459" r:id="rId13"/>
    <p:sldId id="1456" r:id="rId14"/>
    <p:sldId id="1462" r:id="rId15"/>
    <p:sldId id="1464" r:id="rId16"/>
    <p:sldId id="6499" r:id="rId17"/>
    <p:sldId id="1452" r:id="rId18"/>
    <p:sldId id="6500" r:id="rId19"/>
    <p:sldId id="1460" r:id="rId20"/>
    <p:sldId id="6512" r:id="rId21"/>
    <p:sldId id="6501" r:id="rId22"/>
    <p:sldId id="6489" r:id="rId23"/>
    <p:sldId id="6502" r:id="rId24"/>
    <p:sldId id="6496" r:id="rId25"/>
    <p:sldId id="6509" r:id="rId2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Boraschi" initials="IB" lastIdx="1" clrIdx="0">
    <p:extLst>
      <p:ext uri="{19B8F6BF-5375-455C-9EA6-DF929625EA0E}">
        <p15:presenceInfo xmlns:p15="http://schemas.microsoft.com/office/powerpoint/2012/main" userId="S::iris.boraschi@livagency.ca::96f62f53-4a1f-410a-b861-d28ffc42d6be" providerId="AD"/>
      </p:ext>
    </p:extLst>
  </p:cmAuthor>
  <p:cmAuthor id="2" name="Julia Chadwick" initials="JC" lastIdx="3" clrIdx="1">
    <p:extLst>
      <p:ext uri="{19B8F6BF-5375-455C-9EA6-DF929625EA0E}">
        <p15:presenceInfo xmlns:p15="http://schemas.microsoft.com/office/powerpoint/2012/main" userId="S::jchadwick@wfh.org::bd1ae82f-124b-4de6-bc22-d4eddcd0bf4b" providerId="AD"/>
      </p:ext>
    </p:extLst>
  </p:cmAuthor>
  <p:cmAuthor id="3" name="Karine Igartua, Dr" initials="KID" lastIdx="1" clrIdx="2">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a:srgbClr val="E60D2E"/>
    <a:srgbClr val="1979B5"/>
    <a:srgbClr val="7E35B5"/>
    <a:srgbClr val="2B80C5"/>
    <a:srgbClr val="204B7B"/>
    <a:srgbClr val="3883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84314" autoAdjust="0"/>
  </p:normalViewPr>
  <p:slideViewPr>
    <p:cSldViewPr snapToGrid="0" snapToObjects="1" showGuides="1">
      <p:cViewPr varScale="1">
        <p:scale>
          <a:sx n="65" d="100"/>
          <a:sy n="65" d="100"/>
        </p:scale>
        <p:origin x="1066" y="53"/>
      </p:cViewPr>
      <p:guideLst>
        <p:guide orient="horz" pos="2160"/>
        <p:guide pos="3817"/>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7ED4EE5-8E6B-448A-80E0-EC76B6928029}" type="datetimeFigureOut">
              <a:rPr lang="en-CA" smtClean="0"/>
              <a:t>2021-03-29</a:t>
            </a:fld>
            <a:endParaRPr lang="en-C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4BC5F54-5ECD-4E36-9FD4-E9E69D720797}" type="slidenum">
              <a:rPr lang="en-CA" smtClean="0"/>
              <a:t>‹#›</a:t>
            </a:fld>
            <a:endParaRPr lang="en-CA"/>
          </a:p>
        </p:txBody>
      </p:sp>
    </p:spTree>
    <p:extLst>
      <p:ext uri="{BB962C8B-B14F-4D97-AF65-F5344CB8AC3E}">
        <p14:creationId xmlns:p14="http://schemas.microsoft.com/office/powerpoint/2010/main" val="26653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05315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672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930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627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5756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594897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72843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2946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3801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7777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9927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428008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9490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8586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5846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8F7BA15A-7FD1-8545-9F7B-05EB3AAF8CC8}"/>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2EA08BA7-72CB-A446-863C-B9469C34B3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extLst>
      <p:ext uri="{BB962C8B-B14F-4D97-AF65-F5344CB8AC3E}">
        <p14:creationId xmlns:p14="http://schemas.microsoft.com/office/powerpoint/2010/main" val="398559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3BCF8C14-A7E9-B64F-A08B-95C127BBC4EF}"/>
              </a:ext>
            </a:extLst>
          </p:cNvPr>
          <p:cNvSpPr>
            <a:spLocks noGrp="1" noRot="1" noChangeAspect="1" noChangeArrowheads="1" noTextEdit="1"/>
          </p:cNvSpPr>
          <p:nvPr>
            <p:ph type="sldImg"/>
          </p:nvPr>
        </p:nvSpPr>
        <p:spPr>
          <a:xfrm>
            <a:off x="4524375" y="393700"/>
            <a:ext cx="3490913" cy="1963738"/>
          </a:xfrm>
          <a:ln/>
        </p:spPr>
      </p:sp>
      <p:sp>
        <p:nvSpPr>
          <p:cNvPr id="106498" name="Rectangle 3">
            <a:extLst>
              <a:ext uri="{FF2B5EF4-FFF2-40B4-BE49-F238E27FC236}">
                <a16:creationId xmlns:a16="http://schemas.microsoft.com/office/drawing/2014/main" id="{60217ADF-2114-F246-B2EE-DA0D9056470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552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8160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60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768360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1958609159"/>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10056138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r>
              <a:rPr lang="en-CA" dirty="0"/>
              <a:t>Hemophilia Guidelines for All</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dirty="0"/>
              <a:t>A new ambition of the World Federation of Hemophilia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C9F3-81B3-4BCE-A41A-F45374DE09E7}"/>
              </a:ext>
            </a:extLst>
          </p:cNvPr>
          <p:cNvSpPr>
            <a:spLocks noGrp="1"/>
          </p:cNvSpPr>
          <p:nvPr>
            <p:ph type="title"/>
          </p:nvPr>
        </p:nvSpPr>
        <p:spPr/>
        <p:txBody>
          <a:bodyPr>
            <a:normAutofit/>
          </a:bodyPr>
          <a:lstStyle/>
          <a:p>
            <a:r>
              <a:rPr lang="en-US" altLang="en-US" b="1" dirty="0">
                <a:solidFill>
                  <a:srgbClr val="000000"/>
                </a:solidFill>
                <a:latin typeface="Arial" panose="020B0604020202020204" pitchFamily="34" charset="0"/>
                <a:cs typeface="Arial" panose="020B0604020202020204" pitchFamily="34" charset="0"/>
              </a:rPr>
              <a:t>Hemophilia B and FIX inhibitors</a:t>
            </a:r>
            <a:br>
              <a:rPr lang="en-US" altLang="en-US" b="1" dirty="0">
                <a:solidFill>
                  <a:srgbClr val="000000"/>
                </a:solidFill>
                <a:latin typeface="Arial" panose="020B0604020202020204" pitchFamily="34" charset="0"/>
                <a:cs typeface="Arial" panose="020B0604020202020204" pitchFamily="34" charset="0"/>
              </a:rPr>
            </a:br>
            <a:r>
              <a:rPr lang="en-US" altLang="en-US" b="1" dirty="0">
                <a:solidFill>
                  <a:srgbClr val="000000"/>
                </a:solidFill>
                <a:latin typeface="Arial" panose="020B0604020202020204" pitchFamily="34" charset="0"/>
                <a:cs typeface="Arial" panose="020B0604020202020204" pitchFamily="34" charset="0"/>
              </a:rPr>
              <a:t>Management of bleeding</a:t>
            </a:r>
            <a:endParaRPr lang="en-CA" dirty="0"/>
          </a:p>
        </p:txBody>
      </p:sp>
      <p:sp>
        <p:nvSpPr>
          <p:cNvPr id="4" name="Content Placeholder 3">
            <a:extLst>
              <a:ext uri="{FF2B5EF4-FFF2-40B4-BE49-F238E27FC236}">
                <a16:creationId xmlns:a16="http://schemas.microsoft.com/office/drawing/2014/main" id="{74EA7AF0-6118-442F-986A-497D04ADF94A}"/>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US" b="1" i="0" u="none" strike="noStrike" kern="1200" dirty="0">
                <a:solidFill>
                  <a:srgbClr val="008BB0"/>
                </a:solidFill>
                <a:effectLst/>
                <a:latin typeface="Arial" panose="020B0604020202020204" pitchFamily="34" charset="0"/>
                <a:cs typeface="Arial" panose="020B0604020202020204" pitchFamily="34" charset="0"/>
              </a:rPr>
              <a:t>Recommendation 8.4.1 </a:t>
            </a:r>
          </a:p>
          <a:p>
            <a:pPr marL="0" indent="0" algn="l" rtl="0" eaLnBrk="1" fontAlgn="t" latinLnBrk="0" hangingPunct="1">
              <a:spcBef>
                <a:spcPts val="0"/>
              </a:spcBef>
              <a:spcAft>
                <a:spcPts val="0"/>
              </a:spcAft>
              <a:buNone/>
            </a:pPr>
            <a:r>
              <a:rPr lang="en-US" b="0" i="0" u="none" strike="noStrike" kern="1200" baseline="0" dirty="0">
                <a:solidFill>
                  <a:srgbClr val="000000"/>
                </a:solidFill>
                <a:effectLst/>
                <a:latin typeface="Arial" panose="020B0604020202020204" pitchFamily="34" charset="0"/>
                <a:cs typeface="Arial" panose="020B0604020202020204" pitchFamily="34" charset="0"/>
              </a:rPr>
              <a:t>For patients with hemophilia B who develop anaphylaxis to FIX therapy, the WFH recommends screening for an inhibitor to FIX, as an allergic reaction may be the first sign of inhibitor development.</a:t>
            </a:r>
          </a:p>
          <a:p>
            <a:pPr marL="0" indent="0" algn="l" rtl="0" eaLnBrk="1" fontAlgn="t" latinLnBrk="0" hangingPunct="1">
              <a:spcBef>
                <a:spcPts val="0"/>
              </a:spcBef>
              <a:spcAft>
                <a:spcPts val="0"/>
              </a:spcAft>
              <a:buNone/>
            </a:pPr>
            <a:endParaRPr lang="en-US" sz="1000" b="0" i="0" u="none" strike="noStrike" kern="1200" baseline="0" dirty="0">
              <a:solidFill>
                <a:srgbClr val="000000"/>
              </a:solidFill>
              <a:effectLst/>
              <a:latin typeface="Arial" panose="020B0604020202020204" pitchFamily="34" charset="0"/>
              <a:cs typeface="Arial" panose="020B0604020202020204" pitchFamily="34" charset="0"/>
            </a:endParaRPr>
          </a:p>
          <a:p>
            <a:pPr marL="0" indent="0" fontAlgn="t">
              <a:spcBef>
                <a:spcPts val="0"/>
              </a:spcBef>
              <a:buNone/>
            </a:pPr>
            <a:r>
              <a:rPr lang="en-US" b="1" i="0" u="none" strike="noStrike" kern="1200" dirty="0">
                <a:solidFill>
                  <a:srgbClr val="008BB0"/>
                </a:solidFill>
                <a:effectLst/>
                <a:latin typeface="Arial" panose="020B0604020202020204" pitchFamily="34" charset="0"/>
                <a:cs typeface="Arial" panose="020B0604020202020204" pitchFamily="34" charset="0"/>
              </a:rPr>
              <a:t>Recommendation 8.4.8</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b="0" i="0" u="none" strike="noStrike" kern="1200" baseline="0" dirty="0">
                <a:solidFill>
                  <a:srgbClr val="000000"/>
                </a:solidFill>
                <a:effectLst/>
                <a:latin typeface="Arial" panose="020B0604020202020204" pitchFamily="34" charset="0"/>
                <a:cs typeface="Arial" panose="020B0604020202020204" pitchFamily="34" charset="0"/>
              </a:rPr>
              <a:t>For patients with hemophilia B and high-responding FIX inhibitors, the WFH prefers </a:t>
            </a:r>
            <a:r>
              <a:rPr lang="en-US" b="0" i="0" u="none" strike="noStrike" kern="1200" baseline="0" dirty="0" err="1">
                <a:solidFill>
                  <a:srgbClr val="000000"/>
                </a:solidFill>
                <a:effectLst/>
                <a:latin typeface="Arial" panose="020B0604020202020204" pitchFamily="34" charset="0"/>
                <a:cs typeface="Arial" panose="020B0604020202020204" pitchFamily="34" charset="0"/>
              </a:rPr>
              <a:t>rFVIIa</a:t>
            </a:r>
            <a:r>
              <a:rPr lang="en-US" b="0" i="0" u="none" strike="noStrike" kern="1200" baseline="0" dirty="0">
                <a:solidFill>
                  <a:srgbClr val="000000"/>
                </a:solidFill>
                <a:effectLst/>
                <a:latin typeface="Arial" panose="020B0604020202020204" pitchFamily="34" charset="0"/>
                <a:cs typeface="Arial" panose="020B0604020202020204" pitchFamily="34" charset="0"/>
              </a:rPr>
              <a:t> over </a:t>
            </a:r>
            <a:r>
              <a:rPr lang="en-US" b="0" i="0" u="none" strike="noStrike" kern="1200" baseline="0" dirty="0" err="1">
                <a:solidFill>
                  <a:srgbClr val="000000"/>
                </a:solidFill>
                <a:effectLst/>
                <a:latin typeface="Arial" panose="020B0604020202020204" pitchFamily="34" charset="0"/>
                <a:cs typeface="Arial" panose="020B0604020202020204" pitchFamily="34" charset="0"/>
              </a:rPr>
              <a:t>aPCC</a:t>
            </a:r>
            <a:r>
              <a:rPr lang="en-US" b="0" i="0" u="none" strike="noStrike" kern="1200" baseline="0" dirty="0">
                <a:solidFill>
                  <a:srgbClr val="000000"/>
                </a:solidFill>
                <a:effectLst/>
                <a:latin typeface="Arial" panose="020B0604020202020204" pitchFamily="34" charset="0"/>
                <a:cs typeface="Arial" panose="020B0604020202020204" pitchFamily="34" charset="0"/>
              </a:rPr>
              <a:t> to treat acute bleeds, as </a:t>
            </a:r>
            <a:r>
              <a:rPr lang="en-US" b="0" i="0" u="none" strike="noStrike" kern="1200" baseline="0" dirty="0" err="1">
                <a:solidFill>
                  <a:srgbClr val="000000"/>
                </a:solidFill>
                <a:effectLst/>
                <a:latin typeface="Arial" panose="020B0604020202020204" pitchFamily="34" charset="0"/>
                <a:cs typeface="Arial" panose="020B0604020202020204" pitchFamily="34" charset="0"/>
              </a:rPr>
              <a:t>aPCC</a:t>
            </a:r>
            <a:r>
              <a:rPr lang="en-US" b="0" i="0" u="none" strike="noStrike" kern="1200" baseline="0" dirty="0">
                <a:solidFill>
                  <a:srgbClr val="000000"/>
                </a:solidFill>
                <a:effectLst/>
                <a:latin typeface="Arial" panose="020B0604020202020204" pitchFamily="34" charset="0"/>
                <a:cs typeface="Arial" panose="020B0604020202020204" pitchFamily="34" charset="0"/>
              </a:rPr>
              <a:t> contains FIX and may cause or worsen an allergic </a:t>
            </a:r>
            <a:r>
              <a:rPr lang="en-CA" b="0" i="0" u="none" strike="noStrike" kern="1200" baseline="0" dirty="0">
                <a:solidFill>
                  <a:srgbClr val="000000"/>
                </a:solidFill>
                <a:effectLst/>
                <a:latin typeface="Arial" panose="020B0604020202020204" pitchFamily="34" charset="0"/>
                <a:cs typeface="Arial" panose="020B0604020202020204" pitchFamily="34" charset="0"/>
              </a:rPr>
              <a:t>reaction.</a:t>
            </a:r>
            <a:endParaRPr lang="en-CA" b="0" i="0" u="none" strike="noStrike" dirty="0">
              <a:effectLst/>
              <a:latin typeface="Arial" panose="020B0604020202020204" pitchFamily="34" charset="0"/>
            </a:endParaRPr>
          </a:p>
          <a:p>
            <a:endParaRPr lang="en-US" altLang="en-US" dirty="0">
              <a:solidFill>
                <a:schemeClr val="accent3"/>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2F44BA0B-35AB-46F9-A6BA-99BB321098EF}"/>
              </a:ext>
            </a:extLst>
          </p:cNvPr>
          <p:cNvSpPr>
            <a:spLocks noGrp="1"/>
          </p:cNvSpPr>
          <p:nvPr>
            <p:ph type="body" sz="quarter" idx="13"/>
          </p:nvPr>
        </p:nvSpPr>
        <p:spPr/>
        <p:txBody>
          <a:bodyPr/>
          <a:lstStyle/>
          <a:p>
            <a:r>
              <a:rPr lang="en-CA" sz="900" dirty="0">
                <a:latin typeface="Arial" panose="020B0604020202020204" pitchFamily="34" charset="0"/>
                <a:cs typeface="Arial" panose="020B0604020202020204" pitchFamily="34" charset="0"/>
              </a:rPr>
              <a:t>**With FIX-containing products, there is risk for allergic reactions, nephrotic syndrome.</a:t>
            </a:r>
          </a:p>
          <a:p>
            <a:r>
              <a:rPr lang="en-US" sz="900" dirty="0" err="1"/>
              <a:t>aPCC</a:t>
            </a:r>
            <a:r>
              <a:rPr lang="en-US" sz="900" dirty="0"/>
              <a:t>, activated prothrombin complex concentrate.</a:t>
            </a:r>
            <a:endParaRPr lang="en-CA" sz="900" dirty="0"/>
          </a:p>
        </p:txBody>
      </p:sp>
      <p:graphicFrame>
        <p:nvGraphicFramePr>
          <p:cNvPr id="8" name="Table 7">
            <a:extLst>
              <a:ext uri="{FF2B5EF4-FFF2-40B4-BE49-F238E27FC236}">
                <a16:creationId xmlns:a16="http://schemas.microsoft.com/office/drawing/2014/main" id="{07F99CD3-2174-434D-98F1-603D68D3666D}"/>
              </a:ext>
            </a:extLst>
          </p:cNvPr>
          <p:cNvGraphicFramePr>
            <a:graphicFrameLocks noGrp="1"/>
          </p:cNvGraphicFramePr>
          <p:nvPr>
            <p:extLst>
              <p:ext uri="{D42A27DB-BD31-4B8C-83A1-F6EECF244321}">
                <p14:modId xmlns:p14="http://schemas.microsoft.com/office/powerpoint/2010/main" val="2395069944"/>
              </p:ext>
            </p:extLst>
          </p:nvPr>
        </p:nvGraphicFramePr>
        <p:xfrm>
          <a:off x="748218" y="4406899"/>
          <a:ext cx="10695568" cy="1758822"/>
        </p:xfrm>
        <a:graphic>
          <a:graphicData uri="http://schemas.openxmlformats.org/drawingml/2006/table">
            <a:tbl>
              <a:tblPr firstRow="1" firstCol="1" bandRow="1">
                <a:tableStyleId>{5C22544A-7EE6-4342-B048-85BDC9FD1C3A}</a:tableStyleId>
              </a:tblPr>
              <a:tblGrid>
                <a:gridCol w="1576382">
                  <a:extLst>
                    <a:ext uri="{9D8B030D-6E8A-4147-A177-3AD203B41FA5}">
                      <a16:colId xmlns:a16="http://schemas.microsoft.com/office/drawing/2014/main" val="115417114"/>
                    </a:ext>
                  </a:extLst>
                </a:gridCol>
                <a:gridCol w="3955018">
                  <a:extLst>
                    <a:ext uri="{9D8B030D-6E8A-4147-A177-3AD203B41FA5}">
                      <a16:colId xmlns:a16="http://schemas.microsoft.com/office/drawing/2014/main" val="3609347040"/>
                    </a:ext>
                  </a:extLst>
                </a:gridCol>
                <a:gridCol w="5164168">
                  <a:extLst>
                    <a:ext uri="{9D8B030D-6E8A-4147-A177-3AD203B41FA5}">
                      <a16:colId xmlns:a16="http://schemas.microsoft.com/office/drawing/2014/main" val="2428270787"/>
                    </a:ext>
                  </a:extLst>
                </a:gridCol>
              </a:tblGrid>
              <a:tr h="586274">
                <a:tc>
                  <a:txBody>
                    <a:bodyPr/>
                    <a:lstStyle/>
                    <a:p>
                      <a:pPr marL="0" marR="0" algn="l">
                        <a:lnSpc>
                          <a:spcPct val="100000"/>
                        </a:lnSpc>
                        <a:spcBef>
                          <a:spcPts val="0"/>
                        </a:spcBef>
                        <a:spcAft>
                          <a:spcPts val="0"/>
                        </a:spcAft>
                      </a:pPr>
                      <a:endParaRPr lang="en-US" sz="200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CA" sz="2000" b="1" dirty="0">
                          <a:solidFill>
                            <a:schemeClr val="tx1"/>
                          </a:solidFill>
                          <a:effectLst/>
                          <a:latin typeface="+mj-lt"/>
                        </a:rPr>
                        <a:t>Low-responding inhibitors </a:t>
                      </a:r>
                      <a:endParaRPr lang="en-US" sz="2000" b="1"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CA" sz="2000" b="1" dirty="0">
                          <a:solidFill>
                            <a:schemeClr val="tx1"/>
                          </a:solidFill>
                          <a:effectLst/>
                          <a:latin typeface="+mj-lt"/>
                        </a:rPr>
                        <a:t>High-responding inhibitors </a:t>
                      </a:r>
                      <a:endParaRPr lang="en-US" sz="2000" b="1"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586274">
                <a:tc>
                  <a:txBody>
                    <a:bodyPr/>
                    <a:lstStyle/>
                    <a:p>
                      <a:pPr marL="0" marR="0" algn="l">
                        <a:lnSpc>
                          <a:spcPct val="100000"/>
                        </a:lnSpc>
                        <a:spcBef>
                          <a:spcPts val="0"/>
                        </a:spcBef>
                        <a:spcAft>
                          <a:spcPts val="0"/>
                        </a:spcAft>
                      </a:pPr>
                      <a:r>
                        <a:rPr lang="en-CA" sz="2000" b="1" i="0" u="none" strike="noStrike" kern="1200" dirty="0">
                          <a:solidFill>
                            <a:srgbClr val="008BB0"/>
                          </a:solidFill>
                          <a:effectLst/>
                          <a:latin typeface="Arial" panose="020B0604020202020204" pitchFamily="34" charset="0"/>
                          <a:ea typeface="+mn-ea"/>
                          <a:cs typeface="+mn-cs"/>
                        </a:rPr>
                        <a:t>Agent</a:t>
                      </a:r>
                      <a:endParaRPr lang="en-US" sz="2000" b="1" i="0" u="none" strike="noStrike" kern="1200" dirty="0">
                        <a:solidFill>
                          <a:srgbClr val="008BB0"/>
                        </a:solidFill>
                        <a:effectLst/>
                        <a:latin typeface="Arial" panose="020B0604020202020204" pitchFamily="34" charset="0"/>
                        <a:ea typeface="+mn-ea"/>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CA" sz="2000" b="1" dirty="0">
                          <a:solidFill>
                            <a:schemeClr val="tx1"/>
                          </a:solidFill>
                          <a:effectLst/>
                          <a:latin typeface="Arial" panose="020B0604020202020204" pitchFamily="34" charset="0"/>
                          <a:cs typeface="Arial" panose="020B0604020202020204" pitchFamily="34" charset="0"/>
                        </a:rPr>
                        <a:t>FIX</a:t>
                      </a:r>
                      <a:endParaRPr lang="en-US" sz="2000" b="1"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CA" sz="2000" b="1" dirty="0" err="1">
                          <a:solidFill>
                            <a:schemeClr val="tx1"/>
                          </a:solidFill>
                          <a:effectLst/>
                          <a:latin typeface="Arial" panose="020B0604020202020204" pitchFamily="34" charset="0"/>
                          <a:cs typeface="Arial" panose="020B0604020202020204" pitchFamily="34" charset="0"/>
                        </a:rPr>
                        <a:t>rFVIIa</a:t>
                      </a:r>
                      <a:r>
                        <a:rPr lang="en-CA" sz="2000" b="0" dirty="0">
                          <a:solidFill>
                            <a:schemeClr val="tx1"/>
                          </a:solidFill>
                          <a:effectLst/>
                          <a:latin typeface="Arial" panose="020B0604020202020204" pitchFamily="34" charset="0"/>
                          <a:cs typeface="Arial" panose="020B0604020202020204" pitchFamily="34" charset="0"/>
                        </a:rPr>
                        <a:t> or </a:t>
                      </a:r>
                      <a:r>
                        <a:rPr lang="en-CA" sz="2000" b="1" dirty="0" err="1">
                          <a:solidFill>
                            <a:schemeClr val="tx1"/>
                          </a:solidFill>
                          <a:effectLst/>
                          <a:latin typeface="Arial" panose="020B0604020202020204" pitchFamily="34" charset="0"/>
                          <a:cs typeface="Arial" panose="020B0604020202020204" pitchFamily="34" charset="0"/>
                        </a:rPr>
                        <a:t>aPCC</a:t>
                      </a:r>
                      <a:r>
                        <a:rPr lang="en-CA" sz="2000" b="0" baseline="30000" dirty="0">
                          <a:solidFill>
                            <a:schemeClr val="tx1"/>
                          </a:solidFill>
                          <a:effectLst/>
                          <a:latin typeface="Arial" panose="020B0604020202020204" pitchFamily="34" charset="0"/>
                          <a:cs typeface="Arial" panose="020B0604020202020204" pitchFamily="34" charset="0"/>
                        </a:rPr>
                        <a:t>**</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586274">
                <a:tc>
                  <a:txBody>
                    <a:bodyPr/>
                    <a:lstStyle/>
                    <a:p>
                      <a:pPr marL="0" marR="0" algn="l">
                        <a:lnSpc>
                          <a:spcPct val="100000"/>
                        </a:lnSpc>
                        <a:spcBef>
                          <a:spcPts val="0"/>
                        </a:spcBef>
                        <a:spcAft>
                          <a:spcPts val="0"/>
                        </a:spcAft>
                      </a:pPr>
                      <a:r>
                        <a:rPr lang="en-CA" sz="2000" b="1" i="0" u="none" strike="noStrike" kern="1200" dirty="0">
                          <a:solidFill>
                            <a:srgbClr val="008BB0"/>
                          </a:solidFill>
                          <a:effectLst/>
                          <a:latin typeface="Arial" panose="020B0604020202020204" pitchFamily="34" charset="0"/>
                          <a:ea typeface="+mn-ea"/>
                          <a:cs typeface="+mn-cs"/>
                        </a:rPr>
                        <a:t>Monitoring</a:t>
                      </a:r>
                      <a:endParaRPr lang="en-US" sz="2000" b="1" i="0" u="none" strike="noStrike" kern="1200" dirty="0">
                        <a:solidFill>
                          <a:srgbClr val="008BB0"/>
                        </a:solidFill>
                        <a:effectLst/>
                        <a:latin typeface="Arial" panose="020B0604020202020204" pitchFamily="34" charset="0"/>
                        <a:ea typeface="+mn-ea"/>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CA" sz="2000" b="0" dirty="0">
                          <a:solidFill>
                            <a:schemeClr val="tx1"/>
                          </a:solidFill>
                          <a:effectLst/>
                          <a:latin typeface="Arial" panose="020B0604020202020204" pitchFamily="34" charset="0"/>
                          <a:cs typeface="Arial" panose="020B0604020202020204" pitchFamily="34" charset="0"/>
                        </a:rPr>
                        <a:t>FIX activity (FIX:C) assay</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CA" sz="2000" b="0" dirty="0" err="1">
                          <a:solidFill>
                            <a:schemeClr val="tx1"/>
                          </a:solidFill>
                          <a:effectLst/>
                          <a:latin typeface="Arial" panose="020B0604020202020204" pitchFamily="34" charset="0"/>
                          <a:cs typeface="Arial" panose="020B0604020202020204" pitchFamily="34" charset="0"/>
                        </a:rPr>
                        <a:t>Thromboelastography</a:t>
                      </a:r>
                      <a:r>
                        <a:rPr lang="en-CA" sz="2000" b="0" dirty="0">
                          <a:solidFill>
                            <a:schemeClr val="tx1"/>
                          </a:solidFill>
                          <a:effectLst/>
                          <a:latin typeface="Arial" panose="020B0604020202020204" pitchFamily="34" charset="0"/>
                          <a:cs typeface="Arial" panose="020B0604020202020204" pitchFamily="34" charset="0"/>
                        </a:rPr>
                        <a:t>/thrombin generation </a:t>
                      </a:r>
                      <a:endParaRPr lang="en-US" sz="20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201320"/>
                  </a:ext>
                </a:extLst>
              </a:tr>
            </a:tbl>
          </a:graphicData>
        </a:graphic>
      </p:graphicFrame>
    </p:spTree>
    <p:extLst>
      <p:ext uri="{BB962C8B-B14F-4D97-AF65-F5344CB8AC3E}">
        <p14:creationId xmlns:p14="http://schemas.microsoft.com/office/powerpoint/2010/main" val="353677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a:xfrm>
            <a:off x="838199" y="225425"/>
            <a:ext cx="10515599" cy="1090079"/>
          </a:xfrm>
        </p:spPr>
        <p:txBody>
          <a:bodyPr/>
          <a:lstStyle/>
          <a:p>
            <a:r>
              <a:rPr lang="en-US" altLang="en-US" dirty="0"/>
              <a:t>    </a:t>
            </a:r>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en-US" b="1" dirty="0"/>
              <a:t>After initial factor exposure, at least every 6-12 months, then annually </a:t>
            </a:r>
            <a:r>
              <a:rPr lang="en-US" b="1" dirty="0">
                <a:solidFill>
                  <a:srgbClr val="008BB0"/>
                </a:solidFill>
              </a:rPr>
              <a:t>[8.2.1]</a:t>
            </a:r>
            <a:endParaRPr lang="en-CA" b="1" dirty="0">
              <a:solidFill>
                <a:srgbClr val="008BB0"/>
              </a:solidFill>
            </a:endParaRPr>
          </a:p>
          <a:p>
            <a:r>
              <a:rPr lang="en-US" dirty="0"/>
              <a:t>After intensive factor exposure, e.g. &gt;</a:t>
            </a:r>
            <a:r>
              <a:rPr lang="en-CA" dirty="0"/>
              <a:t>5 days, within 4 weeks of last exposure</a:t>
            </a:r>
          </a:p>
          <a:p>
            <a:r>
              <a:rPr lang="en-US" dirty="0"/>
              <a:t>For recurrent bleeds or target joint bleeds, despite adequate CFC replacement therapy</a:t>
            </a:r>
            <a:endParaRPr lang="en-CA" dirty="0"/>
          </a:p>
          <a:p>
            <a:r>
              <a:rPr lang="en-US" dirty="0"/>
              <a:t>For failure to respond to adequate CFC replacement therapy</a:t>
            </a:r>
            <a:endParaRPr lang="en-CA" dirty="0"/>
          </a:p>
          <a:p>
            <a:r>
              <a:rPr lang="en-US" dirty="0"/>
              <a:t>For lower factor recovery or half-life than expected after CFC replacement therapy</a:t>
            </a:r>
            <a:endParaRPr lang="en-CA" dirty="0"/>
          </a:p>
          <a:p>
            <a:r>
              <a:rPr lang="en-US" dirty="0"/>
              <a:t>For suboptimal clinical or laboratory response to CFC replacement therapy</a:t>
            </a:r>
            <a:endParaRPr lang="en-CA" dirty="0"/>
          </a:p>
          <a:p>
            <a:r>
              <a:rPr lang="en-US" dirty="0"/>
              <a:t>Before surgery</a:t>
            </a:r>
            <a:endParaRPr lang="en-CA" dirty="0"/>
          </a:p>
          <a:p>
            <a:r>
              <a:rPr lang="en-US" dirty="0"/>
              <a:t>For suboptimal postoperative response to CFC replacement therapy</a:t>
            </a:r>
            <a:r>
              <a:rPr lang="en-US" altLang="en-US" dirty="0"/>
              <a:t> </a:t>
            </a:r>
          </a:p>
          <a:p>
            <a:endParaRPr lang="en-US" altLang="en-US" dirty="0"/>
          </a:p>
          <a:p>
            <a:endParaRPr lang="en-US" altLang="en-US" dirty="0"/>
          </a:p>
        </p:txBody>
      </p:sp>
      <p:sp>
        <p:nvSpPr>
          <p:cNvPr id="18" name="Text Placeholder 17">
            <a:extLst>
              <a:ext uri="{FF2B5EF4-FFF2-40B4-BE49-F238E27FC236}">
                <a16:creationId xmlns:a16="http://schemas.microsoft.com/office/drawing/2014/main" id="{D3586B27-CD5D-499C-854B-F7A870B05878}"/>
              </a:ext>
            </a:extLst>
          </p:cNvPr>
          <p:cNvSpPr>
            <a:spLocks noGrp="1"/>
          </p:cNvSpPr>
          <p:nvPr>
            <p:ph type="body" sz="quarter" idx="13"/>
          </p:nvPr>
        </p:nvSpPr>
        <p:spPr>
          <a:xfrm>
            <a:off x="838201" y="6356351"/>
            <a:ext cx="9925050" cy="365125"/>
          </a:xfrm>
        </p:spPr>
        <p:txBody>
          <a:bodyPr/>
          <a:lstStyle/>
          <a:p>
            <a:r>
              <a:rPr lang="en-CA" dirty="0"/>
              <a:t>CFC, clotting factor concentrate.</a:t>
            </a:r>
            <a:endParaRPr lang="en-US" dirty="0"/>
          </a:p>
        </p:txBody>
      </p:sp>
      <p:sp>
        <p:nvSpPr>
          <p:cNvPr id="3" name="Rectangle 2">
            <a:extLst>
              <a:ext uri="{FF2B5EF4-FFF2-40B4-BE49-F238E27FC236}">
                <a16:creationId xmlns:a16="http://schemas.microsoft.com/office/drawing/2014/main" id="{03CB035B-861A-564E-BA86-05611F683431}"/>
              </a:ext>
            </a:extLst>
          </p:cNvPr>
          <p:cNvSpPr/>
          <p:nvPr/>
        </p:nvSpPr>
        <p:spPr>
          <a:xfrm>
            <a:off x="914400" y="228600"/>
            <a:ext cx="10439398" cy="1034129"/>
          </a:xfrm>
          <a:prstGeom prst="rect">
            <a:avLst/>
          </a:prstGeom>
        </p:spPr>
        <p:txBody>
          <a:bodyPr wrap="square">
            <a:spAutoFit/>
          </a:bodyPr>
          <a:lstStyle/>
          <a:p>
            <a:pPr>
              <a:lnSpc>
                <a:spcPct val="90000"/>
              </a:lnSpc>
              <a:spcBef>
                <a:spcPct val="0"/>
              </a:spcBef>
              <a:defRPr/>
            </a:pPr>
            <a:r>
              <a:rPr lang="en-US" altLang="en-US" sz="3400" b="1" dirty="0">
                <a:solidFill>
                  <a:srgbClr val="000000"/>
                </a:solidFill>
                <a:latin typeface="Arial" panose="020B0604020202020204" pitchFamily="34" charset="0"/>
                <a:ea typeface="+mj-ea"/>
                <a:cs typeface="Arial" panose="020B0604020202020204" pitchFamily="34" charset="0"/>
              </a:rPr>
              <a:t>Indications for inhibitor testing</a:t>
            </a:r>
          </a:p>
          <a:p>
            <a:pPr>
              <a:lnSpc>
                <a:spcPct val="90000"/>
              </a:lnSpc>
              <a:spcBef>
                <a:spcPct val="0"/>
              </a:spcBef>
              <a:defRPr/>
            </a:pPr>
            <a:r>
              <a:rPr lang="en-US" altLang="en-US" sz="3400" b="1" dirty="0">
                <a:solidFill>
                  <a:srgbClr val="000000"/>
                </a:solidFill>
                <a:latin typeface="Arial" panose="020B0604020202020204" pitchFamily="34" charset="0"/>
                <a:ea typeface="+mj-ea"/>
                <a:cs typeface="Arial" panose="020B0604020202020204" pitchFamily="34" charset="0"/>
              </a:rPr>
              <a:t>Table 8-1</a:t>
            </a:r>
          </a:p>
        </p:txBody>
      </p:sp>
    </p:spTree>
    <p:extLst>
      <p:ext uri="{BB962C8B-B14F-4D97-AF65-F5344CB8AC3E}">
        <p14:creationId xmlns:p14="http://schemas.microsoft.com/office/powerpoint/2010/main" val="33950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C47D-2B84-4703-A91F-C47DF2E75FD6}"/>
              </a:ext>
            </a:extLst>
          </p:cNvPr>
          <p:cNvSpPr>
            <a:spLocks noGrp="1"/>
          </p:cNvSpPr>
          <p:nvPr>
            <p:ph type="title"/>
          </p:nvPr>
        </p:nvSpPr>
        <p:spPr>
          <a:xfrm>
            <a:off x="838199" y="225425"/>
            <a:ext cx="10515599" cy="1090079"/>
          </a:xfrm>
        </p:spPr>
        <p:txBody>
          <a:bodyPr/>
          <a:lstStyle/>
          <a:p>
            <a:r>
              <a:rPr lang="en-US" dirty="0"/>
              <a:t>Clinical Case</a:t>
            </a:r>
            <a:endParaRPr lang="en-CA" dirty="0"/>
          </a:p>
        </p:txBody>
      </p:sp>
      <p:sp>
        <p:nvSpPr>
          <p:cNvPr id="7170" name="Content Placeholder 1">
            <a:extLst>
              <a:ext uri="{FF2B5EF4-FFF2-40B4-BE49-F238E27FC236}">
                <a16:creationId xmlns:a16="http://schemas.microsoft.com/office/drawing/2014/main" id="{ADB1D8AF-3C76-5F46-AB36-94BD39ED12B4}"/>
              </a:ext>
            </a:extLst>
          </p:cNvPr>
          <p:cNvSpPr>
            <a:spLocks noGrp="1" noChangeArrowheads="1"/>
          </p:cNvSpPr>
          <p:nvPr>
            <p:ph idx="1"/>
          </p:nvPr>
        </p:nvSpPr>
        <p:spPr>
          <a:xfrm>
            <a:off x="838200" y="1562100"/>
            <a:ext cx="6339840" cy="4614863"/>
          </a:xfrm>
        </p:spPr>
        <p:txBody>
          <a:bodyPr>
            <a:normAutofit/>
          </a:bodyPr>
          <a:lstStyle/>
          <a:p>
            <a:r>
              <a:rPr lang="en-US" dirty="0"/>
              <a:t>The bleeds resolve with </a:t>
            </a:r>
            <a:r>
              <a:rPr lang="en-US" dirty="0" err="1"/>
              <a:t>rFVIIa</a:t>
            </a:r>
            <a:r>
              <a:rPr lang="en-US" dirty="0"/>
              <a:t>. You introduce the concept of ITI with the parents</a:t>
            </a:r>
          </a:p>
          <a:p>
            <a:pPr lvl="1"/>
            <a:r>
              <a:rPr lang="en-US" sz="2000" dirty="0"/>
              <a:t>They ask what is the most effective approach to rid the inhibitor and if a port is needed</a:t>
            </a:r>
          </a:p>
          <a:p>
            <a:r>
              <a:rPr lang="en-US" dirty="0"/>
              <a:t>They recently attended the INHIBITOR summit and met several families who had a good experience with </a:t>
            </a:r>
            <a:r>
              <a:rPr lang="en-US" dirty="0" err="1"/>
              <a:t>emicizumab</a:t>
            </a:r>
            <a:endParaRPr lang="en-US" dirty="0"/>
          </a:p>
          <a:p>
            <a:r>
              <a:rPr lang="en-US" dirty="0"/>
              <a:t>If they decide to switch to emicizumab will it rid the inhibitor, or can the inhibitor “come back” years later? </a:t>
            </a:r>
          </a:p>
        </p:txBody>
      </p:sp>
      <p:sp>
        <p:nvSpPr>
          <p:cNvPr id="8" name="Text Placeholder 7">
            <a:extLst>
              <a:ext uri="{FF2B5EF4-FFF2-40B4-BE49-F238E27FC236}">
                <a16:creationId xmlns:a16="http://schemas.microsoft.com/office/drawing/2014/main" id="{5D15EC8C-32E3-43A5-BA13-A3395BCC0A30}"/>
              </a:ext>
            </a:extLst>
          </p:cNvPr>
          <p:cNvSpPr>
            <a:spLocks noGrp="1"/>
          </p:cNvSpPr>
          <p:nvPr>
            <p:ph type="body" sz="quarter" idx="13"/>
          </p:nvPr>
        </p:nvSpPr>
        <p:spPr/>
        <p:txBody>
          <a:bodyPr/>
          <a:lstStyle/>
          <a:p>
            <a:r>
              <a:rPr lang="en-US" sz="900" dirty="0"/>
              <a:t>Brand name of </a:t>
            </a:r>
            <a:r>
              <a:rPr lang="en-US" sz="900" dirty="0" err="1"/>
              <a:t>emicizumab</a:t>
            </a:r>
            <a:r>
              <a:rPr lang="en-US" sz="900" dirty="0"/>
              <a:t> is </a:t>
            </a:r>
            <a:r>
              <a:rPr lang="en-US" sz="900" dirty="0" err="1"/>
              <a:t>Hemlibra</a:t>
            </a:r>
            <a:r>
              <a:rPr lang="en-US" sz="900" dirty="0"/>
              <a:t>®</a:t>
            </a:r>
          </a:p>
          <a:p>
            <a:r>
              <a:rPr lang="en-US" dirty="0"/>
              <a:t>ITI, immune tolerance induction.</a:t>
            </a:r>
            <a:endParaRPr lang="en-US" sz="900" dirty="0"/>
          </a:p>
        </p:txBody>
      </p:sp>
      <p:sp>
        <p:nvSpPr>
          <p:cNvPr id="7" name="Rounded Rectangle 1">
            <a:extLst>
              <a:ext uri="{FF2B5EF4-FFF2-40B4-BE49-F238E27FC236}">
                <a16:creationId xmlns:a16="http://schemas.microsoft.com/office/drawing/2014/main" id="{684225CC-5184-4ECD-ABF6-336B5C16BCE3}"/>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How would they treat bleeds?</a:t>
            </a:r>
          </a:p>
        </p:txBody>
      </p:sp>
    </p:spTree>
    <p:extLst>
      <p:ext uri="{BB962C8B-B14F-4D97-AF65-F5344CB8AC3E}">
        <p14:creationId xmlns:p14="http://schemas.microsoft.com/office/powerpoint/2010/main" val="314024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03EF334-CA88-2F4E-9FD3-62B082B1208C}"/>
              </a:ext>
            </a:extLst>
          </p:cNvPr>
          <p:cNvGraphicFramePr>
            <a:graphicFrameLocks noGrp="1"/>
          </p:cNvGraphicFramePr>
          <p:nvPr>
            <p:extLst>
              <p:ext uri="{D42A27DB-BD31-4B8C-83A1-F6EECF244321}">
                <p14:modId xmlns:p14="http://schemas.microsoft.com/office/powerpoint/2010/main" val="2540636551"/>
              </p:ext>
            </p:extLst>
          </p:nvPr>
        </p:nvGraphicFramePr>
        <p:xfrm>
          <a:off x="313152" y="1300459"/>
          <a:ext cx="11511418" cy="3793802"/>
        </p:xfrm>
        <a:graphic>
          <a:graphicData uri="http://schemas.openxmlformats.org/drawingml/2006/table">
            <a:tbl>
              <a:tblPr firstRow="1" bandRow="1">
                <a:tableStyleId>{5C22544A-7EE6-4342-B048-85BDC9FD1C3A}</a:tableStyleId>
              </a:tblPr>
              <a:tblGrid>
                <a:gridCol w="1302706">
                  <a:extLst>
                    <a:ext uri="{9D8B030D-6E8A-4147-A177-3AD203B41FA5}">
                      <a16:colId xmlns:a16="http://schemas.microsoft.com/office/drawing/2014/main" val="1027954746"/>
                    </a:ext>
                  </a:extLst>
                </a:gridCol>
                <a:gridCol w="5110619">
                  <a:extLst>
                    <a:ext uri="{9D8B030D-6E8A-4147-A177-3AD203B41FA5}">
                      <a16:colId xmlns:a16="http://schemas.microsoft.com/office/drawing/2014/main" val="1781383903"/>
                    </a:ext>
                  </a:extLst>
                </a:gridCol>
                <a:gridCol w="5098093">
                  <a:extLst>
                    <a:ext uri="{9D8B030D-6E8A-4147-A177-3AD203B41FA5}">
                      <a16:colId xmlns:a16="http://schemas.microsoft.com/office/drawing/2014/main" val="1120528940"/>
                    </a:ext>
                  </a:extLst>
                </a:gridCol>
              </a:tblGrid>
              <a:tr h="708293">
                <a:tc>
                  <a:txBody>
                    <a:bodyPr/>
                    <a:lstStyle/>
                    <a:p>
                      <a:pPr>
                        <a:lnSpc>
                          <a:spcPct val="90000"/>
                        </a:lnSpc>
                      </a:pPr>
                      <a:endParaRPr lang="en-US" sz="2000" b="1" dirty="0">
                        <a:solidFill>
                          <a:srgbClr val="FF1527"/>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2000" dirty="0">
                          <a:solidFill>
                            <a:schemeClr val="tx1"/>
                          </a:solidFill>
                        </a:rPr>
                        <a:t>Hemophilia A patients with inhibitors</a:t>
                      </a:r>
                    </a:p>
                  </a:txBody>
                  <a:tcPr marL="121920" marR="121920" marT="60960" marB="609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2000" dirty="0">
                          <a:solidFill>
                            <a:schemeClr val="tx1"/>
                          </a:solidFill>
                        </a:rPr>
                        <a:t>Hemophilia B patients with inhibitors</a:t>
                      </a:r>
                    </a:p>
                  </a:txBody>
                  <a:tcPr marL="121920" marR="121920" marT="60960" marB="609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496001"/>
                  </a:ext>
                </a:extLst>
              </a:tr>
              <a:tr h="769029">
                <a:tc>
                  <a:txBody>
                    <a:bodyPr/>
                    <a:lstStyle/>
                    <a:p>
                      <a:pPr>
                        <a:lnSpc>
                          <a:spcPct val="90000"/>
                        </a:lnSpc>
                      </a:pPr>
                      <a:r>
                        <a:rPr lang="en-US" sz="2000" b="1" dirty="0">
                          <a:solidFill>
                            <a:srgbClr val="008BB0"/>
                          </a:solidFill>
                        </a:rPr>
                        <a:t>Drug</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en-US" sz="2000" b="1" dirty="0" err="1">
                          <a:solidFill>
                            <a:schemeClr val="tx1"/>
                          </a:solidFill>
                        </a:rPr>
                        <a:t>rFVIII</a:t>
                      </a:r>
                      <a:r>
                        <a:rPr lang="en-US" sz="2000" b="1" dirty="0">
                          <a:solidFill>
                            <a:schemeClr val="tx1"/>
                          </a:solidFill>
                        </a:rPr>
                        <a:t>, </a:t>
                      </a:r>
                      <a:r>
                        <a:rPr lang="en-US" sz="2000" b="1" dirty="0" err="1">
                          <a:solidFill>
                            <a:schemeClr val="tx1"/>
                          </a:solidFill>
                        </a:rPr>
                        <a:t>pdFVIII</a:t>
                      </a:r>
                      <a:r>
                        <a:rPr lang="en-US" sz="2000" b="1" dirty="0">
                          <a:solidFill>
                            <a:schemeClr val="tx1"/>
                          </a:solidFill>
                        </a:rPr>
                        <a:t>, </a:t>
                      </a:r>
                      <a:r>
                        <a:rPr lang="en-US" sz="2000" b="1" dirty="0" err="1">
                          <a:solidFill>
                            <a:schemeClr val="tx1"/>
                          </a:solidFill>
                        </a:rPr>
                        <a:t>rFVIIIFc</a:t>
                      </a:r>
                      <a:r>
                        <a:rPr lang="en-US" sz="2000" dirty="0">
                          <a:solidFill>
                            <a:schemeClr val="tx1"/>
                          </a:solidFill>
                        </a:rPr>
                        <a:t> – success 70%</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en-US" sz="2000" b="1" dirty="0" err="1">
                          <a:solidFill>
                            <a:schemeClr val="tx1"/>
                          </a:solidFill>
                        </a:rPr>
                        <a:t>rFIX</a:t>
                      </a:r>
                      <a:r>
                        <a:rPr lang="en-US" sz="2000" dirty="0">
                          <a:solidFill>
                            <a:schemeClr val="tx1"/>
                          </a:solidFill>
                        </a:rPr>
                        <a:t> – success lower than in HA</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30206459"/>
                  </a:ext>
                </a:extLst>
              </a:tr>
              <a:tr h="772160">
                <a:tc>
                  <a:txBody>
                    <a:bodyPr/>
                    <a:lstStyle/>
                    <a:p>
                      <a:pPr>
                        <a:lnSpc>
                          <a:spcPct val="90000"/>
                        </a:lnSpc>
                      </a:pPr>
                      <a:r>
                        <a:rPr lang="en-US" sz="2000" b="1" dirty="0">
                          <a:solidFill>
                            <a:srgbClr val="008BB0"/>
                          </a:solidFill>
                        </a:rPr>
                        <a:t>Dose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2000" b="1" dirty="0" err="1">
                          <a:solidFill>
                            <a:schemeClr val="tx1"/>
                          </a:solidFill>
                        </a:rPr>
                        <a:t>rFVIII</a:t>
                      </a:r>
                      <a:r>
                        <a:rPr lang="en-US" sz="2000" b="1" dirty="0">
                          <a:solidFill>
                            <a:schemeClr val="tx1"/>
                          </a:solidFill>
                        </a:rPr>
                        <a:t>: </a:t>
                      </a:r>
                      <a:r>
                        <a:rPr lang="en-US" sz="2000" b="0" dirty="0">
                          <a:solidFill>
                            <a:schemeClr val="tx1"/>
                          </a:solidFill>
                        </a:rPr>
                        <a:t>2</a:t>
                      </a:r>
                      <a:r>
                        <a:rPr lang="en-US" sz="2000" dirty="0">
                          <a:solidFill>
                            <a:schemeClr val="tx1"/>
                          </a:solidFill>
                        </a:rPr>
                        <a:t>00 IU/kg daily</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2000" dirty="0">
                          <a:solidFill>
                            <a:schemeClr val="tx1"/>
                          </a:solidFill>
                        </a:rPr>
                        <a:t>High-dose (as in HA); </a:t>
                      </a:r>
                    </a:p>
                    <a:p>
                      <a:pPr>
                        <a:lnSpc>
                          <a:spcPct val="90000"/>
                        </a:lnSpc>
                      </a:pPr>
                      <a:r>
                        <a:rPr lang="en-US" sz="2000" dirty="0">
                          <a:solidFill>
                            <a:schemeClr val="tx1"/>
                          </a:solidFill>
                        </a:rPr>
                        <a:t>consider immunosuppression</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659643"/>
                  </a:ext>
                </a:extLst>
              </a:tr>
              <a:tr h="772160">
                <a:tc>
                  <a:txBody>
                    <a:bodyPr/>
                    <a:lstStyle/>
                    <a:p>
                      <a:pPr>
                        <a:lnSpc>
                          <a:spcPct val="90000"/>
                        </a:lnSpc>
                      </a:pPr>
                      <a:r>
                        <a:rPr lang="en-US" sz="2000" b="1" dirty="0">
                          <a:solidFill>
                            <a:srgbClr val="008BB0"/>
                          </a:solidFill>
                        </a:rPr>
                        <a:t>Success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en-US" sz="2000" dirty="0">
                          <a:solidFill>
                            <a:schemeClr val="tx1"/>
                          </a:solidFill>
                        </a:rPr>
                        <a:t>Persistently negative titer, </a:t>
                      </a:r>
                    </a:p>
                    <a:p>
                      <a:pPr>
                        <a:lnSpc>
                          <a:spcPct val="90000"/>
                        </a:lnSpc>
                      </a:pPr>
                      <a:r>
                        <a:rPr lang="en-US" sz="2000" dirty="0">
                          <a:solidFill>
                            <a:schemeClr val="tx1"/>
                          </a:solidFill>
                        </a:rPr>
                        <a:t>recovery &gt; 66%, half-life &gt; 6 hours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90000"/>
                        </a:lnSpc>
                      </a:pPr>
                      <a:r>
                        <a:rPr lang="en-US" sz="2000" dirty="0">
                          <a:solidFill>
                            <a:schemeClr val="tx1"/>
                          </a:solidFill>
                        </a:rPr>
                        <a:t>Persistently negative titer</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84497354"/>
                  </a:ext>
                </a:extLst>
              </a:tr>
              <a:tr h="772160">
                <a:tc>
                  <a:txBody>
                    <a:bodyPr/>
                    <a:lstStyle/>
                    <a:p>
                      <a:pPr>
                        <a:lnSpc>
                          <a:spcPct val="90000"/>
                        </a:lnSpc>
                      </a:pPr>
                      <a:r>
                        <a:rPr lang="en-US" sz="2000" b="1" dirty="0">
                          <a:solidFill>
                            <a:srgbClr val="008BB0"/>
                          </a:solidFill>
                        </a:rPr>
                        <a:t>Failure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2000" dirty="0">
                          <a:solidFill>
                            <a:schemeClr val="tx1"/>
                          </a:solidFill>
                        </a:rPr>
                        <a:t>If ITI unachieved in 2-3 years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90000"/>
                        </a:lnSpc>
                      </a:pPr>
                      <a:r>
                        <a:rPr lang="en-US" sz="2000" dirty="0" err="1">
                          <a:solidFill>
                            <a:schemeClr val="tx1"/>
                          </a:solidFill>
                        </a:rPr>
                        <a:t>rFIX</a:t>
                      </a:r>
                      <a:r>
                        <a:rPr lang="en-US" sz="2000" dirty="0">
                          <a:solidFill>
                            <a:schemeClr val="tx1"/>
                          </a:solidFill>
                        </a:rPr>
                        <a:t> may increase allergic reactions, nephrotic syndrome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2352881"/>
                  </a:ext>
                </a:extLst>
              </a:tr>
            </a:tbl>
          </a:graphicData>
        </a:graphic>
      </p:graphicFrame>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p:txBody>
          <a:bodyPr/>
          <a:lstStyle/>
          <a:p>
            <a:r>
              <a:rPr lang="en-US" altLang="en-US" dirty="0"/>
              <a:t>      </a:t>
            </a:r>
          </a:p>
        </p:txBody>
      </p:sp>
      <p:sp>
        <p:nvSpPr>
          <p:cNvPr id="5" name="Text Placeholder 4">
            <a:extLst>
              <a:ext uri="{FF2B5EF4-FFF2-40B4-BE49-F238E27FC236}">
                <a16:creationId xmlns:a16="http://schemas.microsoft.com/office/drawing/2014/main" id="{74422E0A-58FE-46BD-BDB0-536A9859A97E}"/>
              </a:ext>
            </a:extLst>
          </p:cNvPr>
          <p:cNvSpPr>
            <a:spLocks noGrp="1"/>
          </p:cNvSpPr>
          <p:nvPr>
            <p:ph type="body" sz="quarter" idx="13"/>
          </p:nvPr>
        </p:nvSpPr>
        <p:spPr/>
        <p:txBody>
          <a:bodyPr/>
          <a:lstStyle/>
          <a:p>
            <a:r>
              <a:rPr lang="en-CA" dirty="0"/>
              <a:t>* Few data exist on ITI in hemophilia B, so WFH makes no specific recommendations for hemophilia B ITI.</a:t>
            </a:r>
          </a:p>
          <a:p>
            <a:r>
              <a:rPr lang="en-CA" dirty="0"/>
              <a:t> HA, hemophilia A; ITI, immune tolerance induction.</a:t>
            </a:r>
          </a:p>
        </p:txBody>
      </p:sp>
      <p:sp>
        <p:nvSpPr>
          <p:cNvPr id="7" name="Donut 6">
            <a:extLst>
              <a:ext uri="{FF2B5EF4-FFF2-40B4-BE49-F238E27FC236}">
                <a16:creationId xmlns:a16="http://schemas.microsoft.com/office/drawing/2014/main" id="{B48EE75D-1853-4725-82B2-6A74751A93CC}"/>
              </a:ext>
            </a:extLst>
          </p:cNvPr>
          <p:cNvSpPr/>
          <p:nvPr/>
        </p:nvSpPr>
        <p:spPr>
          <a:xfrm>
            <a:off x="1498294" y="1315503"/>
            <a:ext cx="5076033" cy="3778757"/>
          </a:xfrm>
          <a:prstGeom prst="roundRect">
            <a:avLst>
              <a:gd name="adj" fmla="val 9609"/>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
        <p:nvSpPr>
          <p:cNvPr id="13" name="Title 2">
            <a:extLst>
              <a:ext uri="{FF2B5EF4-FFF2-40B4-BE49-F238E27FC236}">
                <a16:creationId xmlns:a16="http://schemas.microsoft.com/office/drawing/2014/main" id="{5551CCA0-90AD-4309-BBA5-FC6557D947E5}"/>
              </a:ext>
            </a:extLst>
          </p:cNvPr>
          <p:cNvSpPr txBox="1">
            <a:spLocks/>
          </p:cNvSpPr>
          <p:nvPr/>
        </p:nvSpPr>
        <p:spPr>
          <a:xfrm>
            <a:off x="811061" y="232947"/>
            <a:ext cx="10515599" cy="109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en-CA" dirty="0"/>
              <a:t>Immune tolerance induction (ITI)*</a:t>
            </a:r>
          </a:p>
        </p:txBody>
      </p:sp>
    </p:spTree>
    <p:extLst>
      <p:ext uri="{BB962C8B-B14F-4D97-AF65-F5344CB8AC3E}">
        <p14:creationId xmlns:p14="http://schemas.microsoft.com/office/powerpoint/2010/main" val="4084144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51297-DCEC-49F2-9BC4-2C44662A071E}"/>
              </a:ext>
            </a:extLst>
          </p:cNvPr>
          <p:cNvSpPr>
            <a:spLocks noGrp="1"/>
          </p:cNvSpPr>
          <p:nvPr>
            <p:ph type="title"/>
          </p:nvPr>
        </p:nvSpPr>
        <p:spPr/>
        <p:txBody>
          <a:bodyPr>
            <a:normAutofit/>
          </a:bodyPr>
          <a:lstStyle/>
          <a:p>
            <a:r>
              <a:rPr lang="en-CA" dirty="0"/>
              <a:t>Immune tolerance induction</a:t>
            </a:r>
            <a:br>
              <a:rPr lang="en-CA" dirty="0"/>
            </a:br>
            <a:r>
              <a:rPr lang="en-US" altLang="en-US" dirty="0"/>
              <a:t>General guidance</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p:txBody>
          <a:bodyPr>
            <a:normAutofit/>
          </a:bodyPr>
          <a:lstStyle/>
          <a:p>
            <a:r>
              <a:rPr lang="en-US" altLang="en-US" dirty="0"/>
              <a:t>All inhibitor patients should undergo a trial of ITI </a:t>
            </a:r>
            <a:r>
              <a:rPr lang="en-US" altLang="en-US" b="1" dirty="0">
                <a:solidFill>
                  <a:srgbClr val="008BB0"/>
                </a:solidFill>
              </a:rPr>
              <a:t>[8.3.16]</a:t>
            </a:r>
          </a:p>
          <a:p>
            <a:r>
              <a:rPr lang="en-US" altLang="en-US" dirty="0"/>
              <a:t>Data on the impact of </a:t>
            </a:r>
            <a:r>
              <a:rPr lang="en-US" altLang="en-US" b="1" dirty="0"/>
              <a:t>EHL</a:t>
            </a:r>
            <a:r>
              <a:rPr lang="en-US" altLang="en-US" dirty="0"/>
              <a:t> products in ITI are limited</a:t>
            </a:r>
          </a:p>
          <a:p>
            <a:r>
              <a:rPr lang="en-US" altLang="en-US" dirty="0"/>
              <a:t>After successful ITI, </a:t>
            </a:r>
            <a:r>
              <a:rPr lang="en-US" altLang="en-US" b="1" dirty="0"/>
              <a:t>FVIII</a:t>
            </a:r>
            <a:r>
              <a:rPr lang="en-US" altLang="en-US" dirty="0"/>
              <a:t> prophylaxis should be initiated, with close monitoring of clinical response</a:t>
            </a:r>
          </a:p>
          <a:p>
            <a:r>
              <a:rPr lang="en-US" altLang="en-US" dirty="0"/>
              <a:t>Non-factor therapies may reduce disease burden </a:t>
            </a:r>
            <a:r>
              <a:rPr lang="en-US" altLang="en-US" b="1" dirty="0">
                <a:solidFill>
                  <a:srgbClr val="008BB0"/>
                </a:solidFill>
              </a:rPr>
              <a:t>[8.3.19]</a:t>
            </a:r>
            <a:endParaRPr lang="en-US" altLang="en-US" dirty="0"/>
          </a:p>
          <a:p>
            <a:r>
              <a:rPr lang="en-US" altLang="en-US" dirty="0"/>
              <a:t>Use of non-factor therapies in ITI is not established</a:t>
            </a:r>
          </a:p>
          <a:p>
            <a:endParaRPr lang="en-US" altLang="en-US" dirty="0"/>
          </a:p>
        </p:txBody>
      </p:sp>
      <p:sp>
        <p:nvSpPr>
          <p:cNvPr id="7" name="Text Placeholder 6">
            <a:extLst>
              <a:ext uri="{FF2B5EF4-FFF2-40B4-BE49-F238E27FC236}">
                <a16:creationId xmlns:a16="http://schemas.microsoft.com/office/drawing/2014/main" id="{F3143A02-B581-4277-B447-11B7ECA86B57}"/>
              </a:ext>
            </a:extLst>
          </p:cNvPr>
          <p:cNvSpPr>
            <a:spLocks noGrp="1"/>
          </p:cNvSpPr>
          <p:nvPr>
            <p:ph type="body" sz="quarter" idx="13"/>
          </p:nvPr>
        </p:nvSpPr>
        <p:spPr/>
        <p:txBody>
          <a:bodyPr/>
          <a:lstStyle/>
          <a:p>
            <a:r>
              <a:rPr lang="en-CA" sz="900" dirty="0"/>
              <a:t> EHL, extended half-life; ITI, i</a:t>
            </a:r>
            <a:r>
              <a:rPr lang="en-CA" dirty="0"/>
              <a:t>mmune tolerance induction.</a:t>
            </a:r>
          </a:p>
        </p:txBody>
      </p:sp>
    </p:spTree>
    <p:extLst>
      <p:ext uri="{BB962C8B-B14F-4D97-AF65-F5344CB8AC3E}">
        <p14:creationId xmlns:p14="http://schemas.microsoft.com/office/powerpoint/2010/main" val="405848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81EF-DF8E-407B-B532-0A2C3BD82A14}"/>
              </a:ext>
            </a:extLst>
          </p:cNvPr>
          <p:cNvSpPr>
            <a:spLocks noGrp="1"/>
          </p:cNvSpPr>
          <p:nvPr>
            <p:ph type="title"/>
          </p:nvPr>
        </p:nvSpPr>
        <p:spPr/>
        <p:txBody>
          <a:bodyPr/>
          <a:lstStyle/>
          <a:p>
            <a:r>
              <a:rPr lang="en-US" altLang="en-US" sz="3200" b="1" dirty="0">
                <a:solidFill>
                  <a:srgbClr val="000000"/>
                </a:solidFill>
              </a:rPr>
              <a:t>Immune tolerance induction</a:t>
            </a:r>
            <a:endParaRPr lang="en-CA" dirty="0"/>
          </a:p>
        </p:txBody>
      </p:sp>
      <p:sp>
        <p:nvSpPr>
          <p:cNvPr id="4" name="Content Placeholder 3">
            <a:extLst>
              <a:ext uri="{FF2B5EF4-FFF2-40B4-BE49-F238E27FC236}">
                <a16:creationId xmlns:a16="http://schemas.microsoft.com/office/drawing/2014/main" id="{1C737DDE-71FC-450C-9B67-5C12097EC487}"/>
              </a:ext>
            </a:extLst>
          </p:cNvPr>
          <p:cNvSpPr>
            <a:spLocks noGrp="1"/>
          </p:cNvSpPr>
          <p:nvPr>
            <p:ph idx="1"/>
          </p:nvPr>
        </p:nvSpPr>
        <p:spPr>
          <a:xfrm>
            <a:off x="838200" y="1562100"/>
            <a:ext cx="10515600" cy="4794251"/>
          </a:xfrm>
        </p:spPr>
        <p:txBody>
          <a:bodyPr>
            <a:noAutofit/>
          </a:bodyPr>
          <a:lstStyle/>
          <a:p>
            <a:pPr marL="0" indent="0" algn="l" rtl="0" eaLnBrk="1" fontAlgn="ctr" latinLnBrk="0" hangingPunct="1">
              <a:spcBef>
                <a:spcPts val="0"/>
              </a:spcBef>
              <a:spcAft>
                <a:spcPts val="300"/>
              </a:spcAft>
              <a:buNone/>
            </a:pPr>
            <a:r>
              <a:rPr lang="en-US" b="1" i="0" u="none" strike="noStrike" kern="1200" dirty="0">
                <a:solidFill>
                  <a:schemeClr val="accent1"/>
                </a:solidFill>
                <a:effectLst/>
                <a:latin typeface="Arial" panose="020B0604020202020204" pitchFamily="34" charset="0"/>
              </a:rPr>
              <a:t>When should ITI be initiated?</a:t>
            </a:r>
            <a:endParaRPr lang="en-CA" b="1" dirty="0">
              <a:solidFill>
                <a:schemeClr val="accent1"/>
              </a:solidFill>
              <a:latin typeface="Arial" panose="020B0604020202020204" pitchFamily="34" charset="0"/>
            </a:endParaRPr>
          </a:p>
          <a:p>
            <a:pPr fontAlgn="ctr">
              <a:spcBef>
                <a:spcPts val="0"/>
              </a:spcBef>
              <a:spcAft>
                <a:spcPts val="300"/>
              </a:spcAft>
            </a:pPr>
            <a:r>
              <a:rPr lang="en-US" b="0" i="0" u="none" strike="noStrike" kern="1200" dirty="0">
                <a:effectLst/>
                <a:latin typeface="Arial" panose="020B0604020202020204" pitchFamily="34" charset="0"/>
              </a:rPr>
              <a:t>ITI should start immediately after detection, no matter the titer</a:t>
            </a:r>
            <a:endParaRPr lang="en-CA"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n-US" sz="1050" i="0" u="none" strike="noStrike" kern="1200" dirty="0">
              <a:effectLst/>
              <a:latin typeface="Arial" panose="020B0604020202020204" pitchFamily="34" charset="0"/>
            </a:endParaRPr>
          </a:p>
          <a:p>
            <a:pPr marL="0" indent="0" fontAlgn="ctr">
              <a:spcBef>
                <a:spcPts val="0"/>
              </a:spcBef>
              <a:spcAft>
                <a:spcPts val="300"/>
              </a:spcAft>
              <a:buNone/>
            </a:pPr>
            <a:r>
              <a:rPr lang="en-US" b="1" dirty="0">
                <a:solidFill>
                  <a:schemeClr val="accent1"/>
                </a:solidFill>
                <a:latin typeface="Arial" panose="020B0604020202020204" pitchFamily="34" charset="0"/>
              </a:rPr>
              <a:t>What agent should be used in ITI?</a:t>
            </a:r>
            <a:endParaRPr lang="en-CA" b="1" dirty="0">
              <a:solidFill>
                <a:schemeClr val="accent1"/>
              </a:solidFill>
              <a:latin typeface="Arial" panose="020B0604020202020204" pitchFamily="34" charset="0"/>
            </a:endParaRPr>
          </a:p>
          <a:p>
            <a:pPr fontAlgn="ctr">
              <a:spcBef>
                <a:spcPts val="0"/>
              </a:spcBef>
            </a:pPr>
            <a:r>
              <a:rPr lang="en-US" b="0" i="0" u="none" strike="noStrike" kern="1200" dirty="0">
                <a:effectLst/>
                <a:latin typeface="Arial" panose="020B0604020202020204" pitchFamily="34" charset="0"/>
              </a:rPr>
              <a:t>The optimal regimen is undefined; </a:t>
            </a:r>
            <a:r>
              <a:rPr lang="en-US" b="1" i="0" u="none" strike="noStrike" kern="1200" dirty="0" err="1">
                <a:effectLst/>
                <a:latin typeface="Arial" panose="020B0604020202020204" pitchFamily="34" charset="0"/>
              </a:rPr>
              <a:t>rFVIII</a:t>
            </a:r>
            <a:r>
              <a:rPr lang="en-US" b="0" i="0" u="none" strike="noStrike" kern="1200" dirty="0">
                <a:effectLst/>
                <a:latin typeface="Arial" panose="020B0604020202020204" pitchFamily="34" charset="0"/>
              </a:rPr>
              <a:t> 100 IU/kg/day preferred</a:t>
            </a:r>
            <a:endParaRPr lang="en-CA"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n-US" sz="1050" b="1" i="0" u="none" strike="noStrike" kern="1200" dirty="0">
              <a:effectLst/>
              <a:latin typeface="Arial" panose="020B0604020202020204" pitchFamily="34" charset="0"/>
            </a:endParaRPr>
          </a:p>
          <a:p>
            <a:pPr marL="0" indent="0" fontAlgn="ctr">
              <a:spcBef>
                <a:spcPts val="0"/>
              </a:spcBef>
              <a:spcAft>
                <a:spcPts val="300"/>
              </a:spcAft>
              <a:buNone/>
            </a:pPr>
            <a:r>
              <a:rPr lang="en-US" b="1" dirty="0">
                <a:solidFill>
                  <a:schemeClr val="accent1"/>
                </a:solidFill>
                <a:latin typeface="Arial" panose="020B0604020202020204" pitchFamily="34" charset="0"/>
              </a:rPr>
              <a:t>How should bleeds be managed in ITI?</a:t>
            </a:r>
            <a:endParaRPr lang="en-CA" b="1" dirty="0">
              <a:solidFill>
                <a:schemeClr val="accent1"/>
              </a:solidFill>
              <a:latin typeface="Arial" panose="020B0604020202020204" pitchFamily="34" charset="0"/>
            </a:endParaRPr>
          </a:p>
          <a:p>
            <a:pPr fontAlgn="ctr">
              <a:spcBef>
                <a:spcPts val="0"/>
              </a:spcBef>
            </a:pPr>
            <a:r>
              <a:rPr lang="en-US" b="0" i="0" u="none" strike="noStrike" kern="1200" dirty="0">
                <a:effectLst/>
                <a:latin typeface="Arial" panose="020B0604020202020204" pitchFamily="34" charset="0"/>
              </a:rPr>
              <a:t>In LR, </a:t>
            </a:r>
            <a:r>
              <a:rPr lang="en-US" b="1" i="0" u="none" strike="noStrike" kern="1200" dirty="0" err="1">
                <a:effectLst/>
                <a:latin typeface="Arial" panose="020B0604020202020204" pitchFamily="34" charset="0"/>
              </a:rPr>
              <a:t>rFVIII</a:t>
            </a:r>
            <a:r>
              <a:rPr lang="en-US" b="0" i="0" u="none" strike="noStrike" kern="1200" dirty="0">
                <a:effectLst/>
                <a:latin typeface="Arial" panose="020B0604020202020204" pitchFamily="34" charset="0"/>
              </a:rPr>
              <a:t> should be used to treat acute bleeds</a:t>
            </a:r>
            <a:endParaRPr lang="en-CA" b="0" i="0" u="none" strike="noStrike" dirty="0">
              <a:effectLst/>
              <a:latin typeface="Arial" panose="020B0604020202020204" pitchFamily="34" charset="0"/>
            </a:endParaRPr>
          </a:p>
          <a:p>
            <a:pPr fontAlgn="ctr">
              <a:spcBef>
                <a:spcPts val="0"/>
              </a:spcBef>
            </a:pPr>
            <a:r>
              <a:rPr lang="en-US" b="0" i="0" u="none" strike="noStrike" kern="1200" dirty="0">
                <a:effectLst/>
                <a:latin typeface="Arial" panose="020B0604020202020204" pitchFamily="34" charset="0"/>
              </a:rPr>
              <a:t>In HR, </a:t>
            </a:r>
            <a:r>
              <a:rPr lang="en-US" b="1" i="0" u="none" strike="noStrike" kern="1200" dirty="0" err="1">
                <a:effectLst/>
                <a:latin typeface="Arial" panose="020B0604020202020204" pitchFamily="34" charset="0"/>
              </a:rPr>
              <a:t>rFVIIa</a:t>
            </a:r>
            <a:r>
              <a:rPr lang="en-US" b="1" i="0" u="none" strike="noStrike" kern="1200" dirty="0">
                <a:effectLst/>
                <a:latin typeface="Arial" panose="020B0604020202020204" pitchFamily="34" charset="0"/>
              </a:rPr>
              <a:t> or </a:t>
            </a:r>
            <a:r>
              <a:rPr lang="en-US" b="1" i="0" u="none" strike="noStrike" kern="1200" dirty="0" err="1">
                <a:effectLst/>
                <a:latin typeface="Arial" panose="020B0604020202020204" pitchFamily="34" charset="0"/>
              </a:rPr>
              <a:t>aPCC</a:t>
            </a:r>
            <a:r>
              <a:rPr lang="en-US" b="1" i="0" u="none" strike="noStrike" kern="1200" dirty="0">
                <a:effectLst/>
                <a:latin typeface="Arial" panose="020B0604020202020204" pitchFamily="34" charset="0"/>
              </a:rPr>
              <a:t>* </a:t>
            </a:r>
            <a:r>
              <a:rPr lang="en-US" b="0" i="0" u="none" strike="noStrike" kern="1200" dirty="0">
                <a:effectLst/>
                <a:latin typeface="Arial" panose="020B0604020202020204" pitchFamily="34" charset="0"/>
              </a:rPr>
              <a:t>bypass; or, if low titer, </a:t>
            </a:r>
            <a:r>
              <a:rPr lang="en-US" b="1" i="0" u="none" strike="noStrike" kern="1200" dirty="0">
                <a:effectLst/>
                <a:latin typeface="Arial" panose="020B0604020202020204" pitchFamily="34" charset="0"/>
              </a:rPr>
              <a:t>FVIII</a:t>
            </a:r>
            <a:r>
              <a:rPr lang="en-US" b="0" i="0" u="none" strike="noStrike" kern="1200" dirty="0">
                <a:effectLst/>
                <a:latin typeface="Arial" panose="020B0604020202020204" pitchFamily="34" charset="0"/>
              </a:rPr>
              <a:t> is advised</a:t>
            </a:r>
            <a:endParaRPr lang="en-CA"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n-US" sz="1050" b="1" i="0" u="none" strike="noStrike" kern="1200" dirty="0">
              <a:effectLst/>
              <a:latin typeface="Arial" panose="020B0604020202020204" pitchFamily="34" charset="0"/>
            </a:endParaRPr>
          </a:p>
          <a:p>
            <a:pPr marL="0" indent="0" fontAlgn="ctr">
              <a:spcBef>
                <a:spcPts val="0"/>
              </a:spcBef>
              <a:spcAft>
                <a:spcPts val="300"/>
              </a:spcAft>
              <a:buNone/>
            </a:pPr>
            <a:r>
              <a:rPr lang="en-US" b="1" dirty="0">
                <a:solidFill>
                  <a:schemeClr val="accent1"/>
                </a:solidFill>
                <a:latin typeface="Arial" panose="020B0604020202020204" pitchFamily="34" charset="0"/>
              </a:rPr>
              <a:t>How should ITI-refractory or ITI-naïve be managed? </a:t>
            </a:r>
            <a:endParaRPr lang="en-CA" b="1" dirty="0">
              <a:solidFill>
                <a:schemeClr val="accent1"/>
              </a:solidFill>
              <a:latin typeface="Arial" panose="020B0604020202020204" pitchFamily="34" charset="0"/>
            </a:endParaRPr>
          </a:p>
          <a:p>
            <a:pPr fontAlgn="ctr">
              <a:spcBef>
                <a:spcPts val="0"/>
              </a:spcBef>
            </a:pPr>
            <a:r>
              <a:rPr lang="en-US" b="1" i="0" u="none" strike="noStrike" kern="1200" dirty="0" err="1">
                <a:effectLst/>
                <a:latin typeface="Arial" panose="020B0604020202020204" pitchFamily="34" charset="0"/>
              </a:rPr>
              <a:t>Emicizumab</a:t>
            </a:r>
            <a:r>
              <a:rPr lang="en-US" b="0" i="0" u="none" strike="noStrike" kern="1200" dirty="0">
                <a:effectLst/>
                <a:latin typeface="Arial" panose="020B0604020202020204" pitchFamily="34" charset="0"/>
              </a:rPr>
              <a:t> prophylaxis is recommended over </a:t>
            </a:r>
            <a:r>
              <a:rPr lang="en-US" b="0" i="0" u="none" strike="noStrike" kern="1200" dirty="0" err="1">
                <a:effectLst/>
                <a:latin typeface="Arial" panose="020B0604020202020204" pitchFamily="34" charset="0"/>
              </a:rPr>
              <a:t>rFVIIa</a:t>
            </a:r>
            <a:endParaRPr lang="en-CA" b="0" i="0" u="none" strike="noStrike" dirty="0">
              <a:effectLst/>
              <a:latin typeface="Arial" panose="020B0604020202020204" pitchFamily="34" charset="0"/>
            </a:endParaRPr>
          </a:p>
          <a:p>
            <a:pPr marL="0" indent="0" algn="l" rtl="0" eaLnBrk="1" fontAlgn="ctr" latinLnBrk="0" hangingPunct="1">
              <a:spcBef>
                <a:spcPts val="0"/>
              </a:spcBef>
              <a:spcAft>
                <a:spcPts val="300"/>
              </a:spcAft>
              <a:buNone/>
            </a:pPr>
            <a:endParaRPr lang="en-US" sz="1050" b="1" i="0" u="none" strike="noStrike" kern="1200" dirty="0">
              <a:effectLst/>
              <a:latin typeface="Arial" panose="020B0604020202020204" pitchFamily="34" charset="0"/>
            </a:endParaRPr>
          </a:p>
          <a:p>
            <a:pPr marL="0" indent="0" fontAlgn="ctr">
              <a:spcBef>
                <a:spcPts val="0"/>
              </a:spcBef>
              <a:spcAft>
                <a:spcPts val="300"/>
              </a:spcAft>
              <a:buNone/>
            </a:pPr>
            <a:r>
              <a:rPr lang="en-US" b="1" dirty="0">
                <a:solidFill>
                  <a:schemeClr val="accent1"/>
                </a:solidFill>
                <a:latin typeface="Arial" panose="020B0604020202020204" pitchFamily="34" charset="0"/>
              </a:rPr>
              <a:t>Can ITI be delayed, avoided?</a:t>
            </a:r>
            <a:endParaRPr lang="en-CA" b="1" dirty="0">
              <a:solidFill>
                <a:schemeClr val="accent1"/>
              </a:solidFill>
              <a:latin typeface="Arial" panose="020B0604020202020204" pitchFamily="34" charset="0"/>
            </a:endParaRPr>
          </a:p>
          <a:p>
            <a:pPr fontAlgn="ctr">
              <a:spcBef>
                <a:spcPts val="0"/>
              </a:spcBef>
            </a:pPr>
            <a:r>
              <a:rPr lang="en-US" b="0" i="0" u="none" strike="noStrike" kern="1200" dirty="0">
                <a:effectLst/>
                <a:latin typeface="Arial" panose="020B0604020202020204" pitchFamily="34" charset="0"/>
              </a:rPr>
              <a:t>Whether ITI can be delayed or avoided is unknown</a:t>
            </a:r>
            <a:endParaRPr lang="en-CA" b="0" i="0" u="none" strike="noStrike" dirty="0">
              <a:effectLst/>
              <a:latin typeface="Arial" panose="020B0604020202020204" pitchFamily="34" charset="0"/>
            </a:endParaRPr>
          </a:p>
        </p:txBody>
      </p:sp>
      <p:sp>
        <p:nvSpPr>
          <p:cNvPr id="3" name="Text Placeholder 2">
            <a:extLst>
              <a:ext uri="{FF2B5EF4-FFF2-40B4-BE49-F238E27FC236}">
                <a16:creationId xmlns:a16="http://schemas.microsoft.com/office/drawing/2014/main" id="{B67305D1-7952-4912-BAEA-933342A95272}"/>
              </a:ext>
            </a:extLst>
          </p:cNvPr>
          <p:cNvSpPr>
            <a:spLocks noGrp="1"/>
          </p:cNvSpPr>
          <p:nvPr>
            <p:ph type="body" sz="quarter" idx="13"/>
          </p:nvPr>
        </p:nvSpPr>
        <p:spPr/>
        <p:txBody>
          <a:bodyPr/>
          <a:lstStyle/>
          <a:p>
            <a:r>
              <a:rPr lang="en-CA" sz="900" dirty="0"/>
              <a:t> *</a:t>
            </a:r>
            <a:r>
              <a:rPr lang="en-CA" sz="900" dirty="0" err="1"/>
              <a:t>aPCC</a:t>
            </a:r>
            <a:r>
              <a:rPr lang="en-CA" sz="900" dirty="0"/>
              <a:t> should be avoided in those taking </a:t>
            </a:r>
            <a:r>
              <a:rPr lang="en-CA" sz="900" dirty="0" err="1"/>
              <a:t>emicizumab</a:t>
            </a:r>
            <a:r>
              <a:rPr lang="en-CA" sz="900" dirty="0"/>
              <a:t> prophylaxis to avoid TMA (</a:t>
            </a:r>
            <a:r>
              <a:rPr lang="en-CA" dirty="0"/>
              <a:t>thrombotic microangiopathy)</a:t>
            </a:r>
            <a:endParaRPr lang="en-CA" sz="900" dirty="0"/>
          </a:p>
          <a:p>
            <a:r>
              <a:rPr lang="en-US" sz="900" dirty="0" err="1"/>
              <a:t>aPCC</a:t>
            </a:r>
            <a:r>
              <a:rPr lang="en-US" sz="900" dirty="0"/>
              <a:t>, activated prothrombin complex concentrate; HR, high responders; ITI, immune tolerance induction; LR, low responders.</a:t>
            </a:r>
          </a:p>
        </p:txBody>
      </p:sp>
      <p:sp>
        <p:nvSpPr>
          <p:cNvPr id="8" name="Donut 6">
            <a:extLst>
              <a:ext uri="{FF2B5EF4-FFF2-40B4-BE49-F238E27FC236}">
                <a16:creationId xmlns:a16="http://schemas.microsoft.com/office/drawing/2014/main" id="{699A978A-8C41-4B14-89CB-31455EEE3C04}"/>
              </a:ext>
            </a:extLst>
          </p:cNvPr>
          <p:cNvSpPr/>
          <p:nvPr/>
        </p:nvSpPr>
        <p:spPr>
          <a:xfrm>
            <a:off x="683045" y="4450814"/>
            <a:ext cx="8196550" cy="89038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
        <p:nvSpPr>
          <p:cNvPr id="6" name="Donut 6">
            <a:extLst>
              <a:ext uri="{FF2B5EF4-FFF2-40B4-BE49-F238E27FC236}">
                <a16:creationId xmlns:a16="http://schemas.microsoft.com/office/drawing/2014/main" id="{1855E1B2-7EB8-4C56-B277-936AC462A95D}"/>
              </a:ext>
            </a:extLst>
          </p:cNvPr>
          <p:cNvSpPr/>
          <p:nvPr/>
        </p:nvSpPr>
        <p:spPr>
          <a:xfrm>
            <a:off x="683045" y="3961023"/>
            <a:ext cx="8196550" cy="365125"/>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Tree>
    <p:extLst>
      <p:ext uri="{BB962C8B-B14F-4D97-AF65-F5344CB8AC3E}">
        <p14:creationId xmlns:p14="http://schemas.microsoft.com/office/powerpoint/2010/main" val="40082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C8515-D921-4FDF-BF0C-7EABB1AD5C95}"/>
              </a:ext>
            </a:extLst>
          </p:cNvPr>
          <p:cNvSpPr>
            <a:spLocks noGrp="1"/>
          </p:cNvSpPr>
          <p:nvPr>
            <p:ph type="title"/>
          </p:nvPr>
        </p:nvSpPr>
        <p:spPr/>
        <p:txBody>
          <a:bodyPr>
            <a:normAutofit/>
          </a:bodyPr>
          <a:lstStyle/>
          <a:p>
            <a:r>
              <a:rPr lang="en-US" altLang="en-US" b="1" dirty="0">
                <a:solidFill>
                  <a:srgbClr val="000000"/>
                </a:solidFill>
              </a:rPr>
              <a:t>Bleed management and </a:t>
            </a:r>
            <a:r>
              <a:rPr lang="en-US" altLang="en-US" dirty="0" err="1">
                <a:solidFill>
                  <a:srgbClr val="000000"/>
                </a:solidFill>
              </a:rPr>
              <a:t>e</a:t>
            </a:r>
            <a:r>
              <a:rPr lang="en-US" altLang="en-US" b="1" dirty="0" err="1">
                <a:solidFill>
                  <a:srgbClr val="000000"/>
                </a:solidFill>
              </a:rPr>
              <a:t>micizumab</a:t>
            </a:r>
            <a:endParaRPr lang="en-CA" b="0" dirty="0"/>
          </a:p>
        </p:txBody>
      </p:sp>
      <p:sp>
        <p:nvSpPr>
          <p:cNvPr id="3" name="Content Placeholder 2">
            <a:extLst>
              <a:ext uri="{FF2B5EF4-FFF2-40B4-BE49-F238E27FC236}">
                <a16:creationId xmlns:a16="http://schemas.microsoft.com/office/drawing/2014/main" id="{B818BCB9-B0D7-485E-8EB9-019DF71F5F55}"/>
              </a:ext>
            </a:extLst>
          </p:cNvPr>
          <p:cNvSpPr>
            <a:spLocks noGrp="1"/>
          </p:cNvSpPr>
          <p:nvPr>
            <p:ph idx="1"/>
          </p:nvPr>
        </p:nvSpPr>
        <p:spPr>
          <a:xfrm>
            <a:off x="838200" y="1562100"/>
            <a:ext cx="10515600" cy="3632200"/>
          </a:xfrm>
        </p:spPr>
        <p:txBody>
          <a:bodyPr>
            <a:noAutofit/>
          </a:bodyPr>
          <a:lstStyle/>
          <a:p>
            <a:pPr marL="0" indent="0" algn="l" rtl="0" eaLnBrk="1" fontAlgn="t" latinLnBrk="0" hangingPunct="1">
              <a:lnSpc>
                <a:spcPct val="110000"/>
              </a:lnSpc>
              <a:spcBef>
                <a:spcPts val="0"/>
              </a:spcBef>
              <a:spcAft>
                <a:spcPts val="0"/>
              </a:spcAft>
              <a:buNone/>
            </a:pPr>
            <a:r>
              <a:rPr lang="en-US" b="1" i="0" u="none" strike="noStrike" kern="1200" dirty="0">
                <a:solidFill>
                  <a:srgbClr val="008BB0"/>
                </a:solidFill>
                <a:effectLst/>
                <a:latin typeface="Arial" panose="020B0604020202020204" pitchFamily="34" charset="0"/>
              </a:rPr>
              <a:t>Recommendation 8.3.17</a:t>
            </a:r>
            <a:endParaRPr lang="en-CA"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hemophilia A and </a:t>
            </a:r>
            <a:r>
              <a:rPr lang="en-US" b="1" i="0" u="none" strike="noStrike" kern="1200" baseline="0" dirty="0">
                <a:solidFill>
                  <a:srgbClr val="000000"/>
                </a:solidFill>
                <a:effectLst/>
                <a:latin typeface="Arial" panose="020B0604020202020204" pitchFamily="34" charset="0"/>
              </a:rPr>
              <a:t>persistent inhibitors </a:t>
            </a:r>
            <a:r>
              <a:rPr lang="en-US" b="0" i="0" u="none" strike="noStrike" kern="1200" baseline="0" dirty="0">
                <a:solidFill>
                  <a:srgbClr val="000000"/>
                </a:solidFill>
                <a:effectLst/>
                <a:latin typeface="Arial" panose="020B0604020202020204" pitchFamily="34" charset="0"/>
              </a:rPr>
              <a:t>who fail immune tolerance induction (ITI) or never underwent ITI, the </a:t>
            </a:r>
            <a:r>
              <a:rPr lang="en-CA" b="0" i="0" u="none" strike="noStrike" kern="1200" baseline="0" dirty="0">
                <a:solidFill>
                  <a:srgbClr val="000000"/>
                </a:solidFill>
                <a:effectLst/>
                <a:latin typeface="Arial" panose="020B0604020202020204" pitchFamily="34" charset="0"/>
              </a:rPr>
              <a:t>WFH recommends </a:t>
            </a:r>
            <a:r>
              <a:rPr lang="en-CA" b="1" i="0" u="none" strike="noStrike" kern="1200" baseline="0" dirty="0" err="1">
                <a:solidFill>
                  <a:srgbClr val="000000"/>
                </a:solidFill>
                <a:effectLst/>
                <a:latin typeface="Arial" panose="020B0604020202020204" pitchFamily="34" charset="0"/>
              </a:rPr>
              <a:t>emicizumab</a:t>
            </a:r>
            <a:r>
              <a:rPr lang="en-CA" b="1" i="0" u="none" strike="noStrike" kern="1200" baseline="0" dirty="0">
                <a:solidFill>
                  <a:srgbClr val="000000"/>
                </a:solidFill>
                <a:effectLst/>
                <a:latin typeface="Arial" panose="020B0604020202020204" pitchFamily="34" charset="0"/>
              </a:rPr>
              <a:t> prophylaxis </a:t>
            </a:r>
            <a:r>
              <a:rPr lang="en-CA" b="0" i="0" u="none" strike="noStrike" kern="1200" baseline="0" dirty="0">
                <a:solidFill>
                  <a:srgbClr val="000000"/>
                </a:solidFill>
                <a:effectLst/>
                <a:latin typeface="Arial" panose="020B0604020202020204" pitchFamily="34" charset="0"/>
              </a:rPr>
              <a:t>over bypass agent </a:t>
            </a:r>
            <a:r>
              <a:rPr lang="en-US" b="0" i="0" u="none" strike="noStrike" kern="1200" baseline="0" dirty="0">
                <a:solidFill>
                  <a:srgbClr val="000000"/>
                </a:solidFill>
                <a:effectLst/>
                <a:latin typeface="Arial" panose="020B0604020202020204" pitchFamily="34" charset="0"/>
              </a:rPr>
              <a:t>prophylaxis (</a:t>
            </a:r>
            <a:r>
              <a:rPr lang="en-US" b="0" i="0" u="none" strike="noStrike" kern="1200" baseline="0" dirty="0" err="1">
                <a:solidFill>
                  <a:srgbClr val="000000"/>
                </a:solidFill>
                <a:effectLst/>
                <a:latin typeface="Arial" panose="020B0604020202020204" pitchFamily="34" charset="0"/>
              </a:rPr>
              <a:t>rFVIIa</a:t>
            </a:r>
            <a:r>
              <a:rPr lang="en-US" b="0" i="0" u="none" strike="noStrike" kern="1200" baseline="0" dirty="0">
                <a:solidFill>
                  <a:srgbClr val="000000"/>
                </a:solidFill>
                <a:effectLst/>
                <a:latin typeface="Arial" panose="020B0604020202020204" pitchFamily="34" charset="0"/>
              </a:rPr>
              <a:t> or </a:t>
            </a:r>
            <a:r>
              <a:rPr lang="en-US" b="0" i="0" u="none" strike="noStrike" kern="1200" baseline="0" dirty="0" err="1">
                <a:solidFill>
                  <a:srgbClr val="000000"/>
                </a:solidFill>
                <a:effectLst/>
                <a:latin typeface="Arial" panose="020B0604020202020204" pitchFamily="34" charset="0"/>
              </a:rPr>
              <a:t>aPCC</a:t>
            </a:r>
            <a:r>
              <a:rPr lang="en-US" b="0" i="0" u="none" strike="noStrike" kern="1200" baseline="0" dirty="0">
                <a:solidFill>
                  <a:srgbClr val="000000"/>
                </a:solidFill>
                <a:effectLst/>
                <a:latin typeface="Arial" panose="020B0604020202020204" pitchFamily="34" charset="0"/>
              </a:rPr>
              <a:t>), as </a:t>
            </a:r>
            <a:r>
              <a:rPr lang="en-US" b="0" i="0" u="none" strike="noStrike" kern="1200" baseline="0" dirty="0" err="1">
                <a:solidFill>
                  <a:srgbClr val="000000"/>
                </a:solidFill>
                <a:effectLst/>
                <a:latin typeface="Arial" panose="020B0604020202020204" pitchFamily="34" charset="0"/>
              </a:rPr>
              <a:t>emicizumab</a:t>
            </a:r>
            <a:r>
              <a:rPr lang="en-US" b="0" i="0" u="none" strike="noStrike" kern="1200" baseline="0" dirty="0">
                <a:solidFill>
                  <a:srgbClr val="000000"/>
                </a:solidFill>
                <a:effectLst/>
                <a:latin typeface="Arial" panose="020B0604020202020204" pitchFamily="34" charset="0"/>
              </a:rPr>
              <a:t> is more effective in bleed prevention and simpler to administer, as it is given weekly </a:t>
            </a:r>
            <a:r>
              <a:rPr lang="en-CA" b="0" i="0" u="none" strike="noStrike" kern="1200" baseline="0" dirty="0">
                <a:solidFill>
                  <a:srgbClr val="000000"/>
                </a:solidFill>
                <a:effectLst/>
                <a:latin typeface="Arial" panose="020B0604020202020204" pitchFamily="34" charset="0"/>
              </a:rPr>
              <a:t>and subcutaneously.</a:t>
            </a:r>
            <a:endParaRPr lang="en-CA"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n-US"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US" b="1" i="0" u="none" strike="noStrike" kern="1200" dirty="0">
                <a:solidFill>
                  <a:srgbClr val="008BB0"/>
                </a:solidFill>
                <a:effectLst/>
                <a:latin typeface="Arial" panose="020B0604020202020204" pitchFamily="34" charset="0"/>
              </a:rPr>
              <a:t>Recommendation 8.4.10</a:t>
            </a:r>
            <a:endParaRPr lang="en-CA"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hemophilia B and inhibitors, the WFH is unable to make a recommendation on the use of immune tolerance induction, as experience with</a:t>
            </a:r>
            <a:r>
              <a:rPr lang="en-US" b="1" i="0" u="none" strike="noStrike" kern="1200" baseline="0" dirty="0">
                <a:solidFill>
                  <a:srgbClr val="000000"/>
                </a:solidFill>
                <a:effectLst/>
                <a:latin typeface="Arial" panose="020B0604020202020204" pitchFamily="34" charset="0"/>
              </a:rPr>
              <a:t> ITI in hemophilia B is limited.</a:t>
            </a:r>
            <a:r>
              <a:rPr lang="en-US" b="0" i="0" u="none" strike="noStrike" kern="1200" baseline="0" dirty="0">
                <a:solidFill>
                  <a:srgbClr val="000000"/>
                </a:solidFill>
                <a:effectLst/>
                <a:latin typeface="Arial" panose="020B0604020202020204" pitchFamily="34" charset="0"/>
              </a:rPr>
              <a:t> </a:t>
            </a:r>
            <a:endParaRPr lang="en-CA" b="0" i="0" u="none" strike="noStrike" dirty="0">
              <a:effectLst/>
              <a:latin typeface="Arial" panose="020B0604020202020204" pitchFamily="34" charset="0"/>
            </a:endParaRPr>
          </a:p>
        </p:txBody>
      </p:sp>
      <p:sp>
        <p:nvSpPr>
          <p:cNvPr id="4" name="Text Placeholder 3">
            <a:extLst>
              <a:ext uri="{FF2B5EF4-FFF2-40B4-BE49-F238E27FC236}">
                <a16:creationId xmlns:a16="http://schemas.microsoft.com/office/drawing/2014/main" id="{2B1B254B-5908-44F1-A3FE-B369ED6379F7}"/>
              </a:ext>
            </a:extLst>
          </p:cNvPr>
          <p:cNvSpPr>
            <a:spLocks noGrp="1"/>
          </p:cNvSpPr>
          <p:nvPr>
            <p:ph type="body" sz="quarter" idx="13"/>
          </p:nvPr>
        </p:nvSpPr>
        <p:spPr/>
        <p:txBody>
          <a:bodyPr/>
          <a:lstStyle/>
          <a:p>
            <a:r>
              <a:rPr lang="en-US" sz="900" dirty="0" err="1"/>
              <a:t>aPCC</a:t>
            </a:r>
            <a:r>
              <a:rPr lang="en-US" sz="900" dirty="0"/>
              <a:t>, activated prothrombin complex concentrate, ITI, immune tolerance induction.</a:t>
            </a:r>
          </a:p>
        </p:txBody>
      </p:sp>
      <p:sp>
        <p:nvSpPr>
          <p:cNvPr id="5" name="Donut 6">
            <a:extLst>
              <a:ext uri="{FF2B5EF4-FFF2-40B4-BE49-F238E27FC236}">
                <a16:creationId xmlns:a16="http://schemas.microsoft.com/office/drawing/2014/main" id="{2143A937-B380-4885-A5DB-6751260B63ED}"/>
              </a:ext>
            </a:extLst>
          </p:cNvPr>
          <p:cNvSpPr/>
          <p:nvPr/>
        </p:nvSpPr>
        <p:spPr>
          <a:xfrm>
            <a:off x="838199" y="5028414"/>
            <a:ext cx="9925050" cy="1435885"/>
          </a:xfrm>
          <a:prstGeom prst="roundRect">
            <a:avLst/>
          </a:prstGeom>
          <a:solidFill>
            <a:schemeClr val="bg1"/>
          </a:solidFill>
          <a:ln w="28575">
            <a:solidFill>
              <a:srgbClr val="00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rtl="0" eaLnBrk="1" fontAlgn="t" latinLnBrk="0" hangingPunct="1">
              <a:spcBef>
                <a:spcPts val="600"/>
              </a:spcBef>
              <a:spcAft>
                <a:spcPts val="0"/>
              </a:spcAft>
              <a:buNone/>
            </a:pPr>
            <a:r>
              <a:rPr lang="en-US" sz="1800" b="1" i="0" u="none" strike="noStrike" kern="1200" baseline="0" dirty="0">
                <a:solidFill>
                  <a:srgbClr val="008BB0"/>
                </a:solidFill>
                <a:effectLst/>
                <a:latin typeface="Arial" panose="020B0604020202020204" pitchFamily="34" charset="0"/>
              </a:rPr>
              <a:t>REMARK: </a:t>
            </a:r>
            <a:r>
              <a:rPr lang="en-US" sz="1800" b="0" i="0" u="none" strike="noStrike" kern="1200" baseline="0" dirty="0">
                <a:solidFill>
                  <a:srgbClr val="000000"/>
                </a:solidFill>
                <a:effectLst/>
                <a:latin typeface="Arial" panose="020B0604020202020204" pitchFamily="34" charset="0"/>
              </a:rPr>
              <a:t>In patients with hemophilia B and inhibitors in whom ITI is attempted, high-dose factor replacement protocols should be followed similar to what is recommended for hemophilia A, with strong consideration for the use of immunosuppression. It should be noted the risk of nephrotic syndrome may increase </a:t>
            </a:r>
            <a:r>
              <a:rPr lang="en-CA" sz="1800" b="0" i="0" u="none" strike="noStrike" kern="1200" baseline="0" dirty="0">
                <a:solidFill>
                  <a:srgbClr val="000000"/>
                </a:solidFill>
                <a:effectLst/>
                <a:latin typeface="Arial" panose="020B0604020202020204" pitchFamily="34" charset="0"/>
              </a:rPr>
              <a:t>with high-dose ITI.</a:t>
            </a:r>
            <a:endParaRPr lang="en-CA"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4197414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232B83B-47B6-DC45-8FE5-1EAD52E54911}"/>
              </a:ext>
            </a:extLst>
          </p:cNvPr>
          <p:cNvGraphicFramePr>
            <a:graphicFrameLocks noGrp="1"/>
          </p:cNvGraphicFramePr>
          <p:nvPr>
            <p:extLst>
              <p:ext uri="{D42A27DB-BD31-4B8C-83A1-F6EECF244321}">
                <p14:modId xmlns:p14="http://schemas.microsoft.com/office/powerpoint/2010/main" val="393753147"/>
              </p:ext>
            </p:extLst>
          </p:nvPr>
        </p:nvGraphicFramePr>
        <p:xfrm>
          <a:off x="728737" y="1280777"/>
          <a:ext cx="10798036" cy="2831790"/>
        </p:xfrm>
        <a:graphic>
          <a:graphicData uri="http://schemas.openxmlformats.org/drawingml/2006/table">
            <a:tbl>
              <a:tblPr firstRow="1" firstCol="1" bandRow="1">
                <a:tableStyleId>{5C22544A-7EE6-4342-B048-85BDC9FD1C3A}</a:tableStyleId>
              </a:tblPr>
              <a:tblGrid>
                <a:gridCol w="1591484">
                  <a:extLst>
                    <a:ext uri="{9D8B030D-6E8A-4147-A177-3AD203B41FA5}">
                      <a16:colId xmlns:a16="http://schemas.microsoft.com/office/drawing/2014/main" val="115417114"/>
                    </a:ext>
                  </a:extLst>
                </a:gridCol>
                <a:gridCol w="4603276">
                  <a:extLst>
                    <a:ext uri="{9D8B030D-6E8A-4147-A177-3AD203B41FA5}">
                      <a16:colId xmlns:a16="http://schemas.microsoft.com/office/drawing/2014/main" val="3609347040"/>
                    </a:ext>
                  </a:extLst>
                </a:gridCol>
                <a:gridCol w="4603276">
                  <a:extLst>
                    <a:ext uri="{9D8B030D-6E8A-4147-A177-3AD203B41FA5}">
                      <a16:colId xmlns:a16="http://schemas.microsoft.com/office/drawing/2014/main" val="2428270787"/>
                    </a:ext>
                  </a:extLst>
                </a:gridCol>
              </a:tblGrid>
              <a:tr h="776145">
                <a:tc gridSpan="3">
                  <a:txBody>
                    <a:bodyPr/>
                    <a:lstStyle/>
                    <a:p>
                      <a:pPr marL="0" marR="0" algn="l">
                        <a:lnSpc>
                          <a:spcPct val="90000"/>
                        </a:lnSpc>
                        <a:spcBef>
                          <a:spcPts val="0"/>
                        </a:spcBef>
                        <a:spcAft>
                          <a:spcPts val="0"/>
                        </a:spcAft>
                      </a:pPr>
                      <a:r>
                        <a:rPr lang="en-CA" sz="2000" b="1" dirty="0">
                          <a:solidFill>
                            <a:schemeClr val="tx1"/>
                          </a:solidFill>
                          <a:effectLst/>
                          <a:latin typeface="+mn-lt"/>
                        </a:rPr>
                        <a:t>Hemophilia A patients with inhibitors on </a:t>
                      </a:r>
                      <a:r>
                        <a:rPr lang="en-CA" sz="2000" b="1" dirty="0" err="1">
                          <a:solidFill>
                            <a:schemeClr val="tx1"/>
                          </a:solidFill>
                          <a:effectLst/>
                          <a:latin typeface="+mn-lt"/>
                        </a:rPr>
                        <a:t>emicizumab</a:t>
                      </a:r>
                      <a:r>
                        <a:rPr lang="en-CA" sz="2000" b="1" dirty="0">
                          <a:solidFill>
                            <a:schemeClr val="tx1"/>
                          </a:solidFill>
                          <a:effectLst/>
                          <a:latin typeface="+mn-lt"/>
                        </a:rPr>
                        <a:t> prophylaxis</a:t>
                      </a:r>
                      <a:endParaRPr lang="en-US" sz="2000" b="1" dirty="0">
                        <a:solidFill>
                          <a:schemeClr val="tx1"/>
                        </a:solidFill>
                        <a:effectLst/>
                        <a:latin typeface="+mn-lt"/>
                      </a:endParaRPr>
                    </a:p>
                    <a:p>
                      <a:pPr marL="0" marR="0" algn="l">
                        <a:lnSpc>
                          <a:spcPct val="90000"/>
                        </a:lnSpc>
                        <a:spcBef>
                          <a:spcPts val="0"/>
                        </a:spcBef>
                        <a:spcAft>
                          <a:spcPts val="0"/>
                        </a:spcAft>
                      </a:pPr>
                      <a:r>
                        <a:rPr lang="en-US" sz="2000" b="1" dirty="0">
                          <a:solidFill>
                            <a:schemeClr val="tx1"/>
                          </a:solidFill>
                          <a:effectLst/>
                          <a:latin typeface="+mn-lt"/>
                        </a:rPr>
                        <a:t>     </a:t>
                      </a:r>
                      <a:endParaRPr lang="en-CA" sz="2000" b="1" dirty="0">
                        <a:solidFill>
                          <a:schemeClr val="tx1"/>
                        </a:solidFill>
                        <a:effectLst/>
                        <a:latin typeface="+mn-lt"/>
                      </a:endParaRPr>
                    </a:p>
                  </a:txBody>
                  <a:tcPr marL="85005" marR="85005" marT="0" marB="31785"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2141932"/>
                  </a:ext>
                </a:extLst>
              </a:tr>
              <a:tr h="636496">
                <a:tc>
                  <a:txBody>
                    <a:bodyPr/>
                    <a:lstStyle/>
                    <a:p>
                      <a:pPr marL="0" marR="0" algn="l">
                        <a:lnSpc>
                          <a:spcPct val="9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n-CA" sz="2000" b="1" dirty="0">
                          <a:solidFill>
                            <a:schemeClr val="tx1"/>
                          </a:solidFill>
                          <a:effectLst/>
                        </a:rPr>
                        <a:t>Low-responding inhibitors</a:t>
                      </a:r>
                      <a:endParaRPr lang="en-US" sz="2000" b="1"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n-CA" sz="2000" b="1" dirty="0">
                          <a:solidFill>
                            <a:schemeClr val="tx1"/>
                          </a:solidFill>
                          <a:effectLst/>
                        </a:rPr>
                        <a:t>High-responding inhibitors</a:t>
                      </a:r>
                      <a:endParaRPr lang="en-US" sz="2000" b="1" dirty="0">
                        <a:solidFill>
                          <a:schemeClr val="tx1"/>
                        </a:solidFill>
                        <a:effectLst/>
                        <a:latin typeface="Times New Roman" panose="02020603050405020304" pitchFamily="18" charset="0"/>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584581">
                <a:tc>
                  <a:txBody>
                    <a:bodyPr/>
                    <a:lstStyle/>
                    <a:p>
                      <a:pPr marL="0" marR="0" algn="l">
                        <a:lnSpc>
                          <a:spcPct val="90000"/>
                        </a:lnSpc>
                        <a:spcBef>
                          <a:spcPts val="0"/>
                        </a:spcBef>
                        <a:spcAft>
                          <a:spcPts val="0"/>
                        </a:spcAft>
                      </a:pPr>
                      <a:r>
                        <a:rPr lang="en-CA" sz="2000" dirty="0">
                          <a:solidFill>
                            <a:srgbClr val="008BB0"/>
                          </a:solidFill>
                          <a:effectLst/>
                          <a:latin typeface="+mj-lt"/>
                        </a:rPr>
                        <a:t>Agent</a:t>
                      </a:r>
                      <a:endParaRPr lang="en-US" sz="2000" dirty="0">
                        <a:solidFill>
                          <a:srgbClr val="008BB0"/>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90000"/>
                        </a:lnSpc>
                        <a:spcBef>
                          <a:spcPts val="0"/>
                        </a:spcBef>
                        <a:spcAft>
                          <a:spcPts val="0"/>
                        </a:spcAft>
                      </a:pPr>
                      <a:r>
                        <a:rPr lang="en-CA" sz="2000" b="1" dirty="0">
                          <a:solidFill>
                            <a:schemeClr val="tx1"/>
                          </a:solidFill>
                          <a:effectLst/>
                          <a:latin typeface="+mn-lt"/>
                        </a:rPr>
                        <a:t>FVIII</a:t>
                      </a:r>
                      <a:endParaRPr lang="en-US" sz="2000" b="1" dirty="0">
                        <a:solidFill>
                          <a:schemeClr val="tx1"/>
                        </a:solidFill>
                        <a:effectLst/>
                        <a:latin typeface="+mn-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90000"/>
                        </a:lnSpc>
                        <a:spcBef>
                          <a:spcPts val="0"/>
                        </a:spcBef>
                        <a:spcAft>
                          <a:spcPts val="0"/>
                        </a:spcAft>
                      </a:pPr>
                      <a:r>
                        <a:rPr lang="en-CA" sz="2000" b="1" dirty="0" err="1">
                          <a:solidFill>
                            <a:schemeClr val="tx1"/>
                          </a:solidFill>
                          <a:effectLst/>
                          <a:latin typeface="+mn-lt"/>
                        </a:rPr>
                        <a:t>rFVIIa</a:t>
                      </a:r>
                      <a:r>
                        <a:rPr lang="en-CA" sz="2000" dirty="0">
                          <a:solidFill>
                            <a:schemeClr val="tx1"/>
                          </a:solidFill>
                          <a:effectLst/>
                          <a:latin typeface="+mj-lt"/>
                        </a:rPr>
                        <a:t> preferred over </a:t>
                      </a:r>
                      <a:r>
                        <a:rPr lang="en-CA" sz="2000" dirty="0" err="1">
                          <a:solidFill>
                            <a:schemeClr val="tx1"/>
                          </a:solidFill>
                          <a:effectLst/>
                          <a:latin typeface="+mj-lt"/>
                        </a:rPr>
                        <a:t>aPCC</a:t>
                      </a:r>
                      <a:r>
                        <a:rPr lang="en-CA" sz="2000" dirty="0">
                          <a:solidFill>
                            <a:schemeClr val="tx1"/>
                          </a:solidFill>
                          <a:effectLst/>
                          <a:latin typeface="+mj-lt"/>
                        </a:rPr>
                        <a:t> due to TMA</a:t>
                      </a:r>
                      <a:r>
                        <a:rPr lang="en-CA" sz="2000" baseline="30000" dirty="0">
                          <a:solidFill>
                            <a:schemeClr val="tx1"/>
                          </a:solidFill>
                          <a:effectLst/>
                          <a:latin typeface="+mj-lt"/>
                        </a:rPr>
                        <a:t>*</a:t>
                      </a:r>
                      <a:r>
                        <a:rPr lang="en-CA" sz="2000" dirty="0">
                          <a:solidFill>
                            <a:schemeClr val="tx1"/>
                          </a:solidFill>
                          <a:effectLst/>
                          <a:latin typeface="+mj-lt"/>
                        </a:rPr>
                        <a:t> risk</a:t>
                      </a:r>
                      <a:endParaRPr lang="en-US" sz="200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806939">
                <a:tc>
                  <a:txBody>
                    <a:bodyPr/>
                    <a:lstStyle/>
                    <a:p>
                      <a:pPr marL="0" marR="0" algn="l">
                        <a:lnSpc>
                          <a:spcPct val="90000"/>
                        </a:lnSpc>
                        <a:spcBef>
                          <a:spcPts val="0"/>
                        </a:spcBef>
                        <a:spcAft>
                          <a:spcPts val="0"/>
                        </a:spcAft>
                      </a:pPr>
                      <a:r>
                        <a:rPr lang="en-CA" sz="2000" dirty="0">
                          <a:solidFill>
                            <a:srgbClr val="008BB0"/>
                          </a:solidFill>
                          <a:effectLst/>
                          <a:latin typeface="+mj-lt"/>
                        </a:rPr>
                        <a:t>Monitoring</a:t>
                      </a:r>
                      <a:endParaRPr lang="en-US" sz="2000" dirty="0">
                        <a:solidFill>
                          <a:srgbClr val="008BB0"/>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n-CA" sz="2000" dirty="0">
                          <a:solidFill>
                            <a:schemeClr val="tx1"/>
                          </a:solidFill>
                          <a:effectLst/>
                          <a:latin typeface="+mj-lt"/>
                          <a:ea typeface="Times New Roman" panose="02020603050405020304" pitchFamily="18" charset="0"/>
                        </a:rPr>
                        <a:t>Bovine reagent-based chromogenic assay (bovine FX in kit reagent)</a:t>
                      </a:r>
                      <a:endParaRPr lang="en-US" sz="200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90000"/>
                        </a:lnSpc>
                        <a:spcBef>
                          <a:spcPts val="0"/>
                        </a:spcBef>
                        <a:spcAft>
                          <a:spcPts val="0"/>
                        </a:spcAft>
                      </a:pPr>
                      <a:r>
                        <a:rPr lang="en-CA" sz="2000" dirty="0" err="1">
                          <a:solidFill>
                            <a:schemeClr val="tx1"/>
                          </a:solidFill>
                          <a:effectLst/>
                          <a:latin typeface="+mj-lt"/>
                        </a:rPr>
                        <a:t>Thromboelastography</a:t>
                      </a:r>
                      <a:r>
                        <a:rPr lang="en-CA" sz="2000" dirty="0">
                          <a:solidFill>
                            <a:schemeClr val="tx1"/>
                          </a:solidFill>
                          <a:effectLst/>
                          <a:latin typeface="+mj-lt"/>
                        </a:rPr>
                        <a:t>/thrombin generation </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0201320"/>
                  </a:ext>
                </a:extLst>
              </a:tr>
            </a:tbl>
          </a:graphicData>
        </a:graphic>
      </p:graphicFrame>
      <p:sp>
        <p:nvSpPr>
          <p:cNvPr id="105473" name="Rectangle 2">
            <a:extLst>
              <a:ext uri="{FF2B5EF4-FFF2-40B4-BE49-F238E27FC236}">
                <a16:creationId xmlns:a16="http://schemas.microsoft.com/office/drawing/2014/main" id="{76C90FD1-6CF1-7643-A847-4A782FBC2688}"/>
              </a:ext>
            </a:extLst>
          </p:cNvPr>
          <p:cNvSpPr>
            <a:spLocks noGrp="1" noChangeArrowheads="1"/>
          </p:cNvSpPr>
          <p:nvPr>
            <p:ph type="title"/>
          </p:nvPr>
        </p:nvSpPr>
        <p:spPr/>
        <p:txBody>
          <a:bodyPr/>
          <a:lstStyle/>
          <a:p>
            <a:r>
              <a:rPr lang="en-US" altLang="en-US" dirty="0"/>
              <a:t>      </a:t>
            </a:r>
          </a:p>
        </p:txBody>
      </p:sp>
      <p:sp>
        <p:nvSpPr>
          <p:cNvPr id="15" name="Text Placeholder 14">
            <a:extLst>
              <a:ext uri="{FF2B5EF4-FFF2-40B4-BE49-F238E27FC236}">
                <a16:creationId xmlns:a16="http://schemas.microsoft.com/office/drawing/2014/main" id="{6A156D5A-AEAA-4E70-9719-7F22C255DE63}"/>
              </a:ext>
            </a:extLst>
          </p:cNvPr>
          <p:cNvSpPr>
            <a:spLocks noGrp="1"/>
          </p:cNvSpPr>
          <p:nvPr>
            <p:ph type="body" sz="quarter" idx="13"/>
          </p:nvPr>
        </p:nvSpPr>
        <p:spPr>
          <a:xfrm>
            <a:off x="631371" y="6356351"/>
            <a:ext cx="10131880" cy="365125"/>
          </a:xfrm>
        </p:spPr>
        <p:txBody>
          <a:bodyPr/>
          <a:lstStyle/>
          <a:p>
            <a:r>
              <a:rPr lang="en-CA" dirty="0"/>
              <a:t>*TMA is thrombotic microangiopathy, which has been reported in patients receiving </a:t>
            </a:r>
            <a:r>
              <a:rPr lang="en-CA" dirty="0" err="1"/>
              <a:t>aPCC</a:t>
            </a:r>
            <a:r>
              <a:rPr lang="en-CA" dirty="0"/>
              <a:t> and </a:t>
            </a:r>
            <a:r>
              <a:rPr lang="en-CA" dirty="0" err="1"/>
              <a:t>emicizumab</a:t>
            </a:r>
            <a:r>
              <a:rPr lang="en-CA" dirty="0"/>
              <a:t>. </a:t>
            </a:r>
          </a:p>
          <a:p>
            <a:r>
              <a:rPr lang="en-CA" dirty="0"/>
              <a:t>Close monitoring is recommended in those with thrombosis risk factors: past VTE, obesity, smoking, chronic infection and inflammation; and also in those receiving </a:t>
            </a:r>
            <a:r>
              <a:rPr lang="en-CA" dirty="0" err="1"/>
              <a:t>rFVIIa</a:t>
            </a:r>
            <a:r>
              <a:rPr lang="en-CA" dirty="0"/>
              <a:t> in whom risk appears low.</a:t>
            </a:r>
          </a:p>
          <a:p>
            <a:r>
              <a:rPr lang="en-US" sz="900" dirty="0" err="1"/>
              <a:t>aPCC</a:t>
            </a:r>
            <a:r>
              <a:rPr lang="en-US" sz="900" dirty="0"/>
              <a:t>, activated prothrombin complex concentrate.</a:t>
            </a:r>
            <a:endParaRPr lang="en-US" dirty="0"/>
          </a:p>
          <a:p>
            <a:r>
              <a:rPr lang="en-US" dirty="0" err="1"/>
              <a:t>Adamkewicz</a:t>
            </a:r>
            <a:r>
              <a:rPr lang="en-US" dirty="0"/>
              <a:t> JI, </a:t>
            </a:r>
            <a:r>
              <a:rPr lang="en-US" dirty="0" err="1"/>
              <a:t>Haemophilia</a:t>
            </a:r>
            <a:r>
              <a:rPr lang="en-US" dirty="0"/>
              <a:t> 2017;23:11-17;  Levy GG, JTH 2019;17:1470-77;  Neufeld EJ, Blood Rev 2015; 29(Suppl 1): S34-41.</a:t>
            </a:r>
            <a:endParaRPr lang="en-CA" dirty="0"/>
          </a:p>
        </p:txBody>
      </p:sp>
      <p:sp>
        <p:nvSpPr>
          <p:cNvPr id="18" name="Title 1">
            <a:extLst>
              <a:ext uri="{FF2B5EF4-FFF2-40B4-BE49-F238E27FC236}">
                <a16:creationId xmlns:a16="http://schemas.microsoft.com/office/drawing/2014/main" id="{9D8F0927-9A9E-4327-9438-91087BAB9A2F}"/>
              </a:ext>
            </a:extLst>
          </p:cNvPr>
          <p:cNvSpPr txBox="1">
            <a:spLocks/>
          </p:cNvSpPr>
          <p:nvPr/>
        </p:nvSpPr>
        <p:spPr>
          <a:xfrm>
            <a:off x="838198" y="225425"/>
            <a:ext cx="10515599" cy="109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a:lstStyle>
          <a:p>
            <a:r>
              <a:rPr lang="en-US" altLang="en-US" dirty="0">
                <a:solidFill>
                  <a:srgbClr val="000000"/>
                </a:solidFill>
              </a:rPr>
              <a:t>Bleed management and </a:t>
            </a:r>
            <a:r>
              <a:rPr lang="en-US" altLang="en-US" dirty="0" err="1">
                <a:solidFill>
                  <a:srgbClr val="000000"/>
                </a:solidFill>
              </a:rPr>
              <a:t>emicizumab</a:t>
            </a:r>
            <a:endParaRPr lang="en-CA" b="0" dirty="0"/>
          </a:p>
        </p:txBody>
      </p:sp>
      <p:sp>
        <p:nvSpPr>
          <p:cNvPr id="9" name="Donut 6">
            <a:extLst>
              <a:ext uri="{FF2B5EF4-FFF2-40B4-BE49-F238E27FC236}">
                <a16:creationId xmlns:a16="http://schemas.microsoft.com/office/drawing/2014/main" id="{C32025DD-AC93-4368-8B03-2034A5BCE56B}"/>
              </a:ext>
            </a:extLst>
          </p:cNvPr>
          <p:cNvSpPr/>
          <p:nvPr/>
        </p:nvSpPr>
        <p:spPr>
          <a:xfrm>
            <a:off x="6665205" y="2104916"/>
            <a:ext cx="4861568" cy="2087242"/>
          </a:xfrm>
          <a:prstGeom prst="roundRect">
            <a:avLst/>
          </a:prstGeom>
          <a:noFill/>
          <a:ln w="28575">
            <a:solidFill>
              <a:srgbClr val="00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Tree>
    <p:extLst>
      <p:ext uri="{BB962C8B-B14F-4D97-AF65-F5344CB8AC3E}">
        <p14:creationId xmlns:p14="http://schemas.microsoft.com/office/powerpoint/2010/main" val="17342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CE8B6-5364-4634-8FAB-083F7BC73C40}"/>
              </a:ext>
            </a:extLst>
          </p:cNvPr>
          <p:cNvSpPr>
            <a:spLocks noGrp="1"/>
          </p:cNvSpPr>
          <p:nvPr>
            <p:ph idx="1"/>
          </p:nvPr>
        </p:nvSpPr>
        <p:spPr>
          <a:xfrm>
            <a:off x="838200" y="1562100"/>
            <a:ext cx="10515600" cy="4794251"/>
          </a:xfrm>
        </p:spPr>
        <p:txBody>
          <a:bodyPr>
            <a:normAutofit fontScale="92500" lnSpcReduction="10000"/>
          </a:bodyPr>
          <a:lstStyle/>
          <a:p>
            <a:pPr marL="0" indent="0" algn="l" rtl="0" eaLnBrk="1" fontAlgn="t" latinLnBrk="0" hangingPunct="1">
              <a:lnSpc>
                <a:spcPct val="110000"/>
              </a:lnSpc>
              <a:spcBef>
                <a:spcPts val="0"/>
              </a:spcBef>
              <a:spcAft>
                <a:spcPts val="0"/>
              </a:spcAft>
              <a:buNone/>
            </a:pPr>
            <a:r>
              <a:rPr lang="en-US" b="1" i="0" u="none" strike="noStrike" kern="1200" dirty="0">
                <a:solidFill>
                  <a:srgbClr val="008BB0"/>
                </a:solidFill>
                <a:effectLst/>
                <a:latin typeface="Arial" panose="020B0604020202020204" pitchFamily="34" charset="0"/>
              </a:rPr>
              <a:t>Recommendation 8.3.2</a:t>
            </a:r>
            <a:endParaRPr lang="en-CA"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hemophilia A and inhibitors who have acute bleeds, the WFH recommends FVIII concentrate for those with low-responding inhibitors, and a bypassing agent (recombinant factor </a:t>
            </a:r>
            <a:r>
              <a:rPr lang="en-US" b="0" i="0" u="none" strike="noStrike" kern="1200" baseline="0" dirty="0" err="1">
                <a:solidFill>
                  <a:srgbClr val="000000"/>
                </a:solidFill>
                <a:effectLst/>
                <a:latin typeface="Arial" panose="020B0604020202020204" pitchFamily="34" charset="0"/>
              </a:rPr>
              <a:t>VIIa</a:t>
            </a:r>
            <a:r>
              <a:rPr lang="en-US" b="0" i="0" u="none" strike="noStrike" kern="1200" baseline="0" dirty="0">
                <a:solidFill>
                  <a:srgbClr val="000000"/>
                </a:solidFill>
                <a:effectLst/>
                <a:latin typeface="Arial" panose="020B0604020202020204" pitchFamily="34" charset="0"/>
              </a:rPr>
              <a:t> [</a:t>
            </a:r>
            <a:r>
              <a:rPr lang="en-US" b="0" i="0" u="none" strike="noStrike" kern="1200" baseline="0" dirty="0" err="1">
                <a:solidFill>
                  <a:srgbClr val="000000"/>
                </a:solidFill>
                <a:effectLst/>
                <a:latin typeface="Arial" panose="020B0604020202020204" pitchFamily="34" charset="0"/>
              </a:rPr>
              <a:t>rFVIIa</a:t>
            </a:r>
            <a:r>
              <a:rPr lang="en-US" b="0" i="0" u="none" strike="noStrike" kern="1200" baseline="0" dirty="0">
                <a:solidFill>
                  <a:srgbClr val="000000"/>
                </a:solidFill>
                <a:effectLst/>
                <a:latin typeface="Arial" panose="020B0604020202020204" pitchFamily="34" charset="0"/>
              </a:rPr>
              <a:t>] or activated prothrombin complex concentrate [</a:t>
            </a:r>
            <a:r>
              <a:rPr lang="en-US" b="0" i="0" u="none" strike="noStrike" kern="1200" baseline="0" dirty="0" err="1">
                <a:solidFill>
                  <a:srgbClr val="000000"/>
                </a:solidFill>
                <a:effectLst/>
                <a:latin typeface="Arial" panose="020B0604020202020204" pitchFamily="34" charset="0"/>
              </a:rPr>
              <a:t>aPCC</a:t>
            </a:r>
            <a:r>
              <a:rPr lang="en-US" b="0" i="0" u="none" strike="noStrike" kern="1200" baseline="0" dirty="0">
                <a:solidFill>
                  <a:srgbClr val="000000"/>
                </a:solidFill>
                <a:effectLst/>
                <a:latin typeface="Arial" panose="020B0604020202020204" pitchFamily="34" charset="0"/>
              </a:rPr>
              <a:t>]) for those with high-responding inhibitors.*</a:t>
            </a:r>
            <a:endParaRPr lang="en-CA"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n-US" b="1" i="0" u="none" strike="noStrike" kern="1200" baseline="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US" b="1" i="0" u="none" strike="noStrike" kern="1200" baseline="0" dirty="0">
                <a:solidFill>
                  <a:srgbClr val="008BB0"/>
                </a:solidFill>
                <a:effectLst/>
                <a:latin typeface="Arial" panose="020B0604020202020204" pitchFamily="34" charset="0"/>
              </a:rPr>
              <a:t>REMARK</a:t>
            </a:r>
            <a:r>
              <a:rPr lang="en-US" b="1" i="0" u="none" strike="noStrike" kern="1200" baseline="0" dirty="0">
                <a:solidFill>
                  <a:srgbClr val="1979B5"/>
                </a:solidFill>
                <a:effectLst/>
                <a:latin typeface="Arial" panose="020B0604020202020204" pitchFamily="34" charset="0"/>
              </a:rPr>
              <a:t>: </a:t>
            </a:r>
            <a:r>
              <a:rPr lang="en-US" b="0" i="0" u="none" strike="noStrike" kern="1200" baseline="0" dirty="0">
                <a:solidFill>
                  <a:srgbClr val="000000"/>
                </a:solidFill>
                <a:effectLst/>
                <a:latin typeface="Arial" panose="020B0604020202020204" pitchFamily="34" charset="0"/>
              </a:rPr>
              <a:t>In patients receiving </a:t>
            </a:r>
            <a:r>
              <a:rPr lang="en-US" b="0" i="0" u="none" strike="noStrike" kern="1200" baseline="0" dirty="0" err="1">
                <a:solidFill>
                  <a:srgbClr val="000000"/>
                </a:solidFill>
                <a:effectLst/>
                <a:latin typeface="Arial" panose="020B0604020202020204" pitchFamily="34" charset="0"/>
              </a:rPr>
              <a:t>emicizumab</a:t>
            </a:r>
            <a:r>
              <a:rPr lang="en-US" b="0" i="0" u="none" strike="noStrike" kern="1200" baseline="0" dirty="0">
                <a:solidFill>
                  <a:srgbClr val="000000"/>
                </a:solidFill>
                <a:effectLst/>
                <a:latin typeface="Arial" panose="020B0604020202020204" pitchFamily="34" charset="0"/>
              </a:rPr>
              <a:t> who receive FVIII concentrate, the WFH recommends bovine reagent chromogenic FVIII assays (bovine FX in kit reagent) to measure plasma FVIII:C activity and inhibitor titer levels.</a:t>
            </a:r>
            <a:endParaRPr lang="en-CA"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n-US"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endParaRPr lang="en-US" b="1" i="0" u="none" strike="noStrike" kern="1200" dirty="0">
              <a:solidFill>
                <a:srgbClr val="008BB0"/>
              </a:solidFill>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US" b="1" i="0" u="none" strike="noStrike" kern="1200" dirty="0">
                <a:solidFill>
                  <a:srgbClr val="008BB0"/>
                </a:solidFill>
                <a:effectLst/>
                <a:latin typeface="Arial" panose="020B0604020202020204" pitchFamily="34" charset="0"/>
              </a:rPr>
              <a:t>Recommendation 8.3.4</a:t>
            </a:r>
            <a:endParaRPr lang="en-CA" b="0" i="0" u="none" strike="noStrike" dirty="0">
              <a:effectLst/>
              <a:latin typeface="Arial" panose="020B0604020202020204" pitchFamily="34" charset="0"/>
            </a:endParaRPr>
          </a:p>
          <a:p>
            <a:pPr marL="0" indent="0" algn="l" rtl="0" eaLnBrk="1" fontAlgn="t" latinLnBrk="0" hangingPunct="1">
              <a:lnSpc>
                <a:spcPct val="110000"/>
              </a:lnSpc>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hemophilia A and </a:t>
            </a:r>
            <a:r>
              <a:rPr lang="en-US" i="0" u="none" strike="noStrike" kern="1200" baseline="0" dirty="0">
                <a:solidFill>
                  <a:srgbClr val="000000"/>
                </a:solidFill>
                <a:effectLst/>
                <a:latin typeface="Arial" panose="020B0604020202020204" pitchFamily="34" charset="0"/>
              </a:rPr>
              <a:t>high-responding</a:t>
            </a:r>
            <a:r>
              <a:rPr lang="en-US" b="0" i="0" u="none" strike="noStrike" kern="1200" baseline="0" dirty="0">
                <a:solidFill>
                  <a:srgbClr val="000000"/>
                </a:solidFill>
                <a:effectLst/>
                <a:latin typeface="Arial" panose="020B0604020202020204" pitchFamily="34" charset="0"/>
              </a:rPr>
              <a:t> FVIII inhibitors receiving </a:t>
            </a:r>
            <a:r>
              <a:rPr lang="en-US" b="0" i="0" u="none" strike="noStrike" kern="1200" baseline="0" dirty="0" err="1">
                <a:solidFill>
                  <a:srgbClr val="000000"/>
                </a:solidFill>
                <a:effectLst/>
                <a:latin typeface="Arial" panose="020B0604020202020204" pitchFamily="34" charset="0"/>
              </a:rPr>
              <a:t>emicizumab</a:t>
            </a:r>
            <a:r>
              <a:rPr lang="en-US" b="0" i="0" u="none" strike="noStrike" kern="1200" baseline="0" dirty="0">
                <a:solidFill>
                  <a:srgbClr val="000000"/>
                </a:solidFill>
                <a:effectLst/>
                <a:latin typeface="Arial" panose="020B0604020202020204" pitchFamily="34" charset="0"/>
              </a:rPr>
              <a:t> who develop an acute bleed, the WFH </a:t>
            </a:r>
            <a:r>
              <a:rPr lang="en-US" i="0" u="none" strike="noStrike" kern="1200" baseline="0" dirty="0">
                <a:solidFill>
                  <a:srgbClr val="000000"/>
                </a:solidFill>
                <a:effectLst/>
                <a:latin typeface="Arial" panose="020B0604020202020204" pitchFamily="34" charset="0"/>
              </a:rPr>
              <a:t>prefers</a:t>
            </a:r>
            <a:r>
              <a:rPr lang="en-US" b="1" i="0" u="none" strike="noStrike" kern="1200" baseline="0" dirty="0">
                <a:solidFill>
                  <a:srgbClr val="000000"/>
                </a:solidFill>
                <a:effectLst/>
                <a:latin typeface="Arial" panose="020B0604020202020204" pitchFamily="34" charset="0"/>
              </a:rPr>
              <a:t> </a:t>
            </a:r>
            <a:r>
              <a:rPr lang="en-US" b="1" i="0" u="none" strike="noStrike" kern="1200" baseline="0" dirty="0" err="1">
                <a:solidFill>
                  <a:srgbClr val="000000"/>
                </a:solidFill>
                <a:effectLst/>
                <a:latin typeface="Arial" panose="020B0604020202020204" pitchFamily="34" charset="0"/>
              </a:rPr>
              <a:t>rFVIIa</a:t>
            </a:r>
            <a:r>
              <a:rPr lang="en-US" b="1" i="0" u="none" strike="noStrike" kern="1200" baseline="0" dirty="0">
                <a:solidFill>
                  <a:srgbClr val="000000"/>
                </a:solidFill>
                <a:effectLst/>
                <a:latin typeface="Arial" panose="020B0604020202020204" pitchFamily="34" charset="0"/>
              </a:rPr>
              <a:t> over </a:t>
            </a:r>
            <a:r>
              <a:rPr lang="en-US" b="1" i="0" u="none" strike="noStrike" kern="1200" baseline="0" dirty="0" err="1">
                <a:solidFill>
                  <a:srgbClr val="000000"/>
                </a:solidFill>
                <a:effectLst/>
                <a:latin typeface="Arial" panose="020B0604020202020204" pitchFamily="34" charset="0"/>
              </a:rPr>
              <a:t>aPCC</a:t>
            </a:r>
            <a:r>
              <a:rPr lang="en-US" b="1" i="0" u="none" strike="noStrike" kern="1200" baseline="0" dirty="0">
                <a:solidFill>
                  <a:srgbClr val="000000"/>
                </a:solidFill>
                <a:effectLst/>
                <a:latin typeface="Arial" panose="020B0604020202020204" pitchFamily="34" charset="0"/>
              </a:rPr>
              <a:t> </a:t>
            </a:r>
            <a:r>
              <a:rPr lang="en-US" b="0" i="0" u="none" strike="noStrike" kern="1200" baseline="0" dirty="0">
                <a:solidFill>
                  <a:srgbClr val="000000"/>
                </a:solidFill>
                <a:effectLst/>
                <a:latin typeface="Arial" panose="020B0604020202020204" pitchFamily="34" charset="0"/>
              </a:rPr>
              <a:t>to avoid the risk of thrombotic </a:t>
            </a:r>
            <a:r>
              <a:rPr lang="en-CA" b="0" i="0" u="none" strike="noStrike" kern="1200" baseline="0" dirty="0">
                <a:solidFill>
                  <a:srgbClr val="000000"/>
                </a:solidFill>
                <a:effectLst/>
                <a:latin typeface="Arial" panose="020B0604020202020204" pitchFamily="34" charset="0"/>
              </a:rPr>
              <a:t>microangiopathy.</a:t>
            </a:r>
            <a:endParaRPr lang="en-CA" b="0" i="0" u="none" strike="noStrike" dirty="0">
              <a:effectLst/>
              <a:latin typeface="Arial" panose="020B0604020202020204" pitchFamily="34" charset="0"/>
            </a:endParaRPr>
          </a:p>
          <a:p>
            <a:pPr>
              <a:lnSpc>
                <a:spcPct val="110000"/>
              </a:lnSpc>
            </a:pPr>
            <a:endParaRPr lang="en-CA" dirty="0"/>
          </a:p>
        </p:txBody>
      </p:sp>
      <p:sp>
        <p:nvSpPr>
          <p:cNvPr id="4" name="Text Placeholder 3">
            <a:extLst>
              <a:ext uri="{FF2B5EF4-FFF2-40B4-BE49-F238E27FC236}">
                <a16:creationId xmlns:a16="http://schemas.microsoft.com/office/drawing/2014/main" id="{E7DD935E-B7C4-4E61-B248-001779699757}"/>
              </a:ext>
            </a:extLst>
          </p:cNvPr>
          <p:cNvSpPr>
            <a:spLocks noGrp="1"/>
          </p:cNvSpPr>
          <p:nvPr>
            <p:ph type="body" sz="quarter" idx="13"/>
          </p:nvPr>
        </p:nvSpPr>
        <p:spPr/>
        <p:txBody>
          <a:bodyPr/>
          <a:lstStyle/>
          <a:p>
            <a:r>
              <a:rPr lang="en-US" sz="900" dirty="0" err="1"/>
              <a:t>aPCC</a:t>
            </a:r>
            <a:r>
              <a:rPr lang="en-US" sz="900" dirty="0"/>
              <a:t>, activated prothrombin complex concentrate.</a:t>
            </a:r>
            <a:endParaRPr lang="en-US" dirty="0"/>
          </a:p>
        </p:txBody>
      </p:sp>
      <p:sp>
        <p:nvSpPr>
          <p:cNvPr id="10" name="Content Placeholder 2">
            <a:extLst>
              <a:ext uri="{FF2B5EF4-FFF2-40B4-BE49-F238E27FC236}">
                <a16:creationId xmlns:a16="http://schemas.microsoft.com/office/drawing/2014/main" id="{D3DD62BE-75E2-46A5-AFD9-4FEA83116FC0}"/>
              </a:ext>
            </a:extLst>
          </p:cNvPr>
          <p:cNvSpPr txBox="1">
            <a:spLocks/>
          </p:cNvSpPr>
          <p:nvPr/>
        </p:nvSpPr>
        <p:spPr>
          <a:xfrm>
            <a:off x="732309" y="3176595"/>
            <a:ext cx="10515600" cy="1232119"/>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91BE89B4-C908-4039-B85B-4DEDBB186A6B}"/>
              </a:ext>
            </a:extLst>
          </p:cNvPr>
          <p:cNvSpPr>
            <a:spLocks noGrp="1"/>
          </p:cNvSpPr>
          <p:nvPr>
            <p:ph type="title"/>
          </p:nvPr>
        </p:nvSpPr>
        <p:spPr/>
        <p:txBody>
          <a:bodyPr/>
          <a:lstStyle/>
          <a:p>
            <a:r>
              <a:rPr lang="en-US" altLang="en-US" dirty="0">
                <a:solidFill>
                  <a:srgbClr val="000000"/>
                </a:solidFill>
              </a:rPr>
              <a:t>Bleed management and </a:t>
            </a:r>
            <a:r>
              <a:rPr lang="en-US" altLang="en-US" dirty="0" err="1">
                <a:solidFill>
                  <a:srgbClr val="000000"/>
                </a:solidFill>
              </a:rPr>
              <a:t>emicizumab</a:t>
            </a:r>
            <a:endParaRPr lang="en-CA" dirty="0"/>
          </a:p>
        </p:txBody>
      </p:sp>
      <p:sp>
        <p:nvSpPr>
          <p:cNvPr id="7" name="Rectangle 6">
            <a:extLst>
              <a:ext uri="{FF2B5EF4-FFF2-40B4-BE49-F238E27FC236}">
                <a16:creationId xmlns:a16="http://schemas.microsoft.com/office/drawing/2014/main" id="{8D9CCCB8-9069-4948-8623-DCD86E607832}"/>
              </a:ext>
            </a:extLst>
          </p:cNvPr>
          <p:cNvSpPr/>
          <p:nvPr/>
        </p:nvSpPr>
        <p:spPr>
          <a:xfrm>
            <a:off x="838199" y="6269670"/>
            <a:ext cx="4235455" cy="307777"/>
          </a:xfrm>
          <a:prstGeom prst="rect">
            <a:avLst/>
          </a:prstGeom>
        </p:spPr>
        <p:txBody>
          <a:bodyPr wrap="none">
            <a:spAutoFit/>
          </a:bodyPr>
          <a:lstStyle/>
          <a:p>
            <a:pPr marL="0" lvl="1" indent="0">
              <a:spcBef>
                <a:spcPts val="0"/>
              </a:spcBef>
              <a:buNone/>
            </a:pPr>
            <a:r>
              <a:rPr lang="en-US" sz="1400" i="1" dirty="0"/>
              <a:t>*Please consult publication for associated remarks.</a:t>
            </a:r>
            <a:endParaRPr lang="en-US" sz="1400" dirty="0"/>
          </a:p>
        </p:txBody>
      </p:sp>
    </p:spTree>
    <p:extLst>
      <p:ext uri="{BB962C8B-B14F-4D97-AF65-F5344CB8AC3E}">
        <p14:creationId xmlns:p14="http://schemas.microsoft.com/office/powerpoint/2010/main" val="138247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22A3-CCFC-466E-851F-ADC156D9308B}"/>
              </a:ext>
            </a:extLst>
          </p:cNvPr>
          <p:cNvSpPr>
            <a:spLocks noGrp="1"/>
          </p:cNvSpPr>
          <p:nvPr>
            <p:ph type="title"/>
          </p:nvPr>
        </p:nvSpPr>
        <p:spPr>
          <a:xfrm>
            <a:off x="838199" y="225425"/>
            <a:ext cx="10515599" cy="1090079"/>
          </a:xfrm>
        </p:spPr>
        <p:txBody>
          <a:bodyPr/>
          <a:lstStyle/>
          <a:p>
            <a:r>
              <a:rPr lang="en-US" dirty="0"/>
              <a:t>Clinical case </a:t>
            </a:r>
            <a:endParaRPr lang="en-CA" dirty="0"/>
          </a:p>
        </p:txBody>
      </p:sp>
      <p:sp>
        <p:nvSpPr>
          <p:cNvPr id="7170" name="Content Placeholder 1">
            <a:extLst>
              <a:ext uri="{FF2B5EF4-FFF2-40B4-BE49-F238E27FC236}">
                <a16:creationId xmlns:a16="http://schemas.microsoft.com/office/drawing/2014/main" id="{ADB1D8AF-3C76-5F46-AB36-94BD39ED12B4}"/>
              </a:ext>
            </a:extLst>
          </p:cNvPr>
          <p:cNvSpPr>
            <a:spLocks noGrp="1" noChangeArrowheads="1"/>
          </p:cNvSpPr>
          <p:nvPr>
            <p:ph idx="1"/>
          </p:nvPr>
        </p:nvSpPr>
        <p:spPr>
          <a:xfrm>
            <a:off x="838200" y="1562100"/>
            <a:ext cx="6803571" cy="4614863"/>
          </a:xfrm>
        </p:spPr>
        <p:txBody>
          <a:bodyPr>
            <a:normAutofit/>
          </a:bodyPr>
          <a:lstStyle/>
          <a:p>
            <a:r>
              <a:rPr lang="en-US" dirty="0"/>
              <a:t>The child’s maternal uncle is a 43-year-old man with severe hemophilia A and past anti-FVIII 5.7 BU. He was begun on ITI 2 years after inhibitor detection but was refractory to ITI, so he has been taking </a:t>
            </a:r>
            <a:r>
              <a:rPr lang="en-US" dirty="0" err="1"/>
              <a:t>rFVIIa</a:t>
            </a:r>
            <a:r>
              <a:rPr lang="en-US" dirty="0"/>
              <a:t> </a:t>
            </a:r>
            <a:r>
              <a:rPr lang="en-US"/>
              <a:t>for bleeds</a:t>
            </a:r>
            <a:endParaRPr lang="en-US" dirty="0"/>
          </a:p>
          <a:p>
            <a:r>
              <a:rPr lang="en-US" dirty="0"/>
              <a:t>Now he has painful arthritis of the right ankle. The surgeon says ankle fusion surgery is indicated. Lab studies reveal anti-FVIII 4.5 BU  </a:t>
            </a:r>
          </a:p>
          <a:p>
            <a:r>
              <a:rPr lang="en-US" dirty="0"/>
              <a:t>He says his nephew recently started weekly emicizumab and he would also like to switch, but he has a few questions:</a:t>
            </a:r>
          </a:p>
        </p:txBody>
      </p:sp>
      <p:sp>
        <p:nvSpPr>
          <p:cNvPr id="7" name="Text Placeholder 6">
            <a:extLst>
              <a:ext uri="{FF2B5EF4-FFF2-40B4-BE49-F238E27FC236}">
                <a16:creationId xmlns:a16="http://schemas.microsoft.com/office/drawing/2014/main" id="{7E0D75FF-F239-40B2-8DED-9E93BB89E562}"/>
              </a:ext>
            </a:extLst>
          </p:cNvPr>
          <p:cNvSpPr>
            <a:spLocks noGrp="1"/>
          </p:cNvSpPr>
          <p:nvPr>
            <p:ph type="body" sz="quarter" idx="13"/>
          </p:nvPr>
        </p:nvSpPr>
        <p:spPr/>
        <p:txBody>
          <a:bodyPr/>
          <a:lstStyle/>
          <a:p>
            <a:r>
              <a:rPr lang="en-CA" sz="900" dirty="0"/>
              <a:t>BU, Bethesda unit; </a:t>
            </a:r>
            <a:r>
              <a:rPr lang="en-US" sz="900" dirty="0"/>
              <a:t>ITI, immune tolerance induction.</a:t>
            </a:r>
            <a:endParaRPr lang="en-CA" dirty="0"/>
          </a:p>
        </p:txBody>
      </p:sp>
      <p:sp>
        <p:nvSpPr>
          <p:cNvPr id="5" name="Rounded Rectangle 1">
            <a:extLst>
              <a:ext uri="{FF2B5EF4-FFF2-40B4-BE49-F238E27FC236}">
                <a16:creationId xmlns:a16="http://schemas.microsoft.com/office/drawing/2014/main" id="{76C0C0D7-D364-47A1-AD48-6DA26E354A5E}"/>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Can he switch to emicizumab or should he wait until after surgery? </a:t>
            </a:r>
          </a:p>
          <a:p>
            <a:pPr marL="0" indent="0" algn="ctr">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Once he switches, can he still take </a:t>
            </a:r>
            <a:r>
              <a:rPr lang="en-US" altLang="en-US" sz="2000" b="1" dirty="0" err="1">
                <a:solidFill>
                  <a:sysClr val="windowText" lastClr="000000"/>
                </a:solidFill>
                <a:latin typeface="Arial" panose="020B0604020202020204" pitchFamily="34" charset="0"/>
                <a:cs typeface="Arial" panose="020B0604020202020204" pitchFamily="34" charset="0"/>
              </a:rPr>
              <a:t>rFVIIa</a:t>
            </a:r>
            <a:r>
              <a:rPr lang="en-US" altLang="en-US" sz="2000" b="1" dirty="0">
                <a:solidFill>
                  <a:sysClr val="windowText" lastClr="000000"/>
                </a:solidFill>
                <a:latin typeface="Arial" panose="020B0604020202020204" pitchFamily="34" charset="0"/>
                <a:cs typeface="Arial" panose="020B0604020202020204" pitchFamily="34" charset="0"/>
              </a:rPr>
              <a:t> to treat bleeds? </a:t>
            </a:r>
          </a:p>
        </p:txBody>
      </p:sp>
    </p:spTree>
    <p:extLst>
      <p:ext uri="{BB962C8B-B14F-4D97-AF65-F5344CB8AC3E}">
        <p14:creationId xmlns:p14="http://schemas.microsoft.com/office/powerpoint/2010/main" val="51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p:txBody>
          <a:bodyPr vert="horz" lIns="91440" tIns="45720" rIns="91440" bIns="45720" rtlCol="0" anchor="ctr">
            <a:noAutofit/>
          </a:bodyPr>
          <a:lstStyle/>
          <a:p>
            <a:r>
              <a:rPr lang="en-US" dirty="0"/>
              <a:t>WFH Guidelines for the Management of Hemophilia</a:t>
            </a:r>
            <a:endParaRPr lang="en-CA" dirty="0"/>
          </a:p>
        </p:txBody>
      </p:sp>
      <p:sp>
        <p:nvSpPr>
          <p:cNvPr id="8" name="Text Placeholder 5">
            <a:extLst>
              <a:ext uri="{FF2B5EF4-FFF2-40B4-BE49-F238E27FC236}">
                <a16:creationId xmlns:a16="http://schemas.microsoft.com/office/drawing/2014/main" id="{3472388E-3047-49AB-B12B-97ECFFA68946}"/>
              </a:ext>
            </a:extLst>
          </p:cNvPr>
          <p:cNvSpPr>
            <a:spLocks noGrp="1"/>
          </p:cNvSpPr>
          <p:nvPr>
            <p:ph type="body" sz="quarter" idx="13"/>
          </p:nvPr>
        </p:nvSpPr>
        <p:spPr>
          <a:xfrm>
            <a:off x="838201" y="6356351"/>
            <a:ext cx="9925050" cy="365125"/>
          </a:xfrm>
        </p:spPr>
        <p:txBody>
          <a:bodyPr/>
          <a:lstStyle/>
          <a:p>
            <a:r>
              <a:rPr lang="en-US" sz="900" b="1" i="1" u="none" strike="noStrike" baseline="0" dirty="0"/>
              <a:t>All recommendations are consensus based.</a:t>
            </a:r>
          </a:p>
          <a:p>
            <a:r>
              <a:rPr lang="it-IT" sz="90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D8244DA-3C90-43A6-A9B3-80DCAE22EEDE}"/>
              </a:ext>
            </a:extLst>
          </p:cNvPr>
          <p:cNvSpPr>
            <a:spLocks noGrp="1"/>
          </p:cNvSpPr>
          <p:nvPr>
            <p:ph type="title"/>
          </p:nvPr>
        </p:nvSpPr>
        <p:spPr>
          <a:xfrm>
            <a:off x="838199" y="225425"/>
            <a:ext cx="10515599" cy="1090079"/>
          </a:xfrm>
        </p:spPr>
        <p:txBody>
          <a:bodyPr>
            <a:normAutofit/>
          </a:bodyPr>
          <a:lstStyle/>
          <a:p>
            <a:r>
              <a:rPr lang="en-CA" dirty="0"/>
              <a:t>Surgery and invasive procedures</a:t>
            </a:r>
            <a:br>
              <a:rPr lang="en-CA" dirty="0"/>
            </a:br>
            <a:r>
              <a:rPr lang="en-US" altLang="en-US" dirty="0"/>
              <a:t>General recommendations</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en-US" altLang="en-US" dirty="0"/>
              <a:t>Determine factor coverage, bypass, follow-up; or use adjusted-dose continuous infusion </a:t>
            </a:r>
          </a:p>
          <a:p>
            <a:r>
              <a:rPr lang="en-US" altLang="en-US" dirty="0"/>
              <a:t>Once hemostasis is achieved, maintain regimen 3-5 days, then taper over 1-3 weeks</a:t>
            </a:r>
          </a:p>
        </p:txBody>
      </p:sp>
      <p:sp>
        <p:nvSpPr>
          <p:cNvPr id="8" name="Text Placeholder 7">
            <a:extLst>
              <a:ext uri="{FF2B5EF4-FFF2-40B4-BE49-F238E27FC236}">
                <a16:creationId xmlns:a16="http://schemas.microsoft.com/office/drawing/2014/main" id="{A48059B2-9492-40C5-9CB3-D804C38819FF}"/>
              </a:ext>
            </a:extLst>
          </p:cNvPr>
          <p:cNvSpPr>
            <a:spLocks noGrp="1"/>
          </p:cNvSpPr>
          <p:nvPr>
            <p:ph type="body" sz="quarter" idx="13"/>
          </p:nvPr>
        </p:nvSpPr>
        <p:spPr/>
        <p:txBody>
          <a:bodyPr/>
          <a:lstStyle/>
          <a:p>
            <a:r>
              <a:rPr lang="en-US" sz="900" dirty="0" err="1"/>
              <a:t>aPCC</a:t>
            </a:r>
            <a:r>
              <a:rPr lang="en-US" sz="900" dirty="0"/>
              <a:t>, activated prothrombin complex concentrate; </a:t>
            </a:r>
            <a:r>
              <a:rPr lang="en-CA" sz="900" dirty="0"/>
              <a:t>HA-I, hemophilia A with inhibitor; HB-I, hemophilia B with inhibitor.</a:t>
            </a:r>
          </a:p>
        </p:txBody>
      </p:sp>
      <p:graphicFrame>
        <p:nvGraphicFramePr>
          <p:cNvPr id="11" name="Table 10">
            <a:extLst>
              <a:ext uri="{FF2B5EF4-FFF2-40B4-BE49-F238E27FC236}">
                <a16:creationId xmlns:a16="http://schemas.microsoft.com/office/drawing/2014/main" id="{87E360BE-A081-4755-AA94-74C81DBE6A23}"/>
              </a:ext>
            </a:extLst>
          </p:cNvPr>
          <p:cNvGraphicFramePr>
            <a:graphicFrameLocks noGrp="1"/>
          </p:cNvGraphicFramePr>
          <p:nvPr>
            <p:extLst>
              <p:ext uri="{D42A27DB-BD31-4B8C-83A1-F6EECF244321}">
                <p14:modId xmlns:p14="http://schemas.microsoft.com/office/powerpoint/2010/main" val="595351274"/>
              </p:ext>
            </p:extLst>
          </p:nvPr>
        </p:nvGraphicFramePr>
        <p:xfrm>
          <a:off x="539558" y="2818835"/>
          <a:ext cx="11112884" cy="3155669"/>
        </p:xfrm>
        <a:graphic>
          <a:graphicData uri="http://schemas.openxmlformats.org/drawingml/2006/table">
            <a:tbl>
              <a:tblPr firstRow="1" bandRow="1">
                <a:tableStyleId>{3B4B98B0-60AC-42C2-AFA5-B58CD77FA1E5}</a:tableStyleId>
              </a:tblPr>
              <a:tblGrid>
                <a:gridCol w="2379912">
                  <a:extLst>
                    <a:ext uri="{9D8B030D-6E8A-4147-A177-3AD203B41FA5}">
                      <a16:colId xmlns:a16="http://schemas.microsoft.com/office/drawing/2014/main" val="3641967529"/>
                    </a:ext>
                  </a:extLst>
                </a:gridCol>
                <a:gridCol w="4249778">
                  <a:extLst>
                    <a:ext uri="{9D8B030D-6E8A-4147-A177-3AD203B41FA5}">
                      <a16:colId xmlns:a16="http://schemas.microsoft.com/office/drawing/2014/main" val="4136948091"/>
                    </a:ext>
                  </a:extLst>
                </a:gridCol>
                <a:gridCol w="4483194">
                  <a:extLst>
                    <a:ext uri="{9D8B030D-6E8A-4147-A177-3AD203B41FA5}">
                      <a16:colId xmlns:a16="http://schemas.microsoft.com/office/drawing/2014/main" val="2125607216"/>
                    </a:ext>
                  </a:extLst>
                </a:gridCol>
              </a:tblGrid>
              <a:tr h="656309">
                <a:tc>
                  <a:txBody>
                    <a:bodyPr/>
                    <a:lstStyle/>
                    <a:p>
                      <a:endParaRPr lang="en-US" sz="2000" dirty="0">
                        <a:solidFill>
                          <a:srgbClr val="FF1527"/>
                        </a:solidFill>
                      </a:endParaRPr>
                    </a:p>
                  </a:txBody>
                  <a:tcPr marL="121920" marR="121920" marT="60960" marB="60960"/>
                </a:tc>
                <a:tc>
                  <a:txBody>
                    <a:bodyPr/>
                    <a:lstStyle/>
                    <a:p>
                      <a:r>
                        <a:rPr lang="en-US" sz="2000" dirty="0">
                          <a:solidFill>
                            <a:schemeClr val="tx1"/>
                          </a:solidFill>
                        </a:rPr>
                        <a:t>Low-responding inhibitors</a:t>
                      </a:r>
                    </a:p>
                  </a:txBody>
                  <a:tcPr marL="121920" marR="121920" marT="60960" marB="60960" anchor="ctr"/>
                </a:tc>
                <a:tc>
                  <a:txBody>
                    <a:bodyPr/>
                    <a:lstStyle/>
                    <a:p>
                      <a:r>
                        <a:rPr lang="en-US" sz="2000" dirty="0">
                          <a:solidFill>
                            <a:schemeClr val="tx1"/>
                          </a:solidFill>
                        </a:rPr>
                        <a:t>High-responding inhibitors</a:t>
                      </a:r>
                    </a:p>
                  </a:txBody>
                  <a:tcPr marL="121920" marR="121920" marT="60960" marB="60960" anchor="ctr"/>
                </a:tc>
                <a:extLst>
                  <a:ext uri="{0D108BD9-81ED-4DB2-BD59-A6C34878D82A}">
                    <a16:rowId xmlns:a16="http://schemas.microsoft.com/office/drawing/2014/main" val="1856976381"/>
                  </a:ext>
                </a:extLst>
              </a:tr>
              <a:tr h="691567">
                <a:tc>
                  <a:txBody>
                    <a:bodyPr/>
                    <a:lstStyle/>
                    <a:p>
                      <a:r>
                        <a:rPr lang="en-US" sz="2000" b="1" dirty="0">
                          <a:solidFill>
                            <a:srgbClr val="008BB0"/>
                          </a:solidFill>
                        </a:rPr>
                        <a:t>HA-I, HB-I</a:t>
                      </a:r>
                      <a:endParaRPr lang="en-US" sz="2000" b="0" dirty="0">
                        <a:solidFill>
                          <a:srgbClr val="008BB0"/>
                        </a:solidFill>
                      </a:endParaRPr>
                    </a:p>
                  </a:txBody>
                  <a:tcPr marL="121920" marR="121920" marT="60960" marB="60960" anchor="ctr"/>
                </a:tc>
                <a:tc>
                  <a:txBody>
                    <a:bodyPr/>
                    <a:lstStyle/>
                    <a:p>
                      <a:r>
                        <a:rPr lang="en-US" sz="2000" dirty="0">
                          <a:solidFill>
                            <a:schemeClr val="tx1"/>
                          </a:solidFill>
                        </a:rPr>
                        <a:t>Higher, more frequent doses or </a:t>
                      </a:r>
                    </a:p>
                    <a:p>
                      <a:r>
                        <a:rPr lang="en-US" sz="2000" dirty="0">
                          <a:solidFill>
                            <a:schemeClr val="tx1"/>
                          </a:solidFill>
                        </a:rPr>
                        <a:t>adjusted-dose continuous infusion</a:t>
                      </a:r>
                      <a:endParaRPr lang="en-US" sz="2000" i="1" dirty="0">
                        <a:solidFill>
                          <a:schemeClr val="tx1"/>
                        </a:solidFill>
                      </a:endParaRPr>
                    </a:p>
                  </a:txBody>
                  <a:tcPr marL="121920" marR="121920" marT="60960" marB="60960" anchor="ctr"/>
                </a:tc>
                <a:tc>
                  <a:txBody>
                    <a:bodyPr/>
                    <a:lstStyle/>
                    <a:p>
                      <a:r>
                        <a:rPr lang="en-US" sz="2000" dirty="0">
                          <a:solidFill>
                            <a:schemeClr val="tx1"/>
                          </a:solidFill>
                        </a:rPr>
                        <a:t>Single-agent bypass </a:t>
                      </a:r>
                      <a:r>
                        <a:rPr lang="en-US" sz="2000" b="1" dirty="0">
                          <a:solidFill>
                            <a:schemeClr val="tx1"/>
                          </a:solidFill>
                        </a:rPr>
                        <a:t>(</a:t>
                      </a:r>
                      <a:r>
                        <a:rPr lang="en-US" sz="2000" b="1" dirty="0" err="1">
                          <a:solidFill>
                            <a:schemeClr val="tx1"/>
                          </a:solidFill>
                        </a:rPr>
                        <a:t>rFVIIa</a:t>
                      </a:r>
                      <a:r>
                        <a:rPr lang="en-US" sz="2000" b="1" dirty="0">
                          <a:solidFill>
                            <a:schemeClr val="tx1"/>
                          </a:solidFill>
                        </a:rPr>
                        <a:t> or </a:t>
                      </a:r>
                      <a:r>
                        <a:rPr lang="en-US" sz="2000" b="1" dirty="0" err="1">
                          <a:solidFill>
                            <a:schemeClr val="tx1"/>
                          </a:solidFill>
                        </a:rPr>
                        <a:t>aPCC</a:t>
                      </a:r>
                      <a:r>
                        <a:rPr lang="en-US" sz="2000" b="1" dirty="0">
                          <a:solidFill>
                            <a:schemeClr val="tx1"/>
                          </a:solidFill>
                        </a:rPr>
                        <a:t>) </a:t>
                      </a:r>
                      <a:r>
                        <a:rPr lang="en-US" sz="2000" dirty="0">
                          <a:solidFill>
                            <a:schemeClr val="tx1"/>
                          </a:solidFill>
                        </a:rPr>
                        <a:t>or, if fails, consider sequential bypass</a:t>
                      </a:r>
                    </a:p>
                  </a:txBody>
                  <a:tcPr marL="121920" marR="121920" marT="60960" marB="60960" anchor="ctr"/>
                </a:tc>
                <a:extLst>
                  <a:ext uri="{0D108BD9-81ED-4DB2-BD59-A6C34878D82A}">
                    <a16:rowId xmlns:a16="http://schemas.microsoft.com/office/drawing/2014/main" val="4106860500"/>
                  </a:ext>
                </a:extLst>
              </a:tr>
              <a:tr h="691567">
                <a:tc>
                  <a:txBody>
                    <a:bodyPr/>
                    <a:lstStyle/>
                    <a:p>
                      <a:r>
                        <a:rPr lang="en-US" sz="2000" b="1" dirty="0">
                          <a:solidFill>
                            <a:srgbClr val="008BB0"/>
                          </a:solidFill>
                        </a:rPr>
                        <a:t>HA-I </a:t>
                      </a:r>
                      <a:r>
                        <a:rPr lang="en-US" sz="2000" b="0" dirty="0" err="1">
                          <a:solidFill>
                            <a:schemeClr val="tx1"/>
                          </a:solidFill>
                        </a:rPr>
                        <a:t>Emicizumab</a:t>
                      </a:r>
                      <a:r>
                        <a:rPr lang="en-US" sz="2000" b="0" dirty="0">
                          <a:solidFill>
                            <a:schemeClr val="tx1"/>
                          </a:solidFill>
                        </a:rPr>
                        <a:t> prophylaxis</a:t>
                      </a:r>
                    </a:p>
                  </a:txBody>
                  <a:tcPr marL="121920" marR="121920" marT="60960" marB="60960"/>
                </a:tc>
                <a:tc>
                  <a:txBody>
                    <a:bodyPr/>
                    <a:lstStyle/>
                    <a:p>
                      <a:r>
                        <a:rPr lang="en-US" sz="2000" b="1" dirty="0">
                          <a:solidFill>
                            <a:schemeClr val="tx1"/>
                          </a:solidFill>
                        </a:rPr>
                        <a:t>FVIII </a:t>
                      </a:r>
                      <a:r>
                        <a:rPr lang="en-US" sz="2000" dirty="0">
                          <a:solidFill>
                            <a:schemeClr val="tx1"/>
                          </a:solidFill>
                        </a:rPr>
                        <a:t>products advised for surgery</a:t>
                      </a:r>
                    </a:p>
                  </a:txBody>
                  <a:tcPr marL="121920" marR="121920" marT="60960" marB="60960" anchor="ctr"/>
                </a:tc>
                <a:tc>
                  <a:txBody>
                    <a:bodyPr/>
                    <a:lstStyle/>
                    <a:p>
                      <a:r>
                        <a:rPr lang="en-US" sz="2000" b="1" dirty="0" err="1">
                          <a:solidFill>
                            <a:schemeClr val="tx1"/>
                          </a:solidFill>
                        </a:rPr>
                        <a:t>rFVIIa</a:t>
                      </a:r>
                      <a:r>
                        <a:rPr lang="en-US" sz="2000" dirty="0">
                          <a:solidFill>
                            <a:schemeClr val="tx1"/>
                          </a:solidFill>
                        </a:rPr>
                        <a:t> preferred over </a:t>
                      </a:r>
                      <a:r>
                        <a:rPr lang="en-US" sz="2000" dirty="0" err="1">
                          <a:solidFill>
                            <a:schemeClr val="tx1"/>
                          </a:solidFill>
                        </a:rPr>
                        <a:t>aPCC</a:t>
                      </a:r>
                      <a:r>
                        <a:rPr lang="en-US" sz="2000" dirty="0">
                          <a:solidFill>
                            <a:schemeClr val="tx1"/>
                          </a:solidFill>
                        </a:rPr>
                        <a:t> for surgery</a:t>
                      </a:r>
                    </a:p>
                  </a:txBody>
                  <a:tcPr marL="121920" marR="121920" marT="60960" marB="60960" anchor="ctr"/>
                </a:tc>
                <a:extLst>
                  <a:ext uri="{0D108BD9-81ED-4DB2-BD59-A6C34878D82A}">
                    <a16:rowId xmlns:a16="http://schemas.microsoft.com/office/drawing/2014/main" val="453436064"/>
                  </a:ext>
                </a:extLst>
              </a:tr>
              <a:tr h="691567">
                <a:tc>
                  <a:txBody>
                    <a:bodyPr/>
                    <a:lstStyle/>
                    <a:p>
                      <a:r>
                        <a:rPr lang="en-US" sz="2000" b="1" dirty="0">
                          <a:solidFill>
                            <a:srgbClr val="008BB0"/>
                          </a:solidFill>
                        </a:rPr>
                        <a:t>HB-I </a:t>
                      </a:r>
                      <a:r>
                        <a:rPr lang="en-US" sz="2000" b="0" dirty="0">
                          <a:solidFill>
                            <a:schemeClr val="tx1"/>
                          </a:solidFill>
                        </a:rPr>
                        <a:t>Factor IX allergy</a:t>
                      </a:r>
                    </a:p>
                  </a:txBody>
                  <a:tcPr marL="121920" marR="121920" marT="60960" marB="60960"/>
                </a:tc>
                <a:tc>
                  <a:txBody>
                    <a:bodyPr/>
                    <a:lstStyle/>
                    <a:p>
                      <a:r>
                        <a:rPr lang="en-US" sz="2000" b="1" dirty="0" err="1">
                          <a:solidFill>
                            <a:schemeClr val="tx1"/>
                          </a:solidFill>
                        </a:rPr>
                        <a:t>rFVIIa</a:t>
                      </a:r>
                      <a:r>
                        <a:rPr lang="en-US" sz="2000" b="1" dirty="0">
                          <a:solidFill>
                            <a:schemeClr val="tx1"/>
                          </a:solidFill>
                        </a:rPr>
                        <a:t> </a:t>
                      </a:r>
                      <a:r>
                        <a:rPr lang="en-US" sz="2000" dirty="0">
                          <a:solidFill>
                            <a:schemeClr val="tx1"/>
                          </a:solidFill>
                        </a:rPr>
                        <a:t>advised for surgery</a:t>
                      </a:r>
                    </a:p>
                  </a:txBody>
                  <a:tcPr marL="121920" marR="121920" marT="60960" marB="60960" anchor="ctr"/>
                </a:tc>
                <a:tc>
                  <a:txBody>
                    <a:bodyPr/>
                    <a:lstStyle/>
                    <a:p>
                      <a:r>
                        <a:rPr lang="en-US" sz="2000" b="1" dirty="0" err="1">
                          <a:solidFill>
                            <a:schemeClr val="tx1"/>
                          </a:solidFill>
                        </a:rPr>
                        <a:t>rFVIIa</a:t>
                      </a:r>
                      <a:r>
                        <a:rPr lang="en-US" sz="2000" dirty="0">
                          <a:solidFill>
                            <a:schemeClr val="tx1"/>
                          </a:solidFill>
                        </a:rPr>
                        <a:t> is advised for surgery</a:t>
                      </a:r>
                    </a:p>
                  </a:txBody>
                  <a:tcPr marL="121920" marR="121920" marT="60960" marB="60960" anchor="ctr"/>
                </a:tc>
                <a:extLst>
                  <a:ext uri="{0D108BD9-81ED-4DB2-BD59-A6C34878D82A}">
                    <a16:rowId xmlns:a16="http://schemas.microsoft.com/office/drawing/2014/main" val="2455671758"/>
                  </a:ext>
                </a:extLst>
              </a:tr>
            </a:tbl>
          </a:graphicData>
        </a:graphic>
      </p:graphicFrame>
      <p:sp>
        <p:nvSpPr>
          <p:cNvPr id="12" name="Content Placeholder 2">
            <a:extLst>
              <a:ext uri="{FF2B5EF4-FFF2-40B4-BE49-F238E27FC236}">
                <a16:creationId xmlns:a16="http://schemas.microsoft.com/office/drawing/2014/main" id="{63474057-6193-4B57-AA9E-3F50BE4ADAFF}"/>
              </a:ext>
            </a:extLst>
          </p:cNvPr>
          <p:cNvSpPr txBox="1">
            <a:spLocks/>
          </p:cNvSpPr>
          <p:nvPr/>
        </p:nvSpPr>
        <p:spPr>
          <a:xfrm>
            <a:off x="539558" y="3482467"/>
            <a:ext cx="11112884" cy="1002469"/>
          </a:xfrm>
          <a:prstGeom prst="roundRect">
            <a:avLst/>
          </a:prstGeom>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91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32D37B81-552D-43B3-85F4-3FCB2D5FD1A3}"/>
              </a:ext>
            </a:extLst>
          </p:cNvPr>
          <p:cNvSpPr>
            <a:spLocks noGrp="1"/>
          </p:cNvSpPr>
          <p:nvPr>
            <p:ph type="title"/>
          </p:nvPr>
        </p:nvSpPr>
        <p:spPr>
          <a:xfrm>
            <a:off x="838199" y="225425"/>
            <a:ext cx="10515599" cy="1090079"/>
          </a:xfrm>
        </p:spPr>
        <p:txBody>
          <a:bodyPr>
            <a:normAutofit/>
          </a:bodyPr>
          <a:lstStyle/>
          <a:p>
            <a:r>
              <a:rPr lang="en-CA" dirty="0"/>
              <a:t>Surgery and invasive procedures</a:t>
            </a:r>
          </a:p>
        </p:txBody>
      </p:sp>
      <p:sp>
        <p:nvSpPr>
          <p:cNvPr id="5" name="Content Placeholder 4">
            <a:extLst>
              <a:ext uri="{FF2B5EF4-FFF2-40B4-BE49-F238E27FC236}">
                <a16:creationId xmlns:a16="http://schemas.microsoft.com/office/drawing/2014/main" id="{BD81D48A-9EAD-48F5-AE14-C39089CCF2DC}"/>
              </a:ext>
            </a:extLst>
          </p:cNvPr>
          <p:cNvSpPr>
            <a:spLocks noGrp="1"/>
          </p:cNvSpPr>
          <p:nvPr>
            <p:ph idx="1"/>
          </p:nvPr>
        </p:nvSpPr>
        <p:spPr/>
        <p:txBody>
          <a:bodyPr>
            <a:normAutofit/>
          </a:bodyPr>
          <a:lstStyle/>
          <a:p>
            <a:pPr marL="0" indent="0" algn="l" rtl="0" eaLnBrk="1" fontAlgn="t" latinLnBrk="0" hangingPunct="1">
              <a:spcBef>
                <a:spcPts val="0"/>
              </a:spcBef>
              <a:spcAft>
                <a:spcPts val="0"/>
              </a:spcAft>
              <a:buNone/>
            </a:pPr>
            <a:r>
              <a:rPr lang="en-US" b="1" i="0" u="none" strike="noStrike" kern="1200" dirty="0">
                <a:solidFill>
                  <a:srgbClr val="008BB0"/>
                </a:solidFill>
                <a:effectLst/>
                <a:latin typeface="Arial" panose="020B0604020202020204" pitchFamily="34" charset="0"/>
              </a:rPr>
              <a:t>Recommendation 8.3.10</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a:t>
            </a:r>
            <a:r>
              <a:rPr lang="en-US" i="0" u="none" strike="noStrike" kern="1200" baseline="0" dirty="0">
                <a:solidFill>
                  <a:srgbClr val="000000"/>
                </a:solidFill>
                <a:effectLst/>
                <a:latin typeface="Arial" panose="020B0604020202020204" pitchFamily="34" charset="0"/>
              </a:rPr>
              <a:t>hemophilia A</a:t>
            </a:r>
            <a:r>
              <a:rPr lang="en-US" b="0" i="0" u="none" strike="noStrike" kern="1200" baseline="0" dirty="0">
                <a:solidFill>
                  <a:srgbClr val="000000"/>
                </a:solidFill>
                <a:effectLst/>
                <a:latin typeface="Arial" panose="020B0604020202020204" pitchFamily="34" charset="0"/>
              </a:rPr>
              <a:t> and </a:t>
            </a:r>
            <a:r>
              <a:rPr lang="en-US" b="1" i="0" u="none" strike="noStrike" kern="1200" baseline="0" dirty="0">
                <a:solidFill>
                  <a:srgbClr val="000000"/>
                </a:solidFill>
                <a:effectLst/>
                <a:latin typeface="Arial" panose="020B0604020202020204" pitchFamily="34" charset="0"/>
              </a:rPr>
              <a:t>low-responding FVIII inhibitors </a:t>
            </a:r>
            <a:r>
              <a:rPr lang="en-US" i="0" u="none" strike="noStrike" kern="1200" baseline="0" dirty="0">
                <a:solidFill>
                  <a:srgbClr val="000000"/>
                </a:solidFill>
                <a:effectLst/>
                <a:latin typeface="Arial" panose="020B0604020202020204" pitchFamily="34" charset="0"/>
              </a:rPr>
              <a:t>who undergo surgery </a:t>
            </a:r>
            <a:r>
              <a:rPr lang="en-US" b="0" i="0" u="none" strike="noStrike" kern="1200" baseline="0" dirty="0">
                <a:solidFill>
                  <a:srgbClr val="000000"/>
                </a:solidFill>
                <a:effectLst/>
                <a:latin typeface="Arial" panose="020B0604020202020204" pitchFamily="34" charset="0"/>
              </a:rPr>
              <a:t>or an invasive procedure, the WFH suggests </a:t>
            </a:r>
            <a:r>
              <a:rPr lang="en-US" b="1" i="0" u="none" strike="noStrike" kern="1200" baseline="0" dirty="0">
                <a:solidFill>
                  <a:srgbClr val="000000"/>
                </a:solidFill>
                <a:effectLst/>
                <a:latin typeface="Arial" panose="020B0604020202020204" pitchFamily="34" charset="0"/>
              </a:rPr>
              <a:t>higher, more frequent FVIII product dosing</a:t>
            </a:r>
            <a:r>
              <a:rPr lang="en-US" b="0" i="0" u="none" strike="noStrike" kern="1200" baseline="0" dirty="0">
                <a:solidFill>
                  <a:srgbClr val="000000"/>
                </a:solidFill>
                <a:effectLst/>
                <a:latin typeface="Arial" panose="020B0604020202020204" pitchFamily="34" charset="0"/>
              </a:rPr>
              <a:t> than usual due to the short half-life of FVIII.*</a:t>
            </a:r>
          </a:p>
          <a:p>
            <a:pPr marL="0" indent="0" algn="l" rtl="0" eaLnBrk="1" fontAlgn="t" latinLnBrk="0" hangingPunct="1">
              <a:spcBef>
                <a:spcPts val="0"/>
              </a:spcBef>
              <a:spcAft>
                <a:spcPts val="0"/>
              </a:spcAft>
              <a:buNone/>
            </a:pP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b="1" i="0" u="none" strike="noStrike" kern="1200" dirty="0">
                <a:solidFill>
                  <a:srgbClr val="008BB0"/>
                </a:solidFill>
                <a:effectLst/>
                <a:latin typeface="Arial" panose="020B0604020202020204" pitchFamily="34" charset="0"/>
              </a:rPr>
              <a:t>Recommendation 8.3.11</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a:t>
            </a:r>
            <a:r>
              <a:rPr lang="en-US" i="0" u="none" strike="noStrike" kern="1200" baseline="0" dirty="0">
                <a:solidFill>
                  <a:srgbClr val="000000"/>
                </a:solidFill>
                <a:effectLst/>
                <a:latin typeface="Arial" panose="020B0604020202020204" pitchFamily="34" charset="0"/>
              </a:rPr>
              <a:t>hemophilia A </a:t>
            </a:r>
            <a:r>
              <a:rPr lang="en-US" b="0" i="0" u="none" strike="noStrike" kern="1200" baseline="0" dirty="0">
                <a:solidFill>
                  <a:srgbClr val="000000"/>
                </a:solidFill>
                <a:effectLst/>
                <a:latin typeface="Arial" panose="020B0604020202020204" pitchFamily="34" charset="0"/>
              </a:rPr>
              <a:t>and </a:t>
            </a:r>
            <a:r>
              <a:rPr lang="en-US" b="1" i="0" u="none" strike="noStrike" kern="1200" baseline="0" dirty="0">
                <a:solidFill>
                  <a:srgbClr val="000000"/>
                </a:solidFill>
                <a:effectLst/>
                <a:latin typeface="Arial" panose="020B0604020202020204" pitchFamily="34" charset="0"/>
              </a:rPr>
              <a:t>high-responding FVIII inhibitors </a:t>
            </a:r>
            <a:r>
              <a:rPr lang="en-US" b="0" i="0" u="none" strike="noStrike" kern="1200" baseline="0" dirty="0">
                <a:solidFill>
                  <a:srgbClr val="000000"/>
                </a:solidFill>
                <a:effectLst/>
                <a:latin typeface="Arial" panose="020B0604020202020204" pitchFamily="34" charset="0"/>
              </a:rPr>
              <a:t>who undergo surgery or an invasive procedure, the WFH recommends </a:t>
            </a:r>
            <a:r>
              <a:rPr lang="en-US" b="1" i="0" u="none" strike="noStrike" kern="1200" baseline="0" dirty="0">
                <a:solidFill>
                  <a:srgbClr val="000000"/>
                </a:solidFill>
                <a:effectLst/>
                <a:latin typeface="Arial" panose="020B0604020202020204" pitchFamily="34" charset="0"/>
              </a:rPr>
              <a:t>bypass agent therapy </a:t>
            </a:r>
            <a:r>
              <a:rPr lang="en-US" b="0" i="0" u="none" strike="noStrike" kern="1200" baseline="0" dirty="0">
                <a:solidFill>
                  <a:srgbClr val="000000"/>
                </a:solidFill>
                <a:effectLst/>
                <a:latin typeface="Arial" panose="020B0604020202020204" pitchFamily="34" charset="0"/>
              </a:rPr>
              <a:t>(</a:t>
            </a:r>
            <a:r>
              <a:rPr lang="en-US" b="0" i="0" u="none" strike="noStrike" kern="1200" baseline="0" dirty="0" err="1">
                <a:solidFill>
                  <a:srgbClr val="000000"/>
                </a:solidFill>
                <a:effectLst/>
                <a:latin typeface="Arial" panose="020B0604020202020204" pitchFamily="34" charset="0"/>
              </a:rPr>
              <a:t>rFVIIa</a:t>
            </a:r>
            <a:r>
              <a:rPr lang="en-US" b="0" i="0" u="none" strike="noStrike" kern="1200" baseline="0" dirty="0">
                <a:solidFill>
                  <a:srgbClr val="000000"/>
                </a:solidFill>
                <a:effectLst/>
                <a:latin typeface="Arial" panose="020B0604020202020204" pitchFamily="34" charset="0"/>
              </a:rPr>
              <a:t> or </a:t>
            </a:r>
            <a:r>
              <a:rPr lang="en-US" b="0" i="0" u="none" strike="noStrike" kern="1200" baseline="0" dirty="0" err="1">
                <a:solidFill>
                  <a:srgbClr val="000000"/>
                </a:solidFill>
                <a:effectLst/>
                <a:latin typeface="Arial" panose="020B0604020202020204" pitchFamily="34" charset="0"/>
              </a:rPr>
              <a:t>aPCC</a:t>
            </a:r>
            <a:r>
              <a:rPr lang="en-US" b="0" i="0" u="none" strike="noStrike" kern="1200" baseline="0" dirty="0">
                <a:solidFill>
                  <a:srgbClr val="000000"/>
                </a:solidFill>
                <a:effectLst/>
                <a:latin typeface="Arial" panose="020B0604020202020204" pitchFamily="34" charset="0"/>
              </a:rPr>
              <a:t>) at the discretion of the clinician. If single-agent bypass fails, sequential bypass agent treatment, i.e., </a:t>
            </a:r>
            <a:r>
              <a:rPr lang="en-US" b="0" i="0" u="none" strike="noStrike" kern="1200" baseline="0" dirty="0" err="1">
                <a:solidFill>
                  <a:srgbClr val="000000"/>
                </a:solidFill>
                <a:effectLst/>
                <a:latin typeface="Arial" panose="020B0604020202020204" pitchFamily="34" charset="0"/>
              </a:rPr>
              <a:t>rFVIIa</a:t>
            </a:r>
            <a:r>
              <a:rPr lang="en-US" b="0" i="0" u="none" strike="noStrike" kern="1200" baseline="0" dirty="0">
                <a:solidFill>
                  <a:srgbClr val="000000"/>
                </a:solidFill>
                <a:effectLst/>
                <a:latin typeface="Arial" panose="020B0604020202020204" pitchFamily="34" charset="0"/>
              </a:rPr>
              <a:t> alternating with </a:t>
            </a:r>
            <a:r>
              <a:rPr lang="en-US" b="0" i="0" u="none" strike="noStrike" kern="1200" baseline="0" dirty="0" err="1">
                <a:solidFill>
                  <a:srgbClr val="000000"/>
                </a:solidFill>
                <a:effectLst/>
                <a:latin typeface="Arial" panose="020B0604020202020204" pitchFamily="34" charset="0"/>
              </a:rPr>
              <a:t>aPCC</a:t>
            </a:r>
            <a:r>
              <a:rPr lang="en-US" b="0" i="0" u="none" strike="noStrike" kern="1200" baseline="0" dirty="0">
                <a:solidFill>
                  <a:srgbClr val="000000"/>
                </a:solidFill>
                <a:effectLst/>
                <a:latin typeface="Arial" panose="020B0604020202020204" pitchFamily="34" charset="0"/>
              </a:rPr>
              <a:t>, is another therapeutic approach. The WFH also recommends close </a:t>
            </a:r>
            <a:r>
              <a:rPr lang="en-CA" b="0" i="0" u="none" strike="noStrike" kern="1200" baseline="0" dirty="0">
                <a:solidFill>
                  <a:srgbClr val="000000"/>
                </a:solidFill>
                <a:effectLst/>
                <a:latin typeface="Arial" panose="020B0604020202020204" pitchFamily="34" charset="0"/>
              </a:rPr>
              <a:t>clinical monitoring for thrombosis.</a:t>
            </a:r>
            <a:endParaRPr lang="en-CA" b="0" i="0" u="none" strike="noStrike" dirty="0">
              <a:effectLst/>
              <a:latin typeface="Arial" panose="020B0604020202020204" pitchFamily="34" charset="0"/>
            </a:endParaRPr>
          </a:p>
          <a:p>
            <a:endParaRPr lang="en-CA" dirty="0"/>
          </a:p>
        </p:txBody>
      </p:sp>
      <p:sp>
        <p:nvSpPr>
          <p:cNvPr id="7" name="Text Placeholder 6">
            <a:extLst>
              <a:ext uri="{FF2B5EF4-FFF2-40B4-BE49-F238E27FC236}">
                <a16:creationId xmlns:a16="http://schemas.microsoft.com/office/drawing/2014/main" id="{7D67F992-9785-4C3B-92B4-3A1C8C24DF5B}"/>
              </a:ext>
            </a:extLst>
          </p:cNvPr>
          <p:cNvSpPr>
            <a:spLocks noGrp="1"/>
          </p:cNvSpPr>
          <p:nvPr>
            <p:ph type="body" sz="quarter" idx="13"/>
          </p:nvPr>
        </p:nvSpPr>
        <p:spPr/>
        <p:txBody>
          <a:bodyPr/>
          <a:lstStyle/>
          <a:p>
            <a:r>
              <a:rPr lang="en-US" dirty="0" err="1"/>
              <a:t>aPCC</a:t>
            </a:r>
            <a:r>
              <a:rPr lang="en-US" dirty="0"/>
              <a:t>, activated prothrombin complex concentrate.</a:t>
            </a:r>
            <a:endParaRPr lang="en-CA" dirty="0"/>
          </a:p>
        </p:txBody>
      </p:sp>
      <p:sp>
        <p:nvSpPr>
          <p:cNvPr id="6" name="Rectangle 5">
            <a:extLst>
              <a:ext uri="{FF2B5EF4-FFF2-40B4-BE49-F238E27FC236}">
                <a16:creationId xmlns:a16="http://schemas.microsoft.com/office/drawing/2014/main" id="{CE7CEDBD-3F38-4AF8-B349-AD9B7C47222B}"/>
              </a:ext>
            </a:extLst>
          </p:cNvPr>
          <p:cNvSpPr/>
          <p:nvPr/>
        </p:nvSpPr>
        <p:spPr>
          <a:xfrm>
            <a:off x="812799" y="6271159"/>
            <a:ext cx="4235455" cy="307777"/>
          </a:xfrm>
          <a:prstGeom prst="rect">
            <a:avLst/>
          </a:prstGeom>
        </p:spPr>
        <p:txBody>
          <a:bodyPr wrap="none">
            <a:spAutoFit/>
          </a:bodyPr>
          <a:lstStyle/>
          <a:p>
            <a:pPr marL="0" lvl="1" indent="0">
              <a:spcBef>
                <a:spcPts val="0"/>
              </a:spcBef>
              <a:buNone/>
            </a:pPr>
            <a:r>
              <a:rPr lang="en-US" sz="1400" i="1" dirty="0"/>
              <a:t>*Please consult publication for associated remarks.</a:t>
            </a:r>
            <a:endParaRPr lang="en-US" sz="1400" dirty="0"/>
          </a:p>
        </p:txBody>
      </p:sp>
    </p:spTree>
    <p:extLst>
      <p:ext uri="{BB962C8B-B14F-4D97-AF65-F5344CB8AC3E}">
        <p14:creationId xmlns:p14="http://schemas.microsoft.com/office/powerpoint/2010/main" val="13083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AD8244DA-3C90-43A6-A9B3-80DCAE22EEDE}"/>
              </a:ext>
            </a:extLst>
          </p:cNvPr>
          <p:cNvSpPr>
            <a:spLocks noGrp="1"/>
          </p:cNvSpPr>
          <p:nvPr>
            <p:ph type="title"/>
          </p:nvPr>
        </p:nvSpPr>
        <p:spPr>
          <a:xfrm>
            <a:off x="838199" y="225425"/>
            <a:ext cx="10515599" cy="1090079"/>
          </a:xfrm>
        </p:spPr>
        <p:txBody>
          <a:bodyPr>
            <a:normAutofit/>
          </a:bodyPr>
          <a:lstStyle/>
          <a:p>
            <a:r>
              <a:rPr lang="en-CA" dirty="0"/>
              <a:t>Surgery and invasive procedures</a:t>
            </a:r>
            <a:br>
              <a:rPr lang="en-CA" dirty="0"/>
            </a:br>
            <a:r>
              <a:rPr lang="en-US" altLang="en-US" dirty="0"/>
              <a:t>General recommendations</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en-US" altLang="en-US" dirty="0"/>
              <a:t>Determine factor coverage, bypass, follow-up; or use adjusted-dose continuous infusion </a:t>
            </a:r>
          </a:p>
          <a:p>
            <a:r>
              <a:rPr lang="en-US" altLang="en-US" dirty="0"/>
              <a:t>Once hemostasis is achieved, maintain regimen 3-5 days, then taper over 1-3 weeks </a:t>
            </a:r>
          </a:p>
        </p:txBody>
      </p:sp>
      <p:sp>
        <p:nvSpPr>
          <p:cNvPr id="8" name="Text Placeholder 7">
            <a:extLst>
              <a:ext uri="{FF2B5EF4-FFF2-40B4-BE49-F238E27FC236}">
                <a16:creationId xmlns:a16="http://schemas.microsoft.com/office/drawing/2014/main" id="{A48059B2-9492-40C5-9CB3-D804C38819FF}"/>
              </a:ext>
            </a:extLst>
          </p:cNvPr>
          <p:cNvSpPr>
            <a:spLocks noGrp="1"/>
          </p:cNvSpPr>
          <p:nvPr>
            <p:ph type="body" sz="quarter" idx="13"/>
          </p:nvPr>
        </p:nvSpPr>
        <p:spPr/>
        <p:txBody>
          <a:bodyPr/>
          <a:lstStyle/>
          <a:p>
            <a:r>
              <a:rPr lang="en-US" sz="900" dirty="0" err="1"/>
              <a:t>aPCC</a:t>
            </a:r>
            <a:r>
              <a:rPr lang="en-US" sz="900" dirty="0"/>
              <a:t>, activated prothrombin complex concentrate; </a:t>
            </a:r>
            <a:r>
              <a:rPr lang="en-CA" sz="900" dirty="0"/>
              <a:t>HA-I, hemophilia A with inhibitor; HB-I, hemophilia B with inhibitor.</a:t>
            </a:r>
          </a:p>
        </p:txBody>
      </p:sp>
      <p:graphicFrame>
        <p:nvGraphicFramePr>
          <p:cNvPr id="11" name="Table 10">
            <a:extLst>
              <a:ext uri="{FF2B5EF4-FFF2-40B4-BE49-F238E27FC236}">
                <a16:creationId xmlns:a16="http://schemas.microsoft.com/office/drawing/2014/main" id="{87E360BE-A081-4755-AA94-74C81DBE6A23}"/>
              </a:ext>
            </a:extLst>
          </p:cNvPr>
          <p:cNvGraphicFramePr>
            <a:graphicFrameLocks noGrp="1"/>
          </p:cNvGraphicFramePr>
          <p:nvPr>
            <p:extLst>
              <p:ext uri="{D42A27DB-BD31-4B8C-83A1-F6EECF244321}">
                <p14:modId xmlns:p14="http://schemas.microsoft.com/office/powerpoint/2010/main" val="1845408377"/>
              </p:ext>
            </p:extLst>
          </p:nvPr>
        </p:nvGraphicFramePr>
        <p:xfrm>
          <a:off x="539558" y="2806135"/>
          <a:ext cx="11112884" cy="3155669"/>
        </p:xfrm>
        <a:graphic>
          <a:graphicData uri="http://schemas.openxmlformats.org/drawingml/2006/table">
            <a:tbl>
              <a:tblPr firstRow="1" bandRow="1">
                <a:tableStyleId>{3B4B98B0-60AC-42C2-AFA5-B58CD77FA1E5}</a:tableStyleId>
              </a:tblPr>
              <a:tblGrid>
                <a:gridCol w="2379912">
                  <a:extLst>
                    <a:ext uri="{9D8B030D-6E8A-4147-A177-3AD203B41FA5}">
                      <a16:colId xmlns:a16="http://schemas.microsoft.com/office/drawing/2014/main" val="3641967529"/>
                    </a:ext>
                  </a:extLst>
                </a:gridCol>
                <a:gridCol w="4249778">
                  <a:extLst>
                    <a:ext uri="{9D8B030D-6E8A-4147-A177-3AD203B41FA5}">
                      <a16:colId xmlns:a16="http://schemas.microsoft.com/office/drawing/2014/main" val="4136948091"/>
                    </a:ext>
                  </a:extLst>
                </a:gridCol>
                <a:gridCol w="4483194">
                  <a:extLst>
                    <a:ext uri="{9D8B030D-6E8A-4147-A177-3AD203B41FA5}">
                      <a16:colId xmlns:a16="http://schemas.microsoft.com/office/drawing/2014/main" val="2125607216"/>
                    </a:ext>
                  </a:extLst>
                </a:gridCol>
              </a:tblGrid>
              <a:tr h="656309">
                <a:tc>
                  <a:txBody>
                    <a:bodyPr/>
                    <a:lstStyle/>
                    <a:p>
                      <a:endParaRPr lang="en-US" sz="2000" dirty="0">
                        <a:solidFill>
                          <a:srgbClr val="FF1527"/>
                        </a:solidFill>
                      </a:endParaRPr>
                    </a:p>
                  </a:txBody>
                  <a:tcPr marL="121920" marR="121920" marT="60960" marB="60960"/>
                </a:tc>
                <a:tc>
                  <a:txBody>
                    <a:bodyPr/>
                    <a:lstStyle/>
                    <a:p>
                      <a:r>
                        <a:rPr lang="en-US" sz="2000" dirty="0">
                          <a:solidFill>
                            <a:schemeClr val="tx1"/>
                          </a:solidFill>
                        </a:rPr>
                        <a:t>Low-responding inhibitors</a:t>
                      </a:r>
                    </a:p>
                  </a:txBody>
                  <a:tcPr marL="121920" marR="121920" marT="60960" marB="60960" anchor="ctr"/>
                </a:tc>
                <a:tc>
                  <a:txBody>
                    <a:bodyPr/>
                    <a:lstStyle/>
                    <a:p>
                      <a:r>
                        <a:rPr lang="en-US" sz="2000" dirty="0">
                          <a:solidFill>
                            <a:schemeClr val="tx1"/>
                          </a:solidFill>
                        </a:rPr>
                        <a:t>High-responding inhibitors</a:t>
                      </a:r>
                    </a:p>
                  </a:txBody>
                  <a:tcPr marL="121920" marR="121920" marT="60960" marB="60960" anchor="ctr"/>
                </a:tc>
                <a:extLst>
                  <a:ext uri="{0D108BD9-81ED-4DB2-BD59-A6C34878D82A}">
                    <a16:rowId xmlns:a16="http://schemas.microsoft.com/office/drawing/2014/main" val="1856976381"/>
                  </a:ext>
                </a:extLst>
              </a:tr>
              <a:tr h="691567">
                <a:tc>
                  <a:txBody>
                    <a:bodyPr/>
                    <a:lstStyle/>
                    <a:p>
                      <a:r>
                        <a:rPr lang="en-US" sz="2000" b="1" dirty="0">
                          <a:solidFill>
                            <a:srgbClr val="008BB0"/>
                          </a:solidFill>
                        </a:rPr>
                        <a:t>HA-I, HB-I</a:t>
                      </a:r>
                      <a:endParaRPr lang="en-US" sz="2000" b="0" dirty="0">
                        <a:solidFill>
                          <a:srgbClr val="008BB0"/>
                        </a:solidFill>
                      </a:endParaRPr>
                    </a:p>
                  </a:txBody>
                  <a:tcPr marL="121920" marR="121920" marT="60960" marB="60960" anchor="ctr"/>
                </a:tc>
                <a:tc>
                  <a:txBody>
                    <a:bodyPr/>
                    <a:lstStyle/>
                    <a:p>
                      <a:r>
                        <a:rPr lang="en-US" sz="2000" dirty="0">
                          <a:solidFill>
                            <a:schemeClr val="tx1"/>
                          </a:solidFill>
                        </a:rPr>
                        <a:t>Higher, more frequent doses or </a:t>
                      </a:r>
                    </a:p>
                    <a:p>
                      <a:r>
                        <a:rPr lang="en-US" sz="2000" dirty="0">
                          <a:solidFill>
                            <a:schemeClr val="tx1"/>
                          </a:solidFill>
                        </a:rPr>
                        <a:t>adjusted-dose continuous infusion</a:t>
                      </a:r>
                      <a:endParaRPr lang="en-US" sz="2000" i="1" dirty="0">
                        <a:solidFill>
                          <a:schemeClr val="tx1"/>
                        </a:solidFill>
                      </a:endParaRPr>
                    </a:p>
                  </a:txBody>
                  <a:tcPr marL="121920" marR="121920" marT="60960" marB="60960" anchor="ctr"/>
                </a:tc>
                <a:tc>
                  <a:txBody>
                    <a:bodyPr/>
                    <a:lstStyle/>
                    <a:p>
                      <a:r>
                        <a:rPr lang="en-US" sz="2000" dirty="0">
                          <a:solidFill>
                            <a:schemeClr val="tx1"/>
                          </a:solidFill>
                        </a:rPr>
                        <a:t>Single-agent bypass </a:t>
                      </a:r>
                      <a:r>
                        <a:rPr lang="en-US" sz="2000" b="1" dirty="0">
                          <a:solidFill>
                            <a:schemeClr val="tx1"/>
                          </a:solidFill>
                        </a:rPr>
                        <a:t>(</a:t>
                      </a:r>
                      <a:r>
                        <a:rPr lang="en-US" sz="2000" b="1" dirty="0" err="1">
                          <a:solidFill>
                            <a:schemeClr val="tx1"/>
                          </a:solidFill>
                        </a:rPr>
                        <a:t>rFVIIa</a:t>
                      </a:r>
                      <a:r>
                        <a:rPr lang="en-US" sz="2000" b="1" dirty="0">
                          <a:solidFill>
                            <a:schemeClr val="tx1"/>
                          </a:solidFill>
                        </a:rPr>
                        <a:t> or </a:t>
                      </a:r>
                      <a:r>
                        <a:rPr lang="en-US" sz="2000" b="1" dirty="0" err="1">
                          <a:solidFill>
                            <a:schemeClr val="tx1"/>
                          </a:solidFill>
                        </a:rPr>
                        <a:t>aPCC</a:t>
                      </a:r>
                      <a:r>
                        <a:rPr lang="en-US" sz="2000" b="1" dirty="0">
                          <a:solidFill>
                            <a:schemeClr val="tx1"/>
                          </a:solidFill>
                        </a:rPr>
                        <a:t>) </a:t>
                      </a:r>
                      <a:r>
                        <a:rPr lang="en-US" sz="2000" dirty="0">
                          <a:solidFill>
                            <a:schemeClr val="tx1"/>
                          </a:solidFill>
                        </a:rPr>
                        <a:t>or, if fails, consider sequential bypass</a:t>
                      </a:r>
                    </a:p>
                  </a:txBody>
                  <a:tcPr marL="121920" marR="121920" marT="60960" marB="60960" anchor="ctr"/>
                </a:tc>
                <a:extLst>
                  <a:ext uri="{0D108BD9-81ED-4DB2-BD59-A6C34878D82A}">
                    <a16:rowId xmlns:a16="http://schemas.microsoft.com/office/drawing/2014/main" val="4106860500"/>
                  </a:ext>
                </a:extLst>
              </a:tr>
              <a:tr h="691567">
                <a:tc>
                  <a:txBody>
                    <a:bodyPr/>
                    <a:lstStyle/>
                    <a:p>
                      <a:r>
                        <a:rPr lang="en-US" sz="2000" b="1" dirty="0">
                          <a:solidFill>
                            <a:srgbClr val="008BB0"/>
                          </a:solidFill>
                        </a:rPr>
                        <a:t>HA-I </a:t>
                      </a:r>
                      <a:r>
                        <a:rPr lang="en-US" sz="2000" b="0" dirty="0" err="1">
                          <a:solidFill>
                            <a:schemeClr val="tx1"/>
                          </a:solidFill>
                        </a:rPr>
                        <a:t>Emicizumab</a:t>
                      </a:r>
                      <a:r>
                        <a:rPr lang="en-US" sz="2000" b="0" dirty="0">
                          <a:solidFill>
                            <a:schemeClr val="tx1"/>
                          </a:solidFill>
                        </a:rPr>
                        <a:t> prophylaxis</a:t>
                      </a:r>
                    </a:p>
                  </a:txBody>
                  <a:tcPr marL="121920" marR="121920" marT="60960" marB="60960"/>
                </a:tc>
                <a:tc>
                  <a:txBody>
                    <a:bodyPr/>
                    <a:lstStyle/>
                    <a:p>
                      <a:r>
                        <a:rPr lang="en-US" sz="2000" b="1" dirty="0">
                          <a:solidFill>
                            <a:schemeClr val="tx1"/>
                          </a:solidFill>
                        </a:rPr>
                        <a:t>FVIII </a:t>
                      </a:r>
                      <a:r>
                        <a:rPr lang="en-US" sz="2000" dirty="0">
                          <a:solidFill>
                            <a:schemeClr val="tx1"/>
                          </a:solidFill>
                        </a:rPr>
                        <a:t>products advised for surgery</a:t>
                      </a:r>
                    </a:p>
                  </a:txBody>
                  <a:tcPr marL="121920" marR="121920" marT="60960" marB="60960" anchor="ctr"/>
                </a:tc>
                <a:tc>
                  <a:txBody>
                    <a:bodyPr/>
                    <a:lstStyle/>
                    <a:p>
                      <a:r>
                        <a:rPr lang="en-US" sz="2000" b="1" dirty="0" err="1">
                          <a:solidFill>
                            <a:schemeClr val="tx1"/>
                          </a:solidFill>
                        </a:rPr>
                        <a:t>rFVIIa</a:t>
                      </a:r>
                      <a:r>
                        <a:rPr lang="en-US" sz="2000" dirty="0">
                          <a:solidFill>
                            <a:schemeClr val="tx1"/>
                          </a:solidFill>
                        </a:rPr>
                        <a:t> preferred over </a:t>
                      </a:r>
                      <a:r>
                        <a:rPr lang="en-US" sz="2000" dirty="0" err="1">
                          <a:solidFill>
                            <a:schemeClr val="tx1"/>
                          </a:solidFill>
                        </a:rPr>
                        <a:t>aPCC</a:t>
                      </a:r>
                      <a:r>
                        <a:rPr lang="en-US" sz="2000" dirty="0">
                          <a:solidFill>
                            <a:schemeClr val="tx1"/>
                          </a:solidFill>
                        </a:rPr>
                        <a:t> for surgery</a:t>
                      </a:r>
                    </a:p>
                  </a:txBody>
                  <a:tcPr marL="121920" marR="121920" marT="60960" marB="60960" anchor="ctr"/>
                </a:tc>
                <a:extLst>
                  <a:ext uri="{0D108BD9-81ED-4DB2-BD59-A6C34878D82A}">
                    <a16:rowId xmlns:a16="http://schemas.microsoft.com/office/drawing/2014/main" val="453436064"/>
                  </a:ext>
                </a:extLst>
              </a:tr>
              <a:tr h="691567">
                <a:tc>
                  <a:txBody>
                    <a:bodyPr/>
                    <a:lstStyle/>
                    <a:p>
                      <a:r>
                        <a:rPr lang="en-US" sz="2000" b="1" dirty="0">
                          <a:solidFill>
                            <a:srgbClr val="008BB0"/>
                          </a:solidFill>
                        </a:rPr>
                        <a:t>HB-I </a:t>
                      </a:r>
                      <a:r>
                        <a:rPr lang="en-US" sz="2000" b="0" dirty="0">
                          <a:solidFill>
                            <a:schemeClr val="tx1"/>
                          </a:solidFill>
                        </a:rPr>
                        <a:t>Factor IX allergy</a:t>
                      </a:r>
                    </a:p>
                  </a:txBody>
                  <a:tcPr marL="121920" marR="121920" marT="60960" marB="60960"/>
                </a:tc>
                <a:tc>
                  <a:txBody>
                    <a:bodyPr/>
                    <a:lstStyle/>
                    <a:p>
                      <a:r>
                        <a:rPr lang="en-US" sz="2000" b="1" dirty="0" err="1">
                          <a:solidFill>
                            <a:schemeClr val="tx1"/>
                          </a:solidFill>
                        </a:rPr>
                        <a:t>rFVIIa</a:t>
                      </a:r>
                      <a:r>
                        <a:rPr lang="en-US" sz="2000" b="1" dirty="0">
                          <a:solidFill>
                            <a:schemeClr val="tx1"/>
                          </a:solidFill>
                        </a:rPr>
                        <a:t> </a:t>
                      </a:r>
                      <a:r>
                        <a:rPr lang="en-US" sz="2000" dirty="0">
                          <a:solidFill>
                            <a:schemeClr val="tx1"/>
                          </a:solidFill>
                        </a:rPr>
                        <a:t>advised for surgery</a:t>
                      </a:r>
                    </a:p>
                  </a:txBody>
                  <a:tcPr marL="121920" marR="121920" marT="60960" marB="60960" anchor="ctr"/>
                </a:tc>
                <a:tc>
                  <a:txBody>
                    <a:bodyPr/>
                    <a:lstStyle/>
                    <a:p>
                      <a:r>
                        <a:rPr lang="en-US" sz="2000" b="1" dirty="0" err="1">
                          <a:solidFill>
                            <a:schemeClr val="tx1"/>
                          </a:solidFill>
                        </a:rPr>
                        <a:t>rFVIIa</a:t>
                      </a:r>
                      <a:r>
                        <a:rPr lang="en-US" sz="2000" dirty="0">
                          <a:solidFill>
                            <a:schemeClr val="tx1"/>
                          </a:solidFill>
                        </a:rPr>
                        <a:t> is advised for surgery</a:t>
                      </a:r>
                    </a:p>
                  </a:txBody>
                  <a:tcPr marL="121920" marR="121920" marT="60960" marB="60960" anchor="ctr"/>
                </a:tc>
                <a:extLst>
                  <a:ext uri="{0D108BD9-81ED-4DB2-BD59-A6C34878D82A}">
                    <a16:rowId xmlns:a16="http://schemas.microsoft.com/office/drawing/2014/main" val="2455671758"/>
                  </a:ext>
                </a:extLst>
              </a:tr>
            </a:tbl>
          </a:graphicData>
        </a:graphic>
      </p:graphicFrame>
      <p:sp>
        <p:nvSpPr>
          <p:cNvPr id="12" name="Content Placeholder 2">
            <a:extLst>
              <a:ext uri="{FF2B5EF4-FFF2-40B4-BE49-F238E27FC236}">
                <a16:creationId xmlns:a16="http://schemas.microsoft.com/office/drawing/2014/main" id="{63474057-6193-4B57-AA9E-3F50BE4ADAFF}"/>
              </a:ext>
            </a:extLst>
          </p:cNvPr>
          <p:cNvSpPr txBox="1">
            <a:spLocks/>
          </p:cNvSpPr>
          <p:nvPr/>
        </p:nvSpPr>
        <p:spPr>
          <a:xfrm>
            <a:off x="539558" y="4468936"/>
            <a:ext cx="11112884" cy="786447"/>
          </a:xfrm>
          <a:prstGeom prst="roundRect">
            <a:avLst/>
          </a:prstGeom>
          <a:ln w="38100">
            <a:solidFill>
              <a:schemeClr val="accent5"/>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485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7AEE160C-06BD-406D-B8DD-2012BDB3128D}"/>
              </a:ext>
            </a:extLst>
          </p:cNvPr>
          <p:cNvSpPr>
            <a:spLocks noGrp="1"/>
          </p:cNvSpPr>
          <p:nvPr>
            <p:ph type="title"/>
          </p:nvPr>
        </p:nvSpPr>
        <p:spPr/>
        <p:txBody>
          <a:bodyPr>
            <a:normAutofit/>
          </a:bodyPr>
          <a:lstStyle/>
          <a:p>
            <a:r>
              <a:rPr lang="en-CA" dirty="0"/>
              <a:t>Surgery and invasive procedures</a:t>
            </a:r>
          </a:p>
        </p:txBody>
      </p:sp>
      <p:sp>
        <p:nvSpPr>
          <p:cNvPr id="2" name="Content Placeholder 1">
            <a:extLst>
              <a:ext uri="{FF2B5EF4-FFF2-40B4-BE49-F238E27FC236}">
                <a16:creationId xmlns:a16="http://schemas.microsoft.com/office/drawing/2014/main" id="{3FB7192F-56D7-4451-96BB-AB6C709BFB4A}"/>
              </a:ext>
            </a:extLst>
          </p:cNvPr>
          <p:cNvSpPr>
            <a:spLocks noGrp="1"/>
          </p:cNvSpPr>
          <p:nvPr>
            <p:ph idx="1"/>
          </p:nvPr>
        </p:nvSpPr>
        <p:spPr/>
        <p:txBody>
          <a:bodyPr>
            <a:noAutofit/>
          </a:bodyPr>
          <a:lstStyle/>
          <a:p>
            <a:pPr marL="0" indent="0" algn="l" rtl="0" eaLnBrk="1" fontAlgn="t" latinLnBrk="0" hangingPunct="1">
              <a:spcBef>
                <a:spcPts val="0"/>
              </a:spcBef>
              <a:spcAft>
                <a:spcPts val="0"/>
              </a:spcAft>
              <a:buNone/>
            </a:pPr>
            <a:r>
              <a:rPr lang="en-US" b="1" i="0" u="none" strike="noStrike" kern="1200" dirty="0">
                <a:solidFill>
                  <a:srgbClr val="008BB0"/>
                </a:solidFill>
                <a:effectLst/>
                <a:latin typeface="Arial" panose="020B0604020202020204" pitchFamily="34" charset="0"/>
              </a:rPr>
              <a:t>Recommendation 8.3.12</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hemophilia A and inhibitors receiving </a:t>
            </a:r>
            <a:r>
              <a:rPr lang="en-US" b="0" i="0" u="none" strike="noStrike" kern="1200" baseline="0" dirty="0" err="1">
                <a:solidFill>
                  <a:srgbClr val="000000"/>
                </a:solidFill>
                <a:effectLst/>
                <a:latin typeface="Arial" panose="020B0604020202020204" pitchFamily="34" charset="0"/>
              </a:rPr>
              <a:t>emicizumab</a:t>
            </a:r>
            <a:r>
              <a:rPr lang="en-US" b="0" i="0" u="none" strike="noStrike" kern="1200" baseline="0" dirty="0">
                <a:solidFill>
                  <a:srgbClr val="000000"/>
                </a:solidFill>
                <a:effectLst/>
                <a:latin typeface="Arial" panose="020B0604020202020204" pitchFamily="34" charset="0"/>
              </a:rPr>
              <a:t> who undergo major surgery or an invasive procedure, the WFH recommends a </a:t>
            </a:r>
            <a:r>
              <a:rPr lang="en-US" b="1" i="0" u="none" strike="noStrike" kern="1200" baseline="0" dirty="0">
                <a:solidFill>
                  <a:srgbClr val="000000"/>
                </a:solidFill>
                <a:effectLst/>
                <a:latin typeface="Arial" panose="020B0604020202020204" pitchFamily="34" charset="0"/>
              </a:rPr>
              <a:t>FVIII-containing product for those with low-responding inhibitors</a:t>
            </a:r>
            <a:r>
              <a:rPr lang="en-US" b="0" i="0" u="none" strike="noStrike" kern="1200" baseline="0" dirty="0">
                <a:solidFill>
                  <a:srgbClr val="000000"/>
                </a:solidFill>
                <a:effectLst/>
                <a:latin typeface="Arial" panose="020B0604020202020204" pitchFamily="34" charset="0"/>
              </a:rPr>
              <a:t>. The WFH prefers </a:t>
            </a:r>
            <a:r>
              <a:rPr lang="en-US" b="1" i="0" u="none" strike="noStrike" kern="1200" baseline="0" dirty="0" err="1">
                <a:solidFill>
                  <a:srgbClr val="000000"/>
                </a:solidFill>
                <a:effectLst/>
                <a:latin typeface="Arial" panose="020B0604020202020204" pitchFamily="34" charset="0"/>
              </a:rPr>
              <a:t>rFVIIa</a:t>
            </a:r>
            <a:r>
              <a:rPr lang="en-US" b="1" i="0" u="none" strike="noStrike" kern="1200" baseline="0" dirty="0">
                <a:solidFill>
                  <a:srgbClr val="000000"/>
                </a:solidFill>
                <a:effectLst/>
                <a:latin typeface="Arial" panose="020B0604020202020204" pitchFamily="34" charset="0"/>
              </a:rPr>
              <a:t> over </a:t>
            </a:r>
            <a:r>
              <a:rPr lang="en-US" b="1" i="0" u="none" strike="noStrike" kern="1200" baseline="0" dirty="0" err="1">
                <a:solidFill>
                  <a:srgbClr val="000000"/>
                </a:solidFill>
                <a:effectLst/>
                <a:latin typeface="Arial" panose="020B0604020202020204" pitchFamily="34" charset="0"/>
              </a:rPr>
              <a:t>aPCC</a:t>
            </a:r>
            <a:r>
              <a:rPr lang="en-US" b="1" i="0" u="none" strike="noStrike" kern="1200" baseline="0" dirty="0">
                <a:solidFill>
                  <a:srgbClr val="000000"/>
                </a:solidFill>
                <a:effectLst/>
                <a:latin typeface="Arial" panose="020B0604020202020204" pitchFamily="34" charset="0"/>
              </a:rPr>
              <a:t> for those with high-responding inhibitors </a:t>
            </a:r>
            <a:r>
              <a:rPr lang="en-US" b="0" i="0" u="none" strike="noStrike" kern="1200" baseline="0" dirty="0">
                <a:solidFill>
                  <a:srgbClr val="000000"/>
                </a:solidFill>
                <a:effectLst/>
                <a:latin typeface="Arial" panose="020B0604020202020204" pitchFamily="34" charset="0"/>
              </a:rPr>
              <a:t>due to the risk of thrombotic microangiopathy. The WFH makes no recommendations on specific dose, frequency, or duration as there are insufficient </a:t>
            </a:r>
            <a:r>
              <a:rPr lang="en-CA" b="0" i="0" u="none" strike="noStrike" kern="1200" baseline="0" dirty="0">
                <a:solidFill>
                  <a:srgbClr val="000000"/>
                </a:solidFill>
                <a:effectLst/>
                <a:latin typeface="Arial" panose="020B0604020202020204" pitchFamily="34" charset="0"/>
              </a:rPr>
              <a:t>data.</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n-US" b="1" i="0" u="none" strike="noStrike" kern="1200" baseline="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en-US" b="1" i="0" u="none" strike="noStrike" kern="1200" baseline="0" dirty="0">
                <a:solidFill>
                  <a:srgbClr val="008BB0"/>
                </a:solidFill>
                <a:effectLst/>
                <a:latin typeface="Arial" panose="020B0604020202020204" pitchFamily="34" charset="0"/>
              </a:rPr>
              <a:t>REMARK</a:t>
            </a:r>
            <a:r>
              <a:rPr lang="en-US" b="0" i="0" u="none" strike="noStrike" kern="1200" baseline="0" dirty="0">
                <a:solidFill>
                  <a:srgbClr val="008BB0"/>
                </a:solidFill>
                <a:effectLst/>
                <a:latin typeface="Arial" panose="020B0604020202020204" pitchFamily="34" charset="0"/>
              </a:rPr>
              <a:t>: </a:t>
            </a:r>
            <a:r>
              <a:rPr lang="en-US" b="0" i="0" u="none" strike="noStrike" kern="1200" baseline="0" dirty="0">
                <a:solidFill>
                  <a:srgbClr val="000000"/>
                </a:solidFill>
                <a:effectLst/>
                <a:latin typeface="Arial" panose="020B0604020202020204" pitchFamily="34" charset="0"/>
              </a:rPr>
              <a:t>Caution is urged when </a:t>
            </a:r>
            <a:r>
              <a:rPr lang="en-US" b="0" i="0" u="none" strike="noStrike" kern="1200" baseline="0" dirty="0" err="1">
                <a:solidFill>
                  <a:srgbClr val="000000"/>
                </a:solidFill>
                <a:effectLst/>
                <a:latin typeface="Arial" panose="020B0604020202020204" pitchFamily="34" charset="0"/>
              </a:rPr>
              <a:t>rFVIIa</a:t>
            </a:r>
            <a:r>
              <a:rPr lang="en-US" b="0" i="0" u="none" strike="noStrike" kern="1200" baseline="0" dirty="0">
                <a:solidFill>
                  <a:srgbClr val="000000"/>
                </a:solidFill>
                <a:effectLst/>
                <a:latin typeface="Arial" panose="020B0604020202020204" pitchFamily="34" charset="0"/>
              </a:rPr>
              <a:t> is used in patients receiving </a:t>
            </a:r>
            <a:r>
              <a:rPr lang="en-US" b="0" i="0" u="none" strike="noStrike" kern="1200" baseline="0" dirty="0" err="1">
                <a:solidFill>
                  <a:srgbClr val="000000"/>
                </a:solidFill>
                <a:effectLst/>
                <a:latin typeface="Arial" panose="020B0604020202020204" pitchFamily="34" charset="0"/>
              </a:rPr>
              <a:t>emicizumab</a:t>
            </a:r>
            <a:r>
              <a:rPr lang="en-US" b="0" i="0" u="none" strike="noStrike" kern="1200" baseline="0" dirty="0">
                <a:solidFill>
                  <a:srgbClr val="000000"/>
                </a:solidFill>
                <a:effectLst/>
                <a:latin typeface="Arial" panose="020B0604020202020204" pitchFamily="34" charset="0"/>
              </a:rPr>
              <a:t> who have risk factors for thrombosis (e.g., past venous thromboembolism, obesity, smoking, chronic infection, inflammation) due to the risk of acute non-STEMI and pulmonary </a:t>
            </a:r>
            <a:r>
              <a:rPr lang="en-CA" b="0" i="0" u="none" strike="noStrike" kern="1200" baseline="0" dirty="0">
                <a:solidFill>
                  <a:srgbClr val="000000"/>
                </a:solidFill>
                <a:effectLst/>
                <a:latin typeface="Arial" panose="020B0604020202020204" pitchFamily="34" charset="0"/>
              </a:rPr>
              <a:t>embolism.</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endParaRPr lang="en-US" b="1" i="0" u="none" strike="noStrike" kern="120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en-US" b="1" i="0" u="none" strike="noStrike" kern="1200" dirty="0">
                <a:solidFill>
                  <a:srgbClr val="008BB0"/>
                </a:solidFill>
                <a:effectLst/>
                <a:latin typeface="Arial" panose="020B0604020202020204" pitchFamily="34" charset="0"/>
              </a:rPr>
              <a:t>Recommendation 8.4.12</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hemophilia B and FIX inhibitors who undergo surgery, the WFH recommends </a:t>
            </a:r>
            <a:r>
              <a:rPr lang="en-US" b="1" i="0" u="none" strike="noStrike" kern="1200" baseline="0" dirty="0" err="1">
                <a:solidFill>
                  <a:srgbClr val="000000"/>
                </a:solidFill>
                <a:effectLst/>
                <a:latin typeface="Arial" panose="020B0604020202020204" pitchFamily="34" charset="0"/>
              </a:rPr>
              <a:t>rFVIIa</a:t>
            </a:r>
            <a:r>
              <a:rPr lang="en-US" b="1" i="0" u="none" strike="noStrike" kern="1200" baseline="0" dirty="0">
                <a:solidFill>
                  <a:srgbClr val="000000"/>
                </a:solidFill>
                <a:effectLst/>
                <a:latin typeface="Arial" panose="020B0604020202020204" pitchFamily="34" charset="0"/>
              </a:rPr>
              <a:t> over </a:t>
            </a:r>
            <a:r>
              <a:rPr lang="en-US" b="1" i="0" u="none" strike="noStrike" kern="1200" baseline="0" dirty="0" err="1">
                <a:solidFill>
                  <a:srgbClr val="000000"/>
                </a:solidFill>
                <a:effectLst/>
                <a:latin typeface="Arial" panose="020B0604020202020204" pitchFamily="34" charset="0"/>
              </a:rPr>
              <a:t>aPCC</a:t>
            </a:r>
            <a:r>
              <a:rPr lang="en-US" b="0" i="0" u="none" strike="noStrike" kern="1200" baseline="0" dirty="0">
                <a:solidFill>
                  <a:srgbClr val="000000"/>
                </a:solidFill>
                <a:effectLst/>
                <a:latin typeface="Arial" panose="020B0604020202020204" pitchFamily="34" charset="0"/>
              </a:rPr>
              <a:t>, as </a:t>
            </a:r>
            <a:r>
              <a:rPr lang="en-US" b="0" i="0" u="none" strike="noStrike" kern="1200" baseline="0" dirty="0" err="1">
                <a:solidFill>
                  <a:srgbClr val="000000"/>
                </a:solidFill>
                <a:effectLst/>
                <a:latin typeface="Arial" panose="020B0604020202020204" pitchFamily="34" charset="0"/>
              </a:rPr>
              <a:t>aPCC</a:t>
            </a:r>
            <a:r>
              <a:rPr lang="en-US" b="0" i="0" u="none" strike="noStrike" kern="1200" baseline="0" dirty="0">
                <a:solidFill>
                  <a:srgbClr val="000000"/>
                </a:solidFill>
                <a:effectLst/>
                <a:latin typeface="Arial" panose="020B0604020202020204" pitchFamily="34" charset="0"/>
              </a:rPr>
              <a:t> contains FIX and may cause or worsen an allergic reaction.</a:t>
            </a:r>
            <a:endParaRPr lang="en-CA" b="0" i="0" u="none" strike="noStrike" dirty="0">
              <a:effectLst/>
              <a:latin typeface="Arial" panose="020B0604020202020204" pitchFamily="34" charset="0"/>
            </a:endParaRPr>
          </a:p>
          <a:p>
            <a:endParaRPr lang="en-CA" dirty="0"/>
          </a:p>
        </p:txBody>
      </p:sp>
      <p:sp>
        <p:nvSpPr>
          <p:cNvPr id="3" name="Text Placeholder 2">
            <a:extLst>
              <a:ext uri="{FF2B5EF4-FFF2-40B4-BE49-F238E27FC236}">
                <a16:creationId xmlns:a16="http://schemas.microsoft.com/office/drawing/2014/main" id="{57A5A399-9B60-440B-ABB7-E23D33EC597F}"/>
              </a:ext>
            </a:extLst>
          </p:cNvPr>
          <p:cNvSpPr>
            <a:spLocks noGrp="1"/>
          </p:cNvSpPr>
          <p:nvPr>
            <p:ph type="body" sz="quarter" idx="13"/>
          </p:nvPr>
        </p:nvSpPr>
        <p:spPr/>
        <p:txBody>
          <a:bodyPr/>
          <a:lstStyle/>
          <a:p>
            <a:r>
              <a:rPr lang="en-US" dirty="0" err="1"/>
              <a:t>aPCC</a:t>
            </a:r>
            <a:r>
              <a:rPr lang="en-US" dirty="0"/>
              <a:t>, activated prothrombin complex concentrate.</a:t>
            </a:r>
            <a:endParaRPr lang="en-CA" dirty="0"/>
          </a:p>
        </p:txBody>
      </p:sp>
      <p:sp>
        <p:nvSpPr>
          <p:cNvPr id="8" name="Content Placeholder 2">
            <a:extLst>
              <a:ext uri="{FF2B5EF4-FFF2-40B4-BE49-F238E27FC236}">
                <a16:creationId xmlns:a16="http://schemas.microsoft.com/office/drawing/2014/main" id="{3A38A829-C1B9-489E-9BD1-81F0B1FB399E}"/>
              </a:ext>
            </a:extLst>
          </p:cNvPr>
          <p:cNvSpPr txBox="1">
            <a:spLocks/>
          </p:cNvSpPr>
          <p:nvPr/>
        </p:nvSpPr>
        <p:spPr>
          <a:xfrm>
            <a:off x="830281" y="3869531"/>
            <a:ext cx="10515600" cy="1245431"/>
          </a:xfrm>
          <a:prstGeom prst="roundRect">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600"/>
              </a:spcAft>
              <a:buClr>
                <a:srgbClr val="C00A36"/>
              </a:buCl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301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3FA3-901D-4EDE-A458-ED43DECDFF52}"/>
              </a:ext>
            </a:extLst>
          </p:cNvPr>
          <p:cNvSpPr>
            <a:spLocks noGrp="1"/>
          </p:cNvSpPr>
          <p:nvPr>
            <p:ph type="title"/>
          </p:nvPr>
        </p:nvSpPr>
        <p:spPr/>
        <p:txBody>
          <a:bodyPr>
            <a:normAutofit/>
          </a:bodyPr>
          <a:lstStyle/>
          <a:p>
            <a:r>
              <a:rPr lang="en-CA" sz="3600"/>
              <a:t>Conclusions</a:t>
            </a:r>
            <a:endParaRPr lang="en-CA" sz="3600" dirty="0"/>
          </a:p>
        </p:txBody>
      </p:sp>
      <p:sp>
        <p:nvSpPr>
          <p:cNvPr id="4" name="Content Placeholder 3">
            <a:extLst>
              <a:ext uri="{FF2B5EF4-FFF2-40B4-BE49-F238E27FC236}">
                <a16:creationId xmlns:a16="http://schemas.microsoft.com/office/drawing/2014/main" id="{CDA695DB-BBC6-4B17-A82C-888B81D51017}"/>
              </a:ext>
            </a:extLst>
          </p:cNvPr>
          <p:cNvSpPr>
            <a:spLocks noGrp="1"/>
          </p:cNvSpPr>
          <p:nvPr>
            <p:ph idx="1"/>
          </p:nvPr>
        </p:nvSpPr>
        <p:spPr/>
        <p:txBody>
          <a:bodyPr>
            <a:normAutofit/>
          </a:bodyPr>
          <a:lstStyle/>
          <a:p>
            <a:r>
              <a:rPr lang="en-US" dirty="0"/>
              <a:t>All inhibitor patients should undergo a trial of ITI</a:t>
            </a:r>
          </a:p>
          <a:p>
            <a:r>
              <a:rPr lang="en-US" dirty="0"/>
              <a:t>Data on impact of EHL products on ITI are limited</a:t>
            </a:r>
          </a:p>
          <a:p>
            <a:r>
              <a:rPr lang="en-US" dirty="0"/>
              <a:t>After successful ITI, FVIII prophylaxis should be initiated</a:t>
            </a:r>
          </a:p>
          <a:p>
            <a:r>
              <a:rPr lang="en-US" dirty="0"/>
              <a:t>For hemostasis in surgery in inhibitor patients on emicizumab, use </a:t>
            </a:r>
            <a:r>
              <a:rPr lang="en-US" dirty="0" err="1"/>
              <a:t>rFVIIa</a:t>
            </a:r>
            <a:endParaRPr lang="en-US" dirty="0"/>
          </a:p>
          <a:p>
            <a:r>
              <a:rPr lang="en-US" dirty="0"/>
              <a:t>Bleeds while on emicizumab should be managed with </a:t>
            </a:r>
            <a:r>
              <a:rPr lang="en-US" dirty="0" err="1"/>
              <a:t>rFVIIa</a:t>
            </a:r>
            <a:endParaRPr lang="en-US" dirty="0"/>
          </a:p>
          <a:p>
            <a:r>
              <a:rPr lang="en-US" dirty="0"/>
              <a:t>Non-factor therapy prophylaxis may reduce disease burden</a:t>
            </a:r>
          </a:p>
          <a:p>
            <a:r>
              <a:rPr lang="en-US" dirty="0"/>
              <a:t>Use of non-factor therapies in ITI is not established</a:t>
            </a:r>
          </a:p>
          <a:p>
            <a:endParaRPr lang="en-CA" dirty="0"/>
          </a:p>
        </p:txBody>
      </p:sp>
      <p:sp>
        <p:nvSpPr>
          <p:cNvPr id="3" name="Text Placeholder 2">
            <a:extLst>
              <a:ext uri="{FF2B5EF4-FFF2-40B4-BE49-F238E27FC236}">
                <a16:creationId xmlns:a16="http://schemas.microsoft.com/office/drawing/2014/main" id="{6D07D15A-B9B6-4CF2-A54A-A7AD16E1B491}"/>
              </a:ext>
            </a:extLst>
          </p:cNvPr>
          <p:cNvSpPr>
            <a:spLocks noGrp="1"/>
          </p:cNvSpPr>
          <p:nvPr>
            <p:ph type="body" sz="quarter" idx="13"/>
          </p:nvPr>
        </p:nvSpPr>
        <p:spPr/>
        <p:txBody>
          <a:bodyPr/>
          <a:lstStyle/>
          <a:p>
            <a:r>
              <a:rPr lang="en-US" dirty="0"/>
              <a:t>EHL, extended half- life; ITI, immune tolerance induction.</a:t>
            </a:r>
            <a:endParaRPr lang="en-CA" dirty="0"/>
          </a:p>
        </p:txBody>
      </p:sp>
    </p:spTree>
    <p:extLst>
      <p:ext uri="{BB962C8B-B14F-4D97-AF65-F5344CB8AC3E}">
        <p14:creationId xmlns:p14="http://schemas.microsoft.com/office/powerpoint/2010/main" val="214137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199" y="2613025"/>
            <a:ext cx="10515599" cy="1090079"/>
          </a:xfrm>
        </p:spPr>
        <p:txBody>
          <a:bodyPr>
            <a:normAutofit/>
          </a:bodyPr>
          <a:lstStyle/>
          <a:p>
            <a:pPr algn="ctr"/>
            <a:r>
              <a:rPr lang="en-CA" b="1" dirty="0">
                <a:latin typeface="Arial" panose="020B0604020202020204" pitchFamily="34" charset="0"/>
                <a:cs typeface="Arial" panose="020B0604020202020204" pitchFamily="34" charset="0"/>
              </a:rPr>
              <a:t>Thank you to the Hemophilia Alliance for their support in developing this presentation</a:t>
            </a: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85C267-2EEB-47FB-AE1E-36D9F1CC1733}"/>
              </a:ext>
            </a:extLst>
          </p:cNvPr>
          <p:cNvSpPr>
            <a:spLocks noGrp="1"/>
          </p:cNvSpPr>
          <p:nvPr>
            <p:ph type="body" sz="quarter" idx="13"/>
          </p:nvPr>
        </p:nvSpPr>
        <p:spPr/>
        <p:txBody>
          <a:bodyPr/>
          <a:lstStyle/>
          <a:p>
            <a:endParaRPr lang="en-CA"/>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870098"/>
            <a:ext cx="3449638" cy="2012950"/>
          </a:xfrm>
        </p:spPr>
      </p:pic>
    </p:spTree>
    <p:extLst>
      <p:ext uri="{BB962C8B-B14F-4D97-AF65-F5344CB8AC3E}">
        <p14:creationId xmlns:p14="http://schemas.microsoft.com/office/powerpoint/2010/main" val="393008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r>
              <a:rPr lang="en-US" sz="4000" dirty="0">
                <a:solidFill>
                  <a:srgbClr val="008BB0"/>
                </a:solidFill>
              </a:rPr>
              <a:t>Chapter 8: Inhibitors to Clotting Factor</a:t>
            </a:r>
            <a:endParaRPr lang="en-US" sz="4000" dirty="0">
              <a:solidFill>
                <a:srgbClr val="1979B5"/>
              </a:solidFill>
            </a:endParaRP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rmAutofit/>
          </a:bodyPr>
          <a:lstStyle/>
          <a:p>
            <a:pPr>
              <a:spcBef>
                <a:spcPts val="0"/>
              </a:spcBef>
            </a:pPr>
            <a:r>
              <a:rPr lang="en-CA" sz="3000" b="1" dirty="0"/>
              <a:t>Margaret </a:t>
            </a:r>
            <a:r>
              <a:rPr lang="en-CA" sz="3000" b="1" dirty="0" err="1"/>
              <a:t>Ragni</a:t>
            </a:r>
            <a:r>
              <a:rPr lang="en-CA" sz="3000" b="1" dirty="0"/>
              <a:t>, MD, MPH</a:t>
            </a:r>
            <a:br>
              <a:rPr lang="en-US" sz="3000" dirty="0"/>
            </a:br>
            <a:r>
              <a:rPr lang="en-US" sz="2000" dirty="0"/>
              <a:t>Professor of Medicine and Clinical Translational Science </a:t>
            </a:r>
          </a:p>
          <a:p>
            <a:pPr>
              <a:spcBef>
                <a:spcPts val="0"/>
              </a:spcBef>
            </a:pPr>
            <a:r>
              <a:rPr lang="en-US" sz="2000" dirty="0"/>
              <a:t>Department of Medicine, Division Hematology/Oncology</a:t>
            </a:r>
          </a:p>
          <a:p>
            <a:pPr>
              <a:spcBef>
                <a:spcPts val="0"/>
              </a:spcBef>
            </a:pPr>
            <a:r>
              <a:rPr lang="en-US" sz="2000" dirty="0"/>
              <a:t>University of Pittsburgh Medical Center</a:t>
            </a:r>
          </a:p>
          <a:p>
            <a:pPr>
              <a:spcBef>
                <a:spcPts val="0"/>
              </a:spcBef>
            </a:pPr>
            <a:r>
              <a:rPr lang="en-US" sz="2000" dirty="0"/>
              <a:t>Director, Hemophilia Center of Western PA</a:t>
            </a:r>
          </a:p>
          <a:p>
            <a:pPr>
              <a:spcBef>
                <a:spcPts val="0"/>
              </a:spcBef>
            </a:pPr>
            <a:r>
              <a:rPr lang="en-US" sz="2000" dirty="0"/>
              <a:t>Pittsburgh PA </a:t>
            </a:r>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Disclosures: Margaret V. Ragni</a:t>
            </a:r>
            <a:endParaRPr lang="en-US" dirty="0"/>
          </a:p>
        </p:txBody>
      </p:sp>
      <p:sp>
        <p:nvSpPr>
          <p:cNvPr id="4" name="Content Placeholder 3">
            <a:extLst>
              <a:ext uri="{FF2B5EF4-FFF2-40B4-BE49-F238E27FC236}">
                <a16:creationId xmlns:a16="http://schemas.microsoft.com/office/drawing/2014/main" id="{F95B4038-2B84-45D4-AA84-F85F9F96E7D6}"/>
              </a:ext>
            </a:extLst>
          </p:cNvPr>
          <p:cNvSpPr>
            <a:spLocks noGrp="1"/>
          </p:cNvSpPr>
          <p:nvPr>
            <p:ph idx="1"/>
          </p:nvPr>
        </p:nvSpPr>
        <p:spPr/>
        <p:txBody>
          <a:bodyPr/>
          <a:lstStyle/>
          <a:p>
            <a:pPr marL="0" indent="0">
              <a:buNone/>
            </a:pPr>
            <a:r>
              <a:rPr lang="en-US" sz="2000" b="1" dirty="0">
                <a:solidFill>
                  <a:srgbClr val="008BB0"/>
                </a:solidFill>
              </a:rPr>
              <a:t>Grant/Research Support</a:t>
            </a:r>
          </a:p>
          <a:p>
            <a:pPr marL="342900" indent="-342900" algn="l">
              <a:lnSpc>
                <a:spcPct val="90000"/>
              </a:lnSpc>
              <a:buFont typeface="Arial" panose="020B0604020202020204" pitchFamily="34" charset="0"/>
              <a:buChar char="•"/>
            </a:pPr>
            <a:r>
              <a:rPr lang="en-US" sz="2000" b="0" u="none" strike="noStrike" baseline="0" dirty="0">
                <a:solidFill>
                  <a:srgbClr val="000000"/>
                </a:solidFill>
              </a:rPr>
              <a:t>Alnylam/Sanofi, BioMarin, </a:t>
            </a:r>
            <a:r>
              <a:rPr lang="en-US" sz="2000" b="0" u="none" strike="noStrike" baseline="0" dirty="0" err="1">
                <a:solidFill>
                  <a:srgbClr val="000000"/>
                </a:solidFill>
              </a:rPr>
              <a:t>Bioverativ</a:t>
            </a:r>
            <a:r>
              <a:rPr lang="en-US" sz="2000" b="0" u="none" strike="noStrike" baseline="0" dirty="0">
                <a:solidFill>
                  <a:srgbClr val="000000"/>
                </a:solidFill>
              </a:rPr>
              <a:t>/Sanofi, Takeda/Shire, </a:t>
            </a:r>
            <a:r>
              <a:rPr lang="en-US" sz="2000" b="0" u="none" strike="noStrike" baseline="0" dirty="0" err="1">
                <a:solidFill>
                  <a:srgbClr val="000000"/>
                </a:solidFill>
              </a:rPr>
              <a:t>Sangamo</a:t>
            </a:r>
            <a:r>
              <a:rPr lang="en-US" sz="2000" b="0" u="none" strike="noStrike" baseline="0" dirty="0">
                <a:solidFill>
                  <a:srgbClr val="000000"/>
                </a:solidFill>
              </a:rPr>
              <a:t>, Spark Therapeutics</a:t>
            </a:r>
          </a:p>
          <a:p>
            <a:pPr marL="0" indent="0">
              <a:buNone/>
            </a:pPr>
            <a:r>
              <a:rPr lang="en-US" sz="2000" b="1" dirty="0">
                <a:solidFill>
                  <a:srgbClr val="008BB0"/>
                </a:solidFill>
              </a:rPr>
              <a:t>Advisory Boards</a:t>
            </a:r>
          </a:p>
          <a:p>
            <a:pPr marL="342900" indent="-342900">
              <a:buFont typeface="Arial" panose="020B0604020202020204" pitchFamily="34" charset="0"/>
              <a:buChar char="•"/>
            </a:pPr>
            <a:r>
              <a:rPr lang="en-US" sz="2000" dirty="0">
                <a:solidFill>
                  <a:srgbClr val="000000"/>
                </a:solidFill>
              </a:rPr>
              <a:t>Alnylam/Sanofi, BioMarin, Takeda/Shire, Spark Therapeutics</a:t>
            </a:r>
            <a:endParaRPr lang="en-US" sz="2000" b="0" i="0" u="none" strike="noStrike" baseline="0" dirty="0">
              <a:solidFill>
                <a:srgbClr val="FFFFFF"/>
              </a:solidFill>
              <a:latin typeface="+mj-lt"/>
            </a:endParaRPr>
          </a:p>
          <a:p>
            <a:endParaRPr lang="en-CA" dirty="0"/>
          </a:p>
        </p:txBody>
      </p:sp>
      <p:sp>
        <p:nvSpPr>
          <p:cNvPr id="6" name="Text Placeholder 5">
            <a:extLst>
              <a:ext uri="{FF2B5EF4-FFF2-40B4-BE49-F238E27FC236}">
                <a16:creationId xmlns:a16="http://schemas.microsoft.com/office/drawing/2014/main" id="{34C8A602-49D2-4C24-BEAA-29B22944E468}"/>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r>
              <a:rPr lang="en-US"/>
              <a:t>Authors</a:t>
            </a:r>
            <a:endParaRPr lang="en-CA" dirty="0"/>
          </a:p>
        </p:txBody>
      </p:sp>
      <p:sp>
        <p:nvSpPr>
          <p:cNvPr id="5" name="Content Placeholder 4">
            <a:extLst>
              <a:ext uri="{FF2B5EF4-FFF2-40B4-BE49-F238E27FC236}">
                <a16:creationId xmlns:a16="http://schemas.microsoft.com/office/drawing/2014/main" id="{D4BCE759-37BB-445E-A578-A3955AC78333}"/>
              </a:ext>
            </a:extLst>
          </p:cNvPr>
          <p:cNvSpPr>
            <a:spLocks noGrp="1"/>
          </p:cNvSpPr>
          <p:nvPr>
            <p:ph idx="1"/>
          </p:nvPr>
        </p:nvSpPr>
        <p:spPr>
          <a:xfrm>
            <a:off x="838200" y="1562100"/>
            <a:ext cx="10515600" cy="4614863"/>
          </a:xfrm>
        </p:spPr>
        <p:txBody>
          <a:bodyPr>
            <a:normAutofit lnSpcReduction="10000"/>
          </a:bodyPr>
          <a:lstStyle/>
          <a:p>
            <a:pPr>
              <a:spcBef>
                <a:spcPts val="1000"/>
              </a:spcBef>
            </a:pPr>
            <a:r>
              <a:rPr lang="en-CA" b="1" noProof="0" dirty="0"/>
              <a:t>Margaret V. Ragni</a:t>
            </a:r>
          </a:p>
          <a:p>
            <a:pPr>
              <a:spcBef>
                <a:spcPts val="1000"/>
              </a:spcBef>
            </a:pPr>
            <a:r>
              <a:rPr lang="en-CA" b="1" noProof="0" dirty="0"/>
              <a:t>Erik </a:t>
            </a:r>
            <a:r>
              <a:rPr lang="en-CA" b="1" noProof="0" dirty="0" err="1"/>
              <a:t>Berntorp</a:t>
            </a:r>
            <a:endParaRPr lang="en-CA" b="1" noProof="0" dirty="0"/>
          </a:p>
          <a:p>
            <a:pPr>
              <a:spcBef>
                <a:spcPts val="1000"/>
              </a:spcBef>
            </a:pPr>
            <a:r>
              <a:rPr lang="en-CA" b="1" noProof="0" dirty="0"/>
              <a:t>Manuel Carcao</a:t>
            </a:r>
          </a:p>
          <a:p>
            <a:pPr>
              <a:spcBef>
                <a:spcPts val="1000"/>
              </a:spcBef>
            </a:pPr>
            <a:r>
              <a:rPr lang="en-CA" b="1" noProof="0" dirty="0"/>
              <a:t>Carmen Escuriola Ettingshausen</a:t>
            </a:r>
          </a:p>
          <a:p>
            <a:pPr>
              <a:spcBef>
                <a:spcPts val="1000"/>
              </a:spcBef>
            </a:pPr>
            <a:r>
              <a:rPr lang="en-CA" b="1" noProof="0" dirty="0" err="1"/>
              <a:t>Augustas</a:t>
            </a:r>
            <a:r>
              <a:rPr lang="en-CA" b="1" noProof="0" dirty="0"/>
              <a:t> </a:t>
            </a:r>
            <a:r>
              <a:rPr lang="en-CA" b="1" noProof="0" dirty="0" err="1"/>
              <a:t>Nedzinskas</a:t>
            </a:r>
            <a:r>
              <a:rPr lang="en-CA" b="1" noProof="0" dirty="0"/>
              <a:t> (PWH)</a:t>
            </a:r>
          </a:p>
          <a:p>
            <a:pPr>
              <a:spcBef>
                <a:spcPts val="1000"/>
              </a:spcBef>
            </a:pPr>
            <a:r>
              <a:rPr lang="en-CA" b="1" noProof="0" dirty="0" err="1"/>
              <a:t>Margareth</a:t>
            </a:r>
            <a:r>
              <a:rPr lang="en-CA" b="1" noProof="0" dirty="0"/>
              <a:t> C. </a:t>
            </a:r>
            <a:r>
              <a:rPr lang="en-CA" b="1" noProof="0" dirty="0" err="1"/>
              <a:t>Ozelo</a:t>
            </a:r>
            <a:endParaRPr lang="en-CA" b="1" noProof="0" dirty="0"/>
          </a:p>
          <a:p>
            <a:pPr>
              <a:spcBef>
                <a:spcPts val="1000"/>
              </a:spcBef>
            </a:pPr>
            <a:r>
              <a:rPr lang="en-CA" b="1" noProof="0" dirty="0"/>
              <a:t>Enrique D. </a:t>
            </a:r>
            <a:r>
              <a:rPr lang="en-CA" b="1" noProof="0" dirty="0" err="1"/>
              <a:t>Preza</a:t>
            </a:r>
            <a:r>
              <a:rPr lang="en-CA" b="1" noProof="0" dirty="0"/>
              <a:t> Hernández (PWH)</a:t>
            </a:r>
          </a:p>
          <a:p>
            <a:pPr>
              <a:spcBef>
                <a:spcPts val="1000"/>
              </a:spcBef>
            </a:pPr>
            <a:r>
              <a:rPr lang="en-CA" b="1" noProof="0" dirty="0"/>
              <a:t>Andrew </a:t>
            </a:r>
            <a:r>
              <a:rPr lang="en-CA" b="1" noProof="0" dirty="0" err="1"/>
              <a:t>Selvaggi</a:t>
            </a:r>
            <a:r>
              <a:rPr lang="en-CA" b="1" noProof="0" dirty="0"/>
              <a:t> (PWH)</a:t>
            </a:r>
          </a:p>
          <a:p>
            <a:pPr>
              <a:spcBef>
                <a:spcPts val="1000"/>
              </a:spcBef>
            </a:pPr>
            <a:r>
              <a:rPr lang="en-CA" b="1" noProof="0" dirty="0"/>
              <a:t>H. Marijke van den Berg</a:t>
            </a:r>
          </a:p>
          <a:p>
            <a:pPr>
              <a:spcBef>
                <a:spcPts val="1000"/>
              </a:spcBef>
            </a:pPr>
            <a:r>
              <a:rPr lang="fi-FI" b="1" noProof="0" dirty="0"/>
              <a:t>Glenn F. Pierce</a:t>
            </a:r>
          </a:p>
          <a:p>
            <a:pPr>
              <a:spcBef>
                <a:spcPts val="1000"/>
              </a:spcBef>
            </a:pPr>
            <a:r>
              <a:rPr lang="fi-FI" b="1" noProof="0" dirty="0"/>
              <a:t>Alok Srivastava</a:t>
            </a:r>
            <a:endParaRPr lang="en-CA" b="1" noProof="0" dirty="0"/>
          </a:p>
        </p:txBody>
      </p:sp>
      <p:sp>
        <p:nvSpPr>
          <p:cNvPr id="6" name="Text Placeholder 5">
            <a:extLst>
              <a:ext uri="{FF2B5EF4-FFF2-40B4-BE49-F238E27FC236}">
                <a16:creationId xmlns:a16="http://schemas.microsoft.com/office/drawing/2014/main" id="{46372A94-60C0-401C-9ABB-1F124C35A7A4}"/>
              </a:ext>
            </a:extLst>
          </p:cNvPr>
          <p:cNvSpPr>
            <a:spLocks noGrp="1"/>
          </p:cNvSpPr>
          <p:nvPr>
            <p:ph type="body" sz="quarter" idx="13"/>
          </p:nvPr>
        </p:nvSpPr>
        <p:spPr>
          <a:xfrm>
            <a:off x="838201" y="6356351"/>
            <a:ext cx="9925050" cy="365125"/>
          </a:xfrm>
        </p:spPr>
        <p:txBody>
          <a:bodyPr/>
          <a:lstStyle/>
          <a:p>
            <a:r>
              <a:rPr lang="en-US" dirty="0"/>
              <a:t>PWH, person with hemophilia.</a:t>
            </a:r>
            <a:endParaRPr lang="en-CA" dirty="0"/>
          </a:p>
        </p:txBody>
      </p:sp>
      <p:pic>
        <p:nvPicPr>
          <p:cNvPr id="10" name="Picture 9">
            <a:extLst>
              <a:ext uri="{FF2B5EF4-FFF2-40B4-BE49-F238E27FC236}">
                <a16:creationId xmlns:a16="http://schemas.microsoft.com/office/drawing/2014/main" id="{7DB84391-AE36-433F-B57B-1DA852EC76CB}"/>
              </a:ext>
            </a:extLst>
          </p:cNvPr>
          <p:cNvPicPr>
            <a:picLocks noChangeAspect="1"/>
          </p:cNvPicPr>
          <p:nvPr/>
        </p:nvPicPr>
        <p:blipFill>
          <a:blip r:embed="rId2"/>
          <a:stretch>
            <a:fillRect/>
          </a:stretch>
        </p:blipFill>
        <p:spPr>
          <a:xfrm>
            <a:off x="5378883" y="1465545"/>
            <a:ext cx="6544851" cy="3830355"/>
          </a:xfrm>
          <a:prstGeom prst="rect">
            <a:avLst/>
          </a:prstGeom>
        </p:spPr>
      </p:pic>
    </p:spTree>
    <p:extLst>
      <p:ext uri="{BB962C8B-B14F-4D97-AF65-F5344CB8AC3E}">
        <p14:creationId xmlns:p14="http://schemas.microsoft.com/office/powerpoint/2010/main" val="245993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93D0A-96B2-AF4D-B9F5-E8730AA8956F}"/>
              </a:ext>
            </a:extLst>
          </p:cNvPr>
          <p:cNvSpPr>
            <a:spLocks noGrp="1"/>
          </p:cNvSpPr>
          <p:nvPr>
            <p:ph type="title"/>
          </p:nvPr>
        </p:nvSpPr>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850F31C7-E170-8E40-B065-89DA7303EBDC}"/>
              </a:ext>
            </a:extLst>
          </p:cNvPr>
          <p:cNvSpPr>
            <a:spLocks noGrp="1"/>
          </p:cNvSpPr>
          <p:nvPr>
            <p:ph idx="1"/>
          </p:nvPr>
        </p:nvSpPr>
        <p:spPr/>
        <p:txBody>
          <a:bodyPr>
            <a:noAutofit/>
          </a:bodyPr>
          <a:lstStyle/>
          <a:p>
            <a:r>
              <a:rPr lang="en-US" dirty="0"/>
              <a:t>“Inhibitors” in hemophilia are IgG alloantibodies to exogenous clotting FVIII or FIX that neutralize the function of infused CFCs</a:t>
            </a:r>
          </a:p>
          <a:p>
            <a:r>
              <a:rPr lang="en-US" dirty="0"/>
              <a:t>Inhibitors are detected and quantified by the Nijmegen-modified Bethesda assay</a:t>
            </a:r>
          </a:p>
          <a:p>
            <a:r>
              <a:rPr lang="en-US" dirty="0"/>
              <a:t>Inhibitors are encountered in patients with severe disease and more often </a:t>
            </a:r>
            <a:br>
              <a:rPr lang="en-US" dirty="0"/>
            </a:br>
            <a:r>
              <a:rPr lang="en-US" dirty="0"/>
              <a:t>in Hemophilia A than Hemophilia B</a:t>
            </a:r>
          </a:p>
          <a:p>
            <a:r>
              <a:rPr lang="en-US" dirty="0"/>
              <a:t>Inhibitors are associated with a higher disease burden, including:</a:t>
            </a:r>
          </a:p>
          <a:p>
            <a:pPr lvl="1"/>
            <a:r>
              <a:rPr lang="en-US" altLang="en-US" dirty="0"/>
              <a:t>More serious bleeding &amp; complications</a:t>
            </a:r>
          </a:p>
          <a:p>
            <a:pPr lvl="1"/>
            <a:r>
              <a:rPr lang="en-US" altLang="en-US" dirty="0"/>
              <a:t>More allergic reactions</a:t>
            </a:r>
          </a:p>
          <a:p>
            <a:pPr lvl="1"/>
            <a:r>
              <a:rPr lang="en-US" altLang="en-US" dirty="0"/>
              <a:t>Higher rate of hospitalization</a:t>
            </a:r>
          </a:p>
          <a:p>
            <a:pPr lvl="1"/>
            <a:r>
              <a:rPr lang="en-US" altLang="en-US" dirty="0"/>
              <a:t>Greater treatment costs</a:t>
            </a:r>
          </a:p>
          <a:p>
            <a:pPr lvl="1"/>
            <a:r>
              <a:rPr lang="en-US" altLang="en-US" dirty="0"/>
              <a:t>Higher mortality rate</a:t>
            </a:r>
          </a:p>
        </p:txBody>
      </p:sp>
      <p:sp>
        <p:nvSpPr>
          <p:cNvPr id="4" name="Text Placeholder 3">
            <a:extLst>
              <a:ext uri="{FF2B5EF4-FFF2-40B4-BE49-F238E27FC236}">
                <a16:creationId xmlns:a16="http://schemas.microsoft.com/office/drawing/2014/main" id="{EDAFDE33-DF20-4C84-8718-87DEC771F92F}"/>
              </a:ext>
            </a:extLst>
          </p:cNvPr>
          <p:cNvSpPr>
            <a:spLocks noGrp="1"/>
          </p:cNvSpPr>
          <p:nvPr>
            <p:ph type="body" sz="quarter" idx="13"/>
          </p:nvPr>
        </p:nvSpPr>
        <p:spPr/>
        <p:txBody>
          <a:bodyPr/>
          <a:lstStyle/>
          <a:p>
            <a:r>
              <a:rPr lang="en-US" dirty="0"/>
              <a:t>CFC, clotting factor concentrates.</a:t>
            </a:r>
            <a:endParaRPr lang="en-CA" dirty="0"/>
          </a:p>
        </p:txBody>
      </p:sp>
    </p:spTree>
    <p:extLst>
      <p:ext uri="{BB962C8B-B14F-4D97-AF65-F5344CB8AC3E}">
        <p14:creationId xmlns:p14="http://schemas.microsoft.com/office/powerpoint/2010/main" val="39060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CC3E-F6AF-46F7-B798-D74A165A9E67}"/>
              </a:ext>
            </a:extLst>
          </p:cNvPr>
          <p:cNvSpPr>
            <a:spLocks noGrp="1"/>
          </p:cNvSpPr>
          <p:nvPr>
            <p:ph type="title"/>
          </p:nvPr>
        </p:nvSpPr>
        <p:spPr>
          <a:xfrm>
            <a:off x="838199" y="225425"/>
            <a:ext cx="10515599" cy="1090079"/>
          </a:xfrm>
        </p:spPr>
        <p:txBody>
          <a:bodyPr>
            <a:normAutofit/>
          </a:bodyPr>
          <a:lstStyle/>
          <a:p>
            <a:r>
              <a:rPr lang="en-US" dirty="0"/>
              <a:t>What’s New</a:t>
            </a:r>
            <a:endParaRPr lang="en-CA" dirty="0"/>
          </a:p>
        </p:txBody>
      </p:sp>
      <p:sp>
        <p:nvSpPr>
          <p:cNvPr id="3075" name="Rectangle 3">
            <a:extLst>
              <a:ext uri="{FF2B5EF4-FFF2-40B4-BE49-F238E27FC236}">
                <a16:creationId xmlns:a16="http://schemas.microsoft.com/office/drawing/2014/main" id="{183FAF75-82DD-B745-B3C9-01A2924221A4}"/>
              </a:ext>
            </a:extLst>
          </p:cNvPr>
          <p:cNvSpPr>
            <a:spLocks noGrp="1" noChangeArrowheads="1"/>
          </p:cNvSpPr>
          <p:nvPr>
            <p:ph idx="1"/>
          </p:nvPr>
        </p:nvSpPr>
        <p:spPr>
          <a:xfrm>
            <a:off x="838200" y="1562100"/>
            <a:ext cx="10515600" cy="4614863"/>
          </a:xfrm>
        </p:spPr>
        <p:txBody>
          <a:bodyPr>
            <a:normAutofit/>
          </a:bodyPr>
          <a:lstStyle/>
          <a:p>
            <a:r>
              <a:rPr lang="en-US" dirty="0"/>
              <a:t>Bleed management</a:t>
            </a:r>
          </a:p>
          <a:p>
            <a:r>
              <a:rPr lang="en-US" dirty="0"/>
              <a:t>Inhibitor screening</a:t>
            </a:r>
          </a:p>
          <a:p>
            <a:r>
              <a:rPr lang="en-US" dirty="0"/>
              <a:t>Immune tolerance induction </a:t>
            </a:r>
          </a:p>
          <a:p>
            <a:r>
              <a:rPr lang="en-US" dirty="0"/>
              <a:t>Surgery and invasive procedures</a:t>
            </a:r>
          </a:p>
          <a:p>
            <a:r>
              <a:rPr lang="en-US" dirty="0"/>
              <a:t>Product switching</a:t>
            </a:r>
            <a:endParaRPr lang="en-US" altLang="en-US" dirty="0"/>
          </a:p>
        </p:txBody>
      </p:sp>
      <p:sp>
        <p:nvSpPr>
          <p:cNvPr id="5" name="Text Placeholder 4">
            <a:extLst>
              <a:ext uri="{FF2B5EF4-FFF2-40B4-BE49-F238E27FC236}">
                <a16:creationId xmlns:a16="http://schemas.microsoft.com/office/drawing/2014/main" id="{1F3010B4-CCC9-44DE-86B2-222340DD3C61}"/>
              </a:ext>
            </a:extLst>
          </p:cNvPr>
          <p:cNvSpPr>
            <a:spLocks noGrp="1"/>
          </p:cNvSpPr>
          <p:nvPr>
            <p:ph type="body" sz="quarter" idx="13"/>
          </p:nvPr>
        </p:nvSpPr>
        <p:spPr/>
        <p:txBody>
          <a:bodyPr/>
          <a:lstStyle/>
          <a:p>
            <a:endParaRPr lang="en-CA"/>
          </a:p>
        </p:txBody>
      </p:sp>
    </p:spTree>
    <p:extLst>
      <p:ext uri="{BB962C8B-B14F-4D97-AF65-F5344CB8AC3E}">
        <p14:creationId xmlns:p14="http://schemas.microsoft.com/office/powerpoint/2010/main" val="184231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9A254-79BA-48AA-B597-1EFE1E8927F9}"/>
              </a:ext>
            </a:extLst>
          </p:cNvPr>
          <p:cNvSpPr>
            <a:spLocks noGrp="1"/>
          </p:cNvSpPr>
          <p:nvPr>
            <p:ph type="title"/>
          </p:nvPr>
        </p:nvSpPr>
        <p:spPr>
          <a:xfrm>
            <a:off x="838199" y="225425"/>
            <a:ext cx="10515599" cy="1090079"/>
          </a:xfrm>
        </p:spPr>
        <p:txBody>
          <a:bodyPr/>
          <a:lstStyle/>
          <a:p>
            <a:r>
              <a:rPr lang="en-US" dirty="0"/>
              <a:t>Clinical Case @ 11 months</a:t>
            </a:r>
            <a:endParaRPr lang="en-CA" dirty="0"/>
          </a:p>
        </p:txBody>
      </p:sp>
      <p:sp>
        <p:nvSpPr>
          <p:cNvPr id="7" name="Content Placeholder 6">
            <a:extLst>
              <a:ext uri="{FF2B5EF4-FFF2-40B4-BE49-F238E27FC236}">
                <a16:creationId xmlns:a16="http://schemas.microsoft.com/office/drawing/2014/main" id="{E4707B39-F952-4054-8CC4-5E92C062A45C}"/>
              </a:ext>
            </a:extLst>
          </p:cNvPr>
          <p:cNvSpPr>
            <a:spLocks noGrp="1"/>
          </p:cNvSpPr>
          <p:nvPr>
            <p:ph idx="1"/>
          </p:nvPr>
        </p:nvSpPr>
        <p:spPr>
          <a:xfrm>
            <a:off x="838200" y="1562100"/>
            <a:ext cx="6607629" cy="4614863"/>
          </a:xfrm>
        </p:spPr>
        <p:txBody>
          <a:bodyPr>
            <a:normAutofit/>
          </a:bodyPr>
          <a:lstStyle/>
          <a:p>
            <a:r>
              <a:rPr lang="en-US" dirty="0"/>
              <a:t>Severe hemophilia A </a:t>
            </a:r>
          </a:p>
          <a:p>
            <a:r>
              <a:rPr lang="en-US" dirty="0"/>
              <a:t>Large gluteal hematoma and small scattered hematomas over the last week</a:t>
            </a:r>
          </a:p>
          <a:p>
            <a:r>
              <a:rPr lang="en-US" dirty="0"/>
              <a:t>He has been on on-demand </a:t>
            </a:r>
            <a:r>
              <a:rPr lang="en-US" dirty="0" err="1"/>
              <a:t>rFVIII</a:t>
            </a:r>
            <a:r>
              <a:rPr lang="en-US" dirty="0"/>
              <a:t> for a target right knee bleed, but it is poorly responsive to his usual </a:t>
            </a:r>
            <a:r>
              <a:rPr lang="en-US" dirty="0" err="1"/>
              <a:t>rFVIII</a:t>
            </a:r>
            <a:endParaRPr lang="en-US" dirty="0"/>
          </a:p>
          <a:p>
            <a:r>
              <a:rPr lang="en-US" dirty="0"/>
              <a:t>No family history of inhibitors, but a 3-year-old cousin also has severe hemophilia A</a:t>
            </a:r>
          </a:p>
          <a:p>
            <a:r>
              <a:rPr lang="en-US" dirty="0"/>
              <a:t>At the HTC visit, laboratory tests reveal: Hgb 11.0 g/dL, FVIII &lt;0.01 IU/ml, and anti-FVIII 12.0 BU</a:t>
            </a:r>
          </a:p>
          <a:p>
            <a:endParaRPr lang="en-CA" dirty="0"/>
          </a:p>
        </p:txBody>
      </p:sp>
      <p:sp>
        <p:nvSpPr>
          <p:cNvPr id="10" name="Text Placeholder 9">
            <a:extLst>
              <a:ext uri="{FF2B5EF4-FFF2-40B4-BE49-F238E27FC236}">
                <a16:creationId xmlns:a16="http://schemas.microsoft.com/office/drawing/2014/main" id="{025130F1-4957-4702-95B6-566C70817187}"/>
              </a:ext>
            </a:extLst>
          </p:cNvPr>
          <p:cNvSpPr>
            <a:spLocks noGrp="1"/>
          </p:cNvSpPr>
          <p:nvPr>
            <p:ph type="body" sz="quarter" idx="13"/>
          </p:nvPr>
        </p:nvSpPr>
        <p:spPr/>
        <p:txBody>
          <a:bodyPr/>
          <a:lstStyle/>
          <a:p>
            <a:r>
              <a:rPr lang="en-CA" sz="900" dirty="0"/>
              <a:t>BU, Bethesda unit; </a:t>
            </a:r>
            <a:r>
              <a:rPr lang="en-US" dirty="0"/>
              <a:t>Hgb, hemoglobin; HTC, hemophilia treatment centre; IU, international units.</a:t>
            </a:r>
            <a:endParaRPr lang="en-US" sz="900" dirty="0"/>
          </a:p>
        </p:txBody>
      </p:sp>
      <p:sp>
        <p:nvSpPr>
          <p:cNvPr id="5" name="Rounded Rectangle 1">
            <a:extLst>
              <a:ext uri="{FF2B5EF4-FFF2-40B4-BE49-F238E27FC236}">
                <a16:creationId xmlns:a16="http://schemas.microsoft.com/office/drawing/2014/main" id="{3EB6B4AF-E705-4DAE-BBBC-969DF8303959}"/>
              </a:ext>
            </a:extLst>
          </p:cNvPr>
          <p:cNvSpPr/>
          <p:nvPr/>
        </p:nvSpPr>
        <p:spPr>
          <a:xfrm>
            <a:off x="7639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n-US" altLang="en-US" sz="2000" b="1" dirty="0">
                <a:solidFill>
                  <a:sysClr val="windowText" lastClr="000000"/>
                </a:solidFill>
                <a:latin typeface="Arial" panose="020B0604020202020204" pitchFamily="34" charset="0"/>
                <a:cs typeface="Arial" panose="020B0604020202020204" pitchFamily="34" charset="0"/>
              </a:rPr>
              <a:t>How to treat bleeds now that he has an inhibitor?  They also wonder if his cousin should be tested for inhibitors</a:t>
            </a:r>
          </a:p>
        </p:txBody>
      </p:sp>
    </p:spTree>
    <p:extLst>
      <p:ext uri="{BB962C8B-B14F-4D97-AF65-F5344CB8AC3E}">
        <p14:creationId xmlns:p14="http://schemas.microsoft.com/office/powerpoint/2010/main" val="286605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CB131F-87AC-448E-ADB0-9C3DBDCEB3A6}"/>
              </a:ext>
            </a:extLst>
          </p:cNvPr>
          <p:cNvSpPr>
            <a:spLocks noGrp="1"/>
          </p:cNvSpPr>
          <p:nvPr>
            <p:ph idx="1"/>
          </p:nvPr>
        </p:nvSpPr>
        <p:spPr/>
        <p:txBody>
          <a:bodyPr>
            <a:normAutofit/>
          </a:bodyPr>
          <a:lstStyle/>
          <a:p>
            <a:pPr marL="0" indent="0">
              <a:buNone/>
            </a:pPr>
            <a:endParaRPr lang="en-US" b="1" i="0" u="none" strike="noStrike" kern="1200" dirty="0">
              <a:solidFill>
                <a:srgbClr val="008BB0"/>
              </a:solidFill>
              <a:effectLst/>
              <a:latin typeface="Arial" panose="020B0604020202020204" pitchFamily="34" charset="0"/>
            </a:endParaRPr>
          </a:p>
          <a:p>
            <a:pPr marL="0" indent="0" algn="l" rtl="0" eaLnBrk="1" fontAlgn="t" latinLnBrk="0" hangingPunct="1">
              <a:spcBef>
                <a:spcPts val="0"/>
              </a:spcBef>
              <a:spcAft>
                <a:spcPts val="0"/>
              </a:spcAft>
              <a:buNone/>
            </a:pPr>
            <a:r>
              <a:rPr lang="en-US" b="1" i="0" u="none" strike="noStrike" kern="1200" dirty="0">
                <a:solidFill>
                  <a:srgbClr val="008BB0"/>
                </a:solidFill>
                <a:effectLst/>
                <a:latin typeface="Arial" panose="020B0604020202020204" pitchFamily="34" charset="0"/>
              </a:rPr>
              <a:t>Recommendation 8.3.1</a:t>
            </a:r>
            <a:endParaRPr lang="en-CA"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b="0" i="0" u="none" strike="noStrike" kern="1200" baseline="0" dirty="0">
                <a:solidFill>
                  <a:srgbClr val="000000"/>
                </a:solidFill>
                <a:effectLst/>
                <a:latin typeface="Arial" panose="020B0604020202020204" pitchFamily="34" charset="0"/>
              </a:rPr>
              <a:t>For patients with hemophilia A and FVIII inhibitors who develop an acute bleed, the WFH recommends that treatment be based on whether the inhibitor is low-responding or </a:t>
            </a:r>
            <a:r>
              <a:rPr lang="en-CA" b="0" i="0" u="none" strike="noStrike" kern="1200" baseline="0" dirty="0">
                <a:solidFill>
                  <a:srgbClr val="000000"/>
                </a:solidFill>
                <a:effectLst/>
                <a:latin typeface="Arial" panose="020B0604020202020204" pitchFamily="34" charset="0"/>
              </a:rPr>
              <a:t>high-responding.</a:t>
            </a:r>
            <a:endParaRPr lang="en-CA" b="0" i="0" u="none" strike="noStrike" dirty="0">
              <a:effectLst/>
              <a:latin typeface="Arial" panose="020B0604020202020204" pitchFamily="34" charset="0"/>
            </a:endParaRPr>
          </a:p>
          <a:p>
            <a:pPr marL="0" indent="0">
              <a:buNone/>
            </a:pPr>
            <a:endParaRPr lang="en-US" altLang="en-US" dirty="0">
              <a:solidFill>
                <a:schemeClr val="accent3"/>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188810F-33FA-4B75-9CF4-0534E2487B8F}"/>
              </a:ext>
            </a:extLst>
          </p:cNvPr>
          <p:cNvSpPr>
            <a:spLocks noGrp="1"/>
          </p:cNvSpPr>
          <p:nvPr>
            <p:ph type="title"/>
          </p:nvPr>
        </p:nvSpPr>
        <p:spPr/>
        <p:txBody>
          <a:bodyPr/>
          <a:lstStyle/>
          <a:p>
            <a:r>
              <a:rPr lang="en-US" dirty="0"/>
              <a:t>Hemophilia A and FVIII inhibitors</a:t>
            </a:r>
            <a:br>
              <a:rPr lang="en-US" dirty="0"/>
            </a:br>
            <a:r>
              <a:rPr lang="en-CA" dirty="0"/>
              <a:t>Management of bleeding</a:t>
            </a:r>
          </a:p>
        </p:txBody>
      </p:sp>
      <p:graphicFrame>
        <p:nvGraphicFramePr>
          <p:cNvPr id="2" name="Table 1">
            <a:extLst>
              <a:ext uri="{FF2B5EF4-FFF2-40B4-BE49-F238E27FC236}">
                <a16:creationId xmlns:a16="http://schemas.microsoft.com/office/drawing/2014/main" id="{00FD35CE-B4FE-7B4A-BD4D-AEAA61F4726F}"/>
              </a:ext>
            </a:extLst>
          </p:cNvPr>
          <p:cNvGraphicFramePr>
            <a:graphicFrameLocks noGrp="1"/>
          </p:cNvGraphicFramePr>
          <p:nvPr>
            <p:extLst>
              <p:ext uri="{D42A27DB-BD31-4B8C-83A1-F6EECF244321}">
                <p14:modId xmlns:p14="http://schemas.microsoft.com/office/powerpoint/2010/main" val="4227502108"/>
              </p:ext>
            </p:extLst>
          </p:nvPr>
        </p:nvGraphicFramePr>
        <p:xfrm>
          <a:off x="836708" y="3608387"/>
          <a:ext cx="10695568" cy="1949784"/>
        </p:xfrm>
        <a:graphic>
          <a:graphicData uri="http://schemas.openxmlformats.org/drawingml/2006/table">
            <a:tbl>
              <a:tblPr firstRow="1" firstCol="1" bandRow="1">
                <a:tableStyleId>{5C22544A-7EE6-4342-B048-85BDC9FD1C3A}</a:tableStyleId>
              </a:tblPr>
              <a:tblGrid>
                <a:gridCol w="1576382">
                  <a:extLst>
                    <a:ext uri="{9D8B030D-6E8A-4147-A177-3AD203B41FA5}">
                      <a16:colId xmlns:a16="http://schemas.microsoft.com/office/drawing/2014/main" val="115417114"/>
                    </a:ext>
                  </a:extLst>
                </a:gridCol>
                <a:gridCol w="3955018">
                  <a:extLst>
                    <a:ext uri="{9D8B030D-6E8A-4147-A177-3AD203B41FA5}">
                      <a16:colId xmlns:a16="http://schemas.microsoft.com/office/drawing/2014/main" val="3609347040"/>
                    </a:ext>
                  </a:extLst>
                </a:gridCol>
                <a:gridCol w="5164168">
                  <a:extLst>
                    <a:ext uri="{9D8B030D-6E8A-4147-A177-3AD203B41FA5}">
                      <a16:colId xmlns:a16="http://schemas.microsoft.com/office/drawing/2014/main" val="2428270787"/>
                    </a:ext>
                  </a:extLst>
                </a:gridCol>
              </a:tblGrid>
              <a:tr h="649928">
                <a:tc>
                  <a:txBody>
                    <a:bodyPr/>
                    <a:lstStyle/>
                    <a:p>
                      <a:pPr marL="0" marR="0" algn="l">
                        <a:lnSpc>
                          <a:spcPct val="100000"/>
                        </a:lnSpc>
                        <a:spcBef>
                          <a:spcPts val="0"/>
                        </a:spcBef>
                        <a:spcAft>
                          <a:spcPts val="0"/>
                        </a:spcAft>
                      </a:pPr>
                      <a:endParaRPr lang="en-US" sz="200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CA" sz="2000" b="1" dirty="0">
                          <a:solidFill>
                            <a:schemeClr val="tx1"/>
                          </a:solidFill>
                          <a:effectLst/>
                          <a:latin typeface="+mj-lt"/>
                        </a:rPr>
                        <a:t>Low-responding inhibitors </a:t>
                      </a:r>
                      <a:endParaRPr lang="en-US" sz="2000" b="1"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CA" sz="2000" b="1" dirty="0">
                          <a:solidFill>
                            <a:schemeClr val="tx1"/>
                          </a:solidFill>
                          <a:effectLst/>
                          <a:latin typeface="+mj-lt"/>
                        </a:rPr>
                        <a:t>High-responding inhibitors</a:t>
                      </a:r>
                      <a:endParaRPr lang="en-US" sz="2000" b="1"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6389649"/>
                  </a:ext>
                </a:extLst>
              </a:tr>
              <a:tr h="649928">
                <a:tc>
                  <a:txBody>
                    <a:bodyPr/>
                    <a:lstStyle/>
                    <a:p>
                      <a:pPr marL="0" marR="0" algn="l">
                        <a:lnSpc>
                          <a:spcPct val="100000"/>
                        </a:lnSpc>
                        <a:spcBef>
                          <a:spcPts val="0"/>
                        </a:spcBef>
                        <a:spcAft>
                          <a:spcPts val="0"/>
                        </a:spcAft>
                      </a:pPr>
                      <a:r>
                        <a:rPr lang="en-CA" sz="2000" b="1" i="0" u="none" strike="noStrike" kern="1200" dirty="0">
                          <a:solidFill>
                            <a:srgbClr val="008BB0"/>
                          </a:solidFill>
                          <a:effectLst/>
                          <a:latin typeface="Arial" panose="020B0604020202020204" pitchFamily="34" charset="0"/>
                          <a:ea typeface="+mn-ea"/>
                          <a:cs typeface="+mn-cs"/>
                        </a:rPr>
                        <a:t>Agent</a:t>
                      </a:r>
                      <a:endParaRPr lang="en-US" sz="2000" b="1" i="0" u="none" strike="noStrike" kern="1200" dirty="0">
                        <a:solidFill>
                          <a:srgbClr val="008BB0"/>
                        </a:solidFill>
                        <a:effectLst/>
                        <a:latin typeface="Arial" panose="020B0604020202020204" pitchFamily="34" charset="0"/>
                        <a:ea typeface="+mn-ea"/>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CA" sz="2000" b="1" dirty="0">
                          <a:solidFill>
                            <a:schemeClr val="tx1"/>
                          </a:solidFill>
                          <a:effectLst/>
                          <a:latin typeface="+mj-lt"/>
                        </a:rPr>
                        <a:t>FVIII</a:t>
                      </a:r>
                      <a:endParaRPr lang="en-US" sz="2000" b="1"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l">
                        <a:lnSpc>
                          <a:spcPct val="100000"/>
                        </a:lnSpc>
                        <a:spcBef>
                          <a:spcPts val="0"/>
                        </a:spcBef>
                        <a:spcAft>
                          <a:spcPts val="0"/>
                        </a:spcAft>
                      </a:pPr>
                      <a:r>
                        <a:rPr lang="en-CA" sz="2000" b="1" dirty="0" err="1">
                          <a:solidFill>
                            <a:schemeClr val="tx1"/>
                          </a:solidFill>
                          <a:effectLst/>
                          <a:latin typeface="+mj-lt"/>
                        </a:rPr>
                        <a:t>rFVIIa</a:t>
                      </a:r>
                      <a:r>
                        <a:rPr lang="en-CA" sz="2000" dirty="0">
                          <a:solidFill>
                            <a:schemeClr val="tx1"/>
                          </a:solidFill>
                          <a:effectLst/>
                          <a:latin typeface="+mj-lt"/>
                        </a:rPr>
                        <a:t> or </a:t>
                      </a:r>
                      <a:r>
                        <a:rPr lang="en-CA" sz="2000" b="1" dirty="0" err="1">
                          <a:solidFill>
                            <a:schemeClr val="tx1"/>
                          </a:solidFill>
                          <a:effectLst/>
                          <a:latin typeface="+mj-lt"/>
                        </a:rPr>
                        <a:t>aPCC</a:t>
                      </a:r>
                      <a:r>
                        <a:rPr lang="en-CA" sz="2000" baseline="30000" dirty="0">
                          <a:solidFill>
                            <a:schemeClr val="tx1"/>
                          </a:solidFill>
                          <a:effectLst/>
                          <a:latin typeface="+mj-lt"/>
                        </a:rPr>
                        <a:t> </a:t>
                      </a:r>
                      <a:r>
                        <a:rPr lang="en-CA" sz="2000" dirty="0">
                          <a:solidFill>
                            <a:schemeClr val="tx1"/>
                          </a:solidFill>
                          <a:effectLst/>
                          <a:latin typeface="+mj-lt"/>
                        </a:rPr>
                        <a:t>or FVIII</a:t>
                      </a:r>
                      <a:r>
                        <a:rPr lang="en-CA" sz="2000" baseline="30000" dirty="0">
                          <a:solidFill>
                            <a:schemeClr val="tx1"/>
                          </a:solidFill>
                          <a:effectLst/>
                          <a:latin typeface="+mj-lt"/>
                        </a:rPr>
                        <a:t>*</a:t>
                      </a:r>
                      <a:endParaRPr lang="en-US" sz="2000" baseline="3000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9278766"/>
                  </a:ext>
                </a:extLst>
              </a:tr>
              <a:tr h="649928">
                <a:tc>
                  <a:txBody>
                    <a:bodyPr/>
                    <a:lstStyle/>
                    <a:p>
                      <a:pPr marL="0" marR="0" algn="l">
                        <a:lnSpc>
                          <a:spcPct val="100000"/>
                        </a:lnSpc>
                        <a:spcBef>
                          <a:spcPts val="0"/>
                        </a:spcBef>
                        <a:spcAft>
                          <a:spcPts val="0"/>
                        </a:spcAft>
                      </a:pPr>
                      <a:r>
                        <a:rPr lang="en-CA" sz="2000" b="1" i="0" u="none" strike="noStrike" kern="1200" dirty="0">
                          <a:solidFill>
                            <a:srgbClr val="008BB0"/>
                          </a:solidFill>
                          <a:effectLst/>
                          <a:latin typeface="Arial" panose="020B0604020202020204" pitchFamily="34" charset="0"/>
                          <a:ea typeface="+mn-ea"/>
                          <a:cs typeface="+mn-cs"/>
                        </a:rPr>
                        <a:t>Monitoring</a:t>
                      </a:r>
                      <a:endParaRPr lang="en-US" sz="2000" b="1" i="0" u="none" strike="noStrike" kern="1200" dirty="0">
                        <a:solidFill>
                          <a:srgbClr val="008BB0"/>
                        </a:solidFill>
                        <a:effectLst/>
                        <a:latin typeface="Arial" panose="020B0604020202020204" pitchFamily="34" charset="0"/>
                        <a:ea typeface="+mn-ea"/>
                        <a:cs typeface="+mn-cs"/>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CA" sz="2000" dirty="0">
                          <a:solidFill>
                            <a:schemeClr val="tx1"/>
                          </a:solidFill>
                          <a:effectLst/>
                          <a:latin typeface="+mj-lt"/>
                        </a:rPr>
                        <a:t>FVIII activity (FVIII:C) assay</a:t>
                      </a:r>
                      <a:endParaRPr lang="en-US" sz="2000" dirty="0">
                        <a:solidFill>
                          <a:schemeClr val="tx1"/>
                        </a:solidFill>
                        <a:effectLst/>
                        <a:latin typeface="+mj-lt"/>
                        <a:ea typeface="Times New Roman" panose="02020603050405020304" pitchFamily="18" charset="0"/>
                      </a:endParaRP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CA" sz="2000" dirty="0" err="1">
                          <a:solidFill>
                            <a:schemeClr val="tx1"/>
                          </a:solidFill>
                          <a:effectLst/>
                          <a:latin typeface="+mj-lt"/>
                        </a:rPr>
                        <a:t>Thromboelastography</a:t>
                      </a:r>
                      <a:r>
                        <a:rPr lang="en-CA" sz="2000" dirty="0">
                          <a:solidFill>
                            <a:schemeClr val="tx1"/>
                          </a:solidFill>
                          <a:effectLst/>
                          <a:latin typeface="+mj-lt"/>
                        </a:rPr>
                        <a:t>/thrombin generation </a:t>
                      </a:r>
                    </a:p>
                  </a:txBody>
                  <a:tcPr marL="85005" marR="85005" marT="31785" marB="3178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0201320"/>
                  </a:ext>
                </a:extLst>
              </a:tr>
            </a:tbl>
          </a:graphicData>
        </a:graphic>
      </p:graphicFrame>
      <p:sp>
        <p:nvSpPr>
          <p:cNvPr id="7" name="Donut 6">
            <a:extLst>
              <a:ext uri="{FF2B5EF4-FFF2-40B4-BE49-F238E27FC236}">
                <a16:creationId xmlns:a16="http://schemas.microsoft.com/office/drawing/2014/main" id="{4C8E9DAD-DB7E-D44E-8A43-9C7ABA509C7E}"/>
              </a:ext>
            </a:extLst>
          </p:cNvPr>
          <p:cNvSpPr/>
          <p:nvPr/>
        </p:nvSpPr>
        <p:spPr>
          <a:xfrm>
            <a:off x="6302003" y="3538494"/>
            <a:ext cx="5230269" cy="2089570"/>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tx1"/>
              </a:solidFill>
            </a:endParaRPr>
          </a:p>
        </p:txBody>
      </p:sp>
      <p:sp>
        <p:nvSpPr>
          <p:cNvPr id="6" name="Text Placeholder 5">
            <a:extLst>
              <a:ext uri="{FF2B5EF4-FFF2-40B4-BE49-F238E27FC236}">
                <a16:creationId xmlns:a16="http://schemas.microsoft.com/office/drawing/2014/main" id="{A6EBAF44-8C84-4266-977D-38C3F283067B}"/>
              </a:ext>
            </a:extLst>
          </p:cNvPr>
          <p:cNvSpPr>
            <a:spLocks noGrp="1"/>
          </p:cNvSpPr>
          <p:nvPr>
            <p:ph type="body" sz="quarter" idx="13"/>
          </p:nvPr>
        </p:nvSpPr>
        <p:spPr/>
        <p:txBody>
          <a:bodyPr/>
          <a:lstStyle/>
          <a:p>
            <a:r>
              <a:rPr lang="en-CA" sz="900" dirty="0"/>
              <a:t> * In high-responding inhibitors, with low inhibitor titer, FVIII may be used, monitoring for anamnestic response.</a:t>
            </a:r>
          </a:p>
          <a:p>
            <a:r>
              <a:rPr lang="en-US" sz="900" dirty="0" err="1"/>
              <a:t>aPCC</a:t>
            </a:r>
            <a:r>
              <a:rPr lang="en-US" sz="900" dirty="0"/>
              <a:t>, activated prothrombin complex concentrate</a:t>
            </a:r>
            <a:r>
              <a:rPr lang="en-US" dirty="0"/>
              <a:t>.</a:t>
            </a:r>
            <a:endParaRPr lang="en-CA" sz="900" dirty="0"/>
          </a:p>
        </p:txBody>
      </p:sp>
    </p:spTree>
    <p:extLst>
      <p:ext uri="{BB962C8B-B14F-4D97-AF65-F5344CB8AC3E}">
        <p14:creationId xmlns:p14="http://schemas.microsoft.com/office/powerpoint/2010/main" val="2271322074"/>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5815</TotalTime>
  <Words>2336</Words>
  <Application>Microsoft Office PowerPoint</Application>
  <PresentationFormat>Widescreen</PresentationFormat>
  <Paragraphs>252</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WFH</vt:lpstr>
      <vt:lpstr>Hemophilia Guidelines for All</vt:lpstr>
      <vt:lpstr>WFH Guidelines for the Management of Hemophilia</vt:lpstr>
      <vt:lpstr>Chapter 8: Inhibitors to Clotting Factor</vt:lpstr>
      <vt:lpstr>Disclosures: Margaret V. Ragni</vt:lpstr>
      <vt:lpstr>Authors</vt:lpstr>
      <vt:lpstr>Introduction</vt:lpstr>
      <vt:lpstr>What’s New</vt:lpstr>
      <vt:lpstr>Clinical Case @ 11 months</vt:lpstr>
      <vt:lpstr>Hemophilia A and FVIII inhibitors Management of bleeding</vt:lpstr>
      <vt:lpstr>Hemophilia B and FIX inhibitors Management of bleeding</vt:lpstr>
      <vt:lpstr>    </vt:lpstr>
      <vt:lpstr>Clinical Case</vt:lpstr>
      <vt:lpstr>      </vt:lpstr>
      <vt:lpstr>Immune tolerance induction General guidance</vt:lpstr>
      <vt:lpstr>Immune tolerance induction</vt:lpstr>
      <vt:lpstr>Bleed management and emicizumab</vt:lpstr>
      <vt:lpstr>      </vt:lpstr>
      <vt:lpstr>Bleed management and emicizumab</vt:lpstr>
      <vt:lpstr>Clinical case </vt:lpstr>
      <vt:lpstr>Surgery and invasive procedures General recommendations</vt:lpstr>
      <vt:lpstr>Surgery and invasive procedures</vt:lpstr>
      <vt:lpstr>Surgery and invasive procedures General recommendations</vt:lpstr>
      <vt:lpstr>Surgery and invasive procedures</vt:lpstr>
      <vt:lpstr>Conclusions</vt:lpstr>
      <vt:lpstr>Thank you to the Hemophilia Alliance for their support in developing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Iris Boraschi</cp:lastModifiedBy>
  <cp:revision>159</cp:revision>
  <cp:lastPrinted>2021-01-15T22:28:56Z</cp:lastPrinted>
  <dcterms:created xsi:type="dcterms:W3CDTF">2020-08-28T16:07:48Z</dcterms:created>
  <dcterms:modified xsi:type="dcterms:W3CDTF">2021-03-29T19:57:41Z</dcterms:modified>
</cp:coreProperties>
</file>