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1"/>
  </p:sldMasterIdLst>
  <p:notesMasterIdLst>
    <p:notesMasterId r:id="rId46"/>
  </p:notesMasterIdLst>
  <p:handoutMasterIdLst>
    <p:handoutMasterId r:id="rId47"/>
  </p:handoutMasterIdLst>
  <p:sldIdLst>
    <p:sldId id="2968" r:id="rId2"/>
    <p:sldId id="2969" r:id="rId3"/>
    <p:sldId id="2971" r:id="rId4"/>
    <p:sldId id="2970" r:id="rId5"/>
    <p:sldId id="2919" r:id="rId6"/>
    <p:sldId id="2967" r:id="rId7"/>
    <p:sldId id="2913" r:id="rId8"/>
    <p:sldId id="2929" r:id="rId9"/>
    <p:sldId id="2930" r:id="rId10"/>
    <p:sldId id="2931" r:id="rId11"/>
    <p:sldId id="2934" r:id="rId12"/>
    <p:sldId id="2935" r:id="rId13"/>
    <p:sldId id="2936" r:id="rId14"/>
    <p:sldId id="2937" r:id="rId15"/>
    <p:sldId id="2938" r:id="rId16"/>
    <p:sldId id="2965" r:id="rId17"/>
    <p:sldId id="2966" r:id="rId18"/>
    <p:sldId id="2939" r:id="rId19"/>
    <p:sldId id="2940" r:id="rId20"/>
    <p:sldId id="2951" r:id="rId21"/>
    <p:sldId id="2952" r:id="rId22"/>
    <p:sldId id="2945" r:id="rId23"/>
    <p:sldId id="2949" r:id="rId24"/>
    <p:sldId id="2980" r:id="rId25"/>
    <p:sldId id="2981" r:id="rId26"/>
    <p:sldId id="2950" r:id="rId27"/>
    <p:sldId id="2982" r:id="rId28"/>
    <p:sldId id="2977" r:id="rId29"/>
    <p:sldId id="2954" r:id="rId30"/>
    <p:sldId id="2983" r:id="rId31"/>
    <p:sldId id="2955" r:id="rId32"/>
    <p:sldId id="2957" r:id="rId33"/>
    <p:sldId id="2958" r:id="rId34"/>
    <p:sldId id="2973" r:id="rId35"/>
    <p:sldId id="2960" r:id="rId36"/>
    <p:sldId id="2974" r:id="rId37"/>
    <p:sldId id="2961" r:id="rId38"/>
    <p:sldId id="2962" r:id="rId39"/>
    <p:sldId id="2975" r:id="rId40"/>
    <p:sldId id="2963" r:id="rId41"/>
    <p:sldId id="2964" r:id="rId42"/>
    <p:sldId id="2976" r:id="rId43"/>
    <p:sldId id="2959" r:id="rId44"/>
    <p:sldId id="2764"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a Chadwick" initials="JC" lastIdx="6" clrIdx="0">
    <p:extLst>
      <p:ext uri="{19B8F6BF-5375-455C-9EA6-DF929625EA0E}">
        <p15:presenceInfo xmlns:p15="http://schemas.microsoft.com/office/powerpoint/2012/main" userId="S::jchadwick@wfh.org::bd1ae82f-124b-4de6-bc22-d4eddcd0bf4b" providerId="AD"/>
      </p:ext>
    </p:extLst>
  </p:cmAuthor>
  <p:cmAuthor id="2" name="Karine Igartua, Dr" initials="KID" lastIdx="1" clrIdx="1">
    <p:extLst>
      <p:ext uri="{19B8F6BF-5375-455C-9EA6-DF929625EA0E}">
        <p15:presenceInfo xmlns:p15="http://schemas.microsoft.com/office/powerpoint/2012/main" userId="S::karine.igartua@mcgill.ca::0db75cb2-a157-489c-977a-76c312e8a96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B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00D380-523B-4B3E-909C-B895DB0BCB09}" v="14" dt="2021-03-09T17:39:19.1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88014" autoAdjust="0"/>
  </p:normalViewPr>
  <p:slideViewPr>
    <p:cSldViewPr snapToGrid="0" snapToObjects="1">
      <p:cViewPr varScale="1">
        <p:scale>
          <a:sx n="68" d="100"/>
          <a:sy n="68" d="100"/>
        </p:scale>
        <p:origin x="1162" y="77"/>
      </p:cViewPr>
      <p:guideLst/>
    </p:cSldViewPr>
  </p:slideViewPr>
  <p:outlineViewPr>
    <p:cViewPr>
      <p:scale>
        <a:sx n="33" d="100"/>
        <a:sy n="33" d="100"/>
      </p:scale>
      <p:origin x="0" y="-41412"/>
    </p:cViewPr>
  </p:outlineViewPr>
  <p:notesTextViewPr>
    <p:cViewPr>
      <p:scale>
        <a:sx n="1" d="1"/>
        <a:sy n="1" d="1"/>
      </p:scale>
      <p:origin x="0" y="0"/>
    </p:cViewPr>
  </p:notesTextViewPr>
  <p:notesViewPr>
    <p:cSldViewPr snapToGrid="0" snapToObjects="1">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6F35C37-D651-4A91-94E6-09AF186CD97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a:extLst>
              <a:ext uri="{FF2B5EF4-FFF2-40B4-BE49-F238E27FC236}">
                <a16:creationId xmlns:a16="http://schemas.microsoft.com/office/drawing/2014/main" id="{4460A19F-734F-47E9-8398-07FEE84718C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6178E75-3782-4829-B6C4-5C3F6E17BF3F}" type="datetimeFigureOut">
              <a:rPr lang="en-CA" smtClean="0"/>
              <a:t>2021-03-29</a:t>
            </a:fld>
            <a:endParaRPr lang="en-CA" dirty="0"/>
          </a:p>
        </p:txBody>
      </p:sp>
      <p:sp>
        <p:nvSpPr>
          <p:cNvPr id="4" name="Footer Placeholder 3">
            <a:extLst>
              <a:ext uri="{FF2B5EF4-FFF2-40B4-BE49-F238E27FC236}">
                <a16:creationId xmlns:a16="http://schemas.microsoft.com/office/drawing/2014/main" id="{AB88A5E2-BF44-460F-BCC2-024BFB7E1AC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a:extLst>
              <a:ext uri="{FF2B5EF4-FFF2-40B4-BE49-F238E27FC236}">
                <a16:creationId xmlns:a16="http://schemas.microsoft.com/office/drawing/2014/main" id="{E82A8D8C-E067-44FA-A967-C7F676B0ED2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73F0053-82FB-4F36-8109-D49696C3CE2D}" type="slidenum">
              <a:rPr lang="en-CA" smtClean="0"/>
              <a:t>‹#›</a:t>
            </a:fld>
            <a:endParaRPr lang="en-CA" dirty="0"/>
          </a:p>
        </p:txBody>
      </p:sp>
    </p:spTree>
    <p:extLst>
      <p:ext uri="{BB962C8B-B14F-4D97-AF65-F5344CB8AC3E}">
        <p14:creationId xmlns:p14="http://schemas.microsoft.com/office/powerpoint/2010/main" val="14261006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9BD38F-9864-47F5-B866-587756436510}" type="datetimeFigureOut">
              <a:rPr lang="en-CA" smtClean="0"/>
              <a:t>2021-03-29</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BBCE48-BBE6-4F6B-B025-041E5A993504}" type="slidenum">
              <a:rPr lang="en-CA" smtClean="0"/>
              <a:t>‹#›</a:t>
            </a:fld>
            <a:endParaRPr lang="en-CA" dirty="0"/>
          </a:p>
        </p:txBody>
      </p:sp>
    </p:spTree>
    <p:extLst>
      <p:ext uri="{BB962C8B-B14F-4D97-AF65-F5344CB8AC3E}">
        <p14:creationId xmlns:p14="http://schemas.microsoft.com/office/powerpoint/2010/main" val="3954855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BBCE48-BBE6-4F6B-B025-041E5A993504}" type="slidenum">
              <a:rPr lang="en-CA" smtClean="0"/>
              <a:t>2</a:t>
            </a:fld>
            <a:endParaRPr lang="en-CA" dirty="0"/>
          </a:p>
        </p:txBody>
      </p:sp>
    </p:spTree>
    <p:extLst>
      <p:ext uri="{BB962C8B-B14F-4D97-AF65-F5344CB8AC3E}">
        <p14:creationId xmlns:p14="http://schemas.microsoft.com/office/powerpoint/2010/main" val="3159658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dirty="0"/>
          </a:p>
        </p:txBody>
      </p:sp>
      <p:sp>
        <p:nvSpPr>
          <p:cNvPr id="4" name="Slide Number Placeholder 3"/>
          <p:cNvSpPr>
            <a:spLocks noGrp="1"/>
          </p:cNvSpPr>
          <p:nvPr>
            <p:ph type="sldNum" sz="quarter" idx="5"/>
          </p:nvPr>
        </p:nvSpPr>
        <p:spPr/>
        <p:txBody>
          <a:bodyPr/>
          <a:lstStyle/>
          <a:p>
            <a:fld id="{00AC2BFD-7DF5-43F3-B370-424F643A0134}" type="slidenum">
              <a:rPr lang="en-CA" smtClean="0"/>
              <a:t>4</a:t>
            </a:fld>
            <a:endParaRPr lang="en-CA" dirty="0"/>
          </a:p>
        </p:txBody>
      </p:sp>
    </p:spTree>
    <p:extLst>
      <p:ext uri="{BB962C8B-B14F-4D97-AF65-F5344CB8AC3E}">
        <p14:creationId xmlns:p14="http://schemas.microsoft.com/office/powerpoint/2010/main" val="1024439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BBCE48-BBE6-4F6B-B025-041E5A993504}" type="slidenum">
              <a:rPr lang="en-CA" smtClean="0"/>
              <a:t>28</a:t>
            </a:fld>
            <a:endParaRPr lang="en-CA" dirty="0"/>
          </a:p>
        </p:txBody>
      </p:sp>
    </p:spTree>
    <p:extLst>
      <p:ext uri="{BB962C8B-B14F-4D97-AF65-F5344CB8AC3E}">
        <p14:creationId xmlns:p14="http://schemas.microsoft.com/office/powerpoint/2010/main" val="2273421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BBCE48-BBE6-4F6B-B025-041E5A993504}" type="slidenum">
              <a:rPr lang="en-CA" smtClean="0"/>
              <a:t>32</a:t>
            </a:fld>
            <a:endParaRPr lang="en-CA" dirty="0"/>
          </a:p>
        </p:txBody>
      </p:sp>
    </p:spTree>
    <p:extLst>
      <p:ext uri="{BB962C8B-B14F-4D97-AF65-F5344CB8AC3E}">
        <p14:creationId xmlns:p14="http://schemas.microsoft.com/office/powerpoint/2010/main" val="4238951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BBCE48-BBE6-4F6B-B025-041E5A993504}" type="slidenum">
              <a:rPr lang="en-CA" smtClean="0"/>
              <a:t>37</a:t>
            </a:fld>
            <a:endParaRPr lang="en-CA" dirty="0"/>
          </a:p>
        </p:txBody>
      </p:sp>
    </p:spTree>
    <p:extLst>
      <p:ext uri="{BB962C8B-B14F-4D97-AF65-F5344CB8AC3E}">
        <p14:creationId xmlns:p14="http://schemas.microsoft.com/office/powerpoint/2010/main" val="504987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BBCE48-BBE6-4F6B-B025-041E5A993504}" type="slidenum">
              <a:rPr lang="en-CA" smtClean="0"/>
              <a:t>38</a:t>
            </a:fld>
            <a:endParaRPr lang="en-CA" dirty="0"/>
          </a:p>
        </p:txBody>
      </p:sp>
    </p:spTree>
    <p:extLst>
      <p:ext uri="{BB962C8B-B14F-4D97-AF65-F5344CB8AC3E}">
        <p14:creationId xmlns:p14="http://schemas.microsoft.com/office/powerpoint/2010/main" val="990230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br>
              <a:rPr lang="en-US" dirty="0"/>
            </a:br>
            <a:endParaRPr lang="en-CA" dirty="0"/>
          </a:p>
        </p:txBody>
      </p:sp>
      <p:sp>
        <p:nvSpPr>
          <p:cNvPr id="3" name="Content Placeholder 2"/>
          <p:cNvSpPr>
            <a:spLocks noGrp="1"/>
          </p:cNvSpPr>
          <p:nvPr>
            <p:ph idx="1"/>
          </p:nvPr>
        </p:nvSpPr>
        <p:spPr/>
        <p:txBody>
          <a:bodyPr/>
          <a:lstStyle>
            <a:lvl1pPr>
              <a:buClr>
                <a:srgbClr val="642566"/>
              </a:buClr>
              <a:defRPr/>
            </a:lvl1pPr>
            <a:lvl2pPr>
              <a:buClr>
                <a:srgbClr val="642566"/>
              </a:buClr>
              <a:defRPr/>
            </a:lvl2pPr>
            <a:lvl3pPr>
              <a:buClr>
                <a:srgbClr val="642566"/>
              </a:buClr>
              <a:defRPr/>
            </a:lvl3pPr>
            <a:lvl4pPr>
              <a:buClr>
                <a:srgbClr val="642566"/>
              </a:buClr>
              <a:defRPr/>
            </a:lvl4pPr>
            <a:lvl5pPr>
              <a:buClr>
                <a:srgbClr val="642566"/>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Text Placeholder 6"/>
          <p:cNvSpPr>
            <a:spLocks noGrp="1"/>
          </p:cNvSpPr>
          <p:nvPr>
            <p:ph type="body" sz="quarter" idx="13" hasCustomPrompt="1"/>
          </p:nvPr>
        </p:nvSpPr>
        <p:spPr>
          <a:xfrm>
            <a:off x="838201" y="6356351"/>
            <a:ext cx="9925050" cy="365125"/>
          </a:xfrm>
        </p:spPr>
        <p:txBody>
          <a:bodyPr bIns="0" anchor="b">
            <a:noAutofit/>
          </a:bodyPr>
          <a:lstStyle>
            <a:lvl1pPr marL="0" indent="0">
              <a:spcBef>
                <a:spcPts val="0"/>
              </a:spcBef>
              <a:spcAft>
                <a:spcPts val="0"/>
              </a:spcAft>
              <a:buNone/>
              <a:defRPr sz="900"/>
            </a:lvl1pPr>
            <a:lvl2pPr marL="457269" indent="0">
              <a:buNone/>
              <a:defRPr/>
            </a:lvl2pPr>
          </a:lstStyle>
          <a:p>
            <a:pPr lvl="0"/>
            <a:r>
              <a:rPr lang="en-US" dirty="0"/>
              <a:t>Edit Master text styles</a:t>
            </a:r>
          </a:p>
        </p:txBody>
      </p:sp>
      <p:sp>
        <p:nvSpPr>
          <p:cNvPr id="8" name="Slide Number Placeholder 7"/>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814A5-5B67-49A0-A5BA-40050328EF92}" type="slidenum">
              <a:rPr kumimoji="0" lang="en-CA" sz="11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1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3782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39944-AC5A-8E4C-8681-EDE8B23A003C}"/>
              </a:ext>
            </a:extLst>
          </p:cNvPr>
          <p:cNvSpPr>
            <a:spLocks noGrp="1"/>
          </p:cNvSpPr>
          <p:nvPr>
            <p:ph type="ctrTitle"/>
          </p:nvPr>
        </p:nvSpPr>
        <p:spPr>
          <a:xfrm>
            <a:off x="1219200" y="1122363"/>
            <a:ext cx="9144000" cy="2387600"/>
          </a:xfrm>
        </p:spPr>
        <p:txBody>
          <a:bodyPr anchor="b">
            <a:normAutofit/>
          </a:bodyPr>
          <a:lstStyle>
            <a:lvl1pPr algn="l">
              <a:defRPr sz="4800"/>
            </a:lvl1pPr>
          </a:lstStyle>
          <a:p>
            <a:r>
              <a:rPr lang="en-US"/>
              <a:t>Click to edit Master title style</a:t>
            </a:r>
          </a:p>
        </p:txBody>
      </p:sp>
      <p:sp>
        <p:nvSpPr>
          <p:cNvPr id="3" name="Subtitle 2">
            <a:extLst>
              <a:ext uri="{FF2B5EF4-FFF2-40B4-BE49-F238E27FC236}">
                <a16:creationId xmlns:a16="http://schemas.microsoft.com/office/drawing/2014/main" id="{EB3A4AD7-04FD-6E44-807F-22BA9106D489}"/>
              </a:ext>
            </a:extLst>
          </p:cNvPr>
          <p:cNvSpPr>
            <a:spLocks noGrp="1"/>
          </p:cNvSpPr>
          <p:nvPr>
            <p:ph type="subTitle" idx="1"/>
          </p:nvPr>
        </p:nvSpPr>
        <p:spPr>
          <a:xfrm>
            <a:off x="1219200" y="3602038"/>
            <a:ext cx="9144000" cy="26463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91248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br>
              <a:rPr lang="en-US" dirty="0"/>
            </a:br>
            <a:endParaRPr lang="en-CA"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814A5-5B67-49A0-A5BA-40050328EF92}" type="slidenum">
              <a:rPr kumimoji="0" lang="en-CA" sz="11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1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4" name="Text Placeholder 6">
            <a:extLst>
              <a:ext uri="{FF2B5EF4-FFF2-40B4-BE49-F238E27FC236}">
                <a16:creationId xmlns:a16="http://schemas.microsoft.com/office/drawing/2014/main" id="{F276C467-B1B5-48BF-859F-C41555A9A4E8}"/>
              </a:ext>
            </a:extLst>
          </p:cNvPr>
          <p:cNvSpPr>
            <a:spLocks noGrp="1"/>
          </p:cNvSpPr>
          <p:nvPr>
            <p:ph type="body" sz="quarter" idx="13" hasCustomPrompt="1"/>
          </p:nvPr>
        </p:nvSpPr>
        <p:spPr>
          <a:xfrm>
            <a:off x="838201" y="6356351"/>
            <a:ext cx="9925050" cy="365125"/>
          </a:xfrm>
        </p:spPr>
        <p:txBody>
          <a:bodyPr bIns="0" anchor="b">
            <a:noAutofit/>
          </a:bodyPr>
          <a:lstStyle>
            <a:lvl1pPr marL="0" indent="0">
              <a:spcBef>
                <a:spcPts val="0"/>
              </a:spcBef>
              <a:spcAft>
                <a:spcPts val="0"/>
              </a:spcAft>
              <a:buNone/>
              <a:defRPr sz="900"/>
            </a:lvl1pPr>
            <a:lvl2pPr marL="457269" indent="0">
              <a:buNone/>
              <a:defRPr/>
            </a:lvl2pPr>
          </a:lstStyle>
          <a:p>
            <a:pPr lvl="0"/>
            <a:r>
              <a:rPr lang="en-US" dirty="0"/>
              <a:t>Edit Master text styles</a:t>
            </a:r>
          </a:p>
        </p:txBody>
      </p:sp>
    </p:spTree>
    <p:extLst>
      <p:ext uri="{BB962C8B-B14F-4D97-AF65-F5344CB8AC3E}">
        <p14:creationId xmlns:p14="http://schemas.microsoft.com/office/powerpoint/2010/main" val="1152791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CB87F9-AB75-1C41-A436-61396F00B64D}"/>
              </a:ext>
            </a:extLst>
          </p:cNvPr>
          <p:cNvPicPr>
            <a:picLocks noChangeAspect="1"/>
          </p:cNvPicPr>
          <p:nvPr userDrawn="1"/>
        </p:nvPicPr>
        <p:blipFill rotWithShape="1">
          <a:blip r:embed="rId2">
            <a:duotone>
              <a:prstClr val="black"/>
              <a:srgbClr val="008BB0">
                <a:tint val="45000"/>
                <a:satMod val="400000"/>
              </a:srgbClr>
            </a:duotone>
            <a:extLst>
              <a:ext uri="{BEBA8EAE-BF5A-486C-A8C5-ECC9F3942E4B}">
                <a14:imgProps xmlns:a14="http://schemas.microsoft.com/office/drawing/2010/main">
                  <a14:imgLayer r:embed="rId3">
                    <a14:imgEffect>
                      <a14:saturation sat="0"/>
                    </a14:imgEffect>
                  </a14:imgLayer>
                </a14:imgProps>
              </a:ext>
            </a:extLst>
          </a:blip>
          <a:srcRect b="87246"/>
          <a:stretch/>
        </p:blipFill>
        <p:spPr>
          <a:xfrm>
            <a:off x="0" y="5983357"/>
            <a:ext cx="12192000" cy="874643"/>
          </a:xfrm>
          <a:prstGeom prst="rect">
            <a:avLst/>
          </a:prstGeom>
        </p:spPr>
      </p:pic>
      <p:sp>
        <p:nvSpPr>
          <p:cNvPr id="2" name="Title 1">
            <a:extLst>
              <a:ext uri="{FF2B5EF4-FFF2-40B4-BE49-F238E27FC236}">
                <a16:creationId xmlns:a16="http://schemas.microsoft.com/office/drawing/2014/main" id="{71339944-AC5A-8E4C-8681-EDE8B23A003C}"/>
              </a:ext>
            </a:extLst>
          </p:cNvPr>
          <p:cNvSpPr>
            <a:spLocks noGrp="1"/>
          </p:cNvSpPr>
          <p:nvPr>
            <p:ph type="ctrTitle"/>
          </p:nvPr>
        </p:nvSpPr>
        <p:spPr>
          <a:xfrm>
            <a:off x="1524000" y="1122363"/>
            <a:ext cx="9144000" cy="2387600"/>
          </a:xfrm>
        </p:spPr>
        <p:txBody>
          <a:bodyPr anchor="b">
            <a:normAutofit/>
          </a:bodyPr>
          <a:lstStyle>
            <a:lvl1pPr algn="ctr">
              <a:defRPr sz="4800"/>
            </a:lvl1pPr>
          </a:lstStyle>
          <a:p>
            <a:r>
              <a:rPr lang="en-US"/>
              <a:t>Click to edit Master title style</a:t>
            </a:r>
          </a:p>
        </p:txBody>
      </p:sp>
      <p:sp>
        <p:nvSpPr>
          <p:cNvPr id="3" name="Subtitle 2">
            <a:extLst>
              <a:ext uri="{FF2B5EF4-FFF2-40B4-BE49-F238E27FC236}">
                <a16:creationId xmlns:a16="http://schemas.microsoft.com/office/drawing/2014/main" id="{EB3A4AD7-04FD-6E44-807F-22BA9106D4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a:extLst>
              <a:ext uri="{FF2B5EF4-FFF2-40B4-BE49-F238E27FC236}">
                <a16:creationId xmlns:a16="http://schemas.microsoft.com/office/drawing/2014/main" id="{881333E1-1FD8-4F8B-9264-CC4E790F7B72}"/>
              </a:ext>
            </a:extLst>
          </p:cNvPr>
          <p:cNvPicPr>
            <a:picLocks noChangeAspect="1"/>
          </p:cNvPicPr>
          <p:nvPr userDrawn="1"/>
        </p:nvPicPr>
        <p:blipFill rotWithShape="1">
          <a:blip r:embed="rId4"/>
          <a:srcRect t="22914" r="42817"/>
          <a:stretch/>
        </p:blipFill>
        <p:spPr>
          <a:xfrm>
            <a:off x="10125434" y="330666"/>
            <a:ext cx="1887110" cy="984838"/>
          </a:xfrm>
          <a:prstGeom prst="rect">
            <a:avLst/>
          </a:prstGeom>
        </p:spPr>
      </p:pic>
    </p:spTree>
    <p:extLst>
      <p:ext uri="{BB962C8B-B14F-4D97-AF65-F5344CB8AC3E}">
        <p14:creationId xmlns:p14="http://schemas.microsoft.com/office/powerpoint/2010/main" val="3714295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5" name="Slide Number Placeholder 4"/>
          <p:cNvSpPr>
            <a:spLocks noGrp="1"/>
          </p:cNvSpPr>
          <p:nvPr>
            <p:ph type="sldNum" sz="quarter" idx="12"/>
          </p:nvPr>
        </p:nvSpPr>
        <p:spPr/>
        <p:txBody>
          <a:bodyPr/>
          <a:lstStyle/>
          <a:p>
            <a:fld id="{2CA814A5-5B67-49A0-A5BA-40050328EF92}" type="slidenum">
              <a:rPr lang="en-CA" smtClean="0"/>
              <a:t>‹#›</a:t>
            </a:fld>
            <a:endParaRPr lang="en-CA" dirty="0"/>
          </a:p>
        </p:txBody>
      </p:sp>
    </p:spTree>
    <p:extLst>
      <p:ext uri="{BB962C8B-B14F-4D97-AF65-F5344CB8AC3E}">
        <p14:creationId xmlns:p14="http://schemas.microsoft.com/office/powerpoint/2010/main" val="2961785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CB87F9-AB75-1C41-A436-61396F00B64D}"/>
              </a:ext>
            </a:extLst>
          </p:cNvPr>
          <p:cNvPicPr>
            <a:picLocks noChangeAspect="1"/>
          </p:cNvPicPr>
          <p:nvPr userDrawn="1"/>
        </p:nvPicPr>
        <p:blipFill rotWithShape="1">
          <a:blip r:embed="rId2">
            <a:duotone>
              <a:prstClr val="black"/>
              <a:srgbClr val="008BB0">
                <a:tint val="45000"/>
                <a:satMod val="400000"/>
              </a:srgbClr>
            </a:duotone>
            <a:extLst>
              <a:ext uri="{BEBA8EAE-BF5A-486C-A8C5-ECC9F3942E4B}">
                <a14:imgProps xmlns:a14="http://schemas.microsoft.com/office/drawing/2010/main">
                  <a14:imgLayer r:embed="rId3">
                    <a14:imgEffect>
                      <a14:saturation sat="0"/>
                    </a14:imgEffect>
                  </a14:imgLayer>
                </a14:imgProps>
              </a:ext>
            </a:extLst>
          </a:blip>
          <a:srcRect b="87246"/>
          <a:stretch/>
        </p:blipFill>
        <p:spPr>
          <a:xfrm>
            <a:off x="0" y="5983357"/>
            <a:ext cx="12192000" cy="874643"/>
          </a:xfrm>
          <a:prstGeom prst="rect">
            <a:avLst/>
          </a:prstGeom>
        </p:spPr>
      </p:pic>
      <p:sp>
        <p:nvSpPr>
          <p:cNvPr id="2" name="Title 1">
            <a:extLst>
              <a:ext uri="{FF2B5EF4-FFF2-40B4-BE49-F238E27FC236}">
                <a16:creationId xmlns:a16="http://schemas.microsoft.com/office/drawing/2014/main" id="{71339944-AC5A-8E4C-8681-EDE8B23A003C}"/>
              </a:ext>
            </a:extLst>
          </p:cNvPr>
          <p:cNvSpPr>
            <a:spLocks noGrp="1"/>
          </p:cNvSpPr>
          <p:nvPr>
            <p:ph type="ctrTitle"/>
          </p:nvPr>
        </p:nvSpPr>
        <p:spPr>
          <a:xfrm>
            <a:off x="1524000" y="1122363"/>
            <a:ext cx="9144000" cy="2387600"/>
          </a:xfrm>
        </p:spPr>
        <p:txBody>
          <a:bodyPr anchor="b">
            <a:normAutofit/>
          </a:bodyPr>
          <a:lstStyle>
            <a:lvl1pPr algn="ctr">
              <a:defRPr sz="4800"/>
            </a:lvl1pPr>
          </a:lstStyle>
          <a:p>
            <a:r>
              <a:rPr lang="en-US"/>
              <a:t>Click to edit Master title style</a:t>
            </a:r>
          </a:p>
        </p:txBody>
      </p:sp>
      <p:sp>
        <p:nvSpPr>
          <p:cNvPr id="3" name="Subtitle 2">
            <a:extLst>
              <a:ext uri="{FF2B5EF4-FFF2-40B4-BE49-F238E27FC236}">
                <a16:creationId xmlns:a16="http://schemas.microsoft.com/office/drawing/2014/main" id="{EB3A4AD7-04FD-6E44-807F-22BA9106D4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a:extLst>
              <a:ext uri="{FF2B5EF4-FFF2-40B4-BE49-F238E27FC236}">
                <a16:creationId xmlns:a16="http://schemas.microsoft.com/office/drawing/2014/main" id="{881333E1-1FD8-4F8B-9264-CC4E790F7B72}"/>
              </a:ext>
            </a:extLst>
          </p:cNvPr>
          <p:cNvPicPr>
            <a:picLocks noChangeAspect="1"/>
          </p:cNvPicPr>
          <p:nvPr userDrawn="1"/>
        </p:nvPicPr>
        <p:blipFill rotWithShape="1">
          <a:blip r:embed="rId4"/>
          <a:srcRect t="22914" r="42817"/>
          <a:stretch/>
        </p:blipFill>
        <p:spPr>
          <a:xfrm>
            <a:off x="10125434" y="330666"/>
            <a:ext cx="1887110" cy="984838"/>
          </a:xfrm>
          <a:prstGeom prst="rect">
            <a:avLst/>
          </a:prstGeom>
        </p:spPr>
      </p:pic>
    </p:spTree>
    <p:extLst>
      <p:ext uri="{BB962C8B-B14F-4D97-AF65-F5344CB8AC3E}">
        <p14:creationId xmlns:p14="http://schemas.microsoft.com/office/powerpoint/2010/main" val="1637595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39944-AC5A-8E4C-8681-EDE8B23A003C}"/>
              </a:ext>
            </a:extLst>
          </p:cNvPr>
          <p:cNvSpPr>
            <a:spLocks noGrp="1"/>
          </p:cNvSpPr>
          <p:nvPr>
            <p:ph type="ctrTitle"/>
          </p:nvPr>
        </p:nvSpPr>
        <p:spPr>
          <a:xfrm>
            <a:off x="1219200" y="1122363"/>
            <a:ext cx="9144000" cy="2387600"/>
          </a:xfrm>
        </p:spPr>
        <p:txBody>
          <a:bodyPr anchor="b">
            <a:normAutofit/>
          </a:bodyPr>
          <a:lstStyle>
            <a:lvl1pPr algn="l">
              <a:defRPr sz="4800"/>
            </a:lvl1pPr>
          </a:lstStyle>
          <a:p>
            <a:r>
              <a:rPr lang="en-US"/>
              <a:t>Click to edit Master title style</a:t>
            </a:r>
          </a:p>
        </p:txBody>
      </p:sp>
      <p:sp>
        <p:nvSpPr>
          <p:cNvPr id="3" name="Subtitle 2">
            <a:extLst>
              <a:ext uri="{FF2B5EF4-FFF2-40B4-BE49-F238E27FC236}">
                <a16:creationId xmlns:a16="http://schemas.microsoft.com/office/drawing/2014/main" id="{EB3A4AD7-04FD-6E44-807F-22BA9106D489}"/>
              </a:ext>
            </a:extLst>
          </p:cNvPr>
          <p:cNvSpPr>
            <a:spLocks noGrp="1"/>
          </p:cNvSpPr>
          <p:nvPr>
            <p:ph type="subTitle" idx="1"/>
          </p:nvPr>
        </p:nvSpPr>
        <p:spPr>
          <a:xfrm>
            <a:off x="1219200" y="3602038"/>
            <a:ext cx="9144000" cy="26463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897722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microsoft.com/office/2007/relationships/hdphoto" Target="../media/hdphoto1.wdp"/><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FF3365-1B3B-AE40-897B-3F273547EDE7}"/>
              </a:ext>
            </a:extLst>
          </p:cNvPr>
          <p:cNvSpPr>
            <a:spLocks noGrp="1"/>
          </p:cNvSpPr>
          <p:nvPr>
            <p:ph type="title"/>
          </p:nvPr>
        </p:nvSpPr>
        <p:spPr>
          <a:xfrm>
            <a:off x="838199" y="225425"/>
            <a:ext cx="10515599" cy="1090079"/>
          </a:xfrm>
          <a:prstGeom prst="rect">
            <a:avLst/>
          </a:prstGeom>
        </p:spPr>
        <p:txBody>
          <a:bodyPr vert="horz" lIns="91440" tIns="45720" rIns="91440" bIns="45720" rtlCol="0" anchor="ctr">
            <a:normAutofit/>
          </a:bodyPr>
          <a:lstStyle/>
          <a:p>
            <a:r>
              <a:rPr lang="en-US" dirty="0"/>
              <a:t>Click to edit Master title style</a:t>
            </a:r>
            <a:br>
              <a:rPr lang="en-US" dirty="0"/>
            </a:br>
            <a:endParaRPr lang="en-US" dirty="0"/>
          </a:p>
        </p:txBody>
      </p:sp>
      <p:sp>
        <p:nvSpPr>
          <p:cNvPr id="3" name="Text Placeholder 2">
            <a:extLst>
              <a:ext uri="{FF2B5EF4-FFF2-40B4-BE49-F238E27FC236}">
                <a16:creationId xmlns:a16="http://schemas.microsoft.com/office/drawing/2014/main" id="{C2DC2FB9-82F0-7645-AE9C-21EDC14F354F}"/>
              </a:ext>
            </a:extLst>
          </p:cNvPr>
          <p:cNvSpPr>
            <a:spLocks noGrp="1"/>
          </p:cNvSpPr>
          <p:nvPr>
            <p:ph type="body" idx="1"/>
          </p:nvPr>
        </p:nvSpPr>
        <p:spPr>
          <a:xfrm>
            <a:off x="838200" y="1562100"/>
            <a:ext cx="10515600" cy="46148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099C6682-5A17-3349-B2C2-42FD07376596}"/>
              </a:ext>
            </a:extLst>
          </p:cNvPr>
          <p:cNvSpPr>
            <a:spLocks noGrp="1"/>
          </p:cNvSpPr>
          <p:nvPr>
            <p:ph type="sldNum" sz="quarter" idx="4"/>
          </p:nvPr>
        </p:nvSpPr>
        <p:spPr>
          <a:xfrm>
            <a:off x="241300" y="6356350"/>
            <a:ext cx="596900" cy="365125"/>
          </a:xfrm>
          <a:prstGeom prst="rect">
            <a:avLst/>
          </a:prstGeom>
        </p:spPr>
        <p:txBody>
          <a:bodyPr vert="horz" lIns="91440" tIns="45720" rIns="91440" bIns="0" rtlCol="0" anchor="b"/>
          <a:lstStyle>
            <a:lvl1pPr algn="r">
              <a:defRPr sz="11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BAC8732-66C3-AF47-99DC-2B6DA4C694F7}" type="slidenum">
              <a:rPr kumimoji="0" lang="en-US" sz="11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pic>
        <p:nvPicPr>
          <p:cNvPr id="7" name="Picture 6">
            <a:extLst>
              <a:ext uri="{FF2B5EF4-FFF2-40B4-BE49-F238E27FC236}">
                <a16:creationId xmlns:a16="http://schemas.microsoft.com/office/drawing/2014/main" id="{C667B1BE-FB9D-4955-AE31-DCA4774DB769}"/>
              </a:ext>
            </a:extLst>
          </p:cNvPr>
          <p:cNvPicPr>
            <a:picLocks noChangeAspect="1"/>
          </p:cNvPicPr>
          <p:nvPr userDrawn="1"/>
        </p:nvPicPr>
        <p:blipFill rotWithShape="1">
          <a:blip r:embed="rId9"/>
          <a:srcRect t="22914" r="42817"/>
          <a:stretch/>
        </p:blipFill>
        <p:spPr>
          <a:xfrm>
            <a:off x="10827943" y="6028343"/>
            <a:ext cx="1257027" cy="656013"/>
          </a:xfrm>
          <a:prstGeom prst="rect">
            <a:avLst/>
          </a:prstGeom>
        </p:spPr>
      </p:pic>
      <p:pic>
        <p:nvPicPr>
          <p:cNvPr id="8" name="Picture 7">
            <a:extLst>
              <a:ext uri="{FF2B5EF4-FFF2-40B4-BE49-F238E27FC236}">
                <a16:creationId xmlns:a16="http://schemas.microsoft.com/office/drawing/2014/main" id="{609C7A7C-071F-4B63-90CB-BB6650ECC3A7}"/>
              </a:ext>
            </a:extLst>
          </p:cNvPr>
          <p:cNvPicPr>
            <a:picLocks noChangeAspect="1"/>
          </p:cNvPicPr>
          <p:nvPr userDrawn="1"/>
        </p:nvPicPr>
        <p:blipFill rotWithShape="1">
          <a:blip r:embed="rId10">
            <a:duotone>
              <a:prstClr val="black"/>
              <a:srgbClr val="008BB0">
                <a:tint val="45000"/>
                <a:satMod val="400000"/>
              </a:srgbClr>
            </a:duotone>
            <a:extLst>
              <a:ext uri="{BEBA8EAE-BF5A-486C-A8C5-ECC9F3942E4B}">
                <a14:imgProps xmlns:a14="http://schemas.microsoft.com/office/drawing/2010/main">
                  <a14:imgLayer r:embed="rId11">
                    <a14:imgEffect>
                      <a14:saturation sat="0"/>
                    </a14:imgEffect>
                  </a14:imgLayer>
                </a14:imgProps>
              </a:ext>
            </a:extLst>
          </a:blip>
          <a:srcRect b="96644"/>
          <a:stretch/>
        </p:blipFill>
        <p:spPr>
          <a:xfrm>
            <a:off x="0" y="6724650"/>
            <a:ext cx="12192000" cy="152400"/>
          </a:xfrm>
          <a:prstGeom prst="rect">
            <a:avLst/>
          </a:prstGeom>
        </p:spPr>
      </p:pic>
    </p:spTree>
    <p:extLst>
      <p:ext uri="{BB962C8B-B14F-4D97-AF65-F5344CB8AC3E}">
        <p14:creationId xmlns:p14="http://schemas.microsoft.com/office/powerpoint/2010/main" val="346942293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57" r:id="rId5"/>
    <p:sldLayoutId id="2147483649" r:id="rId6"/>
    <p:sldLayoutId id="2147483664" r:id="rId7"/>
  </p:sldLayoutIdLst>
  <p:txStyles>
    <p:titleStyle>
      <a:lvl1pPr algn="l" defTabSz="914400" rtl="0" eaLnBrk="1" latinLnBrk="0" hangingPunct="1">
        <a:lnSpc>
          <a:spcPct val="90000"/>
        </a:lnSpc>
        <a:spcBef>
          <a:spcPct val="0"/>
        </a:spcBef>
        <a:buNone/>
        <a:defRPr sz="34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800"/>
        </a:spcBef>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63469-532D-4691-87EF-3C3CB476CFBA}"/>
              </a:ext>
            </a:extLst>
          </p:cNvPr>
          <p:cNvSpPr>
            <a:spLocks noGrp="1"/>
          </p:cNvSpPr>
          <p:nvPr>
            <p:ph type="ctrTitle"/>
          </p:nvPr>
        </p:nvSpPr>
        <p:spPr>
          <a:xfrm>
            <a:off x="190500" y="1122363"/>
            <a:ext cx="11811000" cy="2387600"/>
          </a:xfrm>
        </p:spPr>
        <p:txBody>
          <a:bodyPr>
            <a:normAutofit/>
          </a:bodyPr>
          <a:lstStyle/>
          <a:p>
            <a:r>
              <a:rPr lang="en-CA" noProof="0" dirty="0"/>
              <a:t>Hemophilia Guidelines for All</a:t>
            </a:r>
          </a:p>
        </p:txBody>
      </p:sp>
      <p:sp>
        <p:nvSpPr>
          <p:cNvPr id="3" name="Subtitle 2">
            <a:extLst>
              <a:ext uri="{FF2B5EF4-FFF2-40B4-BE49-F238E27FC236}">
                <a16:creationId xmlns:a16="http://schemas.microsoft.com/office/drawing/2014/main" id="{AA7C183B-16C7-4831-96B4-F20CAE110378}"/>
              </a:ext>
            </a:extLst>
          </p:cNvPr>
          <p:cNvSpPr>
            <a:spLocks noGrp="1"/>
          </p:cNvSpPr>
          <p:nvPr>
            <p:ph type="subTitle" idx="1"/>
          </p:nvPr>
        </p:nvSpPr>
        <p:spPr/>
        <p:txBody>
          <a:bodyPr/>
          <a:lstStyle/>
          <a:p>
            <a:r>
              <a:rPr lang="en-CA" noProof="0" dirty="0"/>
              <a:t>A new ambition of the World Federation of Hemophilia</a:t>
            </a:r>
          </a:p>
        </p:txBody>
      </p:sp>
    </p:spTree>
    <p:extLst>
      <p:ext uri="{BB962C8B-B14F-4D97-AF65-F5344CB8AC3E}">
        <p14:creationId xmlns:p14="http://schemas.microsoft.com/office/powerpoint/2010/main" val="1712149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10C04-5317-464F-B9C4-5946ADB8C790}"/>
              </a:ext>
            </a:extLst>
          </p:cNvPr>
          <p:cNvSpPr>
            <a:spLocks noGrp="1"/>
          </p:cNvSpPr>
          <p:nvPr>
            <p:ph type="title"/>
          </p:nvPr>
        </p:nvSpPr>
        <p:spPr>
          <a:xfrm>
            <a:off x="838199" y="225425"/>
            <a:ext cx="10515599" cy="1090079"/>
          </a:xfrm>
        </p:spPr>
        <p:txBody>
          <a:bodyPr>
            <a:normAutofit/>
          </a:bodyPr>
          <a:lstStyle/>
          <a:p>
            <a:r>
              <a:rPr lang="en-CA" noProof="0" dirty="0"/>
              <a:t>Carriers</a:t>
            </a:r>
            <a:br>
              <a:rPr lang="en-CA" noProof="0" dirty="0"/>
            </a:br>
            <a:r>
              <a:rPr lang="en-CA" noProof="0" dirty="0"/>
              <a:t>Bleeding symptoms</a:t>
            </a:r>
          </a:p>
        </p:txBody>
      </p:sp>
      <p:sp>
        <p:nvSpPr>
          <p:cNvPr id="3" name="Content Placeholder 2">
            <a:extLst>
              <a:ext uri="{FF2B5EF4-FFF2-40B4-BE49-F238E27FC236}">
                <a16:creationId xmlns:a16="http://schemas.microsoft.com/office/drawing/2014/main" id="{0AE6A6BD-1422-4C7A-88E3-B4D62A8D1899}"/>
              </a:ext>
            </a:extLst>
          </p:cNvPr>
          <p:cNvSpPr>
            <a:spLocks noGrp="1"/>
          </p:cNvSpPr>
          <p:nvPr>
            <p:ph idx="1"/>
          </p:nvPr>
        </p:nvSpPr>
        <p:spPr>
          <a:xfrm>
            <a:off x="838200" y="1562100"/>
            <a:ext cx="10515600" cy="4614863"/>
          </a:xfrm>
        </p:spPr>
        <p:txBody>
          <a:bodyPr>
            <a:normAutofit/>
          </a:bodyPr>
          <a:lstStyle/>
          <a:p>
            <a:r>
              <a:rPr lang="en-CA" noProof="0" dirty="0"/>
              <a:t>The most common manifestations among symptomatic carriers include:</a:t>
            </a:r>
          </a:p>
          <a:p>
            <a:pPr lvl="1"/>
            <a:r>
              <a:rPr lang="en-CA" noProof="0" dirty="0"/>
              <a:t>menorrhagia </a:t>
            </a:r>
          </a:p>
          <a:p>
            <a:pPr lvl="1"/>
            <a:r>
              <a:rPr lang="en-CA" noProof="0" dirty="0"/>
              <a:t>dysmenorrhea </a:t>
            </a:r>
          </a:p>
          <a:p>
            <a:pPr lvl="1"/>
            <a:r>
              <a:rPr lang="en-CA" noProof="0" dirty="0"/>
              <a:t>postpartum hemorrhage</a:t>
            </a:r>
          </a:p>
          <a:p>
            <a:pPr lvl="1"/>
            <a:r>
              <a:rPr lang="en-CA" noProof="0" dirty="0"/>
              <a:t>perimenopausal bleeding</a:t>
            </a:r>
          </a:p>
          <a:p>
            <a:pPr lvl="1"/>
            <a:r>
              <a:rPr lang="en-CA" noProof="0" dirty="0"/>
              <a:t>abnormal bleeding alone, following trauma, or after medical interventions</a:t>
            </a:r>
          </a:p>
          <a:p>
            <a:r>
              <a:rPr lang="en-CA" noProof="0" dirty="0"/>
              <a:t>Hormonal therapy is useful in managing heavy menstrual bleeding using oral, subcutaneous, or transdermal formulations containing estrogen/progesterone/progestin, the levonorgestrel IUD or oral antifibrinolytics</a:t>
            </a:r>
          </a:p>
        </p:txBody>
      </p:sp>
      <p:sp>
        <p:nvSpPr>
          <p:cNvPr id="4" name="Text Placeholder 3">
            <a:extLst>
              <a:ext uri="{FF2B5EF4-FFF2-40B4-BE49-F238E27FC236}">
                <a16:creationId xmlns:a16="http://schemas.microsoft.com/office/drawing/2014/main" id="{A0FAA226-2B96-41DE-A1DC-7C51D6F4FEC0}"/>
              </a:ext>
            </a:extLst>
          </p:cNvPr>
          <p:cNvSpPr>
            <a:spLocks noGrp="1"/>
          </p:cNvSpPr>
          <p:nvPr>
            <p:ph type="body" sz="quarter" idx="13"/>
          </p:nvPr>
        </p:nvSpPr>
        <p:spPr>
          <a:xfrm>
            <a:off x="838201" y="6356351"/>
            <a:ext cx="9925050" cy="365125"/>
          </a:xfrm>
        </p:spPr>
        <p:txBody>
          <a:bodyPr/>
          <a:lstStyle/>
          <a:p>
            <a:r>
              <a:rPr lang="en-CA" noProof="0" dirty="0"/>
              <a:t>IUD, intrauterine device. </a:t>
            </a:r>
          </a:p>
        </p:txBody>
      </p:sp>
    </p:spTree>
    <p:extLst>
      <p:ext uri="{BB962C8B-B14F-4D97-AF65-F5344CB8AC3E}">
        <p14:creationId xmlns:p14="http://schemas.microsoft.com/office/powerpoint/2010/main" val="2818205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10C04-5317-464F-B9C4-5946ADB8C790}"/>
              </a:ext>
            </a:extLst>
          </p:cNvPr>
          <p:cNvSpPr>
            <a:spLocks noGrp="1"/>
          </p:cNvSpPr>
          <p:nvPr>
            <p:ph type="title"/>
          </p:nvPr>
        </p:nvSpPr>
        <p:spPr/>
        <p:txBody>
          <a:bodyPr>
            <a:normAutofit/>
          </a:bodyPr>
          <a:lstStyle/>
          <a:p>
            <a:r>
              <a:rPr lang="en-CA" b="1" noProof="0" dirty="0"/>
              <a:t>Carriers</a:t>
            </a:r>
            <a:br>
              <a:rPr lang="en-CA" noProof="0" dirty="0"/>
            </a:br>
            <a:r>
              <a:rPr lang="en-CA" b="1" noProof="0" dirty="0"/>
              <a:t>Pregnancy and prenatal planning</a:t>
            </a:r>
          </a:p>
        </p:txBody>
      </p:sp>
      <p:sp>
        <p:nvSpPr>
          <p:cNvPr id="3" name="Content Placeholder 2">
            <a:extLst>
              <a:ext uri="{FF2B5EF4-FFF2-40B4-BE49-F238E27FC236}">
                <a16:creationId xmlns:a16="http://schemas.microsoft.com/office/drawing/2014/main" id="{0AE6A6BD-1422-4C7A-88E3-B4D62A8D1899}"/>
              </a:ext>
            </a:extLst>
          </p:cNvPr>
          <p:cNvSpPr>
            <a:spLocks noGrp="1"/>
          </p:cNvSpPr>
          <p:nvPr>
            <p:ph idx="1"/>
          </p:nvPr>
        </p:nvSpPr>
        <p:spPr/>
        <p:txBody>
          <a:bodyPr>
            <a:noAutofit/>
          </a:bodyPr>
          <a:lstStyle/>
          <a:p>
            <a:pPr>
              <a:spcBef>
                <a:spcPts val="1000"/>
              </a:spcBef>
            </a:pPr>
            <a:r>
              <a:rPr lang="en-CA" b="1" u="none" strike="noStrike" baseline="0" noProof="0" dirty="0"/>
              <a:t>During pregnancy:</a:t>
            </a:r>
          </a:p>
          <a:p>
            <a:pPr lvl="1">
              <a:spcBef>
                <a:spcPts val="1000"/>
              </a:spcBef>
            </a:pPr>
            <a:r>
              <a:rPr lang="en-CA" sz="2000" b="0" i="0" u="none" strike="noStrike" baseline="0" noProof="0" dirty="0"/>
              <a:t>FVIII levels can increase significantly in carriers and may completely normalize in the later stages. </a:t>
            </a:r>
          </a:p>
          <a:p>
            <a:pPr lvl="1">
              <a:spcBef>
                <a:spcPts val="1000"/>
              </a:spcBef>
            </a:pPr>
            <a:r>
              <a:rPr lang="en-CA" sz="2000" b="0" i="0" u="none" strike="noStrike" baseline="0" noProof="0" dirty="0"/>
              <a:t>Levels of FIX do not usually change significantly</a:t>
            </a:r>
          </a:p>
          <a:p>
            <a:pPr lvl="1">
              <a:spcBef>
                <a:spcPts val="1000"/>
              </a:spcBef>
            </a:pPr>
            <a:r>
              <a:rPr lang="en-CA" sz="2000" b="0" i="0" u="none" strike="noStrike" baseline="0" noProof="0" dirty="0"/>
              <a:t>Even with factor levels above 50 IU/dL in the third trimester, carriers may experience abnormal bleeding during childbirth</a:t>
            </a:r>
          </a:p>
          <a:p>
            <a:pPr lvl="1">
              <a:spcBef>
                <a:spcPts val="1000"/>
              </a:spcBef>
            </a:pPr>
            <a:endParaRPr lang="en-CA" sz="2000" noProof="0" dirty="0"/>
          </a:p>
          <a:p>
            <a:pPr marL="0" indent="0">
              <a:spcBef>
                <a:spcPts val="1000"/>
              </a:spcBef>
              <a:buNone/>
            </a:pPr>
            <a:r>
              <a:rPr lang="en-CA" sz="2000" b="1" noProof="0" dirty="0">
                <a:solidFill>
                  <a:schemeClr val="accent1"/>
                </a:solidFill>
                <a:latin typeface="Arial" panose="020B0604020202020204" pitchFamily="34" charset="0"/>
                <a:cs typeface="Arial" panose="020B0604020202020204" pitchFamily="34" charset="0"/>
              </a:rPr>
              <a:t>Recommendation 9.2.5</a:t>
            </a:r>
            <a:br>
              <a:rPr lang="en-CA" sz="2000" b="1" noProof="0" dirty="0">
                <a:solidFill>
                  <a:schemeClr val="accent1"/>
                </a:solidFill>
                <a:latin typeface="Arial" panose="020B0604020202020204" pitchFamily="34" charset="0"/>
                <a:cs typeface="Arial" panose="020B0604020202020204" pitchFamily="34" charset="0"/>
              </a:rPr>
            </a:br>
            <a:r>
              <a:rPr lang="en-CA" b="1" i="0" u="none" strike="noStrike" baseline="0" noProof="0" dirty="0"/>
              <a:t>Pregnant carriers </a:t>
            </a:r>
            <a:r>
              <a:rPr lang="en-CA" i="0" u="none" strike="noStrike" baseline="0" noProof="0" dirty="0"/>
              <a:t>of hemophilia </a:t>
            </a:r>
            <a:r>
              <a:rPr lang="en-CA" b="1" i="0" u="none" strike="noStrike" baseline="0" noProof="0" dirty="0"/>
              <a:t>should have their FVIII/FIX levels assayed in the third trimester of pregnancy </a:t>
            </a:r>
            <a:r>
              <a:rPr lang="en-CA" i="0" u="none" strike="noStrike" baseline="0" noProof="0" dirty="0"/>
              <a:t>to assess their</a:t>
            </a:r>
            <a:r>
              <a:rPr lang="en-CA" noProof="0" dirty="0"/>
              <a:t> </a:t>
            </a:r>
            <a:r>
              <a:rPr lang="en-CA" i="0" u="none" strike="noStrike" baseline="0" noProof="0" dirty="0"/>
              <a:t>bleeding risk during delivery and in the postpartum period.</a:t>
            </a:r>
            <a:endParaRPr lang="en-CA" noProof="0" dirty="0"/>
          </a:p>
        </p:txBody>
      </p:sp>
      <p:sp>
        <p:nvSpPr>
          <p:cNvPr id="5" name="Text Placeholder 4">
            <a:extLst>
              <a:ext uri="{FF2B5EF4-FFF2-40B4-BE49-F238E27FC236}">
                <a16:creationId xmlns:a16="http://schemas.microsoft.com/office/drawing/2014/main" id="{F5CEA662-7DED-427C-8460-FD9F1DEAE396}"/>
              </a:ext>
            </a:extLst>
          </p:cNvPr>
          <p:cNvSpPr>
            <a:spLocks noGrp="1"/>
          </p:cNvSpPr>
          <p:nvPr>
            <p:ph type="body" sz="quarter" idx="13"/>
          </p:nvPr>
        </p:nvSpPr>
        <p:spPr/>
        <p:txBody>
          <a:bodyPr/>
          <a:lstStyle/>
          <a:p>
            <a:endParaRPr lang="en-CA" dirty="0"/>
          </a:p>
        </p:txBody>
      </p:sp>
    </p:spTree>
    <p:extLst>
      <p:ext uri="{BB962C8B-B14F-4D97-AF65-F5344CB8AC3E}">
        <p14:creationId xmlns:p14="http://schemas.microsoft.com/office/powerpoint/2010/main" val="361205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10C04-5317-464F-B9C4-5946ADB8C790}"/>
              </a:ext>
            </a:extLst>
          </p:cNvPr>
          <p:cNvSpPr>
            <a:spLocks noGrp="1"/>
          </p:cNvSpPr>
          <p:nvPr>
            <p:ph type="title"/>
          </p:nvPr>
        </p:nvSpPr>
        <p:spPr>
          <a:xfrm>
            <a:off x="838199" y="225425"/>
            <a:ext cx="10515599" cy="1090079"/>
          </a:xfrm>
        </p:spPr>
        <p:txBody>
          <a:bodyPr>
            <a:normAutofit/>
          </a:bodyPr>
          <a:lstStyle/>
          <a:p>
            <a:r>
              <a:rPr lang="en-CA" noProof="0" dirty="0"/>
              <a:t>Carriers</a:t>
            </a:r>
            <a:br>
              <a:rPr lang="en-CA" noProof="0" dirty="0"/>
            </a:br>
            <a:r>
              <a:rPr lang="en-CA" noProof="0" dirty="0"/>
              <a:t>Labour and delivery</a:t>
            </a:r>
          </a:p>
        </p:txBody>
      </p:sp>
      <p:sp>
        <p:nvSpPr>
          <p:cNvPr id="3" name="Content Placeholder 2">
            <a:extLst>
              <a:ext uri="{FF2B5EF4-FFF2-40B4-BE49-F238E27FC236}">
                <a16:creationId xmlns:a16="http://schemas.microsoft.com/office/drawing/2014/main" id="{0AE6A6BD-1422-4C7A-88E3-B4D62A8D1899}"/>
              </a:ext>
            </a:extLst>
          </p:cNvPr>
          <p:cNvSpPr>
            <a:spLocks noGrp="1"/>
          </p:cNvSpPr>
          <p:nvPr>
            <p:ph idx="1"/>
          </p:nvPr>
        </p:nvSpPr>
        <p:spPr>
          <a:xfrm>
            <a:off x="838200" y="1562100"/>
            <a:ext cx="10515600" cy="4614863"/>
          </a:xfrm>
        </p:spPr>
        <p:txBody>
          <a:bodyPr>
            <a:normAutofit/>
          </a:bodyPr>
          <a:lstStyle/>
          <a:p>
            <a:r>
              <a:rPr lang="en-CA" noProof="0" dirty="0"/>
              <a:t>Regional block anesthesia in carriers is not contraindicated if the coagulation screen is normal and the relevant factor level is above 50 IU/dL or raised to above 50 IU/dL by prophylactic treatment</a:t>
            </a:r>
          </a:p>
          <a:p>
            <a:r>
              <a:rPr lang="en-CA" noProof="0" dirty="0"/>
              <a:t>If required, factor replacement therapy should be administered to maintain factor levels above 50 IU/dL for labour and delivery and maintained in the normal range for at least 3 days after vaginal delivery and at least 5 days after caesarean delivery</a:t>
            </a:r>
          </a:p>
          <a:p>
            <a:r>
              <a:rPr lang="en-CA" noProof="0" dirty="0"/>
              <a:t>Delivery of infants known or suspected to have hemophilia must be atraumatic</a:t>
            </a:r>
          </a:p>
          <a:p>
            <a:pPr lvl="1"/>
            <a:r>
              <a:rPr lang="en-CA" noProof="0" dirty="0"/>
              <a:t>Forceps and vacuum extraction vaginal delivery as well as invasive procedures to the fetus should be avoided</a:t>
            </a:r>
          </a:p>
        </p:txBody>
      </p:sp>
      <p:sp>
        <p:nvSpPr>
          <p:cNvPr id="7" name="Text Placeholder 6">
            <a:extLst>
              <a:ext uri="{FF2B5EF4-FFF2-40B4-BE49-F238E27FC236}">
                <a16:creationId xmlns:a16="http://schemas.microsoft.com/office/drawing/2014/main" id="{83DBA0EC-6520-49BC-A865-8E3259786C9D}"/>
              </a:ext>
            </a:extLst>
          </p:cNvPr>
          <p:cNvSpPr>
            <a:spLocks noGrp="1"/>
          </p:cNvSpPr>
          <p:nvPr>
            <p:ph type="body" sz="quarter" idx="13"/>
          </p:nvPr>
        </p:nvSpPr>
        <p:spPr/>
        <p:txBody>
          <a:bodyPr/>
          <a:lstStyle/>
          <a:p>
            <a:endParaRPr lang="en-CA" dirty="0"/>
          </a:p>
        </p:txBody>
      </p:sp>
    </p:spTree>
    <p:extLst>
      <p:ext uri="{BB962C8B-B14F-4D97-AF65-F5344CB8AC3E}">
        <p14:creationId xmlns:p14="http://schemas.microsoft.com/office/powerpoint/2010/main" val="447377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E3AB6-FE5D-4A0D-BB58-6A86063C39B9}"/>
              </a:ext>
            </a:extLst>
          </p:cNvPr>
          <p:cNvSpPr>
            <a:spLocks noGrp="1"/>
          </p:cNvSpPr>
          <p:nvPr>
            <p:ph type="title"/>
          </p:nvPr>
        </p:nvSpPr>
        <p:spPr/>
        <p:txBody>
          <a:bodyPr>
            <a:normAutofit/>
          </a:bodyPr>
          <a:lstStyle/>
          <a:p>
            <a:r>
              <a:rPr lang="en-CA" b="1" noProof="0" dirty="0"/>
              <a:t>Carriers</a:t>
            </a:r>
            <a:br>
              <a:rPr lang="en-CA" noProof="0" dirty="0"/>
            </a:br>
            <a:r>
              <a:rPr lang="en-CA" b="1" noProof="0" dirty="0"/>
              <a:t>Labour and delivery</a:t>
            </a:r>
            <a:endParaRPr lang="en-CA" noProof="0" dirty="0"/>
          </a:p>
        </p:txBody>
      </p:sp>
      <p:sp>
        <p:nvSpPr>
          <p:cNvPr id="3" name="Content Placeholder 2">
            <a:extLst>
              <a:ext uri="{FF2B5EF4-FFF2-40B4-BE49-F238E27FC236}">
                <a16:creationId xmlns:a16="http://schemas.microsoft.com/office/drawing/2014/main" id="{441B548A-92C1-4F32-9F4C-3A8D492B6B86}"/>
              </a:ext>
            </a:extLst>
          </p:cNvPr>
          <p:cNvSpPr>
            <a:spLocks noGrp="1"/>
          </p:cNvSpPr>
          <p:nvPr>
            <p:ph idx="1"/>
          </p:nvPr>
        </p:nvSpPr>
        <p:spPr/>
        <p:txBody>
          <a:bodyPr>
            <a:normAutofit/>
          </a:bodyPr>
          <a:lstStyle/>
          <a:p>
            <a:pPr marL="0" indent="0">
              <a:buNone/>
            </a:pPr>
            <a:r>
              <a:rPr lang="en-CA" b="1" noProof="0" dirty="0">
                <a:solidFill>
                  <a:schemeClr val="accent1"/>
                </a:solidFill>
              </a:rPr>
              <a:t>Recommendation 9.2.6</a:t>
            </a:r>
            <a:br>
              <a:rPr lang="en-CA" b="1" noProof="0" dirty="0">
                <a:solidFill>
                  <a:schemeClr val="accent1"/>
                </a:solidFill>
              </a:rPr>
            </a:br>
            <a:r>
              <a:rPr lang="en-CA" i="0" u="none" strike="noStrike" baseline="0" noProof="0" dirty="0"/>
              <a:t>For </a:t>
            </a:r>
            <a:r>
              <a:rPr lang="en-CA" b="1" i="0" u="none" strike="noStrike" baseline="0" noProof="0" dirty="0"/>
              <a:t>pregnant carriers </a:t>
            </a:r>
            <a:r>
              <a:rPr lang="en-CA" i="0" u="none" strike="noStrike" baseline="0" noProof="0" dirty="0"/>
              <a:t>of hemophilia</a:t>
            </a:r>
            <a:r>
              <a:rPr lang="en-CA" b="1" i="0" u="none" strike="noStrike" baseline="0" noProof="0" dirty="0"/>
              <a:t>, delivery should be in a hospital</a:t>
            </a:r>
            <a:r>
              <a:rPr lang="en-CA" i="0" u="none" strike="noStrike" baseline="0" noProof="0" dirty="0"/>
              <a:t> with access to hemophilia specialists where complications during labour and delivery can be dealt with promptly to maintain the safety of mother and child.</a:t>
            </a:r>
            <a:br>
              <a:rPr lang="en-CA" i="0" u="none" strike="noStrike" baseline="0" noProof="0" dirty="0"/>
            </a:br>
            <a:endParaRPr lang="en-CA" noProof="0" dirty="0">
              <a:solidFill>
                <a:srgbClr val="FFFFFF"/>
              </a:solidFill>
            </a:endParaRPr>
          </a:p>
          <a:p>
            <a:pPr marL="0" indent="0">
              <a:buNone/>
            </a:pPr>
            <a:r>
              <a:rPr lang="en-CA" b="1" noProof="0" dirty="0">
                <a:solidFill>
                  <a:schemeClr val="accent1"/>
                </a:solidFill>
              </a:rPr>
              <a:t>Recommendation 9.2.7</a:t>
            </a:r>
            <a:br>
              <a:rPr lang="en-CA" b="1" noProof="0" dirty="0">
                <a:solidFill>
                  <a:schemeClr val="accent1"/>
                </a:solidFill>
              </a:rPr>
            </a:br>
            <a:r>
              <a:rPr lang="en-CA" i="0" u="none" strike="noStrike" baseline="0" noProof="0" dirty="0"/>
              <a:t>For </a:t>
            </a:r>
            <a:r>
              <a:rPr lang="en-CA" b="1" i="0" u="none" strike="noStrike" baseline="0" noProof="0" dirty="0"/>
              <a:t>pregnant carriers </a:t>
            </a:r>
            <a:r>
              <a:rPr lang="en-CA" i="0" u="none" strike="noStrike" baseline="0" noProof="0" dirty="0"/>
              <a:t>of hemophilia, the </a:t>
            </a:r>
            <a:r>
              <a:rPr lang="en-CA" b="1" i="0" u="none" strike="noStrike" baseline="0" noProof="0" dirty="0"/>
              <a:t>WFH recommends against instrumental delivery.</a:t>
            </a:r>
            <a:endParaRPr lang="en-CA" b="1" noProof="0" dirty="0"/>
          </a:p>
        </p:txBody>
      </p:sp>
      <p:sp>
        <p:nvSpPr>
          <p:cNvPr id="5" name="Text Placeholder 4">
            <a:extLst>
              <a:ext uri="{FF2B5EF4-FFF2-40B4-BE49-F238E27FC236}">
                <a16:creationId xmlns:a16="http://schemas.microsoft.com/office/drawing/2014/main" id="{8C1F573E-5B18-4E93-8FCE-0A6E9FBF3324}"/>
              </a:ext>
            </a:extLst>
          </p:cNvPr>
          <p:cNvSpPr>
            <a:spLocks noGrp="1"/>
          </p:cNvSpPr>
          <p:nvPr>
            <p:ph type="body" sz="quarter" idx="13"/>
          </p:nvPr>
        </p:nvSpPr>
        <p:spPr/>
        <p:txBody>
          <a:bodyPr/>
          <a:lstStyle/>
          <a:p>
            <a:endParaRPr lang="en-CA" dirty="0"/>
          </a:p>
        </p:txBody>
      </p:sp>
    </p:spTree>
    <p:extLst>
      <p:ext uri="{BB962C8B-B14F-4D97-AF65-F5344CB8AC3E}">
        <p14:creationId xmlns:p14="http://schemas.microsoft.com/office/powerpoint/2010/main" val="2642387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10C04-5317-464F-B9C4-5946ADB8C790}"/>
              </a:ext>
            </a:extLst>
          </p:cNvPr>
          <p:cNvSpPr>
            <a:spLocks noGrp="1"/>
          </p:cNvSpPr>
          <p:nvPr>
            <p:ph type="title"/>
          </p:nvPr>
        </p:nvSpPr>
        <p:spPr/>
        <p:txBody>
          <a:bodyPr>
            <a:normAutofit/>
          </a:bodyPr>
          <a:lstStyle/>
          <a:p>
            <a:r>
              <a:rPr lang="en-CA" b="1" noProof="0" dirty="0"/>
              <a:t>Carriers</a:t>
            </a:r>
            <a:br>
              <a:rPr lang="en-CA" noProof="0" dirty="0"/>
            </a:br>
            <a:r>
              <a:rPr lang="en-CA" b="1" noProof="0" dirty="0"/>
              <a:t>Postpartum care</a:t>
            </a:r>
          </a:p>
        </p:txBody>
      </p:sp>
      <p:sp>
        <p:nvSpPr>
          <p:cNvPr id="3" name="Content Placeholder 2">
            <a:extLst>
              <a:ext uri="{FF2B5EF4-FFF2-40B4-BE49-F238E27FC236}">
                <a16:creationId xmlns:a16="http://schemas.microsoft.com/office/drawing/2014/main" id="{0AE6A6BD-1422-4C7A-88E3-B4D62A8D1899}"/>
              </a:ext>
            </a:extLst>
          </p:cNvPr>
          <p:cNvSpPr>
            <a:spLocks noGrp="1"/>
          </p:cNvSpPr>
          <p:nvPr>
            <p:ph idx="1"/>
          </p:nvPr>
        </p:nvSpPr>
        <p:spPr/>
        <p:txBody>
          <a:bodyPr>
            <a:normAutofit/>
          </a:bodyPr>
          <a:lstStyle/>
          <a:p>
            <a:pPr algn="just"/>
            <a:r>
              <a:rPr lang="en-CA" b="0" i="0" u="none" strike="noStrike" baseline="0" noProof="0" dirty="0"/>
              <a:t>Carrier FVIII and VWF levels fall off rapidly after delivery and return to baseline levels in 7-10 days</a:t>
            </a:r>
          </a:p>
          <a:p>
            <a:pPr algn="just"/>
            <a:r>
              <a:rPr lang="en-CA" b="0" i="0" u="none" strike="noStrike" baseline="0" noProof="0" dirty="0"/>
              <a:t>Monitoring factor levels post-delivery is important as carriers are at increased risk of primary and secondary postpartum hemorrhage</a:t>
            </a:r>
          </a:p>
          <a:p>
            <a:pPr algn="just"/>
            <a:r>
              <a:rPr lang="en-CA" b="0" i="0" u="none" strike="noStrike" baseline="0" noProof="0" dirty="0"/>
              <a:t>If postpartum hemorrhage occurs the treatments are: </a:t>
            </a:r>
          </a:p>
          <a:p>
            <a:pPr lvl="1" algn="just"/>
            <a:r>
              <a:rPr lang="en-CA" b="0" i="0" u="none" strike="noStrike" baseline="0" noProof="0" dirty="0"/>
              <a:t>factor replacement therapy</a:t>
            </a:r>
            <a:endParaRPr lang="en-CA" noProof="0" dirty="0"/>
          </a:p>
          <a:p>
            <a:pPr lvl="1" algn="just"/>
            <a:r>
              <a:rPr lang="en-CA" b="0" i="0" u="none" strike="noStrike" baseline="0" noProof="0" dirty="0"/>
              <a:t>antifibrinolytics </a:t>
            </a:r>
          </a:p>
          <a:p>
            <a:pPr lvl="1" algn="just"/>
            <a:r>
              <a:rPr lang="en-CA" b="0" i="0" u="none" strike="noStrike" baseline="0" noProof="0" dirty="0"/>
              <a:t>hormonal therapy</a:t>
            </a:r>
          </a:p>
          <a:p>
            <a:pPr algn="just"/>
            <a:r>
              <a:rPr lang="en-CA" b="0" i="0" u="none" strike="noStrike" baseline="0" noProof="0" dirty="0"/>
              <a:t>Prophylactic hormonal therapy may be started immediately after delivery and continued for one month in carriers at higher risk of bleeding</a:t>
            </a:r>
          </a:p>
          <a:p>
            <a:pPr algn="just"/>
            <a:r>
              <a:rPr lang="en-CA" b="0" i="0" u="none" strike="noStrike" baseline="0" noProof="0" dirty="0"/>
              <a:t>Delayed bleeding up to 35 days postpartum is possible</a:t>
            </a:r>
          </a:p>
        </p:txBody>
      </p:sp>
      <p:sp>
        <p:nvSpPr>
          <p:cNvPr id="4" name="Text Placeholder 3">
            <a:extLst>
              <a:ext uri="{FF2B5EF4-FFF2-40B4-BE49-F238E27FC236}">
                <a16:creationId xmlns:a16="http://schemas.microsoft.com/office/drawing/2014/main" id="{9D52D8A9-B380-49A3-8BE7-A0C5532392A4}"/>
              </a:ext>
            </a:extLst>
          </p:cNvPr>
          <p:cNvSpPr>
            <a:spLocks noGrp="1"/>
          </p:cNvSpPr>
          <p:nvPr>
            <p:ph type="body" sz="quarter" idx="13"/>
          </p:nvPr>
        </p:nvSpPr>
        <p:spPr/>
        <p:txBody>
          <a:bodyPr/>
          <a:lstStyle/>
          <a:p>
            <a:r>
              <a:rPr lang="en-CA" noProof="0" dirty="0"/>
              <a:t>VWF, </a:t>
            </a:r>
            <a:r>
              <a:rPr lang="en-CA" sz="900" b="0" i="0" u="none" strike="noStrike" baseline="0" noProof="0" dirty="0"/>
              <a:t>von Willebrand factor.</a:t>
            </a:r>
            <a:endParaRPr lang="en-CA" noProof="0" dirty="0"/>
          </a:p>
        </p:txBody>
      </p:sp>
    </p:spTree>
    <p:extLst>
      <p:ext uri="{BB962C8B-B14F-4D97-AF65-F5344CB8AC3E}">
        <p14:creationId xmlns:p14="http://schemas.microsoft.com/office/powerpoint/2010/main" val="4184198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37ED5-E766-48DD-9BC0-A78A3C3D80D1}"/>
              </a:ext>
            </a:extLst>
          </p:cNvPr>
          <p:cNvSpPr>
            <a:spLocks noGrp="1"/>
          </p:cNvSpPr>
          <p:nvPr>
            <p:ph type="title"/>
          </p:nvPr>
        </p:nvSpPr>
        <p:spPr/>
        <p:txBody>
          <a:bodyPr/>
          <a:lstStyle/>
          <a:p>
            <a:r>
              <a:rPr lang="en-CA" b="1" noProof="0" dirty="0"/>
              <a:t>Carriers</a:t>
            </a:r>
            <a:br>
              <a:rPr lang="en-CA" noProof="0" dirty="0"/>
            </a:br>
            <a:r>
              <a:rPr lang="en-CA" b="1" noProof="0" dirty="0"/>
              <a:t>Postpartum care</a:t>
            </a:r>
            <a:endParaRPr lang="en-CA" noProof="0" dirty="0"/>
          </a:p>
        </p:txBody>
      </p:sp>
      <p:sp>
        <p:nvSpPr>
          <p:cNvPr id="3" name="Content Placeholder 2">
            <a:extLst>
              <a:ext uri="{FF2B5EF4-FFF2-40B4-BE49-F238E27FC236}">
                <a16:creationId xmlns:a16="http://schemas.microsoft.com/office/drawing/2014/main" id="{441B548A-92C1-4F32-9F4C-3A8D492B6B86}"/>
              </a:ext>
            </a:extLst>
          </p:cNvPr>
          <p:cNvSpPr>
            <a:spLocks noGrp="1"/>
          </p:cNvSpPr>
          <p:nvPr>
            <p:ph idx="1"/>
          </p:nvPr>
        </p:nvSpPr>
        <p:spPr/>
        <p:txBody>
          <a:bodyPr>
            <a:normAutofit/>
          </a:bodyPr>
          <a:lstStyle/>
          <a:p>
            <a:pPr marL="0" indent="0">
              <a:buNone/>
            </a:pPr>
            <a:r>
              <a:rPr lang="en-CA" b="1" noProof="0" dirty="0">
                <a:solidFill>
                  <a:schemeClr val="accent1"/>
                </a:solidFill>
              </a:rPr>
              <a:t>Recommendation 9.2.8</a:t>
            </a:r>
            <a:br>
              <a:rPr lang="en-CA" b="1" noProof="0" dirty="0">
                <a:solidFill>
                  <a:schemeClr val="accent1"/>
                </a:solidFill>
              </a:rPr>
            </a:br>
            <a:r>
              <a:rPr lang="en-CA" b="1" i="0" u="none" strike="noStrike" baseline="0" noProof="0" dirty="0">
                <a:cs typeface="Arial" panose="020B0604020202020204" pitchFamily="34" charset="0"/>
              </a:rPr>
              <a:t>Carriers </a:t>
            </a:r>
            <a:r>
              <a:rPr lang="en-CA" i="0" u="none" strike="noStrike" baseline="0" noProof="0" dirty="0">
                <a:cs typeface="Arial" panose="020B0604020202020204" pitchFamily="34" charset="0"/>
              </a:rPr>
              <a:t>of hemophilia should be </a:t>
            </a:r>
            <a:r>
              <a:rPr lang="en-CA" b="1" i="0" u="none" strike="noStrike" baseline="0" noProof="0" dirty="0">
                <a:cs typeface="Arial" panose="020B0604020202020204" pitchFamily="34" charset="0"/>
              </a:rPr>
              <a:t>monitored for both primary and secondary postpartum hemorrhage</a:t>
            </a:r>
            <a:r>
              <a:rPr lang="en-CA" i="0" u="none" strike="noStrike" baseline="0" noProof="0" dirty="0">
                <a:cs typeface="Arial" panose="020B0604020202020204" pitchFamily="34" charset="0"/>
              </a:rPr>
              <a:t>, which should be treated with appropriate hemostatic measures.</a:t>
            </a:r>
            <a:endParaRPr lang="en-CA" noProof="0" dirty="0">
              <a:cs typeface="Arial" panose="020B0604020202020204" pitchFamily="34" charset="0"/>
            </a:endParaRPr>
          </a:p>
        </p:txBody>
      </p:sp>
      <p:sp>
        <p:nvSpPr>
          <p:cNvPr id="5" name="Text Placeholder 4">
            <a:extLst>
              <a:ext uri="{FF2B5EF4-FFF2-40B4-BE49-F238E27FC236}">
                <a16:creationId xmlns:a16="http://schemas.microsoft.com/office/drawing/2014/main" id="{4450D25E-E293-4FA7-9A7E-A72E67E6694E}"/>
              </a:ext>
            </a:extLst>
          </p:cNvPr>
          <p:cNvSpPr>
            <a:spLocks noGrp="1"/>
          </p:cNvSpPr>
          <p:nvPr>
            <p:ph type="body" sz="quarter" idx="13"/>
          </p:nvPr>
        </p:nvSpPr>
        <p:spPr/>
        <p:txBody>
          <a:bodyPr/>
          <a:lstStyle/>
          <a:p>
            <a:endParaRPr lang="en-CA" dirty="0"/>
          </a:p>
        </p:txBody>
      </p:sp>
    </p:spTree>
    <p:extLst>
      <p:ext uri="{BB962C8B-B14F-4D97-AF65-F5344CB8AC3E}">
        <p14:creationId xmlns:p14="http://schemas.microsoft.com/office/powerpoint/2010/main" val="1099532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E5F26-68C4-EA40-BB91-4161CE49A3EF}"/>
              </a:ext>
            </a:extLst>
          </p:cNvPr>
          <p:cNvSpPr>
            <a:spLocks noGrp="1"/>
          </p:cNvSpPr>
          <p:nvPr>
            <p:ph type="title"/>
          </p:nvPr>
        </p:nvSpPr>
        <p:spPr>
          <a:xfrm>
            <a:off x="838199" y="225425"/>
            <a:ext cx="10515599" cy="1090079"/>
          </a:xfrm>
        </p:spPr>
        <p:txBody>
          <a:bodyPr>
            <a:normAutofit/>
          </a:bodyPr>
          <a:lstStyle/>
          <a:p>
            <a:r>
              <a:rPr lang="en-CA" noProof="0" dirty="0"/>
              <a:t>Clinical Case: Hemophilia A carrier</a:t>
            </a:r>
          </a:p>
        </p:txBody>
      </p:sp>
      <p:sp>
        <p:nvSpPr>
          <p:cNvPr id="3" name="Content Placeholder 2">
            <a:extLst>
              <a:ext uri="{FF2B5EF4-FFF2-40B4-BE49-F238E27FC236}">
                <a16:creationId xmlns:a16="http://schemas.microsoft.com/office/drawing/2014/main" id="{B32765FB-9A4B-3249-825D-72F0E0498CD8}"/>
              </a:ext>
            </a:extLst>
          </p:cNvPr>
          <p:cNvSpPr>
            <a:spLocks noGrp="1"/>
          </p:cNvSpPr>
          <p:nvPr>
            <p:ph idx="1"/>
          </p:nvPr>
        </p:nvSpPr>
        <p:spPr>
          <a:xfrm>
            <a:off x="838200" y="1562100"/>
            <a:ext cx="6612082" cy="4614863"/>
          </a:xfrm>
        </p:spPr>
        <p:txBody>
          <a:bodyPr>
            <a:noAutofit/>
          </a:bodyPr>
          <a:lstStyle/>
          <a:p>
            <a:r>
              <a:rPr lang="en-CA" noProof="0" dirty="0"/>
              <a:t>28-year-old asymptomatic haemophilia A carrier with baseline FVIII of 31 IU/dl </a:t>
            </a:r>
          </a:p>
          <a:p>
            <a:r>
              <a:rPr lang="en-CA" noProof="0" dirty="0"/>
              <a:t>In third trimester of her first pregnancy (male fetus)</a:t>
            </a:r>
          </a:p>
          <a:p>
            <a:r>
              <a:rPr lang="en-CA" noProof="0" dirty="0"/>
              <a:t>Current FVIII activity was checked – 132 IU/dl, pregnancy course uneventful</a:t>
            </a:r>
          </a:p>
          <a:p>
            <a:r>
              <a:rPr lang="en-CA" noProof="0" dirty="0"/>
              <a:t>It was recommended to avoid instrumental delivery</a:t>
            </a:r>
          </a:p>
          <a:p>
            <a:r>
              <a:rPr lang="en-CA" noProof="0" dirty="0"/>
              <a:t>Epidural anesthesia permitted (FVIII &gt;50 IU/dl)</a:t>
            </a:r>
          </a:p>
          <a:p>
            <a:r>
              <a:rPr lang="en-CA" noProof="0" dirty="0"/>
              <a:t>Normal vaginal delivery</a:t>
            </a:r>
          </a:p>
        </p:txBody>
      </p:sp>
      <p:sp>
        <p:nvSpPr>
          <p:cNvPr id="5" name="Rounded Rectangle 1">
            <a:extLst>
              <a:ext uri="{FF2B5EF4-FFF2-40B4-BE49-F238E27FC236}">
                <a16:creationId xmlns:a16="http://schemas.microsoft.com/office/drawing/2014/main" id="{09CBFAFB-933A-4703-92A9-11B33E7EC18D}"/>
              </a:ext>
            </a:extLst>
          </p:cNvPr>
          <p:cNvSpPr/>
          <p:nvPr/>
        </p:nvSpPr>
        <p:spPr>
          <a:xfrm>
            <a:off x="7716899" y="1562100"/>
            <a:ext cx="3636899" cy="4127500"/>
          </a:xfrm>
          <a:prstGeom prst="roundRect">
            <a:avLst>
              <a:gd name="adj" fmla="val 5573"/>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marL="0" indent="0" algn="ctr">
              <a:spcBef>
                <a:spcPts val="300"/>
              </a:spcBef>
              <a:spcAft>
                <a:spcPts val="600"/>
              </a:spcAft>
              <a:buClr>
                <a:schemeClr val="tx2"/>
              </a:buClr>
              <a:buNone/>
              <a:defRPr/>
            </a:pPr>
            <a:r>
              <a:rPr lang="en-US" altLang="en-US" sz="2000" b="1" dirty="0">
                <a:solidFill>
                  <a:sysClr val="windowText" lastClr="000000"/>
                </a:solidFill>
                <a:latin typeface="Arial" panose="020B0604020202020204" pitchFamily="34" charset="0"/>
                <a:cs typeface="Arial" panose="020B0604020202020204" pitchFamily="34" charset="0"/>
              </a:rPr>
              <a:t>How do we proceed during childbirth?</a:t>
            </a:r>
          </a:p>
        </p:txBody>
      </p:sp>
      <p:sp>
        <p:nvSpPr>
          <p:cNvPr id="7" name="Text Placeholder 6">
            <a:extLst>
              <a:ext uri="{FF2B5EF4-FFF2-40B4-BE49-F238E27FC236}">
                <a16:creationId xmlns:a16="http://schemas.microsoft.com/office/drawing/2014/main" id="{F9557D51-8FDD-497A-992A-A7978AD9387A}"/>
              </a:ext>
            </a:extLst>
          </p:cNvPr>
          <p:cNvSpPr>
            <a:spLocks noGrp="1"/>
          </p:cNvSpPr>
          <p:nvPr>
            <p:ph type="body" sz="quarter" idx="13"/>
          </p:nvPr>
        </p:nvSpPr>
        <p:spPr/>
        <p:txBody>
          <a:bodyPr/>
          <a:lstStyle/>
          <a:p>
            <a:endParaRPr lang="en-CA" dirty="0"/>
          </a:p>
        </p:txBody>
      </p:sp>
    </p:spTree>
    <p:extLst>
      <p:ext uri="{BB962C8B-B14F-4D97-AF65-F5344CB8AC3E}">
        <p14:creationId xmlns:p14="http://schemas.microsoft.com/office/powerpoint/2010/main" val="2110676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33942-3E29-4872-B420-62B269407130}"/>
              </a:ext>
            </a:extLst>
          </p:cNvPr>
          <p:cNvSpPr>
            <a:spLocks noGrp="1"/>
          </p:cNvSpPr>
          <p:nvPr>
            <p:ph type="title"/>
          </p:nvPr>
        </p:nvSpPr>
        <p:spPr>
          <a:xfrm>
            <a:off x="838199" y="225425"/>
            <a:ext cx="10515599" cy="1090079"/>
          </a:xfrm>
        </p:spPr>
        <p:txBody>
          <a:bodyPr>
            <a:normAutofit/>
          </a:bodyPr>
          <a:lstStyle/>
          <a:p>
            <a:r>
              <a:rPr lang="en-CA" noProof="0" dirty="0"/>
              <a:t>Clinical Case: Hemophilia A carrier</a:t>
            </a:r>
          </a:p>
        </p:txBody>
      </p:sp>
      <p:sp>
        <p:nvSpPr>
          <p:cNvPr id="3" name="Content Placeholder 2">
            <a:extLst>
              <a:ext uri="{FF2B5EF4-FFF2-40B4-BE49-F238E27FC236}">
                <a16:creationId xmlns:a16="http://schemas.microsoft.com/office/drawing/2014/main" id="{B32765FB-9A4B-3249-825D-72F0E0498CD8}"/>
              </a:ext>
            </a:extLst>
          </p:cNvPr>
          <p:cNvSpPr>
            <a:spLocks noGrp="1"/>
          </p:cNvSpPr>
          <p:nvPr>
            <p:ph idx="1"/>
          </p:nvPr>
        </p:nvSpPr>
        <p:spPr>
          <a:xfrm>
            <a:off x="838200" y="1562100"/>
            <a:ext cx="6757555" cy="4614863"/>
          </a:xfrm>
        </p:spPr>
        <p:txBody>
          <a:bodyPr>
            <a:normAutofit/>
          </a:bodyPr>
          <a:lstStyle/>
          <a:p>
            <a:pPr marL="0" indent="0">
              <a:buNone/>
            </a:pPr>
            <a:r>
              <a:rPr lang="en-CA" b="1" noProof="0" dirty="0"/>
              <a:t>Childbirth: </a:t>
            </a:r>
          </a:p>
          <a:p>
            <a:r>
              <a:rPr lang="en-CA" noProof="0" dirty="0"/>
              <a:t>Epidural injection with no complications</a:t>
            </a:r>
          </a:p>
          <a:p>
            <a:r>
              <a:rPr lang="en-CA" noProof="0" dirty="0"/>
              <a:t>Uncomplicated vaginal delivery of an unaffected boy at 39 weeks with spontaneous delivery of her placenta </a:t>
            </a:r>
          </a:p>
          <a:p>
            <a:pPr lvl="1"/>
            <a:r>
              <a:rPr lang="en-CA" noProof="0" dirty="0"/>
              <a:t>Day 1 post partum: FVIII level was 112%</a:t>
            </a:r>
          </a:p>
          <a:p>
            <a:pPr lvl="1"/>
            <a:r>
              <a:rPr lang="en-CA" noProof="0" dirty="0"/>
              <a:t>Day 3 post-partum: FVIII activity was 53 IU/dl, experienced light lochia, gynaecological examination was normal</a:t>
            </a:r>
          </a:p>
          <a:p>
            <a:endParaRPr lang="en-CA" noProof="0" dirty="0"/>
          </a:p>
        </p:txBody>
      </p:sp>
      <p:sp>
        <p:nvSpPr>
          <p:cNvPr id="8" name="Text Placeholder 7">
            <a:extLst>
              <a:ext uri="{FF2B5EF4-FFF2-40B4-BE49-F238E27FC236}">
                <a16:creationId xmlns:a16="http://schemas.microsoft.com/office/drawing/2014/main" id="{A9441B14-4BA8-4E46-8D30-10B043007FD0}"/>
              </a:ext>
            </a:extLst>
          </p:cNvPr>
          <p:cNvSpPr>
            <a:spLocks noGrp="1"/>
          </p:cNvSpPr>
          <p:nvPr>
            <p:ph type="body" sz="quarter" idx="13"/>
          </p:nvPr>
        </p:nvSpPr>
        <p:spPr/>
        <p:txBody>
          <a:bodyPr/>
          <a:lstStyle/>
          <a:p>
            <a:endParaRPr lang="en-CA" dirty="0"/>
          </a:p>
        </p:txBody>
      </p:sp>
      <p:sp>
        <p:nvSpPr>
          <p:cNvPr id="5" name="Rounded Rectangle 1">
            <a:extLst>
              <a:ext uri="{FF2B5EF4-FFF2-40B4-BE49-F238E27FC236}">
                <a16:creationId xmlns:a16="http://schemas.microsoft.com/office/drawing/2014/main" id="{2BC4007C-B8B3-49DD-B0F8-8EC47BB64A00}"/>
              </a:ext>
            </a:extLst>
          </p:cNvPr>
          <p:cNvSpPr/>
          <p:nvPr/>
        </p:nvSpPr>
        <p:spPr>
          <a:xfrm>
            <a:off x="7716899" y="1562100"/>
            <a:ext cx="3636899" cy="4127500"/>
          </a:xfrm>
          <a:prstGeom prst="roundRect">
            <a:avLst>
              <a:gd name="adj" fmla="val 5573"/>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marL="0" indent="0" algn="ctr">
              <a:spcBef>
                <a:spcPts val="300"/>
              </a:spcBef>
              <a:spcAft>
                <a:spcPts val="600"/>
              </a:spcAft>
              <a:buClr>
                <a:schemeClr val="tx2"/>
              </a:buClr>
              <a:buNone/>
              <a:defRPr/>
            </a:pPr>
            <a:r>
              <a:rPr lang="en-US" altLang="en-US" sz="2000" b="1" dirty="0">
                <a:solidFill>
                  <a:sysClr val="windowText" lastClr="000000"/>
                </a:solidFill>
                <a:latin typeface="Arial" panose="020B0604020202020204" pitchFamily="34" charset="0"/>
                <a:cs typeface="Arial" panose="020B0604020202020204" pitchFamily="34" charset="0"/>
              </a:rPr>
              <a:t>Prophylactic FVIII replacement therapy (FVIII target level around 100 IU/dl) used for 10 days with full recovery.</a:t>
            </a:r>
          </a:p>
        </p:txBody>
      </p:sp>
    </p:spTree>
    <p:extLst>
      <p:ext uri="{BB962C8B-B14F-4D97-AF65-F5344CB8AC3E}">
        <p14:creationId xmlns:p14="http://schemas.microsoft.com/office/powerpoint/2010/main" val="238344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10C04-5317-464F-B9C4-5946ADB8C790}"/>
              </a:ext>
            </a:extLst>
          </p:cNvPr>
          <p:cNvSpPr>
            <a:spLocks noGrp="1"/>
          </p:cNvSpPr>
          <p:nvPr>
            <p:ph type="title"/>
          </p:nvPr>
        </p:nvSpPr>
        <p:spPr/>
        <p:txBody>
          <a:bodyPr>
            <a:normAutofit/>
          </a:bodyPr>
          <a:lstStyle/>
          <a:p>
            <a:r>
              <a:rPr lang="en-CA" b="1" noProof="0" dirty="0"/>
              <a:t>Carriers</a:t>
            </a:r>
            <a:br>
              <a:rPr lang="en-CA" noProof="0" dirty="0"/>
            </a:br>
            <a:r>
              <a:rPr lang="en-CA" b="1" noProof="0" dirty="0"/>
              <a:t>Newborn testing</a:t>
            </a:r>
          </a:p>
        </p:txBody>
      </p:sp>
      <p:sp>
        <p:nvSpPr>
          <p:cNvPr id="3" name="Content Placeholder 2">
            <a:extLst>
              <a:ext uri="{FF2B5EF4-FFF2-40B4-BE49-F238E27FC236}">
                <a16:creationId xmlns:a16="http://schemas.microsoft.com/office/drawing/2014/main" id="{0AE6A6BD-1422-4C7A-88E3-B4D62A8D1899}"/>
              </a:ext>
            </a:extLst>
          </p:cNvPr>
          <p:cNvSpPr>
            <a:spLocks noGrp="1"/>
          </p:cNvSpPr>
          <p:nvPr>
            <p:ph idx="1"/>
          </p:nvPr>
        </p:nvSpPr>
        <p:spPr>
          <a:xfrm>
            <a:off x="838200" y="1562100"/>
            <a:ext cx="10312400" cy="4614863"/>
          </a:xfrm>
        </p:spPr>
        <p:txBody>
          <a:bodyPr>
            <a:normAutofit/>
          </a:bodyPr>
          <a:lstStyle/>
          <a:p>
            <a:r>
              <a:rPr lang="en-CA" b="0" i="0" u="none" strike="noStrike" baseline="0" noProof="0" dirty="0"/>
              <a:t>Cord blood should be collected from all male newborn infants born to carriers of hemophilia to assess clotting factor levels </a:t>
            </a:r>
          </a:p>
          <a:p>
            <a:r>
              <a:rPr lang="en-CA" b="0" i="0" u="none" strike="noStrike" baseline="0" noProof="0" dirty="0"/>
              <a:t>Normally in newborn and pre-term infants without hemophilia, </a:t>
            </a:r>
            <a:r>
              <a:rPr lang="en-CA" b="1" i="0" u="none" strike="noStrike" baseline="0" noProof="0" dirty="0"/>
              <a:t>FVIII</a:t>
            </a:r>
            <a:r>
              <a:rPr lang="en-CA" b="0" i="0" u="none" strike="noStrike" baseline="0" noProof="0" dirty="0"/>
              <a:t> levels at birth are within the normal adult range or mildly increased</a:t>
            </a:r>
          </a:p>
          <a:p>
            <a:r>
              <a:rPr lang="en-CA" b="1" i="0" u="none" strike="noStrike" baseline="0" noProof="0" dirty="0"/>
              <a:t>FIX </a:t>
            </a:r>
            <a:r>
              <a:rPr lang="en-CA" b="0" i="0" u="none" strike="noStrike" baseline="0" noProof="0" dirty="0"/>
              <a:t>levels at birth are significantly </a:t>
            </a:r>
            <a:r>
              <a:rPr lang="en-CA" b="1" i="0" u="none" strike="noStrike" baseline="0" noProof="0" dirty="0"/>
              <a:t>lower</a:t>
            </a:r>
            <a:r>
              <a:rPr lang="en-CA" b="0" i="0" u="none" strike="noStrike" baseline="0" noProof="0" dirty="0"/>
              <a:t> than normal in newborns without hemophilia and even more so in preterm infants</a:t>
            </a:r>
          </a:p>
          <a:p>
            <a:endParaRPr lang="en-CA" noProof="0" dirty="0"/>
          </a:p>
          <a:p>
            <a:pPr marL="0" indent="0">
              <a:buNone/>
            </a:pPr>
            <a:r>
              <a:rPr lang="en-CA" sz="2000" b="1" noProof="0" dirty="0">
                <a:solidFill>
                  <a:schemeClr val="accent1"/>
                </a:solidFill>
                <a:latin typeface="Arial" panose="020B0604020202020204" pitchFamily="34" charset="0"/>
                <a:cs typeface="Arial" panose="020B0604020202020204" pitchFamily="34" charset="0"/>
              </a:rPr>
              <a:t>Recommendation 9.2.9</a:t>
            </a:r>
            <a:br>
              <a:rPr lang="en-CA" sz="2000" b="1" noProof="0" dirty="0">
                <a:solidFill>
                  <a:schemeClr val="accent1"/>
                </a:solidFill>
                <a:latin typeface="Arial" panose="020B0604020202020204" pitchFamily="34" charset="0"/>
                <a:cs typeface="Arial" panose="020B0604020202020204" pitchFamily="34" charset="0"/>
              </a:rPr>
            </a:br>
            <a:r>
              <a:rPr lang="en-CA" b="1" i="0" u="none" strike="noStrike" baseline="0" noProof="0" dirty="0"/>
              <a:t>Male babies </a:t>
            </a:r>
            <a:r>
              <a:rPr lang="en-CA" i="0" u="none" strike="noStrike" baseline="0" noProof="0" dirty="0"/>
              <a:t>born to known or potential </a:t>
            </a:r>
            <a:r>
              <a:rPr lang="en-CA" b="1" i="0" u="none" strike="noStrike" baseline="0" noProof="0" dirty="0"/>
              <a:t>carriers </a:t>
            </a:r>
            <a:r>
              <a:rPr lang="en-CA" i="0" u="none" strike="noStrike" baseline="0" noProof="0" dirty="0"/>
              <a:t>of hemophilia </a:t>
            </a:r>
            <a:r>
              <a:rPr lang="en-CA" b="1" i="0" u="none" strike="noStrike" baseline="0" noProof="0" dirty="0"/>
              <a:t>should have cord blood testing of activated partial thromboplastin time </a:t>
            </a:r>
            <a:r>
              <a:rPr lang="en-CA" i="0" u="none" strike="noStrike" baseline="0" noProof="0" dirty="0"/>
              <a:t>(APTT) or factor levels.</a:t>
            </a:r>
            <a:endParaRPr lang="en-CA" noProof="0" dirty="0"/>
          </a:p>
        </p:txBody>
      </p:sp>
      <p:sp>
        <p:nvSpPr>
          <p:cNvPr id="6" name="Text Placeholder 5">
            <a:extLst>
              <a:ext uri="{FF2B5EF4-FFF2-40B4-BE49-F238E27FC236}">
                <a16:creationId xmlns:a16="http://schemas.microsoft.com/office/drawing/2014/main" id="{A5D8E544-3B54-4D25-802D-1854BA3315E0}"/>
              </a:ext>
            </a:extLst>
          </p:cNvPr>
          <p:cNvSpPr>
            <a:spLocks noGrp="1"/>
          </p:cNvSpPr>
          <p:nvPr>
            <p:ph type="body" sz="quarter" idx="13"/>
          </p:nvPr>
        </p:nvSpPr>
        <p:spPr/>
        <p:txBody>
          <a:bodyPr/>
          <a:lstStyle/>
          <a:p>
            <a:endParaRPr lang="en-CA" dirty="0"/>
          </a:p>
        </p:txBody>
      </p:sp>
    </p:spTree>
    <p:extLst>
      <p:ext uri="{BB962C8B-B14F-4D97-AF65-F5344CB8AC3E}">
        <p14:creationId xmlns:p14="http://schemas.microsoft.com/office/powerpoint/2010/main" val="3717562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10C04-5317-464F-B9C4-5946ADB8C790}"/>
              </a:ext>
            </a:extLst>
          </p:cNvPr>
          <p:cNvSpPr>
            <a:spLocks noGrp="1"/>
          </p:cNvSpPr>
          <p:nvPr>
            <p:ph type="title"/>
          </p:nvPr>
        </p:nvSpPr>
        <p:spPr>
          <a:xfrm>
            <a:off x="838199" y="225425"/>
            <a:ext cx="10515599" cy="1090079"/>
          </a:xfrm>
        </p:spPr>
        <p:txBody>
          <a:bodyPr>
            <a:normAutofit/>
          </a:bodyPr>
          <a:lstStyle/>
          <a:p>
            <a:r>
              <a:rPr lang="en-CA" noProof="0" dirty="0"/>
              <a:t>Carriers</a:t>
            </a:r>
            <a:br>
              <a:rPr lang="en-CA" noProof="0" dirty="0"/>
            </a:br>
            <a:r>
              <a:rPr lang="en-CA" noProof="0" dirty="0"/>
              <a:t>Miscarriage management</a:t>
            </a:r>
          </a:p>
        </p:txBody>
      </p:sp>
      <p:sp>
        <p:nvSpPr>
          <p:cNvPr id="3" name="Content Placeholder 2">
            <a:extLst>
              <a:ext uri="{FF2B5EF4-FFF2-40B4-BE49-F238E27FC236}">
                <a16:creationId xmlns:a16="http://schemas.microsoft.com/office/drawing/2014/main" id="{0AE6A6BD-1422-4C7A-88E3-B4D62A8D1899}"/>
              </a:ext>
            </a:extLst>
          </p:cNvPr>
          <p:cNvSpPr>
            <a:spLocks noGrp="1"/>
          </p:cNvSpPr>
          <p:nvPr>
            <p:ph idx="1"/>
          </p:nvPr>
        </p:nvSpPr>
        <p:spPr>
          <a:xfrm>
            <a:off x="838200" y="1562100"/>
            <a:ext cx="10515600" cy="4614863"/>
          </a:xfrm>
        </p:spPr>
        <p:txBody>
          <a:bodyPr>
            <a:normAutofit/>
          </a:bodyPr>
          <a:lstStyle/>
          <a:p>
            <a:r>
              <a:rPr lang="en-CA" noProof="0" dirty="0"/>
              <a:t>Surgical management of spontaneous abortion is preferred in patients with a pre-existing hemostatic abnormality </a:t>
            </a:r>
          </a:p>
          <a:p>
            <a:r>
              <a:rPr lang="en-CA" noProof="0" dirty="0"/>
              <a:t>Carriers require appropriate hemostatic management on top of adequate obstetric management</a:t>
            </a:r>
          </a:p>
          <a:p>
            <a:r>
              <a:rPr lang="en-CA" noProof="0" dirty="0"/>
              <a:t>Hemostatic management consists of replacement of the deficient clotting factor or other treatment modalities in accordance with protocols for the management of bleeding complications in patients with hemophilia</a:t>
            </a:r>
          </a:p>
        </p:txBody>
      </p:sp>
      <p:sp>
        <p:nvSpPr>
          <p:cNvPr id="8" name="Text Placeholder 7">
            <a:extLst>
              <a:ext uri="{FF2B5EF4-FFF2-40B4-BE49-F238E27FC236}">
                <a16:creationId xmlns:a16="http://schemas.microsoft.com/office/drawing/2014/main" id="{681D4A1F-1C95-4208-8C44-DEF7739F7389}"/>
              </a:ext>
            </a:extLst>
          </p:cNvPr>
          <p:cNvSpPr>
            <a:spLocks noGrp="1"/>
          </p:cNvSpPr>
          <p:nvPr>
            <p:ph type="body" sz="quarter" idx="13"/>
          </p:nvPr>
        </p:nvSpPr>
        <p:spPr/>
        <p:txBody>
          <a:bodyPr/>
          <a:lstStyle/>
          <a:p>
            <a:endParaRPr lang="en-CA" dirty="0"/>
          </a:p>
        </p:txBody>
      </p:sp>
    </p:spTree>
    <p:extLst>
      <p:ext uri="{BB962C8B-B14F-4D97-AF65-F5344CB8AC3E}">
        <p14:creationId xmlns:p14="http://schemas.microsoft.com/office/powerpoint/2010/main" val="630988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D8F9E7F2-8A51-944D-9B89-44C4FD5FF276}"/>
              </a:ext>
            </a:extLst>
          </p:cNvPr>
          <p:cNvPicPr>
            <a:picLocks noChangeAspect="1"/>
          </p:cNvPicPr>
          <p:nvPr/>
        </p:nvPicPr>
        <p:blipFill>
          <a:blip r:embed="rId3"/>
          <a:stretch>
            <a:fillRect/>
          </a:stretch>
        </p:blipFill>
        <p:spPr>
          <a:xfrm>
            <a:off x="4074742" y="1074891"/>
            <a:ext cx="4042511" cy="5281459"/>
          </a:xfrm>
          <a:prstGeom prst="rect">
            <a:avLst/>
          </a:prstGeom>
        </p:spPr>
      </p:pic>
      <p:sp>
        <p:nvSpPr>
          <p:cNvPr id="2" name="Title 1">
            <a:extLst>
              <a:ext uri="{FF2B5EF4-FFF2-40B4-BE49-F238E27FC236}">
                <a16:creationId xmlns:a16="http://schemas.microsoft.com/office/drawing/2014/main" id="{0F3FA7CA-25A6-4E52-AD19-9B794E7D92C0}"/>
              </a:ext>
            </a:extLst>
          </p:cNvPr>
          <p:cNvSpPr>
            <a:spLocks noGrp="1"/>
          </p:cNvSpPr>
          <p:nvPr>
            <p:ph type="title"/>
          </p:nvPr>
        </p:nvSpPr>
        <p:spPr>
          <a:xfrm>
            <a:off x="838199" y="225425"/>
            <a:ext cx="10515599" cy="1090079"/>
          </a:xfrm>
        </p:spPr>
        <p:txBody>
          <a:bodyPr vert="horz" lIns="91440" tIns="45720" rIns="91440" bIns="45720" rtlCol="0" anchor="ctr">
            <a:noAutofit/>
          </a:bodyPr>
          <a:lstStyle/>
          <a:p>
            <a:r>
              <a:rPr lang="en-CA" noProof="0" dirty="0"/>
              <a:t>WFH Guidelines for the Management of Hemophilia</a:t>
            </a:r>
          </a:p>
        </p:txBody>
      </p:sp>
      <p:sp>
        <p:nvSpPr>
          <p:cNvPr id="7" name="Text Placeholder 5">
            <a:extLst>
              <a:ext uri="{FF2B5EF4-FFF2-40B4-BE49-F238E27FC236}">
                <a16:creationId xmlns:a16="http://schemas.microsoft.com/office/drawing/2014/main" id="{B5034EDF-B76F-4B8E-8D65-D9000B38FC87}"/>
              </a:ext>
            </a:extLst>
          </p:cNvPr>
          <p:cNvSpPr>
            <a:spLocks noGrp="1"/>
          </p:cNvSpPr>
          <p:nvPr>
            <p:ph type="body" sz="quarter" idx="13"/>
          </p:nvPr>
        </p:nvSpPr>
        <p:spPr>
          <a:xfrm>
            <a:off x="838201" y="6356351"/>
            <a:ext cx="9925050" cy="365125"/>
          </a:xfrm>
        </p:spPr>
        <p:txBody>
          <a:bodyPr/>
          <a:lstStyle/>
          <a:p>
            <a:r>
              <a:rPr lang="en-CA" sz="900" b="1" i="1" u="none" strike="noStrike" baseline="0" noProof="0" dirty="0"/>
              <a:t>All recommendations are consensus based.</a:t>
            </a:r>
          </a:p>
          <a:p>
            <a:r>
              <a:rPr lang="en-CA" sz="900" noProof="0" dirty="0"/>
              <a:t>Srivastava A et al. Haemophilia. 2020;26(Suppl 6):1–158. </a:t>
            </a:r>
          </a:p>
        </p:txBody>
      </p:sp>
    </p:spTree>
    <p:extLst>
      <p:ext uri="{BB962C8B-B14F-4D97-AF65-F5344CB8AC3E}">
        <p14:creationId xmlns:p14="http://schemas.microsoft.com/office/powerpoint/2010/main" val="1649792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10C04-5317-464F-B9C4-5946ADB8C790}"/>
              </a:ext>
            </a:extLst>
          </p:cNvPr>
          <p:cNvSpPr>
            <a:spLocks noGrp="1"/>
          </p:cNvSpPr>
          <p:nvPr>
            <p:ph type="title"/>
          </p:nvPr>
        </p:nvSpPr>
        <p:spPr>
          <a:xfrm>
            <a:off x="838199" y="225425"/>
            <a:ext cx="10515599" cy="1090079"/>
          </a:xfrm>
        </p:spPr>
        <p:txBody>
          <a:bodyPr>
            <a:normAutofit/>
          </a:bodyPr>
          <a:lstStyle/>
          <a:p>
            <a:r>
              <a:rPr lang="en-CA" noProof="0" dirty="0"/>
              <a:t>Sexuality</a:t>
            </a:r>
          </a:p>
        </p:txBody>
      </p:sp>
      <p:sp>
        <p:nvSpPr>
          <p:cNvPr id="3" name="Content Placeholder 2">
            <a:extLst>
              <a:ext uri="{FF2B5EF4-FFF2-40B4-BE49-F238E27FC236}">
                <a16:creationId xmlns:a16="http://schemas.microsoft.com/office/drawing/2014/main" id="{0AE6A6BD-1422-4C7A-88E3-B4D62A8D1899}"/>
              </a:ext>
            </a:extLst>
          </p:cNvPr>
          <p:cNvSpPr>
            <a:spLocks noGrp="1"/>
          </p:cNvSpPr>
          <p:nvPr>
            <p:ph idx="1"/>
          </p:nvPr>
        </p:nvSpPr>
        <p:spPr>
          <a:xfrm>
            <a:off x="838200" y="1562100"/>
            <a:ext cx="10515600" cy="4614863"/>
          </a:xfrm>
        </p:spPr>
        <p:txBody>
          <a:bodyPr>
            <a:normAutofit/>
          </a:bodyPr>
          <a:lstStyle/>
          <a:p>
            <a:r>
              <a:rPr lang="en-CA" noProof="0" dirty="0"/>
              <a:t>Complications of hemophilia can be accompanied by sexual dysfunction, such as:</a:t>
            </a:r>
          </a:p>
          <a:p>
            <a:pPr lvl="1"/>
            <a:r>
              <a:rPr lang="en-CA" noProof="0" dirty="0"/>
              <a:t>lack of libido or impotence</a:t>
            </a:r>
          </a:p>
          <a:p>
            <a:pPr lvl="1"/>
            <a:r>
              <a:rPr lang="en-CA" noProof="0" dirty="0"/>
              <a:t>joint stiffness or joint pain from sexual activity</a:t>
            </a:r>
          </a:p>
          <a:p>
            <a:r>
              <a:rPr lang="en-CA" noProof="0" dirty="0"/>
              <a:t>In some cases, pharmacotherapy may be helpful</a:t>
            </a:r>
          </a:p>
          <a:p>
            <a:r>
              <a:rPr lang="en-CA" noProof="0" dirty="0"/>
              <a:t>Hematospermia (blood in ejaculate) is not uncommon in people with hemophilia and may cause considerable anxiety in some individuals and their partners</a:t>
            </a:r>
          </a:p>
          <a:p>
            <a:endParaRPr lang="en-CA" noProof="0" dirty="0"/>
          </a:p>
        </p:txBody>
      </p:sp>
      <p:sp>
        <p:nvSpPr>
          <p:cNvPr id="8" name="Text Placeholder 7">
            <a:extLst>
              <a:ext uri="{FF2B5EF4-FFF2-40B4-BE49-F238E27FC236}">
                <a16:creationId xmlns:a16="http://schemas.microsoft.com/office/drawing/2014/main" id="{390C29D9-1E58-432A-81A4-1394F9761972}"/>
              </a:ext>
            </a:extLst>
          </p:cNvPr>
          <p:cNvSpPr>
            <a:spLocks noGrp="1"/>
          </p:cNvSpPr>
          <p:nvPr>
            <p:ph type="body" sz="quarter" idx="13"/>
          </p:nvPr>
        </p:nvSpPr>
        <p:spPr/>
        <p:txBody>
          <a:bodyPr/>
          <a:lstStyle/>
          <a:p>
            <a:endParaRPr lang="en-CA" dirty="0"/>
          </a:p>
        </p:txBody>
      </p:sp>
    </p:spTree>
    <p:extLst>
      <p:ext uri="{BB962C8B-B14F-4D97-AF65-F5344CB8AC3E}">
        <p14:creationId xmlns:p14="http://schemas.microsoft.com/office/powerpoint/2010/main" val="104789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5554E-7C8F-4991-8B57-9518C9E99C09}"/>
              </a:ext>
            </a:extLst>
          </p:cNvPr>
          <p:cNvSpPr>
            <a:spLocks noGrp="1"/>
          </p:cNvSpPr>
          <p:nvPr>
            <p:ph type="title"/>
          </p:nvPr>
        </p:nvSpPr>
        <p:spPr/>
        <p:txBody>
          <a:bodyPr/>
          <a:lstStyle/>
          <a:p>
            <a:r>
              <a:rPr lang="en-CA" b="1" noProof="0" dirty="0"/>
              <a:t>Sexuality</a:t>
            </a:r>
            <a:endParaRPr lang="en-CA" noProof="0" dirty="0"/>
          </a:p>
        </p:txBody>
      </p:sp>
      <p:sp>
        <p:nvSpPr>
          <p:cNvPr id="3" name="Content Placeholder 2">
            <a:extLst>
              <a:ext uri="{FF2B5EF4-FFF2-40B4-BE49-F238E27FC236}">
                <a16:creationId xmlns:a16="http://schemas.microsoft.com/office/drawing/2014/main" id="{441B548A-92C1-4F32-9F4C-3A8D492B6B86}"/>
              </a:ext>
            </a:extLst>
          </p:cNvPr>
          <p:cNvSpPr>
            <a:spLocks noGrp="1"/>
          </p:cNvSpPr>
          <p:nvPr>
            <p:ph idx="1"/>
          </p:nvPr>
        </p:nvSpPr>
        <p:spPr/>
        <p:txBody>
          <a:bodyPr>
            <a:normAutofit/>
          </a:bodyPr>
          <a:lstStyle/>
          <a:p>
            <a:pPr marL="0" indent="0">
              <a:buNone/>
            </a:pPr>
            <a:r>
              <a:rPr lang="en-CA" b="1" noProof="0" dirty="0">
                <a:solidFill>
                  <a:schemeClr val="accent1"/>
                </a:solidFill>
              </a:rPr>
              <a:t>Recommendation 9.6.1</a:t>
            </a:r>
            <a:br>
              <a:rPr lang="en-CA" b="1" noProof="0" dirty="0">
                <a:solidFill>
                  <a:schemeClr val="accent1"/>
                </a:solidFill>
              </a:rPr>
            </a:br>
            <a:r>
              <a:rPr lang="en-CA" b="1" i="0" u="none" strike="noStrike" baseline="0" noProof="0" dirty="0"/>
              <a:t>Adult patients with hemophilia </a:t>
            </a:r>
            <a:r>
              <a:rPr lang="en-CA" i="0" u="none" strike="noStrike" baseline="0" noProof="0" dirty="0"/>
              <a:t>should be </a:t>
            </a:r>
            <a:r>
              <a:rPr lang="en-CA" b="1" i="0" u="none" strike="noStrike" baseline="0" noProof="0" dirty="0"/>
              <a:t>assessed for sexual health issues</a:t>
            </a:r>
            <a:r>
              <a:rPr lang="en-CA" i="0" u="none" strike="noStrike" baseline="0" noProof="0" dirty="0"/>
              <a:t> as part of routine care to address possible impacts related to age, joint bleeding, joint pain and stiffness, and muscle bleeding (e.g., iliopsoas), which can sometimes arise during sexual activity.</a:t>
            </a:r>
            <a:endParaRPr lang="en-CA" noProof="0" dirty="0"/>
          </a:p>
          <a:p>
            <a:pPr marL="0" indent="0">
              <a:buNone/>
            </a:pPr>
            <a:br>
              <a:rPr lang="en-CA" b="1" noProof="0" dirty="0">
                <a:solidFill>
                  <a:schemeClr val="accent1"/>
                </a:solidFill>
              </a:rPr>
            </a:br>
            <a:r>
              <a:rPr lang="en-CA" b="1" noProof="0" dirty="0">
                <a:solidFill>
                  <a:schemeClr val="accent1"/>
                </a:solidFill>
              </a:rPr>
              <a:t>Recommendation 9.6.2</a:t>
            </a:r>
            <a:br>
              <a:rPr lang="en-CA" b="1" noProof="0" dirty="0">
                <a:solidFill>
                  <a:schemeClr val="accent1"/>
                </a:solidFill>
              </a:rPr>
            </a:br>
            <a:r>
              <a:rPr lang="en-CA" i="0" u="none" strike="noStrike" baseline="0" noProof="0" dirty="0"/>
              <a:t>For </a:t>
            </a:r>
            <a:r>
              <a:rPr lang="en-CA" b="1" i="0" u="none" strike="noStrike" baseline="0" noProof="0" dirty="0"/>
              <a:t>patients with hemophilia</a:t>
            </a:r>
            <a:r>
              <a:rPr lang="en-CA" i="0" u="none" strike="noStrike" baseline="0" noProof="0" dirty="0"/>
              <a:t> with comorbidities who may experience complications of hemophilia accompanied by sexual dysfunction, the WFH recommends that healthcare providers at hemophilia treatment centres provide a </a:t>
            </a:r>
            <a:r>
              <a:rPr lang="en-CA" b="1" i="0" u="none" strike="noStrike" baseline="0" noProof="0" dirty="0"/>
              <a:t>multipronged psychosocial approach</a:t>
            </a:r>
            <a:r>
              <a:rPr lang="en-CA" i="0" u="none" strike="noStrike" baseline="0" noProof="0" dirty="0"/>
              <a:t> </a:t>
            </a:r>
            <a:r>
              <a:rPr lang="en-CA" b="1" i="0" u="none" strike="noStrike" baseline="0" noProof="0" dirty="0"/>
              <a:t>that includes communicating openly about sexual activity and quality of life in a consistent and comprehensive manner.</a:t>
            </a:r>
            <a:endParaRPr lang="en-CA" b="1" noProof="0" dirty="0"/>
          </a:p>
        </p:txBody>
      </p:sp>
    </p:spTree>
    <p:extLst>
      <p:ext uri="{BB962C8B-B14F-4D97-AF65-F5344CB8AC3E}">
        <p14:creationId xmlns:p14="http://schemas.microsoft.com/office/powerpoint/2010/main" val="9258782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10C04-5317-464F-B9C4-5946ADB8C790}"/>
              </a:ext>
            </a:extLst>
          </p:cNvPr>
          <p:cNvSpPr>
            <a:spLocks noGrp="1"/>
          </p:cNvSpPr>
          <p:nvPr>
            <p:ph type="title"/>
          </p:nvPr>
        </p:nvSpPr>
        <p:spPr>
          <a:xfrm>
            <a:off x="838199" y="225425"/>
            <a:ext cx="10515599" cy="1090079"/>
          </a:xfrm>
        </p:spPr>
        <p:txBody>
          <a:bodyPr>
            <a:normAutofit/>
          </a:bodyPr>
          <a:lstStyle/>
          <a:p>
            <a:r>
              <a:rPr lang="en-CA" noProof="0" dirty="0"/>
              <a:t>Surgery and invasive procedures</a:t>
            </a:r>
          </a:p>
        </p:txBody>
      </p:sp>
      <p:sp>
        <p:nvSpPr>
          <p:cNvPr id="3" name="Content Placeholder 2">
            <a:extLst>
              <a:ext uri="{FF2B5EF4-FFF2-40B4-BE49-F238E27FC236}">
                <a16:creationId xmlns:a16="http://schemas.microsoft.com/office/drawing/2014/main" id="{0AE6A6BD-1422-4C7A-88E3-B4D62A8D1899}"/>
              </a:ext>
            </a:extLst>
          </p:cNvPr>
          <p:cNvSpPr>
            <a:spLocks noGrp="1"/>
          </p:cNvSpPr>
          <p:nvPr>
            <p:ph idx="1"/>
          </p:nvPr>
        </p:nvSpPr>
        <p:spPr>
          <a:xfrm>
            <a:off x="838200" y="1562100"/>
            <a:ext cx="10515600" cy="4614863"/>
          </a:xfrm>
        </p:spPr>
        <p:txBody>
          <a:bodyPr>
            <a:normAutofit/>
          </a:bodyPr>
          <a:lstStyle/>
          <a:p>
            <a:r>
              <a:rPr lang="en-CA" noProof="0" dirty="0"/>
              <a:t>Treatment with CFCs or other hemostatic agents should be considered before invasive diagnostic procedures</a:t>
            </a:r>
          </a:p>
          <a:p>
            <a:r>
              <a:rPr lang="en-CA" noProof="0" dirty="0"/>
              <a:t>DDAVP can be used as hemostatic treatment for surgery and other invasive procedures in patients with mild hemophilia A</a:t>
            </a:r>
          </a:p>
          <a:p>
            <a:r>
              <a:rPr lang="en-CA" noProof="0" dirty="0"/>
              <a:t>If CFCs or bypassing agents are not available, adequate blood bank support for plasma components is needed</a:t>
            </a:r>
          </a:p>
          <a:p>
            <a:endParaRPr lang="en-CA" noProof="0" dirty="0"/>
          </a:p>
          <a:p>
            <a:endParaRPr lang="en-CA" noProof="0" dirty="0"/>
          </a:p>
        </p:txBody>
      </p:sp>
      <p:sp>
        <p:nvSpPr>
          <p:cNvPr id="4" name="Text Placeholder 3">
            <a:extLst>
              <a:ext uri="{FF2B5EF4-FFF2-40B4-BE49-F238E27FC236}">
                <a16:creationId xmlns:a16="http://schemas.microsoft.com/office/drawing/2014/main" id="{CE859480-17AC-44DA-B965-EE3964BADF71}"/>
              </a:ext>
            </a:extLst>
          </p:cNvPr>
          <p:cNvSpPr>
            <a:spLocks noGrp="1"/>
          </p:cNvSpPr>
          <p:nvPr>
            <p:ph type="body" sz="quarter" idx="13"/>
          </p:nvPr>
        </p:nvSpPr>
        <p:spPr>
          <a:xfrm>
            <a:off x="838201" y="6356351"/>
            <a:ext cx="9925050" cy="365125"/>
          </a:xfrm>
        </p:spPr>
        <p:txBody>
          <a:bodyPr/>
          <a:lstStyle/>
          <a:p>
            <a:r>
              <a:rPr lang="en-CA" noProof="0" dirty="0"/>
              <a:t>CFC, clotting factor concentrate; DDAVP, desmopressin.</a:t>
            </a:r>
          </a:p>
        </p:txBody>
      </p:sp>
    </p:spTree>
    <p:extLst>
      <p:ext uri="{BB962C8B-B14F-4D97-AF65-F5344CB8AC3E}">
        <p14:creationId xmlns:p14="http://schemas.microsoft.com/office/powerpoint/2010/main" val="37564336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97B57-0B35-41F0-AC1C-15CF2E021DB8}"/>
              </a:ext>
            </a:extLst>
          </p:cNvPr>
          <p:cNvSpPr>
            <a:spLocks noGrp="1"/>
          </p:cNvSpPr>
          <p:nvPr>
            <p:ph type="title"/>
          </p:nvPr>
        </p:nvSpPr>
        <p:spPr/>
        <p:txBody>
          <a:bodyPr/>
          <a:lstStyle/>
          <a:p>
            <a:r>
              <a:rPr lang="en-CA" b="1" noProof="0" dirty="0"/>
              <a:t>Surgery and invasive procedures</a:t>
            </a:r>
            <a:endParaRPr lang="en-CA" noProof="0" dirty="0"/>
          </a:p>
        </p:txBody>
      </p:sp>
      <p:sp>
        <p:nvSpPr>
          <p:cNvPr id="3" name="Content Placeholder 2">
            <a:extLst>
              <a:ext uri="{FF2B5EF4-FFF2-40B4-BE49-F238E27FC236}">
                <a16:creationId xmlns:a16="http://schemas.microsoft.com/office/drawing/2014/main" id="{441B548A-92C1-4F32-9F4C-3A8D492B6B86}"/>
              </a:ext>
            </a:extLst>
          </p:cNvPr>
          <p:cNvSpPr>
            <a:spLocks noGrp="1"/>
          </p:cNvSpPr>
          <p:nvPr>
            <p:ph idx="1"/>
          </p:nvPr>
        </p:nvSpPr>
        <p:spPr>
          <a:xfrm>
            <a:off x="838201" y="2017712"/>
            <a:ext cx="10515600" cy="4614863"/>
          </a:xfrm>
        </p:spPr>
        <p:txBody>
          <a:bodyPr>
            <a:noAutofit/>
          </a:bodyPr>
          <a:lstStyle/>
          <a:p>
            <a:pPr marL="0" indent="0">
              <a:buNone/>
            </a:pPr>
            <a:r>
              <a:rPr lang="en-CA" b="1" noProof="0" dirty="0">
                <a:solidFill>
                  <a:schemeClr val="accent1"/>
                </a:solidFill>
              </a:rPr>
              <a:t>Recommendation 9.5.3 </a:t>
            </a:r>
            <a:br>
              <a:rPr lang="en-CA" b="1" noProof="0" dirty="0">
                <a:solidFill>
                  <a:schemeClr val="accent1"/>
                </a:solidFill>
              </a:rPr>
            </a:br>
            <a:r>
              <a:rPr lang="en-CA" u="none" strike="noStrike" baseline="0" noProof="0" dirty="0"/>
              <a:t>For </a:t>
            </a:r>
            <a:r>
              <a:rPr lang="en-CA" b="1" u="none" strike="noStrike" baseline="0" noProof="0" dirty="0"/>
              <a:t>patients with hemophilia requiring surgery, sufficient quantities of clotting factor concentrates must be available</a:t>
            </a:r>
            <a:r>
              <a:rPr lang="en-CA" u="none" strike="noStrike" baseline="0" noProof="0" dirty="0"/>
              <a:t> for the surgery itself and to maintain adequate coverage postoperatively for the duration required for recovery and/or rehabilitation.</a:t>
            </a:r>
          </a:p>
          <a:p>
            <a:pPr marL="0" indent="0">
              <a:buNone/>
            </a:pPr>
            <a:br>
              <a:rPr lang="en-CA" b="1" noProof="0" dirty="0">
                <a:solidFill>
                  <a:schemeClr val="accent1"/>
                </a:solidFill>
              </a:rPr>
            </a:br>
            <a:endParaRPr lang="en-CA" noProof="0" dirty="0"/>
          </a:p>
        </p:txBody>
      </p:sp>
      <p:sp>
        <p:nvSpPr>
          <p:cNvPr id="4" name="Text Placeholder 3">
            <a:extLst>
              <a:ext uri="{FF2B5EF4-FFF2-40B4-BE49-F238E27FC236}">
                <a16:creationId xmlns:a16="http://schemas.microsoft.com/office/drawing/2014/main" id="{7DBA7E34-B261-4A4F-B005-620D2F791D67}"/>
              </a:ext>
            </a:extLst>
          </p:cNvPr>
          <p:cNvSpPr>
            <a:spLocks noGrp="1"/>
          </p:cNvSpPr>
          <p:nvPr>
            <p:ph type="body" sz="quarter" idx="13"/>
          </p:nvPr>
        </p:nvSpPr>
        <p:spPr/>
        <p:txBody>
          <a:bodyPr/>
          <a:lstStyle/>
          <a:p>
            <a:r>
              <a:rPr lang="en-CA" noProof="0" dirty="0"/>
              <a:t>DDAVP, desmopressin.</a:t>
            </a:r>
          </a:p>
        </p:txBody>
      </p:sp>
    </p:spTree>
    <p:extLst>
      <p:ext uri="{BB962C8B-B14F-4D97-AF65-F5344CB8AC3E}">
        <p14:creationId xmlns:p14="http://schemas.microsoft.com/office/powerpoint/2010/main" val="31133016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167C0E4-DC48-4BD5-8284-13683DC60D54}"/>
              </a:ext>
            </a:extLst>
          </p:cNvPr>
          <p:cNvSpPr txBox="1"/>
          <p:nvPr/>
        </p:nvSpPr>
        <p:spPr>
          <a:xfrm>
            <a:off x="841248" y="1315504"/>
            <a:ext cx="11011766" cy="5324535"/>
          </a:xfrm>
          <a:prstGeom prst="rect">
            <a:avLst/>
          </a:prstGeom>
          <a:noFill/>
        </p:spPr>
        <p:txBody>
          <a:bodyPr wrap="square">
            <a:spAutoFit/>
          </a:bodyPr>
          <a:lstStyle/>
          <a:p>
            <a:pPr marL="0" indent="0">
              <a:spcBef>
                <a:spcPts val="300"/>
              </a:spcBef>
              <a:spcAft>
                <a:spcPts val="300"/>
              </a:spcAft>
              <a:buNone/>
            </a:pPr>
            <a:r>
              <a:rPr lang="en-US" sz="2000" b="1" dirty="0">
                <a:solidFill>
                  <a:schemeClr val="accent1"/>
                </a:solidFill>
              </a:rPr>
              <a:t>Recommendation 9.5.5</a:t>
            </a:r>
            <a:br>
              <a:rPr lang="en-CA" sz="2000" b="1" dirty="0">
                <a:solidFill>
                  <a:schemeClr val="accent1"/>
                </a:solidFill>
              </a:rPr>
            </a:br>
            <a:r>
              <a:rPr lang="en-US" sz="2000" u="none" strike="noStrike" baseline="0" dirty="0"/>
              <a:t>For </a:t>
            </a:r>
            <a:r>
              <a:rPr lang="en-US" sz="2000" b="1" u="none" strike="noStrike" baseline="0" dirty="0"/>
              <a:t>patients with mild hemophilia A undergoing surgery</a:t>
            </a:r>
            <a:r>
              <a:rPr lang="en-US" sz="2000" u="none" strike="noStrike" baseline="0" dirty="0"/>
              <a:t>, the WFH recommends the </a:t>
            </a:r>
            <a:r>
              <a:rPr lang="en-US" sz="2000" b="1" u="none" strike="noStrike" baseline="0" dirty="0"/>
              <a:t>use of DDAVP for hemostasis </a:t>
            </a:r>
            <a:r>
              <a:rPr lang="en-US" sz="2000" u="none" strike="noStrike" baseline="0" dirty="0"/>
              <a:t>if the patient shows good therapeutic response to DDAVP in </a:t>
            </a:r>
            <a:r>
              <a:rPr lang="en-US" sz="2000" b="1" u="none" strike="noStrike" baseline="0" dirty="0"/>
              <a:t>pre-surgery </a:t>
            </a:r>
            <a:r>
              <a:rPr lang="en-CA" sz="2000" u="none" strike="noStrike" baseline="0" dirty="0"/>
              <a:t>testing.</a:t>
            </a:r>
          </a:p>
          <a:p>
            <a:pPr marL="0" indent="0">
              <a:spcBef>
                <a:spcPts val="300"/>
              </a:spcBef>
              <a:spcAft>
                <a:spcPts val="300"/>
              </a:spcAft>
              <a:buNone/>
            </a:pPr>
            <a:endParaRPr lang="en-CA" sz="2000" b="1" dirty="0">
              <a:solidFill>
                <a:schemeClr val="accent1"/>
              </a:solidFill>
              <a:cs typeface="Arial" panose="020B0604020202020204" pitchFamily="34" charset="0"/>
            </a:endParaRPr>
          </a:p>
          <a:p>
            <a:pPr indent="0" algn="l">
              <a:spcBef>
                <a:spcPts val="300"/>
              </a:spcBef>
              <a:buNone/>
            </a:pPr>
            <a:r>
              <a:rPr lang="en-CA" sz="2000" b="1" dirty="0">
                <a:solidFill>
                  <a:schemeClr val="accent1"/>
                </a:solidFill>
                <a:cs typeface="Arial" panose="020B0604020202020204" pitchFamily="34" charset="0"/>
              </a:rPr>
              <a:t>REMARK: </a:t>
            </a:r>
            <a:r>
              <a:rPr lang="en-US" sz="2000" i="0" u="none" strike="noStrike" baseline="0" dirty="0"/>
              <a:t>DDAVP is not recommended for surgical hemostasis in those patients with mild hemophilia A in whom the response to DDAVP (increase of plasma FVIII activity levels) is unsatisfactory or in whom DDAVP is contraindicated (e.g., in those with significant  </a:t>
            </a:r>
            <a:r>
              <a:rPr lang="en-CA" sz="2000" i="0" u="none" strike="noStrike" baseline="0" dirty="0"/>
              <a:t>cardiovascular disease).</a:t>
            </a:r>
          </a:p>
          <a:p>
            <a:pPr indent="0" algn="l">
              <a:spcBef>
                <a:spcPts val="300"/>
              </a:spcBef>
              <a:buNone/>
            </a:pPr>
            <a:endParaRPr lang="en-CA" sz="2000" b="1" dirty="0">
              <a:solidFill>
                <a:schemeClr val="accent1"/>
              </a:solidFill>
              <a:cs typeface="Arial" panose="020B0604020202020204" pitchFamily="34" charset="0"/>
            </a:endParaRPr>
          </a:p>
          <a:p>
            <a:pPr indent="0" algn="l">
              <a:spcBef>
                <a:spcPts val="300"/>
              </a:spcBef>
              <a:buNone/>
            </a:pPr>
            <a:r>
              <a:rPr lang="en-CA" sz="2000" b="1" dirty="0">
                <a:solidFill>
                  <a:schemeClr val="accent1"/>
                </a:solidFill>
                <a:cs typeface="Arial" panose="020B0604020202020204" pitchFamily="34" charset="0"/>
              </a:rPr>
              <a:t>REMARK: </a:t>
            </a:r>
            <a:r>
              <a:rPr lang="en-US" sz="2000" i="0" u="none" strike="noStrike" baseline="0" dirty="0"/>
              <a:t>Due to the risk of tachyphylaxis, DDAVP should not be given for more than 3-5 days unless the patient can be monitored closely and switched to clotting factor concentrate if this occurs. Therefore, if the anticipated treatment duration will be longer than 3-5 days (e.g., after major surgery), providers may choose to avoid the use of DDAVP from the outset. </a:t>
            </a:r>
          </a:p>
          <a:p>
            <a:pPr indent="0" algn="l">
              <a:spcBef>
                <a:spcPts val="300"/>
              </a:spcBef>
              <a:buNone/>
            </a:pPr>
            <a:endParaRPr lang="en-US" sz="2000" dirty="0"/>
          </a:p>
          <a:p>
            <a:pPr indent="0" algn="l">
              <a:spcBef>
                <a:spcPts val="300"/>
              </a:spcBef>
              <a:buNone/>
            </a:pPr>
            <a:r>
              <a:rPr lang="en-US" sz="1400" i="0" u="none" strike="noStrike" baseline="0" dirty="0"/>
              <a:t>… continued</a:t>
            </a:r>
          </a:p>
        </p:txBody>
      </p:sp>
      <p:sp>
        <p:nvSpPr>
          <p:cNvPr id="8" name="Title 1">
            <a:extLst>
              <a:ext uri="{FF2B5EF4-FFF2-40B4-BE49-F238E27FC236}">
                <a16:creationId xmlns:a16="http://schemas.microsoft.com/office/drawing/2014/main" id="{245EEBC8-3CCC-4603-BDF0-284CCF3974C8}"/>
              </a:ext>
            </a:extLst>
          </p:cNvPr>
          <p:cNvSpPr txBox="1">
            <a:spLocks/>
          </p:cNvSpPr>
          <p:nvPr/>
        </p:nvSpPr>
        <p:spPr>
          <a:xfrm>
            <a:off x="838199" y="225425"/>
            <a:ext cx="10515599" cy="109007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kern="1200">
                <a:solidFill>
                  <a:schemeClr val="tx1"/>
                </a:solidFill>
                <a:latin typeface="+mj-lt"/>
                <a:ea typeface="+mj-ea"/>
                <a:cs typeface="+mj-cs"/>
              </a:defRPr>
            </a:lvl1pPr>
          </a:lstStyle>
          <a:p>
            <a:pPr>
              <a:lnSpc>
                <a:spcPct val="100000"/>
              </a:lnSpc>
            </a:pPr>
            <a:r>
              <a:rPr lang="en-US" dirty="0"/>
              <a:t>Surgery and invasive procedures</a:t>
            </a:r>
            <a:endParaRPr lang="en-CA" dirty="0"/>
          </a:p>
        </p:txBody>
      </p:sp>
      <p:sp>
        <p:nvSpPr>
          <p:cNvPr id="9" name="Rectangle: Rounded Corners 8">
            <a:extLst>
              <a:ext uri="{FF2B5EF4-FFF2-40B4-BE49-F238E27FC236}">
                <a16:creationId xmlns:a16="http://schemas.microsoft.com/office/drawing/2014/main" id="{9EE19BAA-C354-4CE9-B5B2-94877D46FCFE}"/>
              </a:ext>
            </a:extLst>
          </p:cNvPr>
          <p:cNvSpPr/>
          <p:nvPr/>
        </p:nvSpPr>
        <p:spPr>
          <a:xfrm>
            <a:off x="547705" y="2811133"/>
            <a:ext cx="11305309" cy="3214254"/>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Text Placeholder 3">
            <a:extLst>
              <a:ext uri="{FF2B5EF4-FFF2-40B4-BE49-F238E27FC236}">
                <a16:creationId xmlns:a16="http://schemas.microsoft.com/office/drawing/2014/main" id="{9DFC2ED3-7AF0-4BD2-B50F-9333E82994CC}"/>
              </a:ext>
            </a:extLst>
          </p:cNvPr>
          <p:cNvSpPr txBox="1">
            <a:spLocks/>
          </p:cNvSpPr>
          <p:nvPr/>
        </p:nvSpPr>
        <p:spPr>
          <a:xfrm>
            <a:off x="838201" y="6397915"/>
            <a:ext cx="9925050" cy="365125"/>
          </a:xfrm>
          <a:prstGeom prst="rect">
            <a:avLst/>
          </a:prstGeom>
        </p:spPr>
        <p:txBody>
          <a:bodyPr/>
          <a:lstStyle>
            <a:lvl1pPr marL="228600" indent="-228600" algn="l" defTabSz="914400" rtl="0" eaLnBrk="1" latinLnBrk="0" hangingPunct="1">
              <a:lnSpc>
                <a:spcPct val="100000"/>
              </a:lnSpc>
              <a:spcBef>
                <a:spcPts val="1800"/>
              </a:spcBef>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endParaRPr lang="en-US" sz="900" dirty="0"/>
          </a:p>
          <a:p>
            <a:pPr marL="0" indent="0">
              <a:spcBef>
                <a:spcPts val="0"/>
              </a:spcBef>
              <a:buNone/>
            </a:pPr>
            <a:r>
              <a:rPr lang="en-US" sz="900" dirty="0"/>
              <a:t>DDAVP, desmopressin.</a:t>
            </a:r>
            <a:endParaRPr lang="en-CA" sz="900" dirty="0"/>
          </a:p>
        </p:txBody>
      </p:sp>
    </p:spTree>
    <p:extLst>
      <p:ext uri="{BB962C8B-B14F-4D97-AF65-F5344CB8AC3E}">
        <p14:creationId xmlns:p14="http://schemas.microsoft.com/office/powerpoint/2010/main" val="37685584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167C0E4-DC48-4BD5-8284-13683DC60D54}"/>
              </a:ext>
            </a:extLst>
          </p:cNvPr>
          <p:cNvSpPr txBox="1"/>
          <p:nvPr/>
        </p:nvSpPr>
        <p:spPr>
          <a:xfrm>
            <a:off x="841248" y="1315504"/>
            <a:ext cx="11011766" cy="3593291"/>
          </a:xfrm>
          <a:prstGeom prst="rect">
            <a:avLst/>
          </a:prstGeom>
          <a:noFill/>
        </p:spPr>
        <p:txBody>
          <a:bodyPr wrap="square">
            <a:spAutoFit/>
          </a:bodyPr>
          <a:lstStyle/>
          <a:p>
            <a:pPr marL="0" indent="0">
              <a:buNone/>
            </a:pPr>
            <a:endParaRPr lang="en-US" sz="2000" b="1" dirty="0">
              <a:solidFill>
                <a:schemeClr val="accent1"/>
              </a:solidFill>
            </a:endParaRPr>
          </a:p>
          <a:p>
            <a:pPr marL="0" indent="0">
              <a:buNone/>
            </a:pPr>
            <a:r>
              <a:rPr lang="en-US" sz="2000" b="1" dirty="0">
                <a:solidFill>
                  <a:schemeClr val="accent1"/>
                </a:solidFill>
              </a:rPr>
              <a:t>Recommendation 9.5.5, continued</a:t>
            </a:r>
            <a:br>
              <a:rPr lang="en-CA" sz="2000" b="1" dirty="0">
                <a:solidFill>
                  <a:schemeClr val="accent1"/>
                </a:solidFill>
              </a:rPr>
            </a:br>
            <a:endParaRPr lang="en-CA" sz="2000" b="1" dirty="0">
              <a:solidFill>
                <a:schemeClr val="accent1"/>
              </a:solidFill>
            </a:endParaRPr>
          </a:p>
          <a:p>
            <a:pPr marL="0" indent="0">
              <a:buNone/>
            </a:pPr>
            <a:endParaRPr lang="en-CA" sz="2000" b="1" dirty="0">
              <a:solidFill>
                <a:schemeClr val="accent1"/>
              </a:solidFill>
              <a:cs typeface="Arial" panose="020B0604020202020204" pitchFamily="34" charset="0"/>
            </a:endParaRPr>
          </a:p>
          <a:p>
            <a:pPr marL="0" indent="0">
              <a:buNone/>
            </a:pPr>
            <a:endParaRPr lang="en-CA" sz="2000" b="1" dirty="0">
              <a:solidFill>
                <a:schemeClr val="accent1"/>
              </a:solidFill>
              <a:cs typeface="Arial" panose="020B0604020202020204" pitchFamily="34" charset="0"/>
            </a:endParaRPr>
          </a:p>
          <a:p>
            <a:pPr marL="0" indent="0">
              <a:spcBef>
                <a:spcPts val="300"/>
              </a:spcBef>
              <a:buNone/>
            </a:pPr>
            <a:r>
              <a:rPr lang="en-CA" sz="2000" b="1" dirty="0">
                <a:solidFill>
                  <a:schemeClr val="accent1"/>
                </a:solidFill>
                <a:cs typeface="Arial" panose="020B0604020202020204" pitchFamily="34" charset="0"/>
              </a:rPr>
              <a:t>REMARK:</a:t>
            </a:r>
            <a:r>
              <a:rPr lang="en-US" sz="2000" i="0" u="none" strike="noStrike" baseline="0" dirty="0"/>
              <a:t> DDAVP is the first choice for patients with mild hemophilia A to avoid the cost of CFCs and exposure to FVIII concentrates and the potential risk of inhibitor development, which increases with the number of exposures.</a:t>
            </a:r>
          </a:p>
          <a:p>
            <a:pPr marL="0" indent="0">
              <a:spcBef>
                <a:spcPts val="300"/>
              </a:spcBef>
              <a:buNone/>
            </a:pPr>
            <a:endParaRPr lang="en-US" sz="2000" i="0" u="none" strike="noStrike" baseline="0" dirty="0"/>
          </a:p>
          <a:p>
            <a:pPr marL="0" indent="0" algn="l">
              <a:spcBef>
                <a:spcPts val="300"/>
              </a:spcBef>
              <a:buNone/>
            </a:pPr>
            <a:r>
              <a:rPr lang="en-CA" sz="2000" b="1" dirty="0">
                <a:solidFill>
                  <a:schemeClr val="accent1"/>
                </a:solidFill>
                <a:cs typeface="Arial" panose="020B0604020202020204" pitchFamily="34" charset="0"/>
              </a:rPr>
              <a:t>REMARK: </a:t>
            </a:r>
            <a:r>
              <a:rPr lang="en-US" sz="2000" i="0" u="none" strike="noStrike" baseline="0" dirty="0"/>
              <a:t>Given the need for close monitoring, an experienced hematology team should manage these patients.</a:t>
            </a:r>
            <a:endParaRPr lang="en-CA" sz="2000" dirty="0"/>
          </a:p>
        </p:txBody>
      </p:sp>
      <p:sp>
        <p:nvSpPr>
          <p:cNvPr id="8" name="Title 1">
            <a:extLst>
              <a:ext uri="{FF2B5EF4-FFF2-40B4-BE49-F238E27FC236}">
                <a16:creationId xmlns:a16="http://schemas.microsoft.com/office/drawing/2014/main" id="{245EEBC8-3CCC-4603-BDF0-284CCF3974C8}"/>
              </a:ext>
            </a:extLst>
          </p:cNvPr>
          <p:cNvSpPr txBox="1">
            <a:spLocks/>
          </p:cNvSpPr>
          <p:nvPr/>
        </p:nvSpPr>
        <p:spPr>
          <a:xfrm>
            <a:off x="838199" y="225425"/>
            <a:ext cx="10515599" cy="109007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kern="1200">
                <a:solidFill>
                  <a:schemeClr val="tx1"/>
                </a:solidFill>
                <a:latin typeface="+mj-lt"/>
                <a:ea typeface="+mj-ea"/>
                <a:cs typeface="+mj-cs"/>
              </a:defRPr>
            </a:lvl1pPr>
          </a:lstStyle>
          <a:p>
            <a:pPr>
              <a:lnSpc>
                <a:spcPct val="100000"/>
              </a:lnSpc>
            </a:pPr>
            <a:r>
              <a:rPr lang="en-US" dirty="0"/>
              <a:t>Surgery and invasive procedures</a:t>
            </a:r>
            <a:endParaRPr lang="en-CA" dirty="0"/>
          </a:p>
        </p:txBody>
      </p:sp>
      <p:sp>
        <p:nvSpPr>
          <p:cNvPr id="9" name="Rectangle: Rounded Corners 8">
            <a:extLst>
              <a:ext uri="{FF2B5EF4-FFF2-40B4-BE49-F238E27FC236}">
                <a16:creationId xmlns:a16="http://schemas.microsoft.com/office/drawing/2014/main" id="{9EE19BAA-C354-4CE9-B5B2-94877D46FCFE}"/>
              </a:ext>
            </a:extLst>
          </p:cNvPr>
          <p:cNvSpPr/>
          <p:nvPr/>
        </p:nvSpPr>
        <p:spPr>
          <a:xfrm>
            <a:off x="613063" y="2648810"/>
            <a:ext cx="11305309" cy="2415799"/>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Text Placeholder 3">
            <a:extLst>
              <a:ext uri="{FF2B5EF4-FFF2-40B4-BE49-F238E27FC236}">
                <a16:creationId xmlns:a16="http://schemas.microsoft.com/office/drawing/2014/main" id="{9DFC2ED3-7AF0-4BD2-B50F-9333E82994CC}"/>
              </a:ext>
            </a:extLst>
          </p:cNvPr>
          <p:cNvSpPr txBox="1">
            <a:spLocks/>
          </p:cNvSpPr>
          <p:nvPr/>
        </p:nvSpPr>
        <p:spPr>
          <a:xfrm>
            <a:off x="838201" y="6397915"/>
            <a:ext cx="9925050" cy="365125"/>
          </a:xfrm>
          <a:prstGeom prst="rect">
            <a:avLst/>
          </a:prstGeom>
        </p:spPr>
        <p:txBody>
          <a:bodyPr/>
          <a:lstStyle>
            <a:lvl1pPr marL="228600" indent="-228600" algn="l" defTabSz="914400" rtl="0" eaLnBrk="1" latinLnBrk="0" hangingPunct="1">
              <a:lnSpc>
                <a:spcPct val="100000"/>
              </a:lnSpc>
              <a:spcBef>
                <a:spcPts val="1800"/>
              </a:spcBef>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endParaRPr lang="en-US" sz="900" dirty="0"/>
          </a:p>
          <a:p>
            <a:pPr marL="0" indent="0">
              <a:spcBef>
                <a:spcPts val="0"/>
              </a:spcBef>
              <a:buNone/>
            </a:pPr>
            <a:r>
              <a:rPr lang="en-US" sz="900" dirty="0"/>
              <a:t>CFC, clotting factor concentrate; DDAVP, desmopressin.</a:t>
            </a:r>
            <a:endParaRPr lang="en-CA" sz="900" dirty="0"/>
          </a:p>
        </p:txBody>
      </p:sp>
    </p:spTree>
    <p:extLst>
      <p:ext uri="{BB962C8B-B14F-4D97-AF65-F5344CB8AC3E}">
        <p14:creationId xmlns:p14="http://schemas.microsoft.com/office/powerpoint/2010/main" val="27180291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9DD40-1DD2-4C48-B7D1-F04BA70A91EF}"/>
              </a:ext>
            </a:extLst>
          </p:cNvPr>
          <p:cNvSpPr>
            <a:spLocks noGrp="1"/>
          </p:cNvSpPr>
          <p:nvPr>
            <p:ph type="title"/>
          </p:nvPr>
        </p:nvSpPr>
        <p:spPr/>
        <p:txBody>
          <a:bodyPr/>
          <a:lstStyle/>
          <a:p>
            <a:r>
              <a:rPr lang="en-CA" b="1" noProof="0" dirty="0"/>
              <a:t>Surgery and invasive procedures</a:t>
            </a:r>
            <a:endParaRPr lang="en-CA" noProof="0" dirty="0"/>
          </a:p>
        </p:txBody>
      </p:sp>
      <p:sp>
        <p:nvSpPr>
          <p:cNvPr id="3" name="Content Placeholder 2">
            <a:extLst>
              <a:ext uri="{FF2B5EF4-FFF2-40B4-BE49-F238E27FC236}">
                <a16:creationId xmlns:a16="http://schemas.microsoft.com/office/drawing/2014/main" id="{441B548A-92C1-4F32-9F4C-3A8D492B6B86}"/>
              </a:ext>
            </a:extLst>
          </p:cNvPr>
          <p:cNvSpPr>
            <a:spLocks noGrp="1"/>
          </p:cNvSpPr>
          <p:nvPr>
            <p:ph idx="1"/>
          </p:nvPr>
        </p:nvSpPr>
        <p:spPr>
          <a:xfrm>
            <a:off x="838201" y="1121568"/>
            <a:ext cx="10515600" cy="4614863"/>
          </a:xfrm>
        </p:spPr>
        <p:txBody>
          <a:bodyPr>
            <a:noAutofit/>
          </a:bodyPr>
          <a:lstStyle/>
          <a:p>
            <a:pPr marL="0" indent="0">
              <a:lnSpc>
                <a:spcPct val="110000"/>
              </a:lnSpc>
              <a:buNone/>
            </a:pPr>
            <a:endParaRPr lang="en-CA" b="1" noProof="0" dirty="0">
              <a:solidFill>
                <a:schemeClr val="accent1"/>
              </a:solidFill>
              <a:cs typeface="Arial" panose="020B0604020202020204" pitchFamily="34" charset="0"/>
            </a:endParaRPr>
          </a:p>
          <a:p>
            <a:pPr marL="0" indent="0">
              <a:lnSpc>
                <a:spcPct val="110000"/>
              </a:lnSpc>
              <a:buNone/>
            </a:pPr>
            <a:r>
              <a:rPr lang="en-CA" b="1" noProof="0" dirty="0">
                <a:solidFill>
                  <a:schemeClr val="accent1"/>
                </a:solidFill>
                <a:cs typeface="Arial" panose="020B0604020202020204" pitchFamily="34" charset="0"/>
              </a:rPr>
              <a:t>Recommendation 9.5.8</a:t>
            </a:r>
            <a:br>
              <a:rPr lang="en-CA" b="1" noProof="0" dirty="0">
                <a:solidFill>
                  <a:schemeClr val="accent1"/>
                </a:solidFill>
                <a:cs typeface="Arial" panose="020B0604020202020204" pitchFamily="34" charset="0"/>
              </a:rPr>
            </a:br>
            <a:r>
              <a:rPr lang="en-CA" i="0" u="none" strike="noStrike" baseline="0" noProof="0" dirty="0"/>
              <a:t>For </a:t>
            </a:r>
            <a:r>
              <a:rPr lang="en-CA" b="1" i="0" u="none" strike="noStrike" baseline="0" noProof="0" dirty="0"/>
              <a:t>patients with hemophilia undergoing surgery</a:t>
            </a:r>
            <a:r>
              <a:rPr lang="en-CA" i="0" u="none" strike="noStrike" baseline="0" noProof="0" dirty="0"/>
              <a:t>, the WFH</a:t>
            </a:r>
            <a:r>
              <a:rPr lang="en-CA" b="1" i="0" u="none" strike="noStrike" baseline="0" noProof="0" dirty="0"/>
              <a:t> </a:t>
            </a:r>
            <a:r>
              <a:rPr lang="en-CA" b="1" i="0" strike="noStrike" noProof="0" dirty="0"/>
              <a:t>advises</a:t>
            </a:r>
            <a:r>
              <a:rPr lang="en-CA" b="1" i="0" strike="noStrike" baseline="0" noProof="0" dirty="0"/>
              <a:t> against neuraxial </a:t>
            </a:r>
            <a:r>
              <a:rPr lang="en-CA" b="1" i="0" u="none" strike="noStrike" baseline="0" noProof="0" dirty="0"/>
              <a:t>anesthesia</a:t>
            </a:r>
            <a:r>
              <a:rPr lang="en-CA" i="0" u="none" strike="noStrike" baseline="0" noProof="0" dirty="0"/>
              <a:t>. If neuraxial anesthesia is required, it should be performed only under adequate clotting factor coverage as the safety of neuraxial procedures has not been established in patients with hemophilia.</a:t>
            </a:r>
          </a:p>
          <a:p>
            <a:pPr marL="0" indent="0">
              <a:lnSpc>
                <a:spcPct val="110000"/>
              </a:lnSpc>
              <a:buNone/>
            </a:pPr>
            <a:endParaRPr lang="en-CA" i="0" u="none" strike="noStrike" baseline="0" noProof="0" dirty="0"/>
          </a:p>
          <a:p>
            <a:pPr marL="0" indent="0" algn="l">
              <a:lnSpc>
                <a:spcPct val="110000"/>
              </a:lnSpc>
              <a:buNone/>
            </a:pPr>
            <a:r>
              <a:rPr lang="en-CA" b="1" i="0" u="none" strike="noStrike" baseline="0" noProof="0" dirty="0">
                <a:solidFill>
                  <a:schemeClr val="accent1"/>
                </a:solidFill>
              </a:rPr>
              <a:t>REMARK: </a:t>
            </a:r>
            <a:r>
              <a:rPr lang="en-CA" i="0" u="none" strike="noStrike" baseline="0" noProof="0" dirty="0"/>
              <a:t>It is recognized that in some centres, neuraxial anesthesia is acceptable after restoring hemostasis in patients with hemophilia, whereas in other centres this procedure is discouraged and general anesthesia is preferred.</a:t>
            </a:r>
          </a:p>
          <a:p>
            <a:pPr marL="0" indent="0" algn="l">
              <a:lnSpc>
                <a:spcPct val="110000"/>
              </a:lnSpc>
              <a:buNone/>
            </a:pPr>
            <a:br>
              <a:rPr lang="en-CA" i="0" u="none" strike="noStrike" baseline="0" noProof="0" dirty="0"/>
            </a:br>
            <a:endParaRPr lang="en-CA" noProof="0" dirty="0"/>
          </a:p>
        </p:txBody>
      </p:sp>
      <p:sp>
        <p:nvSpPr>
          <p:cNvPr id="5" name="Content Placeholder 2">
            <a:extLst>
              <a:ext uri="{FF2B5EF4-FFF2-40B4-BE49-F238E27FC236}">
                <a16:creationId xmlns:a16="http://schemas.microsoft.com/office/drawing/2014/main" id="{DC21D512-84AE-46B9-9E71-3E15BB09031D}"/>
              </a:ext>
            </a:extLst>
          </p:cNvPr>
          <p:cNvSpPr txBox="1">
            <a:spLocks/>
          </p:cNvSpPr>
          <p:nvPr/>
        </p:nvSpPr>
        <p:spPr>
          <a:xfrm>
            <a:off x="758536" y="4083628"/>
            <a:ext cx="10595262" cy="1236250"/>
          </a:xfrm>
          <a:prstGeom prst="roundRect">
            <a:avLst>
              <a:gd name="adj" fmla="val 9847"/>
            </a:avLst>
          </a:prstGeom>
          <a:ln w="38100">
            <a:solidFill>
              <a:schemeClr val="accent1"/>
            </a:solidFill>
          </a:ln>
        </p:spPr>
        <p:txBody>
          <a:bodyPr vert="horz" lIns="274320" tIns="45720" rIns="274320" bIns="45720" rtlCol="0" anchor="ctr">
            <a:no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43041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9DD40-1DD2-4C48-B7D1-F04BA70A91EF}"/>
              </a:ext>
            </a:extLst>
          </p:cNvPr>
          <p:cNvSpPr>
            <a:spLocks noGrp="1"/>
          </p:cNvSpPr>
          <p:nvPr>
            <p:ph type="title"/>
          </p:nvPr>
        </p:nvSpPr>
        <p:spPr/>
        <p:txBody>
          <a:bodyPr/>
          <a:lstStyle/>
          <a:p>
            <a:r>
              <a:rPr lang="en-CA" b="1" noProof="0" dirty="0"/>
              <a:t>Surgery and invasive procedures</a:t>
            </a:r>
            <a:endParaRPr lang="en-CA" noProof="0" dirty="0"/>
          </a:p>
        </p:txBody>
      </p:sp>
      <p:sp>
        <p:nvSpPr>
          <p:cNvPr id="3" name="Content Placeholder 2">
            <a:extLst>
              <a:ext uri="{FF2B5EF4-FFF2-40B4-BE49-F238E27FC236}">
                <a16:creationId xmlns:a16="http://schemas.microsoft.com/office/drawing/2014/main" id="{441B548A-92C1-4F32-9F4C-3A8D492B6B86}"/>
              </a:ext>
            </a:extLst>
          </p:cNvPr>
          <p:cNvSpPr>
            <a:spLocks noGrp="1"/>
          </p:cNvSpPr>
          <p:nvPr>
            <p:ph idx="1"/>
          </p:nvPr>
        </p:nvSpPr>
        <p:spPr>
          <a:xfrm>
            <a:off x="838201" y="1287828"/>
            <a:ext cx="10674921" cy="4614863"/>
          </a:xfrm>
        </p:spPr>
        <p:txBody>
          <a:bodyPr>
            <a:noAutofit/>
          </a:bodyPr>
          <a:lstStyle/>
          <a:p>
            <a:pPr marL="0" indent="0">
              <a:lnSpc>
                <a:spcPct val="110000"/>
              </a:lnSpc>
              <a:buNone/>
            </a:pPr>
            <a:endParaRPr lang="en-CA" b="1" noProof="0" dirty="0">
              <a:solidFill>
                <a:schemeClr val="accent1"/>
              </a:solidFill>
              <a:cs typeface="Arial" panose="020B0604020202020204" pitchFamily="34" charset="0"/>
            </a:endParaRPr>
          </a:p>
          <a:p>
            <a:pPr marL="0" indent="0">
              <a:lnSpc>
                <a:spcPct val="110000"/>
              </a:lnSpc>
              <a:spcBef>
                <a:spcPts val="600"/>
              </a:spcBef>
              <a:buNone/>
            </a:pPr>
            <a:r>
              <a:rPr lang="en-CA" b="1" noProof="0" dirty="0">
                <a:solidFill>
                  <a:schemeClr val="accent1"/>
                </a:solidFill>
                <a:cs typeface="Arial" panose="020B0604020202020204" pitchFamily="34" charset="0"/>
              </a:rPr>
              <a:t>Recommendation 9.5.10</a:t>
            </a:r>
          </a:p>
          <a:p>
            <a:pPr marL="0" indent="0">
              <a:lnSpc>
                <a:spcPct val="110000"/>
              </a:lnSpc>
              <a:spcBef>
                <a:spcPts val="600"/>
              </a:spcBef>
              <a:buNone/>
            </a:pPr>
            <a:r>
              <a:rPr lang="en-CA" i="0" u="none" strike="noStrike" baseline="0" noProof="0" dirty="0"/>
              <a:t>In surgical </a:t>
            </a:r>
            <a:r>
              <a:rPr lang="en-CA" b="1" i="0" u="none" strike="noStrike" baseline="0" noProof="0" dirty="0"/>
              <a:t>patients with hemophilia B </a:t>
            </a:r>
            <a:r>
              <a:rPr lang="en-CA" i="0" u="none" strike="noStrike" baseline="0" noProof="0" dirty="0"/>
              <a:t>requiring intensive replacement therapy, the WFH </a:t>
            </a:r>
            <a:r>
              <a:rPr lang="en-CA" b="1" i="0" u="none" strike="noStrike" baseline="0" noProof="0" dirty="0"/>
              <a:t>recommends against use of prothrombin complex concentrate (PCC)</a:t>
            </a:r>
            <a:r>
              <a:rPr lang="en-CA" i="0" u="none" strike="noStrike" baseline="0" noProof="0" dirty="0"/>
              <a:t> due to risk of accumulation of clotting factors II, VII, and X, which can be associated with higher risk of thrombotic complications.</a:t>
            </a:r>
            <a:endParaRPr lang="en-CA" noProof="0" dirty="0"/>
          </a:p>
        </p:txBody>
      </p:sp>
    </p:spTree>
    <p:extLst>
      <p:ext uri="{BB962C8B-B14F-4D97-AF65-F5344CB8AC3E}">
        <p14:creationId xmlns:p14="http://schemas.microsoft.com/office/powerpoint/2010/main" val="12964811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ED507F2-0446-DE42-A303-A4085763C62A}"/>
              </a:ext>
            </a:extLst>
          </p:cNvPr>
          <p:cNvSpPr txBox="1"/>
          <p:nvPr/>
        </p:nvSpPr>
        <p:spPr>
          <a:xfrm>
            <a:off x="10417386" y="6070318"/>
            <a:ext cx="1699647" cy="572066"/>
          </a:xfrm>
          <a:prstGeom prst="rect">
            <a:avLst/>
          </a:prstGeom>
          <a:solidFill>
            <a:schemeClr val="bg1"/>
          </a:solidFill>
        </p:spPr>
        <p:txBody>
          <a:bodyPr wrap="square" rtlCol="0">
            <a:spAutoFit/>
          </a:bodyPr>
          <a:lstStyle/>
          <a:p>
            <a:endParaRPr lang="en-US" dirty="0"/>
          </a:p>
        </p:txBody>
      </p:sp>
      <p:graphicFrame>
        <p:nvGraphicFramePr>
          <p:cNvPr id="4" name="Table 4">
            <a:extLst>
              <a:ext uri="{FF2B5EF4-FFF2-40B4-BE49-F238E27FC236}">
                <a16:creationId xmlns:a16="http://schemas.microsoft.com/office/drawing/2014/main" id="{EBE96A38-AB9E-445E-84D2-D3DC4CAD4C0F}"/>
              </a:ext>
            </a:extLst>
          </p:cNvPr>
          <p:cNvGraphicFramePr>
            <a:graphicFrameLocks noGrp="1"/>
          </p:cNvGraphicFramePr>
          <p:nvPr>
            <p:extLst>
              <p:ext uri="{D42A27DB-BD31-4B8C-83A1-F6EECF244321}">
                <p14:modId xmlns:p14="http://schemas.microsoft.com/office/powerpoint/2010/main" val="645117485"/>
              </p:ext>
            </p:extLst>
          </p:nvPr>
        </p:nvGraphicFramePr>
        <p:xfrm>
          <a:off x="924790" y="1509713"/>
          <a:ext cx="10420665" cy="4511040"/>
        </p:xfrm>
        <a:graphic>
          <a:graphicData uri="http://schemas.openxmlformats.org/drawingml/2006/table">
            <a:tbl>
              <a:tblPr firstRow="1" bandRow="1">
                <a:tableStyleId>{2D5ABB26-0587-4C30-8999-92F81FD0307C}</a:tableStyleId>
              </a:tblPr>
              <a:tblGrid>
                <a:gridCol w="1496292">
                  <a:extLst>
                    <a:ext uri="{9D8B030D-6E8A-4147-A177-3AD203B41FA5}">
                      <a16:colId xmlns:a16="http://schemas.microsoft.com/office/drawing/2014/main" val="2432647298"/>
                    </a:ext>
                  </a:extLst>
                </a:gridCol>
                <a:gridCol w="8924373">
                  <a:extLst>
                    <a:ext uri="{9D8B030D-6E8A-4147-A177-3AD203B41FA5}">
                      <a16:colId xmlns:a16="http://schemas.microsoft.com/office/drawing/2014/main" val="1095309068"/>
                    </a:ext>
                  </a:extLst>
                </a:gridCol>
              </a:tblGrid>
              <a:tr h="0">
                <a:tc>
                  <a:txBody>
                    <a:bodyPr/>
                    <a:lstStyle/>
                    <a:p>
                      <a:r>
                        <a:rPr lang="en-US" sz="1600" b="1" dirty="0">
                          <a:solidFill>
                            <a:srgbClr val="008BB0"/>
                          </a:solidFill>
                          <a:latin typeface="+mj-lt"/>
                        </a:rPr>
                        <a:t>Excellent</a:t>
                      </a:r>
                    </a:p>
                  </a:txBody>
                  <a:tcPr anchor="ctr">
                    <a:solidFill>
                      <a:schemeClr val="bg1"/>
                    </a:solidFill>
                  </a:tcPr>
                </a:tc>
                <a:tc>
                  <a:txBody>
                    <a:bodyPr/>
                    <a:lstStyle/>
                    <a:p>
                      <a:pPr marL="0" indent="0">
                        <a:buClr>
                          <a:srgbClr val="642566"/>
                        </a:buClr>
                        <a:buFontTx/>
                        <a:buNone/>
                      </a:pPr>
                      <a:r>
                        <a:rPr lang="en-CA" sz="1600" b="0" u="none" strike="noStrike" kern="1200" baseline="0" noProof="0" dirty="0">
                          <a:solidFill>
                            <a:schemeClr val="dk1"/>
                          </a:solidFill>
                          <a:latin typeface="+mj-lt"/>
                          <a:cs typeface="Calibri" panose="020F0502020204030204" pitchFamily="34" charset="0"/>
                        </a:rPr>
                        <a:t>Intra- and postoperative </a:t>
                      </a:r>
                      <a:r>
                        <a:rPr lang="en-CA" sz="1600" b="1" u="none" strike="noStrike" kern="1200" baseline="0" noProof="0" dirty="0">
                          <a:solidFill>
                            <a:schemeClr val="dk1"/>
                          </a:solidFill>
                          <a:latin typeface="+mj-lt"/>
                          <a:cs typeface="Calibri" panose="020F0502020204030204" pitchFamily="34" charset="0"/>
                        </a:rPr>
                        <a:t>blood loss similar (within 10%) of non-hemophilic </a:t>
                      </a:r>
                      <a:r>
                        <a:rPr lang="en-CA" sz="1600" b="0" u="none" strike="noStrike" kern="1200" baseline="0" noProof="0" dirty="0">
                          <a:solidFill>
                            <a:schemeClr val="dk1"/>
                          </a:solidFill>
                          <a:latin typeface="+mj-lt"/>
                          <a:cs typeface="Calibri" panose="020F0502020204030204" pitchFamily="34" charset="0"/>
                        </a:rPr>
                        <a:t>patient</a:t>
                      </a:r>
                    </a:p>
                    <a:p>
                      <a:pPr marL="342900" indent="-342900">
                        <a:buClr>
                          <a:srgbClr val="642566"/>
                        </a:buClr>
                        <a:buFont typeface="Arial" panose="020B0604020202020204" pitchFamily="34" charset="0"/>
                        <a:buChar char="•"/>
                      </a:pPr>
                      <a:r>
                        <a:rPr lang="en-CA" sz="1600" b="1" u="none" strike="noStrike" kern="1200" baseline="0" noProof="0" dirty="0">
                          <a:solidFill>
                            <a:schemeClr val="dk1"/>
                          </a:solidFill>
                          <a:latin typeface="+mj-lt"/>
                          <a:cs typeface="Calibri" panose="020F0502020204030204" pitchFamily="34" charset="0"/>
                        </a:rPr>
                        <a:t>No extra doses of FVIII/FIX/bypassing agents </a:t>
                      </a:r>
                      <a:r>
                        <a:rPr lang="en-CA" sz="1600" b="0" u="none" strike="noStrike" kern="1200" baseline="0" noProof="0" dirty="0">
                          <a:solidFill>
                            <a:schemeClr val="dk1"/>
                          </a:solidFill>
                          <a:latin typeface="+mj-lt"/>
                          <a:cs typeface="Calibri" panose="020F0502020204030204" pitchFamily="34" charset="0"/>
                        </a:rPr>
                        <a:t>needed; </a:t>
                      </a:r>
                      <a:r>
                        <a:rPr lang="en-CA" sz="1600" b="1" u="none" strike="noStrike" kern="1200" baseline="0" noProof="0" dirty="0">
                          <a:solidFill>
                            <a:schemeClr val="dk1"/>
                          </a:solidFill>
                          <a:latin typeface="+mj-lt"/>
                          <a:cs typeface="Calibri" panose="020F0502020204030204" pitchFamily="34" charset="0"/>
                        </a:rPr>
                        <a:t>AND</a:t>
                      </a:r>
                    </a:p>
                    <a:p>
                      <a:pPr marL="342900" indent="-342900">
                        <a:buClr>
                          <a:srgbClr val="642566"/>
                        </a:buClr>
                        <a:buFont typeface="Arial" panose="020B0604020202020204" pitchFamily="34" charset="0"/>
                        <a:buChar char="•"/>
                      </a:pPr>
                      <a:r>
                        <a:rPr lang="en-CA" sz="1600" b="0" u="none" strike="noStrike" kern="1200" baseline="0" noProof="0" dirty="0">
                          <a:solidFill>
                            <a:schemeClr val="dk1"/>
                          </a:solidFill>
                          <a:latin typeface="+mj-lt"/>
                          <a:cs typeface="Calibri" panose="020F0502020204030204" pitchFamily="34" charset="0"/>
                        </a:rPr>
                        <a:t>Blood component transfusions required are similar to those in a non-hemophilic patient</a:t>
                      </a:r>
                      <a:endParaRPr lang="en-CA" sz="1600" noProof="0" dirty="0">
                        <a:latin typeface="+mj-lt"/>
                        <a:cs typeface="Calibri" panose="020F0502020204030204" pitchFamily="34" charset="0"/>
                      </a:endParaRPr>
                    </a:p>
                  </a:txBody>
                  <a:tcPr>
                    <a:solidFill>
                      <a:schemeClr val="bg1"/>
                    </a:solidFill>
                  </a:tcPr>
                </a:tc>
                <a:extLst>
                  <a:ext uri="{0D108BD9-81ED-4DB2-BD59-A6C34878D82A}">
                    <a16:rowId xmlns:a16="http://schemas.microsoft.com/office/drawing/2014/main" val="2995281971"/>
                  </a:ext>
                </a:extLst>
              </a:tr>
              <a:tr h="0">
                <a:tc>
                  <a:txBody>
                    <a:bodyPr/>
                    <a:lstStyle/>
                    <a:p>
                      <a:r>
                        <a:rPr lang="en-US" sz="1600" b="1" dirty="0">
                          <a:solidFill>
                            <a:srgbClr val="008BB0"/>
                          </a:solidFill>
                          <a:latin typeface="+mj-lt"/>
                        </a:rPr>
                        <a:t>Good</a:t>
                      </a:r>
                      <a:endParaRPr lang="en-CA" sz="1600" b="1" dirty="0">
                        <a:solidFill>
                          <a:srgbClr val="008BB0"/>
                        </a:solidFill>
                        <a:latin typeface="+mj-lt"/>
                      </a:endParaRPr>
                    </a:p>
                  </a:txBody>
                  <a:tcPr anchor="ctr">
                    <a:solidFill>
                      <a:schemeClr val="bg1">
                        <a:lumMod val="85000"/>
                      </a:schemeClr>
                    </a:solidFill>
                  </a:tcPr>
                </a:tc>
                <a:tc>
                  <a:txBody>
                    <a:bodyPr/>
                    <a:lstStyle/>
                    <a:p>
                      <a:pPr marL="0" indent="0">
                        <a:buClr>
                          <a:srgbClr val="642566"/>
                        </a:buClr>
                        <a:buFontTx/>
                        <a:buNone/>
                      </a:pPr>
                      <a:r>
                        <a:rPr lang="en-CA" sz="1600" b="0" u="none" strike="noStrike" kern="1200" baseline="0" noProof="0" dirty="0">
                          <a:solidFill>
                            <a:schemeClr val="dk1"/>
                          </a:solidFill>
                          <a:latin typeface="+mj-lt"/>
                          <a:cs typeface="Calibri" panose="020F0502020204030204" pitchFamily="34" charset="0"/>
                        </a:rPr>
                        <a:t>Intra- and/or postoperative </a:t>
                      </a:r>
                      <a:r>
                        <a:rPr lang="en-CA" sz="1600" b="1" u="none" strike="noStrike" kern="1200" baseline="0" noProof="0" dirty="0">
                          <a:solidFill>
                            <a:schemeClr val="dk1"/>
                          </a:solidFill>
                          <a:latin typeface="+mj-lt"/>
                          <a:cs typeface="Calibri" panose="020F0502020204030204" pitchFamily="34" charset="0"/>
                        </a:rPr>
                        <a:t>blood loss slightly increased over </a:t>
                      </a:r>
                      <a:r>
                        <a:rPr lang="en-CA" sz="1600" b="0" i="0" u="none" strike="noStrike" kern="1200" dirty="0">
                          <a:solidFill>
                            <a:schemeClr val="tx1"/>
                          </a:solidFill>
                          <a:effectLst/>
                          <a:latin typeface="+mj-lt"/>
                          <a:ea typeface="+mn-ea"/>
                          <a:cs typeface="Calibri" panose="020F0502020204030204" pitchFamily="34" charset="0"/>
                        </a:rPr>
                        <a:t>expectation for non-hemophilic patient (10%-25% of expected), but difference is judged clinically insignificant</a:t>
                      </a:r>
                      <a:endParaRPr lang="en-CA" sz="1600" b="1" u="none" strike="noStrike" kern="1200" baseline="0" noProof="0" dirty="0">
                        <a:solidFill>
                          <a:schemeClr val="dk1"/>
                        </a:solidFill>
                        <a:latin typeface="+mj-lt"/>
                        <a:cs typeface="Calibri" panose="020F0502020204030204" pitchFamily="34" charset="0"/>
                      </a:endParaRPr>
                    </a:p>
                    <a:p>
                      <a:pPr marL="342900" indent="-342900">
                        <a:buClr>
                          <a:srgbClr val="642566"/>
                        </a:buClr>
                        <a:buFont typeface="Arial" panose="020B0604020202020204" pitchFamily="34" charset="0"/>
                        <a:buChar char="•"/>
                      </a:pPr>
                      <a:r>
                        <a:rPr lang="en-CA" sz="1600" b="1" u="none" strike="noStrike" kern="1200" baseline="0" noProof="0" dirty="0">
                          <a:solidFill>
                            <a:schemeClr val="dk1"/>
                          </a:solidFill>
                          <a:latin typeface="+mj-lt"/>
                          <a:cs typeface="Calibri" panose="020F0502020204030204" pitchFamily="34" charset="0"/>
                        </a:rPr>
                        <a:t>No extra doses of FVIII/FIX/bypassing agents </a:t>
                      </a:r>
                      <a:r>
                        <a:rPr lang="en-CA" sz="1600" b="0" u="none" strike="noStrike" kern="1200" baseline="0" noProof="0" dirty="0">
                          <a:solidFill>
                            <a:schemeClr val="dk1"/>
                          </a:solidFill>
                          <a:latin typeface="+mj-lt"/>
                          <a:cs typeface="Calibri" panose="020F0502020204030204" pitchFamily="34" charset="0"/>
                        </a:rPr>
                        <a:t>needed </a:t>
                      </a:r>
                      <a:r>
                        <a:rPr lang="en-CA" sz="1600" b="1" u="none" strike="noStrike" kern="1200" baseline="0" noProof="0" dirty="0">
                          <a:solidFill>
                            <a:schemeClr val="dk1"/>
                          </a:solidFill>
                          <a:latin typeface="+mj-lt"/>
                          <a:cs typeface="Calibri" panose="020F0502020204030204" pitchFamily="34" charset="0"/>
                        </a:rPr>
                        <a:t>AND</a:t>
                      </a:r>
                    </a:p>
                    <a:p>
                      <a:pPr marL="342900" marR="0" indent="-342900" algn="l" defTabSz="914400" rtl="0" eaLnBrk="1" fontAlgn="auto" latinLnBrk="0" hangingPunct="1">
                        <a:lnSpc>
                          <a:spcPct val="100000"/>
                        </a:lnSpc>
                        <a:spcBef>
                          <a:spcPts val="0"/>
                        </a:spcBef>
                        <a:spcAft>
                          <a:spcPts val="0"/>
                        </a:spcAft>
                        <a:buClr>
                          <a:srgbClr val="642566"/>
                        </a:buClr>
                        <a:buSzTx/>
                        <a:buFont typeface="Arial" panose="020B0604020202020204" pitchFamily="34" charset="0"/>
                        <a:buChar char="•"/>
                        <a:tabLst/>
                        <a:defRPr/>
                      </a:pPr>
                      <a:r>
                        <a:rPr lang="en-CA" sz="1600" b="0" u="none" strike="noStrike" kern="1200" baseline="0" noProof="0" dirty="0">
                          <a:solidFill>
                            <a:schemeClr val="dk1"/>
                          </a:solidFill>
                          <a:latin typeface="+mj-lt"/>
                          <a:cs typeface="Calibri" panose="020F0502020204030204" pitchFamily="34" charset="0"/>
                        </a:rPr>
                        <a:t>Blood component transfusions required are similar to those in a non-hemophilic patient</a:t>
                      </a:r>
                      <a:endParaRPr lang="en-CA" sz="1600" noProof="0" dirty="0">
                        <a:latin typeface="+mj-lt"/>
                        <a:cs typeface="Calibri" panose="020F0502020204030204" pitchFamily="34" charset="0"/>
                      </a:endParaRPr>
                    </a:p>
                  </a:txBody>
                  <a:tcPr>
                    <a:solidFill>
                      <a:schemeClr val="bg1">
                        <a:lumMod val="85000"/>
                      </a:schemeClr>
                    </a:solidFill>
                  </a:tcPr>
                </a:tc>
                <a:extLst>
                  <a:ext uri="{0D108BD9-81ED-4DB2-BD59-A6C34878D82A}">
                    <a16:rowId xmlns:a16="http://schemas.microsoft.com/office/drawing/2014/main" val="3107461539"/>
                  </a:ext>
                </a:extLst>
              </a:tr>
              <a:tr h="0">
                <a:tc>
                  <a:txBody>
                    <a:bodyPr/>
                    <a:lstStyle/>
                    <a:p>
                      <a:r>
                        <a:rPr lang="en-US" sz="1600" b="1" dirty="0">
                          <a:solidFill>
                            <a:srgbClr val="008BB0"/>
                          </a:solidFill>
                          <a:latin typeface="+mj-lt"/>
                        </a:rPr>
                        <a:t>Fair</a:t>
                      </a:r>
                      <a:endParaRPr lang="en-CA" sz="1600" b="1" dirty="0">
                        <a:solidFill>
                          <a:srgbClr val="008BB0"/>
                        </a:solidFill>
                        <a:latin typeface="+mj-lt"/>
                      </a:endParaRPr>
                    </a:p>
                  </a:txBody>
                  <a:tcPr anchor="ctr">
                    <a:solidFill>
                      <a:schemeClr val="bg1"/>
                    </a:solidFill>
                  </a:tcPr>
                </a:tc>
                <a:tc>
                  <a:txBody>
                    <a:bodyPr/>
                    <a:lstStyle/>
                    <a:p>
                      <a:r>
                        <a:rPr lang="en-US" sz="1600" b="0" u="none" strike="noStrike" kern="1200" baseline="0" dirty="0">
                          <a:solidFill>
                            <a:schemeClr val="dk1"/>
                          </a:solidFill>
                          <a:latin typeface="+mj-lt"/>
                          <a:cs typeface="Calibri" panose="020F0502020204030204" pitchFamily="34" charset="0"/>
                        </a:rPr>
                        <a:t>Intra- and/or postoperative </a:t>
                      </a:r>
                      <a:r>
                        <a:rPr lang="en-US" sz="1600" b="1" u="none" strike="noStrike" kern="1200" baseline="0" dirty="0">
                          <a:solidFill>
                            <a:schemeClr val="dk1"/>
                          </a:solidFill>
                          <a:latin typeface="+mj-lt"/>
                          <a:cs typeface="Calibri" panose="020F0502020204030204" pitchFamily="34" charset="0"/>
                        </a:rPr>
                        <a:t>blood loss increased </a:t>
                      </a:r>
                      <a:r>
                        <a:rPr lang="en-US" sz="1600" b="0" u="none" strike="noStrike" kern="1200" baseline="0" dirty="0">
                          <a:solidFill>
                            <a:schemeClr val="dk1"/>
                          </a:solidFill>
                          <a:latin typeface="+mj-lt"/>
                          <a:cs typeface="Calibri" panose="020F0502020204030204" pitchFamily="34" charset="0"/>
                        </a:rPr>
                        <a:t>over expectation </a:t>
                      </a:r>
                      <a:r>
                        <a:rPr lang="en-CA" sz="1600" b="0" i="0" u="none" strike="noStrike" kern="1200" dirty="0">
                          <a:solidFill>
                            <a:schemeClr val="tx1"/>
                          </a:solidFill>
                          <a:effectLst/>
                          <a:latin typeface="+mj-lt"/>
                          <a:ea typeface="+mn-ea"/>
                          <a:cs typeface="Calibri" panose="020F0502020204030204" pitchFamily="34" charset="0"/>
                        </a:rPr>
                        <a:t>(25%-50%) for the non- hemophilic patient, and additional treatment is needed</a:t>
                      </a:r>
                      <a:endParaRPr lang="en-US" sz="1600" b="0" u="none" strike="noStrike" kern="1200" baseline="0" dirty="0">
                        <a:solidFill>
                          <a:schemeClr val="dk1"/>
                        </a:solidFill>
                        <a:latin typeface="+mj-lt"/>
                        <a:cs typeface="Calibri" panose="020F0502020204030204" pitchFamily="34" charset="0"/>
                      </a:endParaRPr>
                    </a:p>
                    <a:p>
                      <a:pPr marL="342900" indent="-342900">
                        <a:buClr>
                          <a:srgbClr val="642566"/>
                        </a:buClr>
                        <a:buFont typeface="Arial" panose="020B0604020202020204" pitchFamily="34" charset="0"/>
                        <a:buChar char="•"/>
                      </a:pPr>
                      <a:r>
                        <a:rPr lang="en-US" sz="1600" b="1" u="none" strike="noStrike" kern="1200" baseline="0" dirty="0">
                          <a:solidFill>
                            <a:schemeClr val="dk1"/>
                          </a:solidFill>
                          <a:latin typeface="+mj-lt"/>
                          <a:cs typeface="Calibri" panose="020F0502020204030204" pitchFamily="34" charset="0"/>
                        </a:rPr>
                        <a:t>Extra dose of FVIII/FIX/bypassing agents </a:t>
                      </a:r>
                      <a:r>
                        <a:rPr lang="en-US" sz="1600" b="0" u="none" strike="noStrike" kern="1200" baseline="0" dirty="0">
                          <a:solidFill>
                            <a:schemeClr val="dk1"/>
                          </a:solidFill>
                          <a:latin typeface="+mj-lt"/>
                          <a:cs typeface="Calibri" panose="020F0502020204030204" pitchFamily="34" charset="0"/>
                        </a:rPr>
                        <a:t>needed </a:t>
                      </a:r>
                      <a:r>
                        <a:rPr lang="en-US" sz="1600" b="1" u="none" strike="noStrike" kern="1200" baseline="0" dirty="0">
                          <a:solidFill>
                            <a:schemeClr val="dk1"/>
                          </a:solidFill>
                          <a:latin typeface="+mj-lt"/>
                          <a:cs typeface="Calibri" panose="020F0502020204030204" pitchFamily="34" charset="0"/>
                        </a:rPr>
                        <a:t>OR</a:t>
                      </a:r>
                    </a:p>
                    <a:p>
                      <a:pPr marL="342900" indent="-342900">
                        <a:buClr>
                          <a:srgbClr val="642566"/>
                        </a:buClr>
                        <a:buFont typeface="Arial" panose="020B0604020202020204" pitchFamily="34" charset="0"/>
                        <a:buChar char="•"/>
                      </a:pPr>
                      <a:r>
                        <a:rPr lang="en-US" sz="1600" b="1" u="none" strike="noStrike" kern="1200" baseline="0" dirty="0">
                          <a:solidFill>
                            <a:schemeClr val="dk1"/>
                          </a:solidFill>
                          <a:latin typeface="+mj-lt"/>
                          <a:cs typeface="Calibri" panose="020F0502020204030204" pitchFamily="34" charset="0"/>
                        </a:rPr>
                        <a:t>Increased blood component (within 2-fold</a:t>
                      </a:r>
                      <a:r>
                        <a:rPr lang="en-US" sz="1600" b="0" u="none" strike="noStrike" kern="1200" baseline="0" dirty="0">
                          <a:solidFill>
                            <a:schemeClr val="dk1"/>
                          </a:solidFill>
                          <a:latin typeface="+mj-lt"/>
                          <a:cs typeface="Calibri" panose="020F0502020204030204" pitchFamily="34" charset="0"/>
                        </a:rPr>
                        <a:t>) of the anticipated transfusion requirement</a:t>
                      </a:r>
                      <a:endParaRPr lang="en-CA" sz="1600" dirty="0">
                        <a:latin typeface="+mj-lt"/>
                        <a:cs typeface="Calibri" panose="020F0502020204030204" pitchFamily="34" charset="0"/>
                      </a:endParaRPr>
                    </a:p>
                  </a:txBody>
                  <a:tcPr>
                    <a:solidFill>
                      <a:schemeClr val="bg1"/>
                    </a:solidFill>
                  </a:tcPr>
                </a:tc>
                <a:extLst>
                  <a:ext uri="{0D108BD9-81ED-4DB2-BD59-A6C34878D82A}">
                    <a16:rowId xmlns:a16="http://schemas.microsoft.com/office/drawing/2014/main" val="2017557157"/>
                  </a:ext>
                </a:extLst>
              </a:tr>
              <a:tr h="0">
                <a:tc>
                  <a:txBody>
                    <a:bodyPr/>
                    <a:lstStyle/>
                    <a:p>
                      <a:r>
                        <a:rPr lang="en-US" sz="1600" b="1" dirty="0">
                          <a:solidFill>
                            <a:srgbClr val="008BB0"/>
                          </a:solidFill>
                          <a:latin typeface="+mj-lt"/>
                        </a:rPr>
                        <a:t>Poor/None</a:t>
                      </a:r>
                      <a:endParaRPr lang="en-CA" sz="1600" b="1" dirty="0">
                        <a:solidFill>
                          <a:srgbClr val="008BB0"/>
                        </a:solidFill>
                        <a:latin typeface="+mj-lt"/>
                      </a:endParaRPr>
                    </a:p>
                  </a:txBody>
                  <a:tcPr anchor="ctr">
                    <a:solidFill>
                      <a:schemeClr val="bg1">
                        <a:lumMod val="85000"/>
                      </a:schemeClr>
                    </a:solidFill>
                  </a:tcPr>
                </a:tc>
                <a:tc>
                  <a:txBody>
                    <a:bodyPr/>
                    <a:lstStyle/>
                    <a:p>
                      <a:r>
                        <a:rPr lang="en-US" sz="1600" b="1" u="none" strike="noStrike" kern="1200" baseline="0" dirty="0">
                          <a:solidFill>
                            <a:schemeClr val="dk1"/>
                          </a:solidFill>
                          <a:latin typeface="+mj-lt"/>
                          <a:cs typeface="Calibri" panose="020F0502020204030204" pitchFamily="34" charset="0"/>
                        </a:rPr>
                        <a:t>Significant</a:t>
                      </a:r>
                      <a:r>
                        <a:rPr lang="en-US" sz="1600" b="0" u="none" strike="noStrike" kern="1200" baseline="0" dirty="0">
                          <a:solidFill>
                            <a:schemeClr val="dk1"/>
                          </a:solidFill>
                          <a:latin typeface="+mj-lt"/>
                          <a:cs typeface="Calibri" panose="020F0502020204030204" pitchFamily="34" charset="0"/>
                        </a:rPr>
                        <a:t> intraoperative and/or postoperative </a:t>
                      </a:r>
                      <a:r>
                        <a:rPr lang="en-US" sz="1600" b="1" u="none" strike="noStrike" kern="1200" baseline="0" dirty="0">
                          <a:solidFill>
                            <a:schemeClr val="dk1"/>
                          </a:solidFill>
                          <a:latin typeface="+mj-lt"/>
                          <a:cs typeface="Calibri" panose="020F0502020204030204" pitchFamily="34" charset="0"/>
                        </a:rPr>
                        <a:t>blood loss </a:t>
                      </a:r>
                      <a:r>
                        <a:rPr lang="en-US" sz="1600" b="0" u="none" strike="noStrike" kern="1200" baseline="0" dirty="0">
                          <a:solidFill>
                            <a:schemeClr val="dk1"/>
                          </a:solidFill>
                          <a:latin typeface="+mj-lt"/>
                          <a:cs typeface="Calibri" panose="020F0502020204030204" pitchFamily="34" charset="0"/>
                        </a:rPr>
                        <a:t>that is substantially increased over expectation (</a:t>
                      </a:r>
                      <a:r>
                        <a:rPr lang="en-CA" sz="1600" b="0" i="0" u="none" strike="noStrike" kern="1200" dirty="0">
                          <a:solidFill>
                            <a:schemeClr val="tx1"/>
                          </a:solidFill>
                          <a:effectLst/>
                          <a:latin typeface="+mj-lt"/>
                          <a:ea typeface="+mn-ea"/>
                          <a:cs typeface="Calibri" panose="020F0502020204030204" pitchFamily="34" charset="0"/>
                        </a:rPr>
                        <a:t>&gt;50%) for the non-hemophilic patient, requires intervention, and is not explained by a surgical/medical issue other than hemophilia</a:t>
                      </a:r>
                      <a:endParaRPr lang="en-US" sz="1600" b="0" u="none" strike="noStrike" kern="1200" baseline="0" dirty="0">
                        <a:solidFill>
                          <a:schemeClr val="dk1"/>
                        </a:solidFill>
                        <a:latin typeface="+mj-lt"/>
                        <a:cs typeface="Calibri" panose="020F0502020204030204" pitchFamily="34" charset="0"/>
                      </a:endParaRPr>
                    </a:p>
                    <a:p>
                      <a:pPr marL="342900" indent="-342900">
                        <a:buClr>
                          <a:srgbClr val="642566"/>
                        </a:buClr>
                        <a:buFont typeface="Arial" panose="020B0604020202020204" pitchFamily="34" charset="0"/>
                        <a:buChar char="•"/>
                      </a:pPr>
                      <a:r>
                        <a:rPr lang="en-US" sz="1600" b="0" u="none" strike="noStrike" kern="1200" baseline="0" dirty="0">
                          <a:solidFill>
                            <a:schemeClr val="dk1"/>
                          </a:solidFill>
                          <a:latin typeface="+mj-lt"/>
                          <a:cs typeface="Calibri" panose="020F0502020204030204" pitchFamily="34" charset="0"/>
                        </a:rPr>
                        <a:t>Unexpected </a:t>
                      </a:r>
                      <a:r>
                        <a:rPr lang="en-US" sz="1600" b="1" u="none" strike="noStrike" kern="1200" baseline="0" dirty="0">
                          <a:solidFill>
                            <a:schemeClr val="dk1"/>
                          </a:solidFill>
                          <a:latin typeface="+mj-lt"/>
                          <a:cs typeface="Calibri" panose="020F0502020204030204" pitchFamily="34" charset="0"/>
                        </a:rPr>
                        <a:t>hypotension</a:t>
                      </a:r>
                      <a:r>
                        <a:rPr lang="en-US" sz="1600" b="0" u="none" strike="noStrike" kern="1200" baseline="0" dirty="0">
                          <a:solidFill>
                            <a:schemeClr val="dk1"/>
                          </a:solidFill>
                          <a:latin typeface="+mj-lt"/>
                          <a:cs typeface="Calibri" panose="020F0502020204030204" pitchFamily="34" charset="0"/>
                        </a:rPr>
                        <a:t> or unexpected </a:t>
                      </a:r>
                      <a:r>
                        <a:rPr lang="en-US" sz="1600" b="1" u="none" strike="noStrike" kern="1200" baseline="0" dirty="0">
                          <a:solidFill>
                            <a:schemeClr val="dk1"/>
                          </a:solidFill>
                          <a:latin typeface="+mj-lt"/>
                          <a:cs typeface="Calibri" panose="020F0502020204030204" pitchFamily="34" charset="0"/>
                        </a:rPr>
                        <a:t>transfer to ICU </a:t>
                      </a:r>
                      <a:r>
                        <a:rPr lang="en-US" sz="1600" b="0" u="none" strike="noStrike" kern="1200" baseline="0" dirty="0">
                          <a:solidFill>
                            <a:schemeClr val="dk1"/>
                          </a:solidFill>
                          <a:latin typeface="+mj-lt"/>
                          <a:cs typeface="Calibri" panose="020F0502020204030204" pitchFamily="34" charset="0"/>
                        </a:rPr>
                        <a:t>due to bleeding </a:t>
                      </a:r>
                      <a:r>
                        <a:rPr lang="en-US" sz="1600" b="1" u="none" strike="noStrike" kern="1200" baseline="0" dirty="0">
                          <a:solidFill>
                            <a:schemeClr val="dk1"/>
                          </a:solidFill>
                          <a:latin typeface="+mj-lt"/>
                          <a:cs typeface="Calibri" panose="020F0502020204030204" pitchFamily="34" charset="0"/>
                        </a:rPr>
                        <a:t>OR</a:t>
                      </a:r>
                    </a:p>
                    <a:p>
                      <a:pPr marL="342900" indent="-342900">
                        <a:buClr>
                          <a:srgbClr val="642566"/>
                        </a:buClr>
                        <a:buFont typeface="Arial" panose="020B0604020202020204" pitchFamily="34" charset="0"/>
                        <a:buChar char="•"/>
                      </a:pPr>
                      <a:r>
                        <a:rPr lang="en-US" sz="1600" b="1" u="none" strike="noStrike" kern="1200" baseline="0" dirty="0">
                          <a:solidFill>
                            <a:schemeClr val="dk1"/>
                          </a:solidFill>
                          <a:latin typeface="+mj-lt"/>
                          <a:cs typeface="Calibri" panose="020F0502020204030204" pitchFamily="34" charset="0"/>
                        </a:rPr>
                        <a:t>Substantially increased blood component (&gt;2-fold</a:t>
                      </a:r>
                      <a:r>
                        <a:rPr lang="en-US" sz="1600" b="0" u="none" strike="noStrike" kern="1200" baseline="0" dirty="0">
                          <a:solidFill>
                            <a:schemeClr val="dk1"/>
                          </a:solidFill>
                          <a:latin typeface="+mj-lt"/>
                          <a:cs typeface="Calibri" panose="020F0502020204030204" pitchFamily="34" charset="0"/>
                        </a:rPr>
                        <a:t>) of the anticipated transfusion requirement</a:t>
                      </a:r>
                      <a:endParaRPr lang="en-CA" sz="1600" dirty="0">
                        <a:latin typeface="+mj-lt"/>
                        <a:cs typeface="Calibri" panose="020F0502020204030204" pitchFamily="34" charset="0"/>
                      </a:endParaRPr>
                    </a:p>
                  </a:txBody>
                  <a:tcPr>
                    <a:solidFill>
                      <a:schemeClr val="bg1">
                        <a:lumMod val="85000"/>
                      </a:schemeClr>
                    </a:solidFill>
                  </a:tcPr>
                </a:tc>
                <a:extLst>
                  <a:ext uri="{0D108BD9-81ED-4DB2-BD59-A6C34878D82A}">
                    <a16:rowId xmlns:a16="http://schemas.microsoft.com/office/drawing/2014/main" val="3835885607"/>
                  </a:ext>
                </a:extLst>
              </a:tr>
            </a:tbl>
          </a:graphicData>
        </a:graphic>
      </p:graphicFrame>
      <p:sp>
        <p:nvSpPr>
          <p:cNvPr id="2" name="Title 1">
            <a:extLst>
              <a:ext uri="{FF2B5EF4-FFF2-40B4-BE49-F238E27FC236}">
                <a16:creationId xmlns:a16="http://schemas.microsoft.com/office/drawing/2014/main" id="{1AEC1DA8-6E82-4032-8FDD-BECCDF30CE61}"/>
              </a:ext>
            </a:extLst>
          </p:cNvPr>
          <p:cNvSpPr>
            <a:spLocks noGrp="1"/>
          </p:cNvSpPr>
          <p:nvPr>
            <p:ph type="title"/>
          </p:nvPr>
        </p:nvSpPr>
        <p:spPr/>
        <p:txBody>
          <a:bodyPr>
            <a:noAutofit/>
          </a:bodyPr>
          <a:lstStyle/>
          <a:p>
            <a:r>
              <a:rPr lang="en-CA" noProof="0" dirty="0"/>
              <a:t>Definition of adequacy of hemostasis </a:t>
            </a:r>
            <a:r>
              <a:rPr lang="en-CA" noProof="0"/>
              <a:t>for </a:t>
            </a:r>
            <a:br>
              <a:rPr lang="en-CA" noProof="0"/>
            </a:br>
            <a:r>
              <a:rPr lang="en-CA" noProof="0"/>
              <a:t>surgical </a:t>
            </a:r>
            <a:r>
              <a:rPr lang="en-CA" noProof="0" dirty="0"/>
              <a:t>procedures</a:t>
            </a:r>
          </a:p>
        </p:txBody>
      </p:sp>
      <p:sp>
        <p:nvSpPr>
          <p:cNvPr id="5" name="Text Placeholder 4">
            <a:extLst>
              <a:ext uri="{FF2B5EF4-FFF2-40B4-BE49-F238E27FC236}">
                <a16:creationId xmlns:a16="http://schemas.microsoft.com/office/drawing/2014/main" id="{218CCE59-D695-49B0-83AD-05CF708D3D35}"/>
              </a:ext>
            </a:extLst>
          </p:cNvPr>
          <p:cNvSpPr>
            <a:spLocks noGrp="1"/>
          </p:cNvSpPr>
          <p:nvPr>
            <p:ph type="body" sz="quarter" idx="13"/>
          </p:nvPr>
        </p:nvSpPr>
        <p:spPr/>
        <p:txBody>
          <a:bodyPr/>
          <a:lstStyle/>
          <a:p>
            <a:r>
              <a:rPr lang="en-CA" noProof="0" dirty="0"/>
              <a:t>ICU, intensive care unit.</a:t>
            </a:r>
          </a:p>
        </p:txBody>
      </p:sp>
    </p:spTree>
    <p:extLst>
      <p:ext uri="{BB962C8B-B14F-4D97-AF65-F5344CB8AC3E}">
        <p14:creationId xmlns:p14="http://schemas.microsoft.com/office/powerpoint/2010/main" val="546845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10C04-5317-464F-B9C4-5946ADB8C790}"/>
              </a:ext>
            </a:extLst>
          </p:cNvPr>
          <p:cNvSpPr>
            <a:spLocks noGrp="1"/>
          </p:cNvSpPr>
          <p:nvPr>
            <p:ph type="title"/>
          </p:nvPr>
        </p:nvSpPr>
        <p:spPr/>
        <p:txBody>
          <a:bodyPr>
            <a:normAutofit/>
          </a:bodyPr>
          <a:lstStyle/>
          <a:p>
            <a:r>
              <a:rPr lang="en-CA" sz="3600" b="1" noProof="0" dirty="0"/>
              <a:t>Psychosocial issues</a:t>
            </a:r>
          </a:p>
        </p:txBody>
      </p:sp>
      <p:sp>
        <p:nvSpPr>
          <p:cNvPr id="3" name="Content Placeholder 2">
            <a:extLst>
              <a:ext uri="{FF2B5EF4-FFF2-40B4-BE49-F238E27FC236}">
                <a16:creationId xmlns:a16="http://schemas.microsoft.com/office/drawing/2014/main" id="{0AE6A6BD-1422-4C7A-88E3-B4D62A8D1899}"/>
              </a:ext>
            </a:extLst>
          </p:cNvPr>
          <p:cNvSpPr>
            <a:spLocks noGrp="1"/>
          </p:cNvSpPr>
          <p:nvPr>
            <p:ph idx="1"/>
          </p:nvPr>
        </p:nvSpPr>
        <p:spPr/>
        <p:txBody>
          <a:bodyPr>
            <a:normAutofit/>
          </a:bodyPr>
          <a:lstStyle/>
          <a:p>
            <a:pPr algn="just"/>
            <a:r>
              <a:rPr lang="en-CA" b="0" i="0" u="none" strike="noStrike" baseline="0" noProof="0" dirty="0"/>
              <a:t>Severe hemophilia is associated with major psychological and economic burden for people with hemophilia and their caregivers</a:t>
            </a:r>
          </a:p>
          <a:p>
            <a:pPr algn="just"/>
            <a:r>
              <a:rPr lang="en-CA" b="0" i="0" u="none" strike="noStrike" baseline="0" noProof="0" dirty="0"/>
              <a:t>The HTC social worker key functions includes:</a:t>
            </a:r>
          </a:p>
          <a:p>
            <a:pPr lvl="1" algn="just">
              <a:spcBef>
                <a:spcPts val="300"/>
              </a:spcBef>
            </a:pPr>
            <a:r>
              <a:rPr lang="en-CA" b="0" i="0" u="none" strike="noStrike" baseline="0" noProof="0" dirty="0"/>
              <a:t>Provide as much information about all aspects of care of living with hemophilia</a:t>
            </a:r>
          </a:p>
          <a:p>
            <a:pPr lvl="1" algn="just">
              <a:spcBef>
                <a:spcPts val="300"/>
              </a:spcBef>
            </a:pPr>
            <a:r>
              <a:rPr lang="en-CA" noProof="0" dirty="0"/>
              <a:t>Provide p</a:t>
            </a:r>
            <a:r>
              <a:rPr lang="en-CA" b="0" i="0" u="none" strike="noStrike" baseline="0" noProof="0" dirty="0"/>
              <a:t>sychosocial support and counselling to patients</a:t>
            </a:r>
            <a:r>
              <a:rPr lang="en-CA" noProof="0" dirty="0"/>
              <a:t> and </a:t>
            </a:r>
            <a:r>
              <a:rPr lang="en-CA" b="0" i="0" u="none" strike="noStrike" baseline="0" noProof="0" dirty="0"/>
              <a:t>family members</a:t>
            </a:r>
          </a:p>
          <a:p>
            <a:pPr lvl="1" algn="just">
              <a:spcBef>
                <a:spcPts val="300"/>
              </a:spcBef>
            </a:pPr>
            <a:r>
              <a:rPr lang="en-CA" b="0" i="0" u="none" strike="noStrike" baseline="0" noProof="0" dirty="0"/>
              <a:t>Assess and address issues related to treatment and adherence</a:t>
            </a:r>
          </a:p>
          <a:p>
            <a:pPr lvl="1" algn="just">
              <a:spcBef>
                <a:spcPts val="300"/>
              </a:spcBef>
            </a:pPr>
            <a:r>
              <a:rPr lang="en-CA" b="0" i="0" u="none" strike="noStrike" baseline="0" noProof="0" dirty="0"/>
              <a:t>Encourage patients and family members to build a support </a:t>
            </a:r>
            <a:r>
              <a:rPr lang="en-CA" noProof="0" dirty="0"/>
              <a:t>network, discuss mental health such as depression or anxiety, challenges related to school or unemployment</a:t>
            </a:r>
            <a:endParaRPr lang="en-CA" b="0" i="0" u="none" strike="noStrike" baseline="0" noProof="0" dirty="0"/>
          </a:p>
          <a:p>
            <a:pPr lvl="1" algn="just">
              <a:spcBef>
                <a:spcPts val="300"/>
              </a:spcBef>
            </a:pPr>
            <a:r>
              <a:rPr lang="en-CA" b="0" i="0" u="none" strike="noStrike" baseline="0" noProof="0" dirty="0"/>
              <a:t>Work in partnership with the patient organization to provide education to patients, families, and healthcare providers, and advocate for hemophilia care</a:t>
            </a:r>
          </a:p>
          <a:p>
            <a:pPr lvl="1" algn="just">
              <a:spcBef>
                <a:spcPts val="300"/>
              </a:spcBef>
            </a:pPr>
            <a:r>
              <a:rPr lang="en-CA" b="0" i="0" u="none" strike="noStrike" baseline="0" noProof="0" dirty="0"/>
              <a:t>Encourage patients to engage in productive and fulfilling activities at home and in the workplace</a:t>
            </a:r>
            <a:endParaRPr lang="en-CA" noProof="0" dirty="0"/>
          </a:p>
        </p:txBody>
      </p:sp>
      <p:sp>
        <p:nvSpPr>
          <p:cNvPr id="4" name="Text Placeholder 3">
            <a:extLst>
              <a:ext uri="{FF2B5EF4-FFF2-40B4-BE49-F238E27FC236}">
                <a16:creationId xmlns:a16="http://schemas.microsoft.com/office/drawing/2014/main" id="{BB2CDA56-B6BD-4DA4-BB56-0F0DC648199B}"/>
              </a:ext>
            </a:extLst>
          </p:cNvPr>
          <p:cNvSpPr>
            <a:spLocks noGrp="1"/>
          </p:cNvSpPr>
          <p:nvPr>
            <p:ph type="body" sz="quarter" idx="13"/>
          </p:nvPr>
        </p:nvSpPr>
        <p:spPr/>
        <p:txBody>
          <a:bodyPr/>
          <a:lstStyle/>
          <a:p>
            <a:r>
              <a:rPr lang="en-CA" noProof="0" dirty="0"/>
              <a:t>HTC, hemophilia treatment centre.</a:t>
            </a:r>
          </a:p>
        </p:txBody>
      </p:sp>
    </p:spTree>
    <p:extLst>
      <p:ext uri="{BB962C8B-B14F-4D97-AF65-F5344CB8AC3E}">
        <p14:creationId xmlns:p14="http://schemas.microsoft.com/office/powerpoint/2010/main" val="1730047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1D6C1-DA59-4362-B71C-AAE5FF9178D4}"/>
              </a:ext>
            </a:extLst>
          </p:cNvPr>
          <p:cNvSpPr>
            <a:spLocks noGrp="1"/>
          </p:cNvSpPr>
          <p:nvPr>
            <p:ph type="ctrTitle"/>
          </p:nvPr>
        </p:nvSpPr>
        <p:spPr/>
        <p:txBody>
          <a:bodyPr>
            <a:normAutofit/>
          </a:bodyPr>
          <a:lstStyle/>
          <a:p>
            <a:r>
              <a:rPr lang="en-CA" sz="4000" noProof="0" dirty="0">
                <a:solidFill>
                  <a:schemeClr val="accent1"/>
                </a:solidFill>
              </a:rPr>
              <a:t>Chapter 9: Specific Management Issues</a:t>
            </a:r>
          </a:p>
        </p:txBody>
      </p:sp>
      <p:sp>
        <p:nvSpPr>
          <p:cNvPr id="18" name="Subtitle 17">
            <a:extLst>
              <a:ext uri="{FF2B5EF4-FFF2-40B4-BE49-F238E27FC236}">
                <a16:creationId xmlns:a16="http://schemas.microsoft.com/office/drawing/2014/main" id="{B26C8F8C-D339-4B34-B1A7-D7B827BC2A7B}"/>
              </a:ext>
            </a:extLst>
          </p:cNvPr>
          <p:cNvSpPr>
            <a:spLocks noGrp="1"/>
          </p:cNvSpPr>
          <p:nvPr>
            <p:ph type="subTitle" idx="1"/>
          </p:nvPr>
        </p:nvSpPr>
        <p:spPr/>
        <p:txBody>
          <a:bodyPr>
            <a:normAutofit/>
          </a:bodyPr>
          <a:lstStyle/>
          <a:p>
            <a:r>
              <a:rPr lang="en-CA" sz="3000" b="1" noProof="0" dirty="0"/>
              <a:t>Jerzy Windyga PhD, MD </a:t>
            </a:r>
            <a:br>
              <a:rPr lang="en-CA" sz="2000" noProof="0" dirty="0"/>
            </a:br>
            <a:r>
              <a:rPr lang="en-CA" sz="2000" noProof="0" dirty="0"/>
              <a:t>Department of Hemostasis Disorders and Internal Medicine</a:t>
            </a:r>
            <a:br>
              <a:rPr lang="en-CA" sz="2000" noProof="0" dirty="0"/>
            </a:br>
            <a:r>
              <a:rPr lang="en-CA" sz="2000" noProof="0" dirty="0"/>
              <a:t>IHIT Instytut Hematologii, Transfuzjologii</a:t>
            </a:r>
            <a:br>
              <a:rPr lang="en-CA" sz="2000" noProof="0" dirty="0"/>
            </a:br>
            <a:r>
              <a:rPr lang="en-CA" sz="2000" noProof="0" dirty="0"/>
              <a:t>Warsaw, Poland</a:t>
            </a:r>
          </a:p>
        </p:txBody>
      </p:sp>
    </p:spTree>
    <p:extLst>
      <p:ext uri="{BB962C8B-B14F-4D97-AF65-F5344CB8AC3E}">
        <p14:creationId xmlns:p14="http://schemas.microsoft.com/office/powerpoint/2010/main" val="575000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BE91E-BC8C-411C-850A-55C15BF5ACF7}"/>
              </a:ext>
            </a:extLst>
          </p:cNvPr>
          <p:cNvSpPr>
            <a:spLocks noGrp="1"/>
          </p:cNvSpPr>
          <p:nvPr>
            <p:ph type="title"/>
          </p:nvPr>
        </p:nvSpPr>
        <p:spPr/>
        <p:txBody>
          <a:bodyPr/>
          <a:lstStyle/>
          <a:p>
            <a:r>
              <a:rPr lang="en-CA" sz="3200" b="1" noProof="0" dirty="0"/>
              <a:t>Psychosocial issues</a:t>
            </a:r>
            <a:endParaRPr lang="en-CA" noProof="0" dirty="0"/>
          </a:p>
        </p:txBody>
      </p:sp>
      <p:sp>
        <p:nvSpPr>
          <p:cNvPr id="3" name="Content Placeholder 2">
            <a:extLst>
              <a:ext uri="{FF2B5EF4-FFF2-40B4-BE49-F238E27FC236}">
                <a16:creationId xmlns:a16="http://schemas.microsoft.com/office/drawing/2014/main" id="{441B548A-92C1-4F32-9F4C-3A8D492B6B86}"/>
              </a:ext>
            </a:extLst>
          </p:cNvPr>
          <p:cNvSpPr>
            <a:spLocks noGrp="1"/>
          </p:cNvSpPr>
          <p:nvPr>
            <p:ph idx="1"/>
          </p:nvPr>
        </p:nvSpPr>
        <p:spPr>
          <a:xfrm>
            <a:off x="838198" y="1390728"/>
            <a:ext cx="10515600" cy="5295900"/>
          </a:xfrm>
        </p:spPr>
        <p:txBody>
          <a:bodyPr>
            <a:noAutofit/>
          </a:bodyPr>
          <a:lstStyle/>
          <a:p>
            <a:pPr marL="0" indent="0">
              <a:spcBef>
                <a:spcPts val="600"/>
              </a:spcBef>
              <a:buNone/>
            </a:pPr>
            <a:r>
              <a:rPr lang="en-CA" b="1" noProof="0" dirty="0">
                <a:solidFill>
                  <a:schemeClr val="accent1"/>
                </a:solidFill>
              </a:rPr>
              <a:t>Recommendation 9.7.1 </a:t>
            </a:r>
            <a:br>
              <a:rPr lang="en-CA" b="1" noProof="0" dirty="0">
                <a:solidFill>
                  <a:schemeClr val="accent1"/>
                </a:solidFill>
              </a:rPr>
            </a:br>
            <a:r>
              <a:rPr lang="en-CA" i="0" u="none" strike="noStrike" baseline="0" noProof="0" dirty="0">
                <a:solidFill>
                  <a:srgbClr val="000000"/>
                </a:solidFill>
                <a:cs typeface="Arial" panose="020B0604020202020204" pitchFamily="34" charset="0"/>
              </a:rPr>
              <a:t>For patients with severe hemophilia, the WFH recommends the</a:t>
            </a:r>
            <a:r>
              <a:rPr lang="en-CA" b="1" i="0" u="none" strike="noStrike" baseline="0" noProof="0" dirty="0">
                <a:solidFill>
                  <a:srgbClr val="000000"/>
                </a:solidFill>
                <a:cs typeface="Arial" panose="020B0604020202020204" pitchFamily="34" charset="0"/>
              </a:rPr>
              <a:t> provision of psychological and social support </a:t>
            </a:r>
            <a:r>
              <a:rPr lang="en-CA" i="0" u="none" strike="noStrike" baseline="0" noProof="0" dirty="0">
                <a:solidFill>
                  <a:srgbClr val="000000"/>
                </a:solidFill>
                <a:cs typeface="Arial" panose="020B0604020202020204" pitchFamily="34" charset="0"/>
              </a:rPr>
              <a:t>as part of comprehensive hemophilia care, with enlistment of assistance from local healthcare organizations wherever psychologists or social workers are unavailable. </a:t>
            </a:r>
            <a:br>
              <a:rPr lang="en-CA" i="0" u="none" strike="noStrike" baseline="0" noProof="0" dirty="0">
                <a:solidFill>
                  <a:srgbClr val="000000"/>
                </a:solidFill>
                <a:cs typeface="Arial" panose="020B0604020202020204" pitchFamily="34" charset="0"/>
              </a:rPr>
            </a:br>
            <a:r>
              <a:rPr lang="en-CA" i="0" u="none" strike="noStrike" baseline="0" noProof="0" dirty="0">
                <a:solidFill>
                  <a:srgbClr val="FFFFFF"/>
                </a:solidFill>
                <a:cs typeface="Arial" panose="020B0604020202020204" pitchFamily="34" charset="0"/>
              </a:rPr>
              <a:t>C</a:t>
            </a:r>
          </a:p>
          <a:p>
            <a:pPr marL="0" indent="0">
              <a:spcBef>
                <a:spcPts val="600"/>
              </a:spcBef>
              <a:buNone/>
            </a:pPr>
            <a:r>
              <a:rPr lang="en-CA" b="1" noProof="0" dirty="0">
                <a:solidFill>
                  <a:schemeClr val="accent1"/>
                </a:solidFill>
              </a:rPr>
              <a:t>Recommendation 9.7.2</a:t>
            </a:r>
            <a:br>
              <a:rPr lang="en-CA" b="1" noProof="0" dirty="0">
                <a:solidFill>
                  <a:schemeClr val="accent1"/>
                </a:solidFill>
              </a:rPr>
            </a:br>
            <a:r>
              <a:rPr lang="en-CA" i="0" u="none" strike="noStrike" baseline="0" noProof="0" dirty="0">
                <a:solidFill>
                  <a:srgbClr val="000000"/>
                </a:solidFill>
                <a:cs typeface="Arial" panose="020B0604020202020204" pitchFamily="34" charset="0"/>
              </a:rPr>
              <a:t>For patients with hemophilia, the WFH recommends that hemophilia treatment centres assist patients and families in forming and </a:t>
            </a:r>
            <a:r>
              <a:rPr lang="en-CA" b="1" i="0" u="none" strike="noStrike" baseline="0" noProof="0" dirty="0">
                <a:solidFill>
                  <a:srgbClr val="000000"/>
                </a:solidFill>
                <a:cs typeface="Arial" panose="020B0604020202020204" pitchFamily="34" charset="0"/>
              </a:rPr>
              <a:t>joining support groups or networks</a:t>
            </a:r>
            <a:r>
              <a:rPr lang="en-CA" i="0" u="none" strike="noStrike" baseline="0" noProof="0" dirty="0">
                <a:solidFill>
                  <a:srgbClr val="000000"/>
                </a:solidFill>
                <a:cs typeface="Arial" panose="020B0604020202020204" pitchFamily="34" charset="0"/>
              </a:rPr>
              <a:t>, and encourage participation in their patient organizations. </a:t>
            </a:r>
            <a:r>
              <a:rPr lang="en-CA" i="0" u="none" strike="noStrike" baseline="0" noProof="0" dirty="0">
                <a:solidFill>
                  <a:srgbClr val="FFFFFF"/>
                </a:solidFill>
                <a:cs typeface="Arial" panose="020B0604020202020204" pitchFamily="34" charset="0"/>
              </a:rPr>
              <a:t>CB</a:t>
            </a:r>
            <a:br>
              <a:rPr lang="en-CA" i="0" u="none" strike="noStrike" baseline="0" noProof="0" dirty="0">
                <a:solidFill>
                  <a:srgbClr val="FFFFFF"/>
                </a:solidFill>
                <a:cs typeface="Arial" panose="020B0604020202020204" pitchFamily="34" charset="0"/>
              </a:rPr>
            </a:br>
            <a:endParaRPr lang="en-CA" i="0" u="none" strike="noStrike" baseline="0" noProof="0" dirty="0">
              <a:solidFill>
                <a:srgbClr val="FFFFFF"/>
              </a:solidFill>
              <a:cs typeface="Arial" panose="020B0604020202020204" pitchFamily="34" charset="0"/>
            </a:endParaRPr>
          </a:p>
        </p:txBody>
      </p:sp>
    </p:spTree>
    <p:extLst>
      <p:ext uri="{BB962C8B-B14F-4D97-AF65-F5344CB8AC3E}">
        <p14:creationId xmlns:p14="http://schemas.microsoft.com/office/powerpoint/2010/main" val="21834899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BE91E-BC8C-411C-850A-55C15BF5ACF7}"/>
              </a:ext>
            </a:extLst>
          </p:cNvPr>
          <p:cNvSpPr>
            <a:spLocks noGrp="1"/>
          </p:cNvSpPr>
          <p:nvPr>
            <p:ph type="title"/>
          </p:nvPr>
        </p:nvSpPr>
        <p:spPr/>
        <p:txBody>
          <a:bodyPr/>
          <a:lstStyle/>
          <a:p>
            <a:r>
              <a:rPr lang="en-CA" sz="3200" b="1" noProof="0" dirty="0"/>
              <a:t>Psychosocial issues</a:t>
            </a:r>
            <a:endParaRPr lang="en-CA" noProof="0" dirty="0"/>
          </a:p>
        </p:txBody>
      </p:sp>
      <p:sp>
        <p:nvSpPr>
          <p:cNvPr id="3" name="Content Placeholder 2">
            <a:extLst>
              <a:ext uri="{FF2B5EF4-FFF2-40B4-BE49-F238E27FC236}">
                <a16:creationId xmlns:a16="http://schemas.microsoft.com/office/drawing/2014/main" id="{441B548A-92C1-4F32-9F4C-3A8D492B6B86}"/>
              </a:ext>
            </a:extLst>
          </p:cNvPr>
          <p:cNvSpPr>
            <a:spLocks noGrp="1"/>
          </p:cNvSpPr>
          <p:nvPr>
            <p:ph idx="1"/>
          </p:nvPr>
        </p:nvSpPr>
        <p:spPr>
          <a:xfrm>
            <a:off x="838198" y="1390728"/>
            <a:ext cx="10515600" cy="5295900"/>
          </a:xfrm>
        </p:spPr>
        <p:txBody>
          <a:bodyPr>
            <a:noAutofit/>
          </a:bodyPr>
          <a:lstStyle/>
          <a:p>
            <a:pPr marL="0" indent="0">
              <a:spcBef>
                <a:spcPts val="600"/>
              </a:spcBef>
              <a:buNone/>
            </a:pPr>
            <a:r>
              <a:rPr lang="en-CA" b="1" noProof="0" dirty="0">
                <a:solidFill>
                  <a:schemeClr val="accent1"/>
                </a:solidFill>
              </a:rPr>
              <a:t>Recommendation 9.7.3</a:t>
            </a:r>
            <a:br>
              <a:rPr lang="en-CA" b="1" noProof="0" dirty="0">
                <a:solidFill>
                  <a:schemeClr val="accent1"/>
                </a:solidFill>
              </a:rPr>
            </a:br>
            <a:r>
              <a:rPr lang="en-CA" i="0" u="none" strike="noStrike" baseline="0" noProof="0" dirty="0">
                <a:solidFill>
                  <a:srgbClr val="000000"/>
                </a:solidFill>
                <a:cs typeface="Arial" panose="020B0604020202020204" pitchFamily="34" charset="0"/>
              </a:rPr>
              <a:t>For patients with hemophilia, the WFH recommends appropriate programming at hemophilia treatment centres and patient </a:t>
            </a:r>
            <a:r>
              <a:rPr lang="en-CA" i="0" u="none" strike="noStrike" baseline="0" noProof="0" dirty="0">
                <a:cs typeface="Arial" panose="020B0604020202020204" pitchFamily="34" charset="0"/>
              </a:rPr>
              <a:t>organizations to assist in successful aging through assessment of their developmental progression, assessment and prevention of comorbidities and functional impairments, assessment of cognitive and emotional function, identification of depression and referral for treatment, and reinforcement of social connectedness.</a:t>
            </a:r>
            <a:endParaRPr lang="en-CA" noProof="0" dirty="0">
              <a:cs typeface="Arial" panose="020B0604020202020204" pitchFamily="34" charset="0"/>
            </a:endParaRPr>
          </a:p>
        </p:txBody>
      </p:sp>
    </p:spTree>
    <p:extLst>
      <p:ext uri="{BB962C8B-B14F-4D97-AF65-F5344CB8AC3E}">
        <p14:creationId xmlns:p14="http://schemas.microsoft.com/office/powerpoint/2010/main" val="33449976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10C04-5317-464F-B9C4-5946ADB8C790}"/>
              </a:ext>
            </a:extLst>
          </p:cNvPr>
          <p:cNvSpPr>
            <a:spLocks noGrp="1"/>
          </p:cNvSpPr>
          <p:nvPr>
            <p:ph type="title"/>
          </p:nvPr>
        </p:nvSpPr>
        <p:spPr/>
        <p:txBody>
          <a:bodyPr>
            <a:normAutofit/>
          </a:bodyPr>
          <a:lstStyle/>
          <a:p>
            <a:r>
              <a:rPr lang="en-CA" b="1" noProof="0" dirty="0"/>
              <a:t>Comorbidities</a:t>
            </a:r>
            <a:br>
              <a:rPr lang="en-CA" b="1" noProof="0" dirty="0"/>
            </a:br>
            <a:r>
              <a:rPr lang="en-CA" b="1" noProof="0" dirty="0"/>
              <a:t>Cancer/malignancy</a:t>
            </a:r>
          </a:p>
        </p:txBody>
      </p:sp>
      <p:sp>
        <p:nvSpPr>
          <p:cNvPr id="3" name="Content Placeholder 2">
            <a:extLst>
              <a:ext uri="{FF2B5EF4-FFF2-40B4-BE49-F238E27FC236}">
                <a16:creationId xmlns:a16="http://schemas.microsoft.com/office/drawing/2014/main" id="{EE652053-80A7-456C-8665-5F6109EF7D5F}"/>
              </a:ext>
            </a:extLst>
          </p:cNvPr>
          <p:cNvSpPr>
            <a:spLocks noGrp="1"/>
          </p:cNvSpPr>
          <p:nvPr>
            <p:ph idx="1"/>
          </p:nvPr>
        </p:nvSpPr>
        <p:spPr>
          <a:xfrm>
            <a:off x="838200" y="1562100"/>
            <a:ext cx="10515600" cy="5070475"/>
          </a:xfrm>
        </p:spPr>
        <p:txBody>
          <a:bodyPr>
            <a:noAutofit/>
          </a:bodyPr>
          <a:lstStyle/>
          <a:p>
            <a:pPr marL="285750" indent="-285750">
              <a:buFont typeface="Arial" panose="020B0604020202020204" pitchFamily="34" charset="0"/>
              <a:buChar char="•"/>
            </a:pPr>
            <a:r>
              <a:rPr lang="en-CA" sz="2000" b="0" i="0" u="none" strike="noStrike" kern="1200" baseline="0" noProof="0" dirty="0">
                <a:solidFill>
                  <a:schemeClr val="dk1"/>
                </a:solidFill>
                <a:latin typeface="Arial" panose="020B0604020202020204" pitchFamily="34" charset="0"/>
                <a:ea typeface="+mn-ea"/>
                <a:cs typeface="Arial" panose="020B0604020202020204" pitchFamily="34" charset="0"/>
              </a:rPr>
              <a:t>Older patients with hemophilia have a higher incidence of virus-related malignancies caused by HIV and HCV infection</a:t>
            </a:r>
          </a:p>
          <a:p>
            <a:pPr marL="285750" indent="-285750">
              <a:buFont typeface="Arial" panose="020B0604020202020204" pitchFamily="34" charset="0"/>
              <a:buChar char="•"/>
            </a:pPr>
            <a:r>
              <a:rPr lang="en-CA" sz="2000" b="0" i="0" u="none" strike="noStrike" kern="1200" baseline="0" noProof="0" dirty="0">
                <a:solidFill>
                  <a:schemeClr val="dk1"/>
                </a:solidFill>
                <a:latin typeface="Arial" panose="020B0604020202020204" pitchFamily="34" charset="0"/>
                <a:ea typeface="+mn-ea"/>
                <a:cs typeface="Arial" panose="020B0604020202020204" pitchFamily="34" charset="0"/>
              </a:rPr>
              <a:t>Mortality rates from cancer are the same as the general population</a:t>
            </a:r>
          </a:p>
          <a:p>
            <a:pPr marL="0" indent="0">
              <a:buNone/>
            </a:pPr>
            <a:r>
              <a:rPr lang="en-CA" b="1" noProof="0" dirty="0">
                <a:solidFill>
                  <a:srgbClr val="008BB0"/>
                </a:solidFill>
              </a:rPr>
              <a:t>Recommendation </a:t>
            </a:r>
            <a:r>
              <a:rPr lang="en-CA" sz="2000" b="1" noProof="0" dirty="0">
                <a:solidFill>
                  <a:srgbClr val="008BB0"/>
                </a:solidFill>
                <a:latin typeface="Arial" panose="020B0604020202020204" pitchFamily="34" charset="0"/>
                <a:cs typeface="Arial" panose="020B0604020202020204" pitchFamily="34" charset="0"/>
              </a:rPr>
              <a:t>9.8.3</a:t>
            </a:r>
            <a:br>
              <a:rPr lang="en-CA" sz="2000" b="1" noProof="0" dirty="0">
                <a:solidFill>
                  <a:srgbClr val="008BB0"/>
                </a:solidFill>
                <a:latin typeface="Arial" panose="020B0604020202020204" pitchFamily="34" charset="0"/>
                <a:cs typeface="Arial" panose="020B0604020202020204" pitchFamily="34" charset="0"/>
              </a:rPr>
            </a:br>
            <a:r>
              <a:rPr lang="en-CA" sz="2000" b="0" i="0" u="none" strike="noStrike" kern="1200" baseline="0" noProof="0" dirty="0">
                <a:solidFill>
                  <a:schemeClr val="dk1"/>
                </a:solidFill>
                <a:latin typeface="Arial" panose="020B0604020202020204" pitchFamily="34" charset="0"/>
                <a:ea typeface="+mn-ea"/>
                <a:cs typeface="Arial" panose="020B0604020202020204" pitchFamily="34" charset="0"/>
              </a:rPr>
              <a:t>In </a:t>
            </a:r>
            <a:r>
              <a:rPr lang="en-CA" sz="2000" i="0" u="none" strike="noStrike" kern="1200" baseline="0" noProof="0" dirty="0">
                <a:solidFill>
                  <a:schemeClr val="dk1"/>
                </a:solidFill>
                <a:latin typeface="Arial" panose="020B0604020202020204" pitchFamily="34" charset="0"/>
                <a:ea typeface="+mn-ea"/>
                <a:cs typeface="Arial" panose="020B0604020202020204" pitchFamily="34" charset="0"/>
              </a:rPr>
              <a:t>patients with hemophilia, if chemotherapy or radiotherapy is accompanied by </a:t>
            </a:r>
            <a:r>
              <a:rPr lang="en-CA" sz="2000" b="1" i="0" u="none" strike="noStrike" kern="1200" baseline="0" noProof="0" dirty="0">
                <a:solidFill>
                  <a:schemeClr val="dk1"/>
                </a:solidFill>
                <a:latin typeface="Arial" panose="020B0604020202020204" pitchFamily="34" charset="0"/>
                <a:ea typeface="+mn-ea"/>
                <a:cs typeface="Arial" panose="020B0604020202020204" pitchFamily="34" charset="0"/>
              </a:rPr>
              <a:t>severe long-lasting thrombocytopenia</a:t>
            </a:r>
            <a:r>
              <a:rPr lang="en-CA" sz="2000" b="0" i="0" u="none" strike="noStrike" kern="1200" baseline="0" noProof="0" dirty="0">
                <a:solidFill>
                  <a:schemeClr val="dk1"/>
                </a:solidFill>
                <a:latin typeface="Arial" panose="020B0604020202020204" pitchFamily="34" charset="0"/>
                <a:ea typeface="+mn-ea"/>
                <a:cs typeface="Arial" panose="020B0604020202020204" pitchFamily="34" charset="0"/>
              </a:rPr>
              <a:t>, the WFH recommends </a:t>
            </a:r>
            <a:r>
              <a:rPr lang="en-CA" sz="2000" b="1" i="0" u="none" strike="noStrike" kern="1200" baseline="0" noProof="0" dirty="0">
                <a:solidFill>
                  <a:schemeClr val="dk1"/>
                </a:solidFill>
                <a:latin typeface="Arial" panose="020B0604020202020204" pitchFamily="34" charset="0"/>
                <a:ea typeface="+mn-ea"/>
                <a:cs typeface="Arial" panose="020B0604020202020204" pitchFamily="34" charset="0"/>
              </a:rPr>
              <a:t>continuous prophylactic replacement therapy.</a:t>
            </a:r>
          </a:p>
          <a:p>
            <a:pPr marL="0" indent="0">
              <a:buFont typeface="Arial" panose="020B0604020202020204" pitchFamily="34" charset="0"/>
              <a:buNone/>
            </a:pPr>
            <a:r>
              <a:rPr lang="en-CA" b="1" noProof="0" dirty="0">
                <a:solidFill>
                  <a:srgbClr val="008BB0"/>
                </a:solidFill>
              </a:rPr>
              <a:t>Recommendation </a:t>
            </a:r>
            <a:r>
              <a:rPr lang="en-CA" sz="2000" b="1" i="0" u="none" strike="noStrike" kern="1200" baseline="0" noProof="0" dirty="0">
                <a:solidFill>
                  <a:srgbClr val="008BB0"/>
                </a:solidFill>
                <a:latin typeface="Arial" panose="020B0604020202020204" pitchFamily="34" charset="0"/>
                <a:ea typeface="+mn-ea"/>
                <a:cs typeface="Arial" panose="020B0604020202020204" pitchFamily="34" charset="0"/>
              </a:rPr>
              <a:t>9.8.5</a:t>
            </a:r>
            <a:br>
              <a:rPr lang="en-CA" sz="2000" b="1" i="0" u="none" strike="noStrike" kern="1200" baseline="0" noProof="0" dirty="0">
                <a:solidFill>
                  <a:srgbClr val="008BB0"/>
                </a:solidFill>
                <a:latin typeface="Arial" panose="020B0604020202020204" pitchFamily="34" charset="0"/>
                <a:ea typeface="+mn-ea"/>
                <a:cs typeface="Arial" panose="020B0604020202020204" pitchFamily="34" charset="0"/>
              </a:rPr>
            </a:br>
            <a:r>
              <a:rPr lang="en-CA" sz="2000" b="0" i="0" u="none" strike="noStrike" kern="1200" baseline="0" noProof="0" dirty="0">
                <a:solidFill>
                  <a:schemeClr val="dk1"/>
                </a:solidFill>
                <a:latin typeface="Arial" panose="020B0604020202020204" pitchFamily="34" charset="0"/>
                <a:ea typeface="+mn-ea"/>
                <a:cs typeface="Arial" panose="020B0604020202020204" pitchFamily="34" charset="0"/>
              </a:rPr>
              <a:t>For hemophilia </a:t>
            </a:r>
            <a:r>
              <a:rPr lang="en-CA" sz="2000" i="0" u="none" strike="noStrike" kern="1200" baseline="0" noProof="0" dirty="0">
                <a:solidFill>
                  <a:schemeClr val="dk1"/>
                </a:solidFill>
                <a:latin typeface="Arial" panose="020B0604020202020204" pitchFamily="34" charset="0"/>
                <a:ea typeface="+mn-ea"/>
                <a:cs typeface="Arial" panose="020B0604020202020204" pitchFamily="34" charset="0"/>
              </a:rPr>
              <a:t>patients without inhibitors diagnosed with cancer </a:t>
            </a:r>
            <a:r>
              <a:rPr lang="en-CA" sz="2000" b="0" i="0" u="none" strike="noStrike" kern="1200" baseline="0" noProof="0" dirty="0">
                <a:solidFill>
                  <a:schemeClr val="dk1"/>
                </a:solidFill>
                <a:latin typeface="Arial" panose="020B0604020202020204" pitchFamily="34" charset="0"/>
                <a:ea typeface="+mn-ea"/>
                <a:cs typeface="Arial" panose="020B0604020202020204" pitchFamily="34" charset="0"/>
              </a:rPr>
              <a:t>the WFH advises that venous thromboembolism prophylaxis management decisions should be based on </a:t>
            </a:r>
            <a:r>
              <a:rPr lang="en-CA" sz="2000" b="1" i="0" u="none" strike="noStrike" kern="1200" baseline="0" noProof="0" dirty="0">
                <a:solidFill>
                  <a:schemeClr val="dk1"/>
                </a:solidFill>
                <a:latin typeface="Arial" panose="020B0604020202020204" pitchFamily="34" charset="0"/>
                <a:ea typeface="+mn-ea"/>
                <a:cs typeface="Arial" panose="020B0604020202020204" pitchFamily="34" charset="0"/>
              </a:rPr>
              <a:t>evaluation</a:t>
            </a:r>
            <a:r>
              <a:rPr lang="en-CA" sz="2000" b="0" i="0" u="none" strike="noStrike" kern="1200" baseline="0" noProof="0" dirty="0">
                <a:solidFill>
                  <a:schemeClr val="dk1"/>
                </a:solidFill>
                <a:latin typeface="Arial" panose="020B0604020202020204" pitchFamily="34" charset="0"/>
                <a:ea typeface="+mn-ea"/>
                <a:cs typeface="Arial" panose="020B0604020202020204" pitchFamily="34" charset="0"/>
              </a:rPr>
              <a:t> </a:t>
            </a:r>
            <a:r>
              <a:rPr lang="en-CA" sz="2000" b="1" i="0" u="none" strike="noStrike" kern="1200" baseline="0" noProof="0" dirty="0">
                <a:solidFill>
                  <a:schemeClr val="dk1"/>
                </a:solidFill>
                <a:latin typeface="Arial" panose="020B0604020202020204" pitchFamily="34" charset="0"/>
                <a:ea typeface="+mn-ea"/>
                <a:cs typeface="Arial" panose="020B0604020202020204" pitchFamily="34" charset="0"/>
              </a:rPr>
              <a:t>of the individual patient's bleeding and thrombotic risk.</a:t>
            </a:r>
            <a:r>
              <a:rPr lang="en-CA" sz="2000" b="0" i="0" u="none" strike="noStrike" kern="1200" baseline="0" noProof="0" dirty="0">
                <a:solidFill>
                  <a:schemeClr val="dk1"/>
                </a:solidFill>
                <a:latin typeface="Arial" panose="020B0604020202020204" pitchFamily="34" charset="0"/>
                <a:ea typeface="+mn-ea"/>
                <a:cs typeface="Arial" panose="020B0604020202020204" pitchFamily="34" charset="0"/>
              </a:rPr>
              <a:t> If used in patient receiving factor concentrates, it must be carefully managed to maintain factor levels below the risk range for VTE.</a:t>
            </a:r>
            <a:endParaRPr lang="en-CA" noProof="0" dirty="0"/>
          </a:p>
        </p:txBody>
      </p:sp>
      <p:sp>
        <p:nvSpPr>
          <p:cNvPr id="4" name="Text Placeholder 3">
            <a:extLst>
              <a:ext uri="{FF2B5EF4-FFF2-40B4-BE49-F238E27FC236}">
                <a16:creationId xmlns:a16="http://schemas.microsoft.com/office/drawing/2014/main" id="{D95B366C-835F-4A5F-8401-6CADF13A17B6}"/>
              </a:ext>
            </a:extLst>
          </p:cNvPr>
          <p:cNvSpPr>
            <a:spLocks noGrp="1"/>
          </p:cNvSpPr>
          <p:nvPr>
            <p:ph type="body" sz="quarter" idx="13"/>
          </p:nvPr>
        </p:nvSpPr>
        <p:spPr/>
        <p:txBody>
          <a:bodyPr/>
          <a:lstStyle/>
          <a:p>
            <a:r>
              <a:rPr lang="en-CA" noProof="0" dirty="0"/>
              <a:t>HIV, human immunodeficiency virus; HCV, hepatitis C virus; VTE, venous thromboembolism.</a:t>
            </a:r>
          </a:p>
        </p:txBody>
      </p:sp>
    </p:spTree>
    <p:extLst>
      <p:ext uri="{BB962C8B-B14F-4D97-AF65-F5344CB8AC3E}">
        <p14:creationId xmlns:p14="http://schemas.microsoft.com/office/powerpoint/2010/main" val="8995639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4EDB8-2BC7-4ACC-B480-C1B860DFE09D}"/>
              </a:ext>
            </a:extLst>
          </p:cNvPr>
          <p:cNvSpPr>
            <a:spLocks noGrp="1"/>
          </p:cNvSpPr>
          <p:nvPr>
            <p:ph type="title"/>
          </p:nvPr>
        </p:nvSpPr>
        <p:spPr/>
        <p:txBody>
          <a:bodyPr/>
          <a:lstStyle/>
          <a:p>
            <a:r>
              <a:rPr lang="en-CA" noProof="0" dirty="0"/>
              <a:t>Comorbidities</a:t>
            </a:r>
            <a:br>
              <a:rPr lang="en-CA" noProof="0" dirty="0"/>
            </a:br>
            <a:r>
              <a:rPr lang="en-CA" noProof="0" dirty="0"/>
              <a:t>Atrial fibrillation</a:t>
            </a:r>
          </a:p>
        </p:txBody>
      </p:sp>
      <p:sp>
        <p:nvSpPr>
          <p:cNvPr id="3" name="Content Placeholder 2">
            <a:extLst>
              <a:ext uri="{FF2B5EF4-FFF2-40B4-BE49-F238E27FC236}">
                <a16:creationId xmlns:a16="http://schemas.microsoft.com/office/drawing/2014/main" id="{53C30028-0FF0-46D3-B9DC-167F2F45A25B}"/>
              </a:ext>
            </a:extLst>
          </p:cNvPr>
          <p:cNvSpPr>
            <a:spLocks noGrp="1"/>
          </p:cNvSpPr>
          <p:nvPr>
            <p:ph idx="1"/>
          </p:nvPr>
        </p:nvSpPr>
        <p:spPr/>
        <p:txBody>
          <a:bodyPr>
            <a:normAutofit/>
          </a:bodyPr>
          <a:lstStyle/>
          <a:p>
            <a:pPr>
              <a:spcBef>
                <a:spcPts val="0"/>
              </a:spcBef>
            </a:pPr>
            <a:r>
              <a:rPr lang="en-CA" noProof="0" dirty="0"/>
              <a:t>There is no evidence to suggest that patients with hemophilia and atrial fibrillation are protected from thromboembolic complications</a:t>
            </a:r>
          </a:p>
          <a:p>
            <a:pPr marL="0" indent="0">
              <a:spcBef>
                <a:spcPts val="0"/>
              </a:spcBef>
              <a:buNone/>
            </a:pPr>
            <a:endParaRPr lang="en-CA" sz="2000" b="1" noProof="0" dirty="0">
              <a:solidFill>
                <a:srgbClr val="008BB0"/>
              </a:solidFill>
              <a:cs typeface="Arial" panose="020B0604020202020204" pitchFamily="34" charset="0"/>
            </a:endParaRPr>
          </a:p>
          <a:p>
            <a:pPr marL="0" indent="0">
              <a:spcBef>
                <a:spcPts val="0"/>
              </a:spcBef>
              <a:buNone/>
            </a:pPr>
            <a:r>
              <a:rPr lang="en-CA" sz="2000" b="1" noProof="0" dirty="0">
                <a:solidFill>
                  <a:srgbClr val="008BB0"/>
                </a:solidFill>
                <a:cs typeface="Arial" panose="020B0604020202020204" pitchFamily="34" charset="0"/>
              </a:rPr>
              <a:t>Recommendation 9.8.7</a:t>
            </a:r>
          </a:p>
          <a:p>
            <a:pPr marL="0" indent="0">
              <a:spcBef>
                <a:spcPts val="0"/>
              </a:spcBef>
              <a:buNone/>
            </a:pPr>
            <a:r>
              <a:rPr lang="en-CA" sz="2000" b="0" noProof="0" dirty="0">
                <a:cs typeface="Arial" panose="020B0604020202020204" pitchFamily="34" charset="0"/>
              </a:rPr>
              <a:t>For </a:t>
            </a:r>
            <a:r>
              <a:rPr lang="en-CA" sz="2000" b="1" noProof="0" dirty="0">
                <a:cs typeface="Arial" panose="020B0604020202020204" pitchFamily="34" charset="0"/>
              </a:rPr>
              <a:t>patients with severe or moderate hemophilia and atrial fibrillation</a:t>
            </a:r>
            <a:r>
              <a:rPr lang="en-CA" sz="2000" b="0" noProof="0" dirty="0">
                <a:cs typeface="Arial" panose="020B0604020202020204" pitchFamily="34" charset="0"/>
              </a:rPr>
              <a:t>, the WFH recommends </a:t>
            </a:r>
            <a:r>
              <a:rPr lang="en-CA" sz="2000" b="1" noProof="0" dirty="0">
                <a:cs typeface="Arial" panose="020B0604020202020204" pitchFamily="34" charset="0"/>
              </a:rPr>
              <a:t>clinical management based on basal FVIII/FIX levels and stroke risk by weighing the patient’s stroke risk</a:t>
            </a:r>
            <a:r>
              <a:rPr lang="en-CA" sz="2000" b="0" noProof="0" dirty="0">
                <a:cs typeface="Arial" panose="020B0604020202020204" pitchFamily="34" charset="0"/>
              </a:rPr>
              <a:t> as calculated by the CHA</a:t>
            </a:r>
            <a:r>
              <a:rPr lang="en-CA" sz="2000" b="0" baseline="-25000" noProof="0" dirty="0">
                <a:cs typeface="Arial" panose="020B0604020202020204" pitchFamily="34" charset="0"/>
              </a:rPr>
              <a:t>2</a:t>
            </a:r>
            <a:r>
              <a:rPr lang="en-CA" sz="2000" b="0" noProof="0" dirty="0">
                <a:cs typeface="Arial" panose="020B0604020202020204" pitchFamily="34" charset="0"/>
              </a:rPr>
              <a:t>DS</a:t>
            </a:r>
            <a:r>
              <a:rPr lang="en-CA" sz="2000" b="0" baseline="-25000" noProof="0" dirty="0">
                <a:cs typeface="Arial" panose="020B0604020202020204" pitchFamily="34" charset="0"/>
              </a:rPr>
              <a:t>2</a:t>
            </a:r>
            <a:r>
              <a:rPr lang="en-CA" sz="2000" b="0" noProof="0" dirty="0">
                <a:cs typeface="Arial" panose="020B0604020202020204" pitchFamily="34" charset="0"/>
              </a:rPr>
              <a:t>-VASc score </a:t>
            </a:r>
            <a:r>
              <a:rPr lang="en-CA" sz="2000" b="1" noProof="0" dirty="0">
                <a:cs typeface="Arial" panose="020B0604020202020204" pitchFamily="34" charset="0"/>
              </a:rPr>
              <a:t>against an estimated bleeding risk </a:t>
            </a:r>
            <a:r>
              <a:rPr lang="en-CA" sz="2000" b="0" noProof="0" dirty="0">
                <a:cs typeface="Arial" panose="020B0604020202020204" pitchFamily="34" charset="0"/>
              </a:rPr>
              <a:t>occurring as a consequence of anticoagulation therapy, and withholding anticoagulation if stroke risk is deemed to be lower than bleeding risk.</a:t>
            </a:r>
          </a:p>
          <a:p>
            <a:pPr marL="0" indent="0">
              <a:spcBef>
                <a:spcPts val="0"/>
              </a:spcBef>
              <a:buNone/>
            </a:pPr>
            <a:endParaRPr lang="en-CA" sz="2000" b="1" noProof="0" dirty="0">
              <a:solidFill>
                <a:srgbClr val="008BB0"/>
              </a:solidFill>
              <a:cs typeface="Arial" panose="020B0604020202020204" pitchFamily="34" charset="0"/>
            </a:endParaRPr>
          </a:p>
          <a:p>
            <a:pPr marL="0" indent="0">
              <a:spcBef>
                <a:spcPts val="0"/>
              </a:spcBef>
              <a:buNone/>
            </a:pPr>
            <a:r>
              <a:rPr lang="en-CA" sz="2000" b="1" noProof="0" dirty="0">
                <a:solidFill>
                  <a:srgbClr val="008BB0"/>
                </a:solidFill>
                <a:cs typeface="Arial" panose="020B0604020202020204" pitchFamily="34" charset="0"/>
              </a:rPr>
              <a:t>Recommendation 9.8.10</a:t>
            </a:r>
          </a:p>
          <a:p>
            <a:pPr marL="0" indent="0">
              <a:spcBef>
                <a:spcPts val="0"/>
              </a:spcBef>
              <a:buNone/>
            </a:pPr>
            <a:r>
              <a:rPr lang="en-CA" sz="2000" b="0" noProof="0" dirty="0">
                <a:cs typeface="Arial" panose="020B0604020202020204" pitchFamily="34" charset="0"/>
              </a:rPr>
              <a:t>In </a:t>
            </a:r>
            <a:r>
              <a:rPr lang="en-CA" sz="2000" noProof="0" dirty="0">
                <a:cs typeface="Arial" panose="020B0604020202020204" pitchFamily="34" charset="0"/>
              </a:rPr>
              <a:t>hemophilia patients with </a:t>
            </a:r>
            <a:r>
              <a:rPr lang="en-CA" sz="2000" b="1" noProof="0" dirty="0">
                <a:cs typeface="Arial" panose="020B0604020202020204" pitchFamily="34" charset="0"/>
              </a:rPr>
              <a:t>inhibitors</a:t>
            </a:r>
            <a:r>
              <a:rPr lang="en-CA" sz="2000" b="0" noProof="0" dirty="0">
                <a:cs typeface="Arial" panose="020B0604020202020204" pitchFamily="34" charset="0"/>
              </a:rPr>
              <a:t>, </a:t>
            </a:r>
            <a:r>
              <a:rPr lang="en-CA" sz="2000" b="1" noProof="0" dirty="0">
                <a:cs typeface="Arial" panose="020B0604020202020204" pitchFamily="34" charset="0"/>
              </a:rPr>
              <a:t>antithrombotic therapy </a:t>
            </a:r>
            <a:r>
              <a:rPr lang="en-CA" sz="2000" noProof="0" dirty="0">
                <a:cs typeface="Arial" panose="020B0604020202020204" pitchFamily="34" charset="0"/>
              </a:rPr>
              <a:t>is generally </a:t>
            </a:r>
            <a:r>
              <a:rPr lang="en-CA" sz="2000" b="1" noProof="0" dirty="0">
                <a:cs typeface="Arial" panose="020B0604020202020204" pitchFamily="34" charset="0"/>
              </a:rPr>
              <a:t>contraindicated.</a:t>
            </a:r>
          </a:p>
          <a:p>
            <a:pPr>
              <a:spcBef>
                <a:spcPts val="0"/>
              </a:spcBef>
            </a:pPr>
            <a:endParaRPr lang="en-CA" noProof="0" dirty="0"/>
          </a:p>
        </p:txBody>
      </p:sp>
      <p:sp>
        <p:nvSpPr>
          <p:cNvPr id="4" name="Text Placeholder 3">
            <a:extLst>
              <a:ext uri="{FF2B5EF4-FFF2-40B4-BE49-F238E27FC236}">
                <a16:creationId xmlns:a16="http://schemas.microsoft.com/office/drawing/2014/main" id="{A108C296-49E3-4137-B61D-70C6CC16AABC}"/>
              </a:ext>
            </a:extLst>
          </p:cNvPr>
          <p:cNvSpPr>
            <a:spLocks noGrp="1"/>
          </p:cNvSpPr>
          <p:nvPr>
            <p:ph type="body" sz="quarter" idx="13"/>
          </p:nvPr>
        </p:nvSpPr>
        <p:spPr/>
        <p:txBody>
          <a:bodyPr/>
          <a:lstStyle/>
          <a:p>
            <a:endParaRPr lang="en-CA" dirty="0"/>
          </a:p>
        </p:txBody>
      </p:sp>
    </p:spTree>
    <p:extLst>
      <p:ext uri="{BB962C8B-B14F-4D97-AF65-F5344CB8AC3E}">
        <p14:creationId xmlns:p14="http://schemas.microsoft.com/office/powerpoint/2010/main" val="30658142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4EDB8-2BC7-4ACC-B480-C1B860DFE09D}"/>
              </a:ext>
            </a:extLst>
          </p:cNvPr>
          <p:cNvSpPr>
            <a:spLocks noGrp="1"/>
          </p:cNvSpPr>
          <p:nvPr>
            <p:ph type="title"/>
          </p:nvPr>
        </p:nvSpPr>
        <p:spPr/>
        <p:txBody>
          <a:bodyPr>
            <a:normAutofit/>
          </a:bodyPr>
          <a:lstStyle/>
          <a:p>
            <a:r>
              <a:rPr lang="en-CA" noProof="0" dirty="0"/>
              <a:t>Comorbidities</a:t>
            </a:r>
            <a:br>
              <a:rPr lang="en-CA" noProof="0" dirty="0"/>
            </a:br>
            <a:r>
              <a:rPr lang="en-CA" i="0" u="none" strike="noStrike" kern="1200" baseline="0" noProof="0" dirty="0">
                <a:solidFill>
                  <a:schemeClr val="dk1"/>
                </a:solidFill>
                <a:latin typeface="Arial" panose="020B0604020202020204" pitchFamily="34" charset="0"/>
                <a:ea typeface="+mn-ea"/>
                <a:cs typeface="Arial" panose="020B0604020202020204" pitchFamily="34" charset="0"/>
              </a:rPr>
              <a:t>Venous thromboembolism/thrombosis</a:t>
            </a:r>
            <a:endParaRPr lang="en-CA" noProof="0" dirty="0"/>
          </a:p>
        </p:txBody>
      </p:sp>
      <p:sp>
        <p:nvSpPr>
          <p:cNvPr id="3" name="Content Placeholder 2">
            <a:extLst>
              <a:ext uri="{FF2B5EF4-FFF2-40B4-BE49-F238E27FC236}">
                <a16:creationId xmlns:a16="http://schemas.microsoft.com/office/drawing/2014/main" id="{53C30028-0FF0-46D3-B9DC-167F2F45A25B}"/>
              </a:ext>
            </a:extLst>
          </p:cNvPr>
          <p:cNvSpPr>
            <a:spLocks noGrp="1"/>
          </p:cNvSpPr>
          <p:nvPr>
            <p:ph idx="1"/>
          </p:nvPr>
        </p:nvSpPr>
        <p:spPr/>
        <p:txBody>
          <a:bodyPr>
            <a:normAutofit/>
          </a:bodyPr>
          <a:lstStyle/>
          <a:p>
            <a:pPr>
              <a:spcBef>
                <a:spcPts val="0"/>
              </a:spcBef>
            </a:pPr>
            <a:r>
              <a:rPr lang="en-CA" sz="2000" i="0" u="none" strike="noStrike" kern="1200" baseline="0" noProof="0" dirty="0">
                <a:solidFill>
                  <a:schemeClr val="dk1"/>
                </a:solidFill>
                <a:latin typeface="Arial" panose="020B0604020202020204" pitchFamily="34" charset="0"/>
                <a:ea typeface="+mn-ea"/>
                <a:cs typeface="Arial" panose="020B0604020202020204" pitchFamily="34" charset="0"/>
              </a:rPr>
              <a:t>Patients with hemophilia are considered to be protected against VTE</a:t>
            </a:r>
            <a:br>
              <a:rPr lang="en-CA" sz="2000" b="1" i="0" u="none" strike="noStrike" kern="1200" baseline="0" noProof="0" dirty="0">
                <a:solidFill>
                  <a:schemeClr val="dk1"/>
                </a:solidFill>
                <a:latin typeface="Arial" panose="020B0604020202020204" pitchFamily="34" charset="0"/>
                <a:ea typeface="+mn-ea"/>
                <a:cs typeface="Arial" panose="020B0604020202020204" pitchFamily="34" charset="0"/>
              </a:rPr>
            </a:br>
            <a:endParaRPr lang="en-CA" b="1" noProof="0" dirty="0">
              <a:solidFill>
                <a:srgbClr val="008BB0"/>
              </a:solidFill>
              <a:latin typeface="Arial" panose="020B0604020202020204" pitchFamily="34" charset="0"/>
              <a:cs typeface="Arial" panose="020B0604020202020204" pitchFamily="34" charset="0"/>
            </a:endParaRPr>
          </a:p>
          <a:p>
            <a:pPr marL="0" indent="0">
              <a:spcBef>
                <a:spcPts val="0"/>
              </a:spcBef>
              <a:buNone/>
            </a:pPr>
            <a:r>
              <a:rPr lang="en-CA" b="1" noProof="0" dirty="0">
                <a:solidFill>
                  <a:srgbClr val="008BB0"/>
                </a:solidFill>
                <a:latin typeface="Arial" panose="020B0604020202020204" pitchFamily="34" charset="0"/>
                <a:cs typeface="Arial" panose="020B0604020202020204" pitchFamily="34" charset="0"/>
              </a:rPr>
              <a:t>Recommendation 9.8.11</a:t>
            </a:r>
          </a:p>
          <a:p>
            <a:pPr marL="0" indent="0">
              <a:spcBef>
                <a:spcPts val="0"/>
              </a:spcBef>
              <a:buNone/>
            </a:pPr>
            <a:r>
              <a:rPr lang="en-CA" sz="2000" b="0" noProof="0" dirty="0">
                <a:latin typeface="Arial" panose="020B0604020202020204" pitchFamily="34" charset="0"/>
                <a:cs typeface="Arial" panose="020B0604020202020204" pitchFamily="34" charset="0"/>
              </a:rPr>
              <a:t>In </a:t>
            </a:r>
            <a:r>
              <a:rPr lang="en-CA" sz="2000" noProof="0" dirty="0">
                <a:latin typeface="Arial" panose="020B0604020202020204" pitchFamily="34" charset="0"/>
                <a:cs typeface="Arial" panose="020B0604020202020204" pitchFamily="34" charset="0"/>
              </a:rPr>
              <a:t>patients with hemophilia undergoing </a:t>
            </a:r>
            <a:r>
              <a:rPr lang="en-CA" sz="2000" b="1" noProof="0" dirty="0">
                <a:latin typeface="Arial" panose="020B0604020202020204" pitchFamily="34" charset="0"/>
                <a:cs typeface="Arial" panose="020B0604020202020204" pitchFamily="34" charset="0"/>
              </a:rPr>
              <a:t>surgical procedures </a:t>
            </a:r>
            <a:r>
              <a:rPr lang="en-CA" sz="2000" b="0" noProof="0" dirty="0">
                <a:latin typeface="Arial" panose="020B0604020202020204" pitchFamily="34" charset="0"/>
                <a:cs typeface="Arial" panose="020B0604020202020204" pitchFamily="34" charset="0"/>
              </a:rPr>
              <a:t>who carry a </a:t>
            </a:r>
            <a:r>
              <a:rPr lang="en-CA" sz="2000" b="1" noProof="0" dirty="0">
                <a:latin typeface="Arial" panose="020B0604020202020204" pitchFamily="34" charset="0"/>
                <a:cs typeface="Arial" panose="020B0604020202020204" pitchFamily="34" charset="0"/>
              </a:rPr>
              <a:t>high risk of developing venous thromboembolism </a:t>
            </a:r>
            <a:r>
              <a:rPr lang="en-CA" sz="2000" b="0" noProof="0" dirty="0">
                <a:latin typeface="Arial" panose="020B0604020202020204" pitchFamily="34" charset="0"/>
                <a:cs typeface="Arial" panose="020B0604020202020204" pitchFamily="34" charset="0"/>
              </a:rPr>
              <a:t>(e.g., in cases of major orthopedic surgery, major abdominal surgery for cancer, or long post-surgery immobilization), the WFH recommends an </a:t>
            </a:r>
            <a:r>
              <a:rPr lang="en-CA" sz="2000" b="1" noProof="0" dirty="0">
                <a:latin typeface="Arial" panose="020B0604020202020204" pitchFamily="34" charset="0"/>
                <a:cs typeface="Arial" panose="020B0604020202020204" pitchFamily="34" charset="0"/>
              </a:rPr>
              <a:t>assessment of individual risk of VTE.</a:t>
            </a:r>
            <a:br>
              <a:rPr lang="en-CA" sz="2000" b="1" noProof="0" dirty="0">
                <a:latin typeface="Arial" panose="020B0604020202020204" pitchFamily="34" charset="0"/>
                <a:cs typeface="Arial" panose="020B0604020202020204" pitchFamily="34" charset="0"/>
              </a:rPr>
            </a:br>
            <a:endParaRPr lang="en-CA" sz="2000" b="1" noProof="0" dirty="0">
              <a:latin typeface="Arial" panose="020B0604020202020204" pitchFamily="34" charset="0"/>
              <a:cs typeface="Arial" panose="020B0604020202020204" pitchFamily="34" charset="0"/>
            </a:endParaRPr>
          </a:p>
          <a:p>
            <a:pPr marL="0" indent="0">
              <a:spcBef>
                <a:spcPts val="0"/>
              </a:spcBef>
              <a:buNone/>
            </a:pPr>
            <a:r>
              <a:rPr lang="en-CA" b="1" noProof="0" dirty="0">
                <a:solidFill>
                  <a:srgbClr val="008BB0"/>
                </a:solidFill>
                <a:latin typeface="Arial" panose="020B0604020202020204" pitchFamily="34" charset="0"/>
                <a:cs typeface="Arial" panose="020B0604020202020204" pitchFamily="34" charset="0"/>
              </a:rPr>
              <a:t>Recommendation 9.8.14</a:t>
            </a:r>
          </a:p>
          <a:p>
            <a:pPr marL="0" indent="0">
              <a:spcBef>
                <a:spcPts val="0"/>
              </a:spcBef>
              <a:buNone/>
            </a:pPr>
            <a:r>
              <a:rPr lang="en-CA" sz="2000" b="0" noProof="0" dirty="0">
                <a:latin typeface="Arial" panose="020B0604020202020204" pitchFamily="34" charset="0"/>
                <a:cs typeface="Arial" panose="020B0604020202020204" pitchFamily="34" charset="0"/>
              </a:rPr>
              <a:t>For </a:t>
            </a:r>
            <a:r>
              <a:rPr lang="en-CA" sz="2000" noProof="0" dirty="0">
                <a:latin typeface="Arial" panose="020B0604020202020204" pitchFamily="34" charset="0"/>
                <a:cs typeface="Arial" panose="020B0604020202020204" pitchFamily="34" charset="0"/>
              </a:rPr>
              <a:t>patients with hemophilia </a:t>
            </a:r>
            <a:r>
              <a:rPr lang="en-CA" sz="2000" b="1" noProof="0" dirty="0">
                <a:latin typeface="Arial" panose="020B0604020202020204" pitchFamily="34" charset="0"/>
                <a:cs typeface="Arial" panose="020B0604020202020204" pitchFamily="34" charset="0"/>
              </a:rPr>
              <a:t>without inhibitors</a:t>
            </a:r>
            <a:r>
              <a:rPr lang="en-CA" sz="2000" b="0" noProof="0" dirty="0">
                <a:latin typeface="Arial" panose="020B0604020202020204" pitchFamily="34" charset="0"/>
                <a:cs typeface="Arial" panose="020B0604020202020204" pitchFamily="34" charset="0"/>
              </a:rPr>
              <a:t>, the WFH recommends the use of prophylactic doses of </a:t>
            </a:r>
            <a:r>
              <a:rPr lang="en-CA" sz="2000" b="1" noProof="0" dirty="0">
                <a:latin typeface="Arial" panose="020B0604020202020204" pitchFamily="34" charset="0"/>
                <a:cs typeface="Arial" panose="020B0604020202020204" pitchFamily="34" charset="0"/>
              </a:rPr>
              <a:t>anticoagulants</a:t>
            </a:r>
            <a:r>
              <a:rPr lang="en-CA" sz="2000" b="0" noProof="0" dirty="0">
                <a:latin typeface="Arial" panose="020B0604020202020204" pitchFamily="34" charset="0"/>
                <a:cs typeface="Arial" panose="020B0604020202020204" pitchFamily="34" charset="0"/>
              </a:rPr>
              <a:t> only </a:t>
            </a:r>
            <a:r>
              <a:rPr lang="en-CA" sz="2000" b="1" noProof="0" dirty="0">
                <a:latin typeface="Arial" panose="020B0604020202020204" pitchFamily="34" charset="0"/>
                <a:cs typeface="Arial" panose="020B0604020202020204" pitchFamily="34" charset="0"/>
              </a:rPr>
              <a:t>after</a:t>
            </a:r>
            <a:r>
              <a:rPr lang="en-CA" sz="2000" b="0" noProof="0" dirty="0">
                <a:latin typeface="Arial" panose="020B0604020202020204" pitchFamily="34" charset="0"/>
                <a:cs typeface="Arial" panose="020B0604020202020204" pitchFamily="34" charset="0"/>
              </a:rPr>
              <a:t> ensuring </a:t>
            </a:r>
            <a:r>
              <a:rPr lang="en-CA" sz="2000" b="1" noProof="0" dirty="0">
                <a:latin typeface="Arial" panose="020B0604020202020204" pitchFamily="34" charset="0"/>
                <a:cs typeface="Arial" panose="020B0604020202020204" pitchFamily="34" charset="0"/>
              </a:rPr>
              <a:t>hemostatic control </a:t>
            </a:r>
            <a:r>
              <a:rPr lang="en-CA" sz="2000" b="0" noProof="0" dirty="0">
                <a:latin typeface="Arial" panose="020B0604020202020204" pitchFamily="34" charset="0"/>
                <a:cs typeface="Arial" panose="020B0604020202020204" pitchFamily="34" charset="0"/>
              </a:rPr>
              <a:t>with adequate replacement therapy.</a:t>
            </a:r>
          </a:p>
          <a:p>
            <a:pPr>
              <a:spcBef>
                <a:spcPts val="0"/>
              </a:spcBef>
            </a:pPr>
            <a:endParaRPr lang="en-CA" noProof="0" dirty="0"/>
          </a:p>
        </p:txBody>
      </p:sp>
      <p:sp>
        <p:nvSpPr>
          <p:cNvPr id="8" name="Text Placeholder 7">
            <a:extLst>
              <a:ext uri="{FF2B5EF4-FFF2-40B4-BE49-F238E27FC236}">
                <a16:creationId xmlns:a16="http://schemas.microsoft.com/office/drawing/2014/main" id="{65E1EB57-A65C-4097-8731-D6EA315B97F1}"/>
              </a:ext>
            </a:extLst>
          </p:cNvPr>
          <p:cNvSpPr>
            <a:spLocks noGrp="1"/>
          </p:cNvSpPr>
          <p:nvPr>
            <p:ph type="body" sz="quarter" idx="13"/>
          </p:nvPr>
        </p:nvSpPr>
        <p:spPr/>
        <p:txBody>
          <a:bodyPr/>
          <a:lstStyle/>
          <a:p>
            <a:r>
              <a:rPr lang="en-CA" noProof="0" dirty="0"/>
              <a:t>VTE,</a:t>
            </a:r>
            <a:r>
              <a:rPr lang="en-CA" sz="900" b="0" i="0" u="none" strike="noStrike" kern="1200" baseline="0" noProof="0" dirty="0">
                <a:solidFill>
                  <a:schemeClr val="dk1"/>
                </a:solidFill>
                <a:latin typeface="Arial" panose="020B0604020202020204" pitchFamily="34" charset="0"/>
                <a:ea typeface="+mn-ea"/>
                <a:cs typeface="Arial" panose="020B0604020202020204" pitchFamily="34" charset="0"/>
              </a:rPr>
              <a:t> venous thromboembolism.</a:t>
            </a:r>
            <a:r>
              <a:rPr lang="en-CA" noProof="0" dirty="0"/>
              <a:t> </a:t>
            </a:r>
          </a:p>
        </p:txBody>
      </p:sp>
    </p:spTree>
    <p:extLst>
      <p:ext uri="{BB962C8B-B14F-4D97-AF65-F5344CB8AC3E}">
        <p14:creationId xmlns:p14="http://schemas.microsoft.com/office/powerpoint/2010/main" val="38697296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69AB8-6FA7-4477-8BCF-7E239D68F187}"/>
              </a:ext>
            </a:extLst>
          </p:cNvPr>
          <p:cNvSpPr>
            <a:spLocks noGrp="1"/>
          </p:cNvSpPr>
          <p:nvPr>
            <p:ph type="title"/>
          </p:nvPr>
        </p:nvSpPr>
        <p:spPr>
          <a:xfrm>
            <a:off x="838199" y="225425"/>
            <a:ext cx="10515599" cy="1090079"/>
          </a:xfrm>
        </p:spPr>
        <p:txBody>
          <a:bodyPr/>
          <a:lstStyle/>
          <a:p>
            <a:r>
              <a:rPr lang="en-CA" noProof="0" dirty="0"/>
              <a:t>Comorbidities</a:t>
            </a:r>
            <a:br>
              <a:rPr lang="en-CA" noProof="0" dirty="0"/>
            </a:br>
            <a:r>
              <a:rPr lang="en-CA" noProof="0" dirty="0"/>
              <a:t>Metabolic syndrome</a:t>
            </a:r>
          </a:p>
        </p:txBody>
      </p:sp>
      <p:sp>
        <p:nvSpPr>
          <p:cNvPr id="3" name="Content Placeholder 2">
            <a:extLst>
              <a:ext uri="{FF2B5EF4-FFF2-40B4-BE49-F238E27FC236}">
                <a16:creationId xmlns:a16="http://schemas.microsoft.com/office/drawing/2014/main" id="{DE6EDDCD-1E92-4624-8061-A8C0A7D6C653}"/>
              </a:ext>
            </a:extLst>
          </p:cNvPr>
          <p:cNvSpPr>
            <a:spLocks noGrp="1"/>
          </p:cNvSpPr>
          <p:nvPr>
            <p:ph idx="1"/>
          </p:nvPr>
        </p:nvSpPr>
        <p:spPr>
          <a:xfrm>
            <a:off x="838200" y="1562100"/>
            <a:ext cx="10515600" cy="4614863"/>
          </a:xfrm>
        </p:spPr>
        <p:txBody>
          <a:bodyPr>
            <a:noAutofit/>
          </a:bodyPr>
          <a:lstStyle/>
          <a:p>
            <a:r>
              <a:rPr lang="en-CA" noProof="0" dirty="0"/>
              <a:t>Excess weight has a significant impact on lower extremity joint range of motion and functional ability and on joint pain</a:t>
            </a:r>
          </a:p>
          <a:p>
            <a:r>
              <a:rPr lang="en-CA" noProof="0" dirty="0"/>
              <a:t>Venous access is more complex in obese patients with hemophilia</a:t>
            </a:r>
            <a:br>
              <a:rPr lang="en-CA" noProof="0" dirty="0"/>
            </a:br>
            <a:endParaRPr lang="en-CA" noProof="0" dirty="0"/>
          </a:p>
          <a:p>
            <a:pPr marL="0" indent="0">
              <a:buNone/>
            </a:pPr>
            <a:r>
              <a:rPr lang="en-CA" b="1" noProof="0" dirty="0">
                <a:solidFill>
                  <a:schemeClr val="accent1"/>
                </a:solidFill>
              </a:rPr>
              <a:t>Recommendation 9.8.17</a:t>
            </a:r>
            <a:br>
              <a:rPr lang="en-CA" noProof="0" dirty="0"/>
            </a:br>
            <a:r>
              <a:rPr lang="en-CA" b="1" noProof="0" dirty="0"/>
              <a:t>Patients with hemophilia </a:t>
            </a:r>
            <a:r>
              <a:rPr lang="en-CA" noProof="0" dirty="0"/>
              <a:t>who are </a:t>
            </a:r>
            <a:r>
              <a:rPr lang="en-CA" b="1" noProof="0" dirty="0"/>
              <a:t>overweight or obese </a:t>
            </a:r>
            <a:r>
              <a:rPr lang="en-CA" noProof="0" dirty="0"/>
              <a:t>should be </a:t>
            </a:r>
            <a:r>
              <a:rPr lang="en-CA" b="1" noProof="0" dirty="0"/>
              <a:t>referred for dietary advice and/or weight management.</a:t>
            </a:r>
          </a:p>
          <a:p>
            <a:pPr marL="0" indent="0">
              <a:buNone/>
            </a:pPr>
            <a:r>
              <a:rPr lang="en-CA" b="1" noProof="0" dirty="0">
                <a:solidFill>
                  <a:schemeClr val="accent1"/>
                </a:solidFill>
              </a:rPr>
              <a:t>Recommendation 9.8.18</a:t>
            </a:r>
            <a:br>
              <a:rPr lang="en-CA" noProof="0" dirty="0"/>
            </a:br>
            <a:r>
              <a:rPr lang="en-CA" b="1" noProof="0" dirty="0"/>
              <a:t>Patients with hemophilia who are obese </a:t>
            </a:r>
            <a:r>
              <a:rPr lang="en-CA" noProof="0" dirty="0"/>
              <a:t>should have </a:t>
            </a:r>
            <a:r>
              <a:rPr lang="en-CA" b="1" noProof="0" dirty="0"/>
              <a:t>FVIII/FIX replacement therapy based on lean body weight </a:t>
            </a:r>
            <a:r>
              <a:rPr lang="en-CA" noProof="0" dirty="0"/>
              <a:t>after individual pharmacokinetic assessments.</a:t>
            </a:r>
          </a:p>
          <a:p>
            <a:endParaRPr lang="en-CA" noProof="0" dirty="0"/>
          </a:p>
        </p:txBody>
      </p:sp>
      <p:sp>
        <p:nvSpPr>
          <p:cNvPr id="9" name="Text Placeholder 8">
            <a:extLst>
              <a:ext uri="{FF2B5EF4-FFF2-40B4-BE49-F238E27FC236}">
                <a16:creationId xmlns:a16="http://schemas.microsoft.com/office/drawing/2014/main" id="{29FEDD0E-AF0C-4C42-984E-77EA14F82C49}"/>
              </a:ext>
            </a:extLst>
          </p:cNvPr>
          <p:cNvSpPr>
            <a:spLocks noGrp="1"/>
          </p:cNvSpPr>
          <p:nvPr>
            <p:ph type="body" sz="quarter" idx="13"/>
          </p:nvPr>
        </p:nvSpPr>
        <p:spPr/>
        <p:txBody>
          <a:bodyPr/>
          <a:lstStyle/>
          <a:p>
            <a:endParaRPr lang="en-CA" dirty="0"/>
          </a:p>
        </p:txBody>
      </p:sp>
    </p:spTree>
    <p:extLst>
      <p:ext uri="{BB962C8B-B14F-4D97-AF65-F5344CB8AC3E}">
        <p14:creationId xmlns:p14="http://schemas.microsoft.com/office/powerpoint/2010/main" val="16361264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69AB8-6FA7-4477-8BCF-7E239D68F187}"/>
              </a:ext>
            </a:extLst>
          </p:cNvPr>
          <p:cNvSpPr>
            <a:spLocks noGrp="1"/>
          </p:cNvSpPr>
          <p:nvPr>
            <p:ph type="title"/>
          </p:nvPr>
        </p:nvSpPr>
        <p:spPr/>
        <p:txBody>
          <a:bodyPr>
            <a:normAutofit/>
          </a:bodyPr>
          <a:lstStyle/>
          <a:p>
            <a:r>
              <a:rPr lang="en-CA" noProof="0" dirty="0"/>
              <a:t>Comorbidities</a:t>
            </a:r>
            <a:br>
              <a:rPr lang="en-CA" noProof="0" dirty="0"/>
            </a:br>
            <a:r>
              <a:rPr lang="en-CA" noProof="0" dirty="0"/>
              <a:t>Diabetes mellitus</a:t>
            </a:r>
          </a:p>
        </p:txBody>
      </p:sp>
      <p:sp>
        <p:nvSpPr>
          <p:cNvPr id="3" name="Content Placeholder 2">
            <a:extLst>
              <a:ext uri="{FF2B5EF4-FFF2-40B4-BE49-F238E27FC236}">
                <a16:creationId xmlns:a16="http://schemas.microsoft.com/office/drawing/2014/main" id="{DE6EDDCD-1E92-4624-8061-A8C0A7D6C653}"/>
              </a:ext>
            </a:extLst>
          </p:cNvPr>
          <p:cNvSpPr>
            <a:spLocks noGrp="1"/>
          </p:cNvSpPr>
          <p:nvPr>
            <p:ph idx="1"/>
          </p:nvPr>
        </p:nvSpPr>
        <p:spPr/>
        <p:txBody>
          <a:bodyPr>
            <a:normAutofit/>
          </a:bodyPr>
          <a:lstStyle/>
          <a:p>
            <a:pPr marL="285750" indent="-285750">
              <a:buFont typeface="Arial" panose="020B0604020202020204" pitchFamily="34" charset="0"/>
              <a:buChar char="•"/>
            </a:pPr>
            <a:r>
              <a:rPr lang="en-CA" b="0" i="0" u="none" strike="noStrike" kern="1200" baseline="0" noProof="0" dirty="0">
                <a:solidFill>
                  <a:schemeClr val="dk1"/>
                </a:solidFill>
                <a:latin typeface="Arial" panose="020B0604020202020204" pitchFamily="34" charset="0"/>
                <a:ea typeface="+mn-ea"/>
                <a:cs typeface="Arial" panose="020B0604020202020204" pitchFamily="34" charset="0"/>
              </a:rPr>
              <a:t>Insulin should be applied subcutaneous without bleeding and without the need for factor replacement</a:t>
            </a:r>
          </a:p>
          <a:p>
            <a:pPr marL="285750" indent="-285750">
              <a:buFont typeface="Arial" panose="020B0604020202020204" pitchFamily="34" charset="0"/>
              <a:buChar char="•"/>
            </a:pPr>
            <a:r>
              <a:rPr lang="en-CA" b="0" i="0" u="none" strike="noStrike" kern="1200" baseline="0" noProof="0" dirty="0">
                <a:solidFill>
                  <a:schemeClr val="dk1"/>
                </a:solidFill>
                <a:latin typeface="Arial" panose="020B0604020202020204" pitchFamily="34" charset="0"/>
                <a:ea typeface="+mn-ea"/>
                <a:cs typeface="Arial" panose="020B0604020202020204" pitchFamily="34" charset="0"/>
              </a:rPr>
              <a:t>Higher body weight/BMI is a major risk factor for not only the development of diabetes mellitus, atherosclerosis, cardiovascular disease, and further damage to arthropathic joints</a:t>
            </a:r>
            <a:endParaRPr lang="en-CA" b="1" noProof="0" dirty="0">
              <a:solidFill>
                <a:srgbClr val="008BB0"/>
              </a:solidFill>
              <a:latin typeface="Arial" panose="020B0604020202020204" pitchFamily="34" charset="0"/>
              <a:cs typeface="Arial" panose="020B0604020202020204" pitchFamily="34" charset="0"/>
            </a:endParaRPr>
          </a:p>
          <a:p>
            <a:pPr marL="0" indent="0">
              <a:buNone/>
            </a:pPr>
            <a:r>
              <a:rPr lang="en-CA" b="1" noProof="0" dirty="0">
                <a:solidFill>
                  <a:srgbClr val="008BB0"/>
                </a:solidFill>
                <a:latin typeface="Arial" panose="020B0604020202020204" pitchFamily="34" charset="0"/>
                <a:cs typeface="Arial" panose="020B0604020202020204" pitchFamily="34" charset="0"/>
              </a:rPr>
              <a:t>Recommendation 9.8.20</a:t>
            </a:r>
            <a:br>
              <a:rPr lang="en-CA" b="1" noProof="0" dirty="0">
                <a:solidFill>
                  <a:srgbClr val="008BB0"/>
                </a:solidFill>
                <a:latin typeface="Arial" panose="020B0604020202020204" pitchFamily="34" charset="0"/>
                <a:cs typeface="Arial" panose="020B0604020202020204" pitchFamily="34" charset="0"/>
              </a:rPr>
            </a:br>
            <a:r>
              <a:rPr lang="en-CA" b="1" i="0" u="none" strike="noStrike" kern="1200" baseline="0" noProof="0" dirty="0">
                <a:solidFill>
                  <a:schemeClr val="dk1"/>
                </a:solidFill>
                <a:latin typeface="Arial" panose="020B0604020202020204" pitchFamily="34" charset="0"/>
                <a:ea typeface="+mn-ea"/>
                <a:cs typeface="Arial" panose="020B0604020202020204" pitchFamily="34" charset="0"/>
              </a:rPr>
              <a:t>Patients with hemophilia and diabetes </a:t>
            </a:r>
            <a:r>
              <a:rPr lang="en-CA" b="0" i="0" u="none" strike="noStrike" kern="1200" baseline="0" noProof="0" dirty="0">
                <a:solidFill>
                  <a:schemeClr val="dk1"/>
                </a:solidFill>
                <a:latin typeface="Arial" panose="020B0604020202020204" pitchFamily="34" charset="0"/>
                <a:ea typeface="+mn-ea"/>
                <a:cs typeface="Arial" panose="020B0604020202020204" pitchFamily="34" charset="0"/>
              </a:rPr>
              <a:t>should have the same management strategies to control their diabetes as the general population; if </a:t>
            </a:r>
            <a:r>
              <a:rPr lang="en-CA" b="1" i="0" u="none" strike="noStrike" kern="1200" baseline="0" noProof="0" dirty="0">
                <a:solidFill>
                  <a:schemeClr val="dk1"/>
                </a:solidFill>
                <a:latin typeface="Arial" panose="020B0604020202020204" pitchFamily="34" charset="0"/>
                <a:ea typeface="+mn-ea"/>
                <a:cs typeface="Arial" panose="020B0604020202020204" pitchFamily="34" charset="0"/>
              </a:rPr>
              <a:t>treatment with insulin </a:t>
            </a:r>
            <a:r>
              <a:rPr lang="en-CA" b="0" i="0" u="none" strike="noStrike" kern="1200" baseline="0" noProof="0" dirty="0">
                <a:solidFill>
                  <a:schemeClr val="dk1"/>
                </a:solidFill>
                <a:latin typeface="Arial" panose="020B0604020202020204" pitchFamily="34" charset="0"/>
                <a:ea typeface="+mn-ea"/>
                <a:cs typeface="Arial" panose="020B0604020202020204" pitchFamily="34" charset="0"/>
              </a:rPr>
              <a:t>is indicated, </a:t>
            </a:r>
            <a:r>
              <a:rPr lang="en-CA" b="1" i="0" u="none" strike="noStrike" kern="1200" baseline="0" noProof="0" dirty="0">
                <a:solidFill>
                  <a:schemeClr val="dk1"/>
                </a:solidFill>
                <a:latin typeface="Arial" panose="020B0604020202020204" pitchFamily="34" charset="0"/>
                <a:ea typeface="+mn-ea"/>
                <a:cs typeface="Arial" panose="020B0604020202020204" pitchFamily="34" charset="0"/>
              </a:rPr>
              <a:t>subcutaneous injections can be administered </a:t>
            </a:r>
            <a:r>
              <a:rPr lang="en-CA" b="0" i="0" u="none" strike="noStrike" kern="1200" baseline="0" noProof="0" dirty="0">
                <a:solidFill>
                  <a:schemeClr val="dk1"/>
                </a:solidFill>
                <a:latin typeface="Arial" panose="020B0604020202020204" pitchFamily="34" charset="0"/>
                <a:ea typeface="+mn-ea"/>
                <a:cs typeface="Arial" panose="020B0604020202020204" pitchFamily="34" charset="0"/>
              </a:rPr>
              <a:t>without bleeding and without the need for factor replacement.</a:t>
            </a:r>
            <a:endParaRPr lang="en-CA" b="0" noProof="0" dirty="0">
              <a:latin typeface="Arial" panose="020B0604020202020204" pitchFamily="34" charset="0"/>
              <a:cs typeface="Arial" panose="020B0604020202020204" pitchFamily="34" charset="0"/>
            </a:endParaRPr>
          </a:p>
          <a:p>
            <a:endParaRPr lang="en-CA" noProof="0" dirty="0"/>
          </a:p>
        </p:txBody>
      </p:sp>
      <p:sp>
        <p:nvSpPr>
          <p:cNvPr id="4" name="Text Placeholder 3">
            <a:extLst>
              <a:ext uri="{FF2B5EF4-FFF2-40B4-BE49-F238E27FC236}">
                <a16:creationId xmlns:a16="http://schemas.microsoft.com/office/drawing/2014/main" id="{5398C7CA-C5A4-4043-AD6A-1C5E1C0E5AAA}"/>
              </a:ext>
            </a:extLst>
          </p:cNvPr>
          <p:cNvSpPr>
            <a:spLocks noGrp="1"/>
          </p:cNvSpPr>
          <p:nvPr>
            <p:ph type="body" sz="quarter" idx="13"/>
          </p:nvPr>
        </p:nvSpPr>
        <p:spPr/>
        <p:txBody>
          <a:bodyPr/>
          <a:lstStyle/>
          <a:p>
            <a:r>
              <a:rPr lang="en-CA" noProof="0" dirty="0"/>
              <a:t>BMI, body mass index.</a:t>
            </a:r>
          </a:p>
        </p:txBody>
      </p:sp>
    </p:spTree>
    <p:extLst>
      <p:ext uri="{BB962C8B-B14F-4D97-AF65-F5344CB8AC3E}">
        <p14:creationId xmlns:p14="http://schemas.microsoft.com/office/powerpoint/2010/main" val="4810471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8C1C6-B80B-4FE5-BA8C-DB9B2FE80FE7}"/>
              </a:ext>
            </a:extLst>
          </p:cNvPr>
          <p:cNvSpPr>
            <a:spLocks noGrp="1"/>
          </p:cNvSpPr>
          <p:nvPr>
            <p:ph type="title"/>
          </p:nvPr>
        </p:nvSpPr>
        <p:spPr>
          <a:xfrm>
            <a:off x="838199" y="225425"/>
            <a:ext cx="10515599" cy="1090079"/>
          </a:xfrm>
        </p:spPr>
        <p:txBody>
          <a:bodyPr>
            <a:normAutofit/>
          </a:bodyPr>
          <a:lstStyle/>
          <a:p>
            <a:r>
              <a:rPr lang="en-CA" noProof="0" dirty="0"/>
              <a:t>Comorbidities</a:t>
            </a:r>
            <a:br>
              <a:rPr lang="en-CA" noProof="0" dirty="0"/>
            </a:br>
            <a:r>
              <a:rPr lang="en-CA" noProof="0" dirty="0"/>
              <a:t>Renal disease and osteoporosis</a:t>
            </a:r>
          </a:p>
        </p:txBody>
      </p:sp>
      <p:sp>
        <p:nvSpPr>
          <p:cNvPr id="3" name="Content Placeholder 2">
            <a:extLst>
              <a:ext uri="{FF2B5EF4-FFF2-40B4-BE49-F238E27FC236}">
                <a16:creationId xmlns:a16="http://schemas.microsoft.com/office/drawing/2014/main" id="{EB325819-286B-48E2-B671-52F2F98E8681}"/>
              </a:ext>
            </a:extLst>
          </p:cNvPr>
          <p:cNvSpPr>
            <a:spLocks noGrp="1"/>
          </p:cNvSpPr>
          <p:nvPr>
            <p:ph idx="1"/>
          </p:nvPr>
        </p:nvSpPr>
        <p:spPr>
          <a:xfrm>
            <a:off x="838200" y="1562100"/>
            <a:ext cx="10515600" cy="4614863"/>
          </a:xfrm>
        </p:spPr>
        <p:txBody>
          <a:bodyPr>
            <a:normAutofit/>
          </a:bodyPr>
          <a:lstStyle/>
          <a:p>
            <a:r>
              <a:rPr lang="en-CA" b="1" noProof="0" dirty="0"/>
              <a:t>A higher incidence of renal disease has been reported in people with hemophilia</a:t>
            </a:r>
          </a:p>
          <a:p>
            <a:pPr lvl="1"/>
            <a:r>
              <a:rPr lang="en-CA" noProof="0" dirty="0"/>
              <a:t>In those patients who require renal replacement therapy, the choice between peritoneal dialysis and hemodialysis depends on patient-specific factors</a:t>
            </a:r>
            <a:br>
              <a:rPr lang="en-CA" noProof="0" dirty="0"/>
            </a:br>
            <a:endParaRPr lang="en-CA" noProof="0" dirty="0"/>
          </a:p>
          <a:p>
            <a:r>
              <a:rPr lang="en-CA" b="1" noProof="0" dirty="0"/>
              <a:t>Bone mineral density has been shown to be lower in people with hemophilia</a:t>
            </a:r>
          </a:p>
          <a:p>
            <a:pPr lvl="1"/>
            <a:r>
              <a:rPr lang="en-CA" noProof="0" dirty="0"/>
              <a:t>Calcium and vitamin D supplements or bisphosphonates should be considered for patients with demonstrated osteopenia</a:t>
            </a:r>
          </a:p>
        </p:txBody>
      </p:sp>
      <p:sp>
        <p:nvSpPr>
          <p:cNvPr id="7" name="Text Placeholder 6">
            <a:extLst>
              <a:ext uri="{FF2B5EF4-FFF2-40B4-BE49-F238E27FC236}">
                <a16:creationId xmlns:a16="http://schemas.microsoft.com/office/drawing/2014/main" id="{5C035334-1DF3-407A-A382-97C77317E215}"/>
              </a:ext>
            </a:extLst>
          </p:cNvPr>
          <p:cNvSpPr>
            <a:spLocks noGrp="1"/>
          </p:cNvSpPr>
          <p:nvPr>
            <p:ph type="body" sz="quarter" idx="13"/>
          </p:nvPr>
        </p:nvSpPr>
        <p:spPr/>
        <p:txBody>
          <a:bodyPr/>
          <a:lstStyle/>
          <a:p>
            <a:endParaRPr lang="en-CA" dirty="0"/>
          </a:p>
        </p:txBody>
      </p:sp>
    </p:spTree>
    <p:extLst>
      <p:ext uri="{BB962C8B-B14F-4D97-AF65-F5344CB8AC3E}">
        <p14:creationId xmlns:p14="http://schemas.microsoft.com/office/powerpoint/2010/main" val="22827827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0C955-2876-4A0E-8D85-BEDAB20FE5B3}"/>
              </a:ext>
            </a:extLst>
          </p:cNvPr>
          <p:cNvSpPr>
            <a:spLocks noGrp="1"/>
          </p:cNvSpPr>
          <p:nvPr>
            <p:ph type="title"/>
          </p:nvPr>
        </p:nvSpPr>
        <p:spPr/>
        <p:txBody>
          <a:bodyPr>
            <a:normAutofit/>
          </a:bodyPr>
          <a:lstStyle/>
          <a:p>
            <a:r>
              <a:rPr lang="en-CA" noProof="0" dirty="0"/>
              <a:t>Comorbidities</a:t>
            </a:r>
            <a:br>
              <a:rPr lang="en-CA" noProof="0" dirty="0"/>
            </a:br>
            <a:r>
              <a:rPr lang="en-CA" noProof="0" dirty="0"/>
              <a:t>Degenerative joint disease</a:t>
            </a:r>
          </a:p>
        </p:txBody>
      </p:sp>
      <p:sp>
        <p:nvSpPr>
          <p:cNvPr id="3" name="Content Placeholder 2">
            <a:extLst>
              <a:ext uri="{FF2B5EF4-FFF2-40B4-BE49-F238E27FC236}">
                <a16:creationId xmlns:a16="http://schemas.microsoft.com/office/drawing/2014/main" id="{30E41BBF-7EEE-4ED5-9442-D6BFD40EFFB4}"/>
              </a:ext>
            </a:extLst>
          </p:cNvPr>
          <p:cNvSpPr>
            <a:spLocks noGrp="1"/>
          </p:cNvSpPr>
          <p:nvPr>
            <p:ph idx="1"/>
          </p:nvPr>
        </p:nvSpPr>
        <p:spPr/>
        <p:txBody>
          <a:bodyPr>
            <a:normAutofit/>
          </a:bodyPr>
          <a:lstStyle/>
          <a:p>
            <a:r>
              <a:rPr lang="en-CA" noProof="0" dirty="0"/>
              <a:t>Joint damage progresses with age in a near-linear fashion in patients with moderate and severe hemophilia</a:t>
            </a:r>
            <a:br>
              <a:rPr lang="en-CA" b="1" noProof="0" dirty="0"/>
            </a:br>
            <a:endParaRPr lang="en-CA" b="1" i="0" u="none" strike="noStrike" kern="1200" baseline="0" noProof="0" dirty="0">
              <a:solidFill>
                <a:srgbClr val="008BB0"/>
              </a:solidFill>
              <a:ea typeface="+mn-ea"/>
              <a:cs typeface="Arial" panose="020B0604020202020204" pitchFamily="34" charset="0"/>
            </a:endParaRPr>
          </a:p>
          <a:p>
            <a:pPr marL="0" indent="0">
              <a:buNone/>
            </a:pPr>
            <a:r>
              <a:rPr lang="en-CA" b="1" i="0" u="none" strike="noStrike" kern="1200" baseline="0" noProof="0" dirty="0">
                <a:solidFill>
                  <a:srgbClr val="008BB0"/>
                </a:solidFill>
                <a:ea typeface="+mn-ea"/>
                <a:cs typeface="Arial" panose="020B0604020202020204" pitchFamily="34" charset="0"/>
              </a:rPr>
              <a:t>Recommendation 9.8.21</a:t>
            </a:r>
            <a:br>
              <a:rPr lang="en-CA" b="1" i="0" u="none" strike="noStrike" kern="1200" baseline="0" noProof="0" dirty="0">
                <a:solidFill>
                  <a:srgbClr val="008BB0"/>
                </a:solidFill>
                <a:ea typeface="+mn-ea"/>
                <a:cs typeface="Arial" panose="020B0604020202020204" pitchFamily="34" charset="0"/>
              </a:rPr>
            </a:br>
            <a:r>
              <a:rPr lang="en-CA" b="1" i="0" u="none" strike="noStrike" kern="1200" baseline="0" noProof="0" dirty="0">
                <a:solidFill>
                  <a:schemeClr val="dk1"/>
                </a:solidFill>
                <a:ea typeface="+mn-ea"/>
                <a:cs typeface="Arial" panose="020B0604020202020204" pitchFamily="34" charset="0"/>
              </a:rPr>
              <a:t>All patients with hemophilia should be encouraged to engage in regular physical </a:t>
            </a:r>
            <a:r>
              <a:rPr lang="en-CA" b="0" i="0" u="none" strike="noStrike" kern="1200" baseline="0" noProof="0" dirty="0">
                <a:solidFill>
                  <a:schemeClr val="dk1"/>
                </a:solidFill>
                <a:ea typeface="+mn-ea"/>
                <a:cs typeface="Arial" panose="020B0604020202020204" pitchFamily="34" charset="0"/>
              </a:rPr>
              <a:t>activity and to have adequate calcium and vitamin D intake.</a:t>
            </a:r>
            <a:br>
              <a:rPr lang="en-CA" b="0" i="0" u="none" strike="noStrike" kern="1200" baseline="0" noProof="0" dirty="0">
                <a:solidFill>
                  <a:schemeClr val="dk1"/>
                </a:solidFill>
                <a:ea typeface="+mn-ea"/>
                <a:cs typeface="Arial" panose="020B0604020202020204" pitchFamily="34" charset="0"/>
              </a:rPr>
            </a:br>
            <a:endParaRPr lang="en-CA" b="1" i="0" u="none" strike="noStrike" kern="1200" baseline="0" noProof="0" dirty="0">
              <a:solidFill>
                <a:srgbClr val="008BB0"/>
              </a:solidFill>
              <a:ea typeface="+mn-ea"/>
              <a:cs typeface="Arial" panose="020B0604020202020204" pitchFamily="34" charset="0"/>
            </a:endParaRPr>
          </a:p>
          <a:p>
            <a:pPr marL="0" indent="0">
              <a:buNone/>
            </a:pPr>
            <a:r>
              <a:rPr lang="en-CA" b="1" i="0" u="none" strike="noStrike" kern="1200" baseline="0" noProof="0" dirty="0">
                <a:solidFill>
                  <a:srgbClr val="008BB0"/>
                </a:solidFill>
                <a:ea typeface="+mn-ea"/>
                <a:cs typeface="Arial" panose="020B0604020202020204" pitchFamily="34" charset="0"/>
              </a:rPr>
              <a:t>Recommendation 9.8.22</a:t>
            </a:r>
            <a:br>
              <a:rPr lang="en-CA" b="1" i="0" u="none" strike="noStrike" kern="1200" baseline="0" noProof="0" dirty="0">
                <a:solidFill>
                  <a:srgbClr val="008BB0"/>
                </a:solidFill>
                <a:ea typeface="+mn-ea"/>
                <a:cs typeface="Arial" panose="020B0604020202020204" pitchFamily="34" charset="0"/>
              </a:rPr>
            </a:br>
            <a:r>
              <a:rPr lang="en-CA" b="1" i="0" u="none" strike="noStrike" kern="1200" baseline="0" noProof="0" dirty="0">
                <a:solidFill>
                  <a:schemeClr val="dk1"/>
                </a:solidFill>
                <a:ea typeface="+mn-ea"/>
                <a:cs typeface="Arial" panose="020B0604020202020204" pitchFamily="34" charset="0"/>
              </a:rPr>
              <a:t>Hemophilia patients with osteoporosis</a:t>
            </a:r>
            <a:r>
              <a:rPr lang="en-CA" b="0" i="0" u="none" strike="noStrike" kern="1200" baseline="0" noProof="0" dirty="0">
                <a:solidFill>
                  <a:schemeClr val="dk1"/>
                </a:solidFill>
                <a:ea typeface="+mn-ea"/>
                <a:cs typeface="Arial" panose="020B0604020202020204" pitchFamily="34" charset="0"/>
              </a:rPr>
              <a:t>, fragility fractures, or who are at increased fracture risk </a:t>
            </a:r>
            <a:r>
              <a:rPr lang="en-CA" b="1" i="0" u="none" strike="noStrike" kern="1200" baseline="0" noProof="0" dirty="0">
                <a:solidFill>
                  <a:schemeClr val="dk1"/>
                </a:solidFill>
                <a:ea typeface="+mn-ea"/>
                <a:cs typeface="Arial" panose="020B0604020202020204" pitchFamily="34" charset="0"/>
              </a:rPr>
              <a:t>should be treated with individually adjusted anti-osteoporotic medications.</a:t>
            </a:r>
            <a:endParaRPr lang="en-CA" b="1" noProof="0" dirty="0">
              <a:cs typeface="Arial" panose="020B0604020202020204" pitchFamily="34" charset="0"/>
            </a:endParaRPr>
          </a:p>
          <a:p>
            <a:endParaRPr lang="en-CA" noProof="0" dirty="0"/>
          </a:p>
        </p:txBody>
      </p:sp>
      <p:sp>
        <p:nvSpPr>
          <p:cNvPr id="4" name="Text Placeholder 3">
            <a:extLst>
              <a:ext uri="{FF2B5EF4-FFF2-40B4-BE49-F238E27FC236}">
                <a16:creationId xmlns:a16="http://schemas.microsoft.com/office/drawing/2014/main" id="{F04D1B28-2B44-4FC7-842A-94410BB25DE0}"/>
              </a:ext>
            </a:extLst>
          </p:cNvPr>
          <p:cNvSpPr>
            <a:spLocks noGrp="1"/>
          </p:cNvSpPr>
          <p:nvPr>
            <p:ph type="body" sz="quarter" idx="13"/>
          </p:nvPr>
        </p:nvSpPr>
        <p:spPr/>
        <p:txBody>
          <a:bodyPr/>
          <a:lstStyle/>
          <a:p>
            <a:endParaRPr lang="en-CA" dirty="0"/>
          </a:p>
        </p:txBody>
      </p:sp>
    </p:spTree>
    <p:extLst>
      <p:ext uri="{BB962C8B-B14F-4D97-AF65-F5344CB8AC3E}">
        <p14:creationId xmlns:p14="http://schemas.microsoft.com/office/powerpoint/2010/main" val="25852446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0C955-2876-4A0E-8D85-BEDAB20FE5B3}"/>
              </a:ext>
            </a:extLst>
          </p:cNvPr>
          <p:cNvSpPr>
            <a:spLocks noGrp="1"/>
          </p:cNvSpPr>
          <p:nvPr>
            <p:ph type="title"/>
          </p:nvPr>
        </p:nvSpPr>
        <p:spPr>
          <a:xfrm>
            <a:off x="838199" y="225425"/>
            <a:ext cx="10515599" cy="1090079"/>
          </a:xfrm>
        </p:spPr>
        <p:txBody>
          <a:bodyPr>
            <a:normAutofit/>
          </a:bodyPr>
          <a:lstStyle/>
          <a:p>
            <a:r>
              <a:rPr lang="en-CA" noProof="0" dirty="0"/>
              <a:t>Comorbidities</a:t>
            </a:r>
            <a:br>
              <a:rPr lang="en-CA" noProof="0" dirty="0"/>
            </a:br>
            <a:r>
              <a:rPr lang="en-CA" noProof="0" dirty="0"/>
              <a:t>Hypertension</a:t>
            </a:r>
          </a:p>
        </p:txBody>
      </p:sp>
      <p:sp>
        <p:nvSpPr>
          <p:cNvPr id="3" name="Content Placeholder 2">
            <a:extLst>
              <a:ext uri="{FF2B5EF4-FFF2-40B4-BE49-F238E27FC236}">
                <a16:creationId xmlns:a16="http://schemas.microsoft.com/office/drawing/2014/main" id="{30E41BBF-7EEE-4ED5-9442-D6BFD40EFFB4}"/>
              </a:ext>
            </a:extLst>
          </p:cNvPr>
          <p:cNvSpPr>
            <a:spLocks noGrp="1"/>
          </p:cNvSpPr>
          <p:nvPr>
            <p:ph idx="1"/>
          </p:nvPr>
        </p:nvSpPr>
        <p:spPr>
          <a:xfrm>
            <a:off x="838200" y="1562100"/>
            <a:ext cx="10515600" cy="4614863"/>
          </a:xfrm>
        </p:spPr>
        <p:txBody>
          <a:bodyPr>
            <a:normAutofit/>
          </a:bodyPr>
          <a:lstStyle/>
          <a:p>
            <a:r>
              <a:rPr lang="en-CA" noProof="0" dirty="0"/>
              <a:t>PWH have higher mean blood pressure and are twice as likely to have hypertension</a:t>
            </a:r>
          </a:p>
          <a:p>
            <a:r>
              <a:rPr lang="en-CA" noProof="0" dirty="0"/>
              <a:t>Hypertensive PWH should receive appropriate treatment and have their blood pressure checked regularly</a:t>
            </a:r>
          </a:p>
          <a:p>
            <a:endParaRPr lang="en-CA" noProof="0" dirty="0"/>
          </a:p>
          <a:p>
            <a:pPr marL="0" indent="0">
              <a:buNone/>
            </a:pPr>
            <a:r>
              <a:rPr lang="en-CA" b="1" noProof="0" dirty="0">
                <a:solidFill>
                  <a:schemeClr val="accent1"/>
                </a:solidFill>
              </a:rPr>
              <a:t>Recommendation 9.9.3</a:t>
            </a:r>
            <a:br>
              <a:rPr lang="en-CA" noProof="0" dirty="0"/>
            </a:br>
            <a:r>
              <a:rPr lang="en-CA" noProof="0" dirty="0"/>
              <a:t>For all patients with hemophilia, the WFH </a:t>
            </a:r>
            <a:r>
              <a:rPr lang="en-CA" b="1" noProof="0" dirty="0"/>
              <a:t>recommends</a:t>
            </a:r>
            <a:r>
              <a:rPr lang="en-CA" noProof="0" dirty="0"/>
              <a:t> </a:t>
            </a:r>
            <a:r>
              <a:rPr lang="en-CA" b="1" noProof="0" dirty="0"/>
              <a:t>regular blood pressure measurements</a:t>
            </a:r>
            <a:r>
              <a:rPr lang="en-CA" noProof="0" dirty="0"/>
              <a:t> as part of their standard care.</a:t>
            </a:r>
          </a:p>
          <a:p>
            <a:pPr marL="0" indent="0">
              <a:buNone/>
            </a:pPr>
            <a:r>
              <a:rPr lang="en-CA" b="1" noProof="0" dirty="0">
                <a:solidFill>
                  <a:schemeClr val="accent1"/>
                </a:solidFill>
              </a:rPr>
              <a:t>Recommendation 9.9.4</a:t>
            </a:r>
            <a:br>
              <a:rPr lang="en-CA" noProof="0" dirty="0"/>
            </a:br>
            <a:r>
              <a:rPr lang="en-CA" noProof="0" dirty="0"/>
              <a:t>For patients with hemophilia, the WFH recommends the </a:t>
            </a:r>
            <a:r>
              <a:rPr lang="en-CA" b="1" noProof="0" dirty="0"/>
              <a:t>same management of arterial hypertension</a:t>
            </a:r>
            <a:r>
              <a:rPr lang="en-CA" noProof="0" dirty="0"/>
              <a:t> as that applied in the </a:t>
            </a:r>
            <a:r>
              <a:rPr lang="en-CA" b="1" noProof="0" dirty="0"/>
              <a:t>general population</a:t>
            </a:r>
            <a:r>
              <a:rPr lang="en-CA" noProof="0" dirty="0"/>
              <a:t>.</a:t>
            </a:r>
          </a:p>
          <a:p>
            <a:endParaRPr lang="en-CA" noProof="0" dirty="0"/>
          </a:p>
        </p:txBody>
      </p:sp>
      <p:sp>
        <p:nvSpPr>
          <p:cNvPr id="4" name="Text Placeholder 3">
            <a:extLst>
              <a:ext uri="{FF2B5EF4-FFF2-40B4-BE49-F238E27FC236}">
                <a16:creationId xmlns:a16="http://schemas.microsoft.com/office/drawing/2014/main" id="{F26DFEBC-8046-4950-9184-7B82BDDD8A53}"/>
              </a:ext>
            </a:extLst>
          </p:cNvPr>
          <p:cNvSpPr>
            <a:spLocks noGrp="1"/>
          </p:cNvSpPr>
          <p:nvPr>
            <p:ph type="body" sz="quarter" idx="13"/>
          </p:nvPr>
        </p:nvSpPr>
        <p:spPr>
          <a:xfrm>
            <a:off x="838201" y="6356351"/>
            <a:ext cx="9925050" cy="365125"/>
          </a:xfrm>
        </p:spPr>
        <p:txBody>
          <a:bodyPr/>
          <a:lstStyle/>
          <a:p>
            <a:r>
              <a:rPr lang="en-CA" noProof="0" dirty="0"/>
              <a:t>PWH, people with hemophilia.</a:t>
            </a:r>
          </a:p>
        </p:txBody>
      </p:sp>
    </p:spTree>
    <p:extLst>
      <p:ext uri="{BB962C8B-B14F-4D97-AF65-F5344CB8AC3E}">
        <p14:creationId xmlns:p14="http://schemas.microsoft.com/office/powerpoint/2010/main" val="840294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noProof="0" dirty="0"/>
              <a:t>Disclosures: Jerzy Windyga</a:t>
            </a:r>
          </a:p>
        </p:txBody>
      </p:sp>
      <p:sp>
        <p:nvSpPr>
          <p:cNvPr id="4" name="Content Placeholder 3">
            <a:extLst>
              <a:ext uri="{FF2B5EF4-FFF2-40B4-BE49-F238E27FC236}">
                <a16:creationId xmlns:a16="http://schemas.microsoft.com/office/drawing/2014/main" id="{592A32C6-AA40-4C03-919C-C48FF5C20E87}"/>
              </a:ext>
            </a:extLst>
          </p:cNvPr>
          <p:cNvSpPr>
            <a:spLocks noGrp="1"/>
          </p:cNvSpPr>
          <p:nvPr>
            <p:ph idx="1"/>
          </p:nvPr>
        </p:nvSpPr>
        <p:spPr/>
        <p:txBody>
          <a:bodyPr/>
          <a:lstStyle/>
          <a:p>
            <a:pPr marL="0" indent="0">
              <a:buNone/>
            </a:pPr>
            <a:r>
              <a:rPr lang="en-CA" sz="2000" b="1" noProof="0" dirty="0">
                <a:solidFill>
                  <a:srgbClr val="008BB0"/>
                </a:solidFill>
              </a:rPr>
              <a:t>Grant/Research Support</a:t>
            </a:r>
          </a:p>
          <a:p>
            <a:pPr marL="342900" indent="-342900" algn="l">
              <a:buFont typeface="Arial" panose="020B0604020202020204" pitchFamily="34" charset="0"/>
              <a:buChar char="•"/>
            </a:pPr>
            <a:r>
              <a:rPr lang="en-CA" sz="2000" i="0" u="none" strike="noStrike" baseline="0" noProof="0" dirty="0"/>
              <a:t>Alnylam Pharmaceuticals Baxalta, Novo Nordisk, Octapharma, Rigel Pharmaceuticals, Roche, Shire/Takeda, Sobi </a:t>
            </a:r>
          </a:p>
          <a:p>
            <a:pPr marL="0" indent="0" algn="l">
              <a:buNone/>
            </a:pPr>
            <a:r>
              <a:rPr lang="en-CA" sz="2000" b="1" noProof="0" dirty="0">
                <a:solidFill>
                  <a:srgbClr val="008BB0"/>
                </a:solidFill>
              </a:rPr>
              <a:t>Sponsored lectures</a:t>
            </a:r>
          </a:p>
          <a:p>
            <a:pPr marL="342900" indent="-342900">
              <a:buFont typeface="Arial" panose="020B0604020202020204" pitchFamily="34" charset="0"/>
              <a:buChar char="•"/>
            </a:pPr>
            <a:r>
              <a:rPr lang="en-CA" sz="2000" i="0" u="none" strike="noStrike" baseline="0" noProof="0" dirty="0"/>
              <a:t>Alexion, Baxalta, CSL Behring, Ferring Pharmaceuticals, Novo Nordisk, Octapharma, Roche, Sanofi/Genzyme, Shire/ Takeda, Siemens, Sobi, Werfen</a:t>
            </a:r>
          </a:p>
          <a:p>
            <a:pPr marL="0" indent="0" algn="l">
              <a:buNone/>
            </a:pPr>
            <a:endParaRPr lang="en-CA" sz="2000" b="0" i="0" u="none" strike="noStrike" baseline="0" noProof="0" dirty="0">
              <a:solidFill>
                <a:srgbClr val="FFFFFF"/>
              </a:solidFill>
              <a:latin typeface="+mj-lt"/>
            </a:endParaRPr>
          </a:p>
          <a:p>
            <a:endParaRPr lang="en-CA" noProof="0" dirty="0"/>
          </a:p>
        </p:txBody>
      </p:sp>
      <p:sp>
        <p:nvSpPr>
          <p:cNvPr id="5" name="Text Placeholder 4">
            <a:extLst>
              <a:ext uri="{FF2B5EF4-FFF2-40B4-BE49-F238E27FC236}">
                <a16:creationId xmlns:a16="http://schemas.microsoft.com/office/drawing/2014/main" id="{83B0F74E-489B-4C48-B92C-4D91B3A9A088}"/>
              </a:ext>
            </a:extLst>
          </p:cNvPr>
          <p:cNvSpPr>
            <a:spLocks noGrp="1"/>
          </p:cNvSpPr>
          <p:nvPr>
            <p:ph type="body" sz="quarter" idx="13"/>
          </p:nvPr>
        </p:nvSpPr>
        <p:spPr/>
        <p:txBody>
          <a:bodyPr/>
          <a:lstStyle/>
          <a:p>
            <a:endParaRPr lang="en-CA" dirty="0"/>
          </a:p>
        </p:txBody>
      </p:sp>
    </p:spTree>
    <p:extLst>
      <p:ext uri="{BB962C8B-B14F-4D97-AF65-F5344CB8AC3E}">
        <p14:creationId xmlns:p14="http://schemas.microsoft.com/office/powerpoint/2010/main" val="4889598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F2C7E-F1FA-4A1C-96DD-44EF8F9E31FB}"/>
              </a:ext>
            </a:extLst>
          </p:cNvPr>
          <p:cNvSpPr>
            <a:spLocks noGrp="1"/>
          </p:cNvSpPr>
          <p:nvPr>
            <p:ph type="title"/>
          </p:nvPr>
        </p:nvSpPr>
        <p:spPr>
          <a:xfrm>
            <a:off x="838199" y="225425"/>
            <a:ext cx="10515599" cy="1090079"/>
          </a:xfrm>
        </p:spPr>
        <p:txBody>
          <a:bodyPr>
            <a:normAutofit/>
          </a:bodyPr>
          <a:lstStyle/>
          <a:p>
            <a:r>
              <a:rPr lang="en-CA" noProof="0" dirty="0"/>
              <a:t>Comorbidities</a:t>
            </a:r>
            <a:br>
              <a:rPr lang="en-CA" noProof="0" dirty="0"/>
            </a:br>
            <a:r>
              <a:rPr lang="en-CA" noProof="0" dirty="0"/>
              <a:t>Coronary artery disease</a:t>
            </a:r>
          </a:p>
        </p:txBody>
      </p:sp>
      <p:sp>
        <p:nvSpPr>
          <p:cNvPr id="3" name="Content Placeholder 2">
            <a:extLst>
              <a:ext uri="{FF2B5EF4-FFF2-40B4-BE49-F238E27FC236}">
                <a16:creationId xmlns:a16="http://schemas.microsoft.com/office/drawing/2014/main" id="{6825DC30-C2E4-4157-840B-63207097311D}"/>
              </a:ext>
            </a:extLst>
          </p:cNvPr>
          <p:cNvSpPr>
            <a:spLocks noGrp="1"/>
          </p:cNvSpPr>
          <p:nvPr>
            <p:ph idx="1"/>
          </p:nvPr>
        </p:nvSpPr>
        <p:spPr>
          <a:xfrm>
            <a:off x="838200" y="1562100"/>
            <a:ext cx="10515600" cy="4614863"/>
          </a:xfrm>
        </p:spPr>
        <p:txBody>
          <a:bodyPr>
            <a:noAutofit/>
          </a:bodyPr>
          <a:lstStyle/>
          <a:p>
            <a:pPr>
              <a:spcBef>
                <a:spcPts val="0"/>
              </a:spcBef>
            </a:pPr>
            <a:r>
              <a:rPr lang="en-CA" noProof="0" dirty="0"/>
              <a:t>People with hemophilia have lower cardiovascular mortality rates </a:t>
            </a:r>
          </a:p>
          <a:p>
            <a:pPr>
              <a:spcBef>
                <a:spcPts val="0"/>
              </a:spcBef>
            </a:pPr>
            <a:r>
              <a:rPr lang="en-CA" noProof="0" dirty="0"/>
              <a:t>Individuals with severe, moderate, and mild hemophilia may develop overt ischemic heart disease</a:t>
            </a:r>
          </a:p>
          <a:p>
            <a:pPr marL="0" indent="0">
              <a:spcBef>
                <a:spcPts val="0"/>
              </a:spcBef>
              <a:spcAft>
                <a:spcPts val="300"/>
              </a:spcAft>
              <a:buNone/>
            </a:pPr>
            <a:r>
              <a:rPr lang="en-CA" b="1" noProof="0" dirty="0">
                <a:solidFill>
                  <a:schemeClr val="accent1"/>
                </a:solidFill>
              </a:rPr>
              <a:t>Recommendation 9.9.8</a:t>
            </a:r>
            <a:br>
              <a:rPr lang="en-CA" noProof="0" dirty="0"/>
            </a:br>
            <a:r>
              <a:rPr lang="en-CA" noProof="0" dirty="0"/>
              <a:t>Among patients with hemophilia and high-responding inhibitors, the WFH recommends </a:t>
            </a:r>
            <a:r>
              <a:rPr lang="en-CA" b="1" noProof="0" dirty="0"/>
              <a:t>limiting the use of antithrombotics to those patients in whom the risk of untreated thrombosis outweighs the risk of bleeding complications.</a:t>
            </a:r>
          </a:p>
          <a:p>
            <a:pPr marL="0" indent="0">
              <a:spcBef>
                <a:spcPts val="0"/>
              </a:spcBef>
              <a:buNone/>
            </a:pPr>
            <a:r>
              <a:rPr lang="en-CA" b="1" noProof="0" dirty="0">
                <a:solidFill>
                  <a:schemeClr val="accent1"/>
                </a:solidFill>
              </a:rPr>
              <a:t>Recommendation 9.9.9</a:t>
            </a:r>
            <a:br>
              <a:rPr lang="en-CA" noProof="0" dirty="0"/>
            </a:br>
            <a:r>
              <a:rPr lang="en-CA" noProof="0" dirty="0"/>
              <a:t>Given the scarcity of published data on antiplatelet therapy in patients with hemophilia, the WFH recommends careful evaluation of an individual's bleeding and thrombotic risk.</a:t>
            </a:r>
          </a:p>
          <a:p>
            <a:pPr marL="0" indent="0">
              <a:spcBef>
                <a:spcPts val="0"/>
              </a:spcBef>
              <a:buNone/>
            </a:pPr>
            <a:r>
              <a:rPr lang="en-CA" b="1" noProof="0" dirty="0">
                <a:solidFill>
                  <a:schemeClr val="accent1"/>
                </a:solidFill>
              </a:rPr>
              <a:t>Recommendation 9.9.12</a:t>
            </a:r>
            <a:br>
              <a:rPr lang="en-CA" noProof="0" dirty="0"/>
            </a:br>
            <a:r>
              <a:rPr lang="en-CA" noProof="0" dirty="0"/>
              <a:t>Given the scarcity of published data on patients with hemophilia and ST-elevation myocardial infarction in whom early percutaneous coronary intervention is not available, the WFH recommends careful evaluation of an individual's bleeding risk and cardiac disease severity.</a:t>
            </a:r>
          </a:p>
          <a:p>
            <a:pPr>
              <a:spcBef>
                <a:spcPts val="0"/>
              </a:spcBef>
            </a:pPr>
            <a:endParaRPr lang="en-CA" noProof="0" dirty="0"/>
          </a:p>
          <a:p>
            <a:pPr>
              <a:spcBef>
                <a:spcPts val="0"/>
              </a:spcBef>
            </a:pPr>
            <a:endParaRPr lang="en-CA" noProof="0" dirty="0"/>
          </a:p>
        </p:txBody>
      </p:sp>
      <p:sp>
        <p:nvSpPr>
          <p:cNvPr id="8" name="Text Placeholder 7">
            <a:extLst>
              <a:ext uri="{FF2B5EF4-FFF2-40B4-BE49-F238E27FC236}">
                <a16:creationId xmlns:a16="http://schemas.microsoft.com/office/drawing/2014/main" id="{95367D5A-3B3E-499B-A3AA-55884EE87BE9}"/>
              </a:ext>
            </a:extLst>
          </p:cNvPr>
          <p:cNvSpPr>
            <a:spLocks noGrp="1"/>
          </p:cNvSpPr>
          <p:nvPr>
            <p:ph type="body" sz="quarter" idx="13"/>
          </p:nvPr>
        </p:nvSpPr>
        <p:spPr/>
        <p:txBody>
          <a:bodyPr/>
          <a:lstStyle/>
          <a:p>
            <a:endParaRPr lang="en-CA" dirty="0"/>
          </a:p>
        </p:txBody>
      </p:sp>
    </p:spTree>
    <p:extLst>
      <p:ext uri="{BB962C8B-B14F-4D97-AF65-F5344CB8AC3E}">
        <p14:creationId xmlns:p14="http://schemas.microsoft.com/office/powerpoint/2010/main" val="34299877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E4649-0F5A-40C3-84A5-1468AF32514A}"/>
              </a:ext>
            </a:extLst>
          </p:cNvPr>
          <p:cNvSpPr>
            <a:spLocks noGrp="1"/>
          </p:cNvSpPr>
          <p:nvPr>
            <p:ph type="title"/>
          </p:nvPr>
        </p:nvSpPr>
        <p:spPr>
          <a:xfrm>
            <a:off x="838199" y="225425"/>
            <a:ext cx="10515599" cy="1090079"/>
          </a:xfrm>
        </p:spPr>
        <p:txBody>
          <a:bodyPr>
            <a:normAutofit/>
          </a:bodyPr>
          <a:lstStyle/>
          <a:p>
            <a:r>
              <a:rPr lang="en-CA" noProof="0" dirty="0"/>
              <a:t>Comorbidities</a:t>
            </a:r>
            <a:br>
              <a:rPr lang="en-CA" noProof="0" dirty="0"/>
            </a:br>
            <a:r>
              <a:rPr lang="en-CA" noProof="0" dirty="0"/>
              <a:t>Hypercholesterolemia</a:t>
            </a:r>
          </a:p>
        </p:txBody>
      </p:sp>
      <p:sp>
        <p:nvSpPr>
          <p:cNvPr id="3" name="Content Placeholder 2">
            <a:extLst>
              <a:ext uri="{FF2B5EF4-FFF2-40B4-BE49-F238E27FC236}">
                <a16:creationId xmlns:a16="http://schemas.microsoft.com/office/drawing/2014/main" id="{58DFBBA8-E088-47C4-A453-104E8BECBF1B}"/>
              </a:ext>
            </a:extLst>
          </p:cNvPr>
          <p:cNvSpPr>
            <a:spLocks noGrp="1"/>
          </p:cNvSpPr>
          <p:nvPr>
            <p:ph idx="1"/>
          </p:nvPr>
        </p:nvSpPr>
        <p:spPr>
          <a:xfrm>
            <a:off x="838200" y="1562100"/>
            <a:ext cx="10515600" cy="4614863"/>
          </a:xfrm>
        </p:spPr>
        <p:txBody>
          <a:bodyPr>
            <a:normAutofit/>
          </a:bodyPr>
          <a:lstStyle/>
          <a:p>
            <a:r>
              <a:rPr lang="en-CA" noProof="0" dirty="0"/>
              <a:t>Mean cholesterol levels in patients with hemophilia have been reported to be lower than in the general population</a:t>
            </a:r>
          </a:p>
          <a:p>
            <a:r>
              <a:rPr lang="en-CA" noProof="0" dirty="0"/>
              <a:t>Treatment is indicated if cholesterol levels are high</a:t>
            </a:r>
          </a:p>
          <a:p>
            <a:endParaRPr lang="en-CA" noProof="0" dirty="0"/>
          </a:p>
          <a:p>
            <a:pPr marL="0" indent="0">
              <a:buNone/>
            </a:pPr>
            <a:r>
              <a:rPr lang="en-CA" b="1" noProof="0" dirty="0">
                <a:solidFill>
                  <a:schemeClr val="accent1"/>
                </a:solidFill>
              </a:rPr>
              <a:t>Recommendation 9.9.14</a:t>
            </a:r>
            <a:br>
              <a:rPr lang="en-CA" noProof="0" dirty="0"/>
            </a:br>
            <a:r>
              <a:rPr lang="en-CA" noProof="0" dirty="0"/>
              <a:t>In patients with hemophilia, the management of hypercholesterolemia should be the </a:t>
            </a:r>
            <a:r>
              <a:rPr lang="en-CA" b="1" noProof="0" dirty="0"/>
              <a:t>same as for the general population.</a:t>
            </a:r>
          </a:p>
          <a:p>
            <a:endParaRPr lang="en-CA" noProof="0" dirty="0"/>
          </a:p>
        </p:txBody>
      </p:sp>
    </p:spTree>
    <p:extLst>
      <p:ext uri="{BB962C8B-B14F-4D97-AF65-F5344CB8AC3E}">
        <p14:creationId xmlns:p14="http://schemas.microsoft.com/office/powerpoint/2010/main" val="36899386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E4649-0F5A-40C3-84A5-1468AF32514A}"/>
              </a:ext>
            </a:extLst>
          </p:cNvPr>
          <p:cNvSpPr>
            <a:spLocks noGrp="1"/>
          </p:cNvSpPr>
          <p:nvPr>
            <p:ph type="title"/>
          </p:nvPr>
        </p:nvSpPr>
        <p:spPr>
          <a:xfrm>
            <a:off x="838199" y="225425"/>
            <a:ext cx="10515599" cy="1090079"/>
          </a:xfrm>
        </p:spPr>
        <p:txBody>
          <a:bodyPr>
            <a:normAutofit/>
          </a:bodyPr>
          <a:lstStyle/>
          <a:p>
            <a:r>
              <a:rPr lang="en-CA" noProof="0" dirty="0"/>
              <a:t>Comorbidities</a:t>
            </a:r>
            <a:br>
              <a:rPr lang="en-CA" noProof="0" dirty="0"/>
            </a:br>
            <a:r>
              <a:rPr lang="en-CA" noProof="0" dirty="0"/>
              <a:t>Psychosocial issues with aging</a:t>
            </a:r>
          </a:p>
        </p:txBody>
      </p:sp>
      <p:sp>
        <p:nvSpPr>
          <p:cNvPr id="3" name="Content Placeholder 2">
            <a:extLst>
              <a:ext uri="{FF2B5EF4-FFF2-40B4-BE49-F238E27FC236}">
                <a16:creationId xmlns:a16="http://schemas.microsoft.com/office/drawing/2014/main" id="{58DFBBA8-E088-47C4-A453-104E8BECBF1B}"/>
              </a:ext>
            </a:extLst>
          </p:cNvPr>
          <p:cNvSpPr>
            <a:spLocks noGrp="1"/>
          </p:cNvSpPr>
          <p:nvPr>
            <p:ph idx="1"/>
          </p:nvPr>
        </p:nvSpPr>
        <p:spPr>
          <a:xfrm>
            <a:off x="838200" y="1562100"/>
            <a:ext cx="10515600" cy="4614863"/>
          </a:xfrm>
        </p:spPr>
        <p:txBody>
          <a:bodyPr>
            <a:normAutofit/>
          </a:bodyPr>
          <a:lstStyle/>
          <a:p>
            <a:r>
              <a:rPr lang="en-CA" noProof="0" dirty="0"/>
              <a:t>For aging patients with hemophilia, crippling, painful arthropathy can affect QoL and may lead to loss of independence</a:t>
            </a:r>
          </a:p>
          <a:p>
            <a:r>
              <a:rPr lang="en-CA" noProof="0" dirty="0"/>
              <a:t>Active psychosocial support should be provided by a social worker, hemophilia nurse, physician, and/or psychologist</a:t>
            </a:r>
          </a:p>
          <a:p>
            <a:endParaRPr lang="en-CA" noProof="0" dirty="0"/>
          </a:p>
          <a:p>
            <a:pPr marL="0" indent="0">
              <a:buNone/>
            </a:pPr>
            <a:r>
              <a:rPr lang="en-CA" b="1" noProof="0" dirty="0">
                <a:solidFill>
                  <a:schemeClr val="accent1"/>
                </a:solidFill>
              </a:rPr>
              <a:t>Recommendation 9.9.15</a:t>
            </a:r>
            <a:br>
              <a:rPr lang="en-CA" b="1" noProof="0" dirty="0">
                <a:solidFill>
                  <a:schemeClr val="accent1"/>
                </a:solidFill>
              </a:rPr>
            </a:br>
            <a:r>
              <a:rPr lang="en-CA" noProof="0" dirty="0"/>
              <a:t>As </a:t>
            </a:r>
            <a:r>
              <a:rPr lang="en-CA" b="1" noProof="0" dirty="0"/>
              <a:t>adults with hemophilia </a:t>
            </a:r>
            <a:r>
              <a:rPr lang="en-CA" noProof="0" dirty="0"/>
              <a:t>experience many personal and social changes with aging, the WFH recommends </a:t>
            </a:r>
            <a:r>
              <a:rPr lang="en-CA" b="1" noProof="0" dirty="0"/>
              <a:t>active psychosocial assessments and support </a:t>
            </a:r>
            <a:r>
              <a:rPr lang="en-CA" noProof="0" dirty="0"/>
              <a:t>for their changing needs.</a:t>
            </a:r>
          </a:p>
          <a:p>
            <a:endParaRPr lang="en-CA" noProof="0" dirty="0"/>
          </a:p>
        </p:txBody>
      </p:sp>
      <p:sp>
        <p:nvSpPr>
          <p:cNvPr id="4" name="Text Placeholder 3">
            <a:extLst>
              <a:ext uri="{FF2B5EF4-FFF2-40B4-BE49-F238E27FC236}">
                <a16:creationId xmlns:a16="http://schemas.microsoft.com/office/drawing/2014/main" id="{06AAE0C5-887B-4CE5-BECB-A9E0748A9829}"/>
              </a:ext>
            </a:extLst>
          </p:cNvPr>
          <p:cNvSpPr>
            <a:spLocks noGrp="1"/>
          </p:cNvSpPr>
          <p:nvPr>
            <p:ph type="body" sz="quarter" idx="13"/>
          </p:nvPr>
        </p:nvSpPr>
        <p:spPr>
          <a:xfrm>
            <a:off x="838201" y="6356351"/>
            <a:ext cx="9925050" cy="365125"/>
          </a:xfrm>
        </p:spPr>
        <p:txBody>
          <a:bodyPr/>
          <a:lstStyle/>
          <a:p>
            <a:r>
              <a:rPr lang="en-CA" noProof="0" dirty="0"/>
              <a:t>QoL, quality of life.</a:t>
            </a:r>
          </a:p>
        </p:txBody>
      </p:sp>
    </p:spTree>
    <p:extLst>
      <p:ext uri="{BB962C8B-B14F-4D97-AF65-F5344CB8AC3E}">
        <p14:creationId xmlns:p14="http://schemas.microsoft.com/office/powerpoint/2010/main" val="4638503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69097-9BFF-4FC7-B08F-A4E290DB96F9}"/>
              </a:ext>
            </a:extLst>
          </p:cNvPr>
          <p:cNvSpPr>
            <a:spLocks noGrp="1"/>
          </p:cNvSpPr>
          <p:nvPr>
            <p:ph type="title"/>
          </p:nvPr>
        </p:nvSpPr>
        <p:spPr>
          <a:xfrm>
            <a:off x="838199" y="225425"/>
            <a:ext cx="10515599" cy="1090079"/>
          </a:xfrm>
        </p:spPr>
        <p:txBody>
          <a:bodyPr>
            <a:normAutofit/>
          </a:bodyPr>
          <a:lstStyle/>
          <a:p>
            <a:r>
              <a:rPr lang="en-CA" noProof="0" dirty="0"/>
              <a:t>Conclusions</a:t>
            </a:r>
          </a:p>
        </p:txBody>
      </p:sp>
      <p:sp>
        <p:nvSpPr>
          <p:cNvPr id="3" name="Content Placeholder 2">
            <a:extLst>
              <a:ext uri="{FF2B5EF4-FFF2-40B4-BE49-F238E27FC236}">
                <a16:creationId xmlns:a16="http://schemas.microsoft.com/office/drawing/2014/main" id="{B00AE050-602F-4AF5-8B05-5774CC5C80B9}"/>
              </a:ext>
            </a:extLst>
          </p:cNvPr>
          <p:cNvSpPr>
            <a:spLocks noGrp="1"/>
          </p:cNvSpPr>
          <p:nvPr>
            <p:ph idx="1"/>
          </p:nvPr>
        </p:nvSpPr>
        <p:spPr>
          <a:xfrm>
            <a:off x="838200" y="1562100"/>
            <a:ext cx="10515600" cy="4614863"/>
          </a:xfrm>
        </p:spPr>
        <p:txBody>
          <a:bodyPr>
            <a:noAutofit/>
          </a:bodyPr>
          <a:lstStyle/>
          <a:p>
            <a:r>
              <a:rPr lang="en-CA" noProof="0" dirty="0"/>
              <a:t>More research is needed to better understand the safety of antithrombotic therapy in patients with hemophilia A complicated by FVIII inhibitors who are treated with emicizumab</a:t>
            </a:r>
          </a:p>
          <a:p>
            <a:r>
              <a:rPr lang="en-CA" noProof="0" dirty="0"/>
              <a:t>There is currently a lack of evidence-based consensus on how to manage VTE in patients with hemophilia</a:t>
            </a:r>
          </a:p>
          <a:p>
            <a:r>
              <a:rPr lang="en-CA" noProof="0" dirty="0"/>
              <a:t>Little is known about the prevalence of diabetes mellitus in people with hemophilia</a:t>
            </a:r>
          </a:p>
          <a:p>
            <a:r>
              <a:rPr lang="en-CA" noProof="0" dirty="0"/>
              <a:t>While secondary prophylaxis reduces the incidence of bleeding, its efficacy in improving orthopedic function has not been clearly established </a:t>
            </a:r>
          </a:p>
          <a:p>
            <a:r>
              <a:rPr lang="en-CA" noProof="0" dirty="0"/>
              <a:t>The causes of the increased prevalence of hypertension in PWH remain unclear</a:t>
            </a:r>
          </a:p>
        </p:txBody>
      </p:sp>
      <p:sp>
        <p:nvSpPr>
          <p:cNvPr id="7" name="Text Placeholder 6">
            <a:extLst>
              <a:ext uri="{FF2B5EF4-FFF2-40B4-BE49-F238E27FC236}">
                <a16:creationId xmlns:a16="http://schemas.microsoft.com/office/drawing/2014/main" id="{0E38A93F-5C7D-4727-B913-9BC1B1079C69}"/>
              </a:ext>
            </a:extLst>
          </p:cNvPr>
          <p:cNvSpPr>
            <a:spLocks noGrp="1"/>
          </p:cNvSpPr>
          <p:nvPr>
            <p:ph type="body" sz="quarter" idx="13"/>
          </p:nvPr>
        </p:nvSpPr>
        <p:spPr>
          <a:xfrm>
            <a:off x="838201" y="6356351"/>
            <a:ext cx="9925050" cy="365125"/>
          </a:xfrm>
        </p:spPr>
        <p:txBody>
          <a:bodyPr/>
          <a:lstStyle/>
          <a:p>
            <a:r>
              <a:rPr lang="en-CA" noProof="0" dirty="0"/>
              <a:t>PWH, people with hemophilia; VTE, venous thromboembolism. </a:t>
            </a:r>
          </a:p>
        </p:txBody>
      </p:sp>
    </p:spTree>
    <p:extLst>
      <p:ext uri="{BB962C8B-B14F-4D97-AF65-F5344CB8AC3E}">
        <p14:creationId xmlns:p14="http://schemas.microsoft.com/office/powerpoint/2010/main" val="29837857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63A6E-C584-499C-8520-F180DB23C60D}"/>
              </a:ext>
            </a:extLst>
          </p:cNvPr>
          <p:cNvSpPr>
            <a:spLocks noGrp="1"/>
          </p:cNvSpPr>
          <p:nvPr>
            <p:ph type="title"/>
          </p:nvPr>
        </p:nvSpPr>
        <p:spPr>
          <a:xfrm>
            <a:off x="838201" y="2348878"/>
            <a:ext cx="10515599" cy="1090079"/>
          </a:xfrm>
        </p:spPr>
        <p:txBody>
          <a:bodyPr>
            <a:normAutofit/>
          </a:bodyPr>
          <a:lstStyle/>
          <a:p>
            <a:pPr algn="ctr"/>
            <a:r>
              <a:rPr lang="en-CA" b="1" noProof="0" dirty="0"/>
              <a:t>Thank you to the Hemophilia Alliance for their support in developing this presentation</a:t>
            </a:r>
          </a:p>
        </p:txBody>
      </p:sp>
      <p:sp>
        <p:nvSpPr>
          <p:cNvPr id="4" name="Text Placeholder 3">
            <a:extLst>
              <a:ext uri="{FF2B5EF4-FFF2-40B4-BE49-F238E27FC236}">
                <a16:creationId xmlns:a16="http://schemas.microsoft.com/office/drawing/2014/main" id="{D740792E-5A34-4315-AAC0-90F1A54CCCC4}"/>
              </a:ext>
            </a:extLst>
          </p:cNvPr>
          <p:cNvSpPr>
            <a:spLocks noGrp="1"/>
          </p:cNvSpPr>
          <p:nvPr>
            <p:ph type="body" sz="quarter" idx="13"/>
          </p:nvPr>
        </p:nvSpPr>
        <p:spPr/>
        <p:txBody>
          <a:bodyPr/>
          <a:lstStyle/>
          <a:p>
            <a:endParaRPr lang="en-CA" dirty="0"/>
          </a:p>
        </p:txBody>
      </p:sp>
      <p:pic>
        <p:nvPicPr>
          <p:cNvPr id="5" name="Content Placeholder 4" descr="A picture containing logo&#10;&#10;Description automatically generated">
            <a:extLst>
              <a:ext uri="{FF2B5EF4-FFF2-40B4-BE49-F238E27FC236}">
                <a16:creationId xmlns:a16="http://schemas.microsoft.com/office/drawing/2014/main" id="{490F289A-D8AB-4BFD-B8AD-37B762158981}"/>
              </a:ext>
            </a:extLst>
          </p:cNvPr>
          <p:cNvPicPr>
            <a:picLocks noGrp="1" noChangeAspect="1"/>
          </p:cNvPicPr>
          <p:nvPr>
            <p:ph idx="4294967295"/>
          </p:nvPr>
        </p:nvPicPr>
        <p:blipFill>
          <a:blip r:embed="rId2"/>
          <a:stretch>
            <a:fillRect/>
          </a:stretch>
        </p:blipFill>
        <p:spPr>
          <a:xfrm>
            <a:off x="4371179" y="3396427"/>
            <a:ext cx="3449638" cy="2012950"/>
          </a:xfrm>
        </p:spPr>
      </p:pic>
    </p:spTree>
    <p:extLst>
      <p:ext uri="{BB962C8B-B14F-4D97-AF65-F5344CB8AC3E}">
        <p14:creationId xmlns:p14="http://schemas.microsoft.com/office/powerpoint/2010/main" val="1906394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E05B9-B8F3-4BAD-B33E-CE66B088923A}"/>
              </a:ext>
            </a:extLst>
          </p:cNvPr>
          <p:cNvSpPr>
            <a:spLocks noGrp="1"/>
          </p:cNvSpPr>
          <p:nvPr>
            <p:ph type="title"/>
          </p:nvPr>
        </p:nvSpPr>
        <p:spPr>
          <a:xfrm>
            <a:off x="838199" y="225425"/>
            <a:ext cx="10515599" cy="1090079"/>
          </a:xfrm>
        </p:spPr>
        <p:txBody>
          <a:bodyPr/>
          <a:lstStyle/>
          <a:p>
            <a:r>
              <a:rPr lang="en-CA" noProof="0" dirty="0"/>
              <a:t>Authors</a:t>
            </a:r>
          </a:p>
        </p:txBody>
      </p:sp>
      <p:sp>
        <p:nvSpPr>
          <p:cNvPr id="3" name="Content Placeholder 2">
            <a:extLst>
              <a:ext uri="{FF2B5EF4-FFF2-40B4-BE49-F238E27FC236}">
                <a16:creationId xmlns:a16="http://schemas.microsoft.com/office/drawing/2014/main" id="{177E4F86-6C2F-4004-9502-3953902B91D1}"/>
              </a:ext>
            </a:extLst>
          </p:cNvPr>
          <p:cNvSpPr>
            <a:spLocks noGrp="1"/>
          </p:cNvSpPr>
          <p:nvPr>
            <p:ph idx="1"/>
          </p:nvPr>
        </p:nvSpPr>
        <p:spPr>
          <a:xfrm>
            <a:off x="838200" y="1384300"/>
            <a:ext cx="10515600" cy="4927600"/>
          </a:xfrm>
        </p:spPr>
        <p:txBody>
          <a:bodyPr>
            <a:normAutofit/>
          </a:bodyPr>
          <a:lstStyle/>
          <a:p>
            <a:pPr>
              <a:lnSpc>
                <a:spcPct val="120000"/>
              </a:lnSpc>
              <a:spcBef>
                <a:spcPts val="600"/>
              </a:spcBef>
            </a:pPr>
            <a:r>
              <a:rPr lang="en-CA" b="1" noProof="0" dirty="0"/>
              <a:t>Jerzy Windyga</a:t>
            </a:r>
          </a:p>
          <a:p>
            <a:pPr>
              <a:lnSpc>
                <a:spcPct val="120000"/>
              </a:lnSpc>
              <a:spcBef>
                <a:spcPts val="600"/>
              </a:spcBef>
            </a:pPr>
            <a:r>
              <a:rPr lang="en-CA" b="1" noProof="0" dirty="0"/>
              <a:t>Gerard Dolan</a:t>
            </a:r>
          </a:p>
          <a:p>
            <a:pPr>
              <a:lnSpc>
                <a:spcPct val="120000"/>
              </a:lnSpc>
              <a:spcBef>
                <a:spcPts val="600"/>
              </a:spcBef>
            </a:pPr>
            <a:r>
              <a:rPr lang="en-CA" b="1" noProof="0" dirty="0"/>
              <a:t>Kate Khair</a:t>
            </a:r>
          </a:p>
          <a:p>
            <a:pPr>
              <a:lnSpc>
                <a:spcPct val="120000"/>
              </a:lnSpc>
              <a:spcBef>
                <a:spcPts val="600"/>
              </a:spcBef>
            </a:pPr>
            <a:r>
              <a:rPr lang="en-CA" b="1" noProof="0" dirty="0"/>
              <a:t>Johnny Mahlangu</a:t>
            </a:r>
          </a:p>
          <a:p>
            <a:pPr>
              <a:lnSpc>
                <a:spcPct val="120000"/>
              </a:lnSpc>
              <a:spcBef>
                <a:spcPts val="600"/>
              </a:spcBef>
            </a:pPr>
            <a:r>
              <a:rPr lang="en-CA" b="1" noProof="0" dirty="0"/>
              <a:t>Richa Mohan</a:t>
            </a:r>
          </a:p>
          <a:p>
            <a:pPr>
              <a:lnSpc>
                <a:spcPct val="120000"/>
              </a:lnSpc>
              <a:spcBef>
                <a:spcPts val="600"/>
              </a:spcBef>
            </a:pPr>
            <a:r>
              <a:rPr lang="en-CA" b="1" noProof="0" dirty="0"/>
              <a:t>Margaret V. Ragni</a:t>
            </a:r>
          </a:p>
          <a:p>
            <a:pPr>
              <a:lnSpc>
                <a:spcPct val="120000"/>
              </a:lnSpc>
              <a:spcBef>
                <a:spcPts val="600"/>
              </a:spcBef>
            </a:pPr>
            <a:r>
              <a:rPr lang="en-CA" b="1" noProof="0" dirty="0"/>
              <a:t>Abdelaziz Al Sharif (PWH)</a:t>
            </a:r>
          </a:p>
          <a:p>
            <a:pPr>
              <a:lnSpc>
                <a:spcPct val="120000"/>
              </a:lnSpc>
              <a:spcBef>
                <a:spcPts val="600"/>
              </a:spcBef>
            </a:pPr>
            <a:r>
              <a:rPr lang="en-CA" b="1" noProof="0" dirty="0"/>
              <a:t>Lisa Bagley (PPWH)</a:t>
            </a:r>
          </a:p>
          <a:p>
            <a:pPr>
              <a:lnSpc>
                <a:spcPct val="120000"/>
              </a:lnSpc>
              <a:spcBef>
                <a:spcPts val="600"/>
              </a:spcBef>
            </a:pPr>
            <a:r>
              <a:rPr lang="en-CA" b="1" noProof="0" dirty="0"/>
              <a:t>R. Sathyanarayanan (PWH)</a:t>
            </a:r>
          </a:p>
          <a:p>
            <a:pPr>
              <a:lnSpc>
                <a:spcPct val="120000"/>
              </a:lnSpc>
              <a:spcBef>
                <a:spcPts val="600"/>
              </a:spcBef>
            </a:pPr>
            <a:r>
              <a:rPr lang="en-CA" b="1" noProof="0" dirty="0"/>
              <a:t>Glenn F. Pierce</a:t>
            </a:r>
          </a:p>
          <a:p>
            <a:pPr>
              <a:lnSpc>
                <a:spcPct val="120000"/>
              </a:lnSpc>
              <a:spcBef>
                <a:spcPts val="600"/>
              </a:spcBef>
            </a:pPr>
            <a:r>
              <a:rPr lang="en-CA" b="1" noProof="0" dirty="0"/>
              <a:t>Alok Srivastava</a:t>
            </a:r>
          </a:p>
        </p:txBody>
      </p:sp>
      <p:sp>
        <p:nvSpPr>
          <p:cNvPr id="8" name="Text Placeholder 7">
            <a:extLst>
              <a:ext uri="{FF2B5EF4-FFF2-40B4-BE49-F238E27FC236}">
                <a16:creationId xmlns:a16="http://schemas.microsoft.com/office/drawing/2014/main" id="{BF7DFD8D-CDF3-4308-8084-84DC7E1831F1}"/>
              </a:ext>
            </a:extLst>
          </p:cNvPr>
          <p:cNvSpPr>
            <a:spLocks noGrp="1"/>
          </p:cNvSpPr>
          <p:nvPr>
            <p:ph type="body" sz="quarter" idx="13"/>
          </p:nvPr>
        </p:nvSpPr>
        <p:spPr/>
        <p:txBody>
          <a:bodyPr/>
          <a:lstStyle/>
          <a:p>
            <a:r>
              <a:rPr lang="en-CA" noProof="0" dirty="0"/>
              <a:t>PWH, person with hemophilia; PPWH, parent of person with hemophilia.</a:t>
            </a:r>
          </a:p>
        </p:txBody>
      </p:sp>
      <p:pic>
        <p:nvPicPr>
          <p:cNvPr id="5" name="Picture 4">
            <a:extLst>
              <a:ext uri="{FF2B5EF4-FFF2-40B4-BE49-F238E27FC236}">
                <a16:creationId xmlns:a16="http://schemas.microsoft.com/office/drawing/2014/main" id="{734B2627-03B1-46C4-AB69-114CADBD6EAC}"/>
              </a:ext>
            </a:extLst>
          </p:cNvPr>
          <p:cNvPicPr>
            <a:picLocks noChangeAspect="1"/>
          </p:cNvPicPr>
          <p:nvPr/>
        </p:nvPicPr>
        <p:blipFill>
          <a:blip r:embed="rId2"/>
          <a:stretch>
            <a:fillRect/>
          </a:stretch>
        </p:blipFill>
        <p:spPr>
          <a:xfrm>
            <a:off x="4620912" y="1337020"/>
            <a:ext cx="7298314" cy="4351338"/>
          </a:xfrm>
          <a:prstGeom prst="rect">
            <a:avLst/>
          </a:prstGeom>
        </p:spPr>
      </p:pic>
    </p:spTree>
    <p:extLst>
      <p:ext uri="{BB962C8B-B14F-4D97-AF65-F5344CB8AC3E}">
        <p14:creationId xmlns:p14="http://schemas.microsoft.com/office/powerpoint/2010/main" val="4127387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10A7FB8-E25B-4CD2-B4EB-D2F9067EDD9B}"/>
              </a:ext>
            </a:extLst>
          </p:cNvPr>
          <p:cNvSpPr>
            <a:spLocks noGrp="1"/>
          </p:cNvSpPr>
          <p:nvPr>
            <p:ph type="title"/>
          </p:nvPr>
        </p:nvSpPr>
        <p:spPr/>
        <p:txBody>
          <a:bodyPr/>
          <a:lstStyle/>
          <a:p>
            <a:r>
              <a:rPr lang="en-CA" b="1" noProof="0" dirty="0"/>
              <a:t>Introduction </a:t>
            </a:r>
          </a:p>
        </p:txBody>
      </p:sp>
      <p:sp>
        <p:nvSpPr>
          <p:cNvPr id="3" name="Symbol zastępczy zawartości 2">
            <a:extLst>
              <a:ext uri="{FF2B5EF4-FFF2-40B4-BE49-F238E27FC236}">
                <a16:creationId xmlns:a16="http://schemas.microsoft.com/office/drawing/2014/main" id="{B791B30E-1ADA-4D6E-902F-155024CD711B}"/>
              </a:ext>
            </a:extLst>
          </p:cNvPr>
          <p:cNvSpPr>
            <a:spLocks noGrp="1"/>
          </p:cNvSpPr>
          <p:nvPr>
            <p:ph idx="1"/>
          </p:nvPr>
        </p:nvSpPr>
        <p:spPr/>
        <p:txBody>
          <a:bodyPr>
            <a:noAutofit/>
          </a:bodyPr>
          <a:lstStyle/>
          <a:p>
            <a:pPr algn="l"/>
            <a:r>
              <a:rPr lang="en-CA" b="1" i="0" u="none" strike="noStrike" baseline="0" noProof="0" dirty="0"/>
              <a:t>Carriers</a:t>
            </a:r>
            <a:r>
              <a:rPr lang="en-CA" b="0" i="0" u="none" strike="noStrike" baseline="0" noProof="0" dirty="0"/>
              <a:t> </a:t>
            </a:r>
            <a:r>
              <a:rPr lang="en-CA" b="0" i="0" u="none" strike="noStrike" baseline="0" noProof="0" dirty="0">
                <a:solidFill>
                  <a:srgbClr val="008BB0"/>
                </a:solidFill>
              </a:rPr>
              <a:t>[9 recommendations]</a:t>
            </a:r>
          </a:p>
          <a:p>
            <a:r>
              <a:rPr lang="en-CA" noProof="0" dirty="0"/>
              <a:t>Circumcision </a:t>
            </a:r>
            <a:r>
              <a:rPr lang="en-CA" noProof="0" dirty="0">
                <a:solidFill>
                  <a:srgbClr val="008BB0"/>
                </a:solidFill>
              </a:rPr>
              <a:t>[9 recommendations]</a:t>
            </a:r>
          </a:p>
          <a:p>
            <a:r>
              <a:rPr lang="en-CA" noProof="0" dirty="0"/>
              <a:t>Vaccinations </a:t>
            </a:r>
            <a:r>
              <a:rPr lang="en-CA" noProof="0" dirty="0">
                <a:solidFill>
                  <a:srgbClr val="008BB0"/>
                </a:solidFill>
              </a:rPr>
              <a:t>[3 recommendations]</a:t>
            </a:r>
          </a:p>
          <a:p>
            <a:r>
              <a:rPr lang="en-CA" noProof="0" dirty="0"/>
              <a:t>Surgery and invasive procedures </a:t>
            </a:r>
            <a:r>
              <a:rPr lang="en-CA" noProof="0" dirty="0">
                <a:solidFill>
                  <a:srgbClr val="008BB0"/>
                </a:solidFill>
              </a:rPr>
              <a:t>[12 recommendations]</a:t>
            </a:r>
          </a:p>
          <a:p>
            <a:r>
              <a:rPr lang="en-CA" b="1" noProof="0" dirty="0"/>
              <a:t>Sexuality</a:t>
            </a:r>
            <a:r>
              <a:rPr lang="en-CA" noProof="0" dirty="0"/>
              <a:t> </a:t>
            </a:r>
            <a:r>
              <a:rPr lang="en-CA" noProof="0" dirty="0">
                <a:solidFill>
                  <a:srgbClr val="008BB0"/>
                </a:solidFill>
              </a:rPr>
              <a:t>[2 recommendations]</a:t>
            </a:r>
          </a:p>
          <a:p>
            <a:r>
              <a:rPr lang="en-CA" b="1" noProof="0" dirty="0"/>
              <a:t>Psychosocial issues </a:t>
            </a:r>
            <a:r>
              <a:rPr lang="en-CA" noProof="0" dirty="0">
                <a:solidFill>
                  <a:srgbClr val="008BB0"/>
                </a:solidFill>
              </a:rPr>
              <a:t>[3 recommendations]</a:t>
            </a:r>
          </a:p>
          <a:p>
            <a:r>
              <a:rPr lang="en-CA" b="1" noProof="0" dirty="0"/>
              <a:t>Comorbidities</a:t>
            </a:r>
            <a:r>
              <a:rPr lang="en-CA" noProof="0" dirty="0"/>
              <a:t> </a:t>
            </a:r>
            <a:r>
              <a:rPr lang="en-CA" noProof="0" dirty="0">
                <a:solidFill>
                  <a:srgbClr val="008BB0"/>
                </a:solidFill>
              </a:rPr>
              <a:t>[20 recommendations]</a:t>
            </a:r>
          </a:p>
          <a:p>
            <a:r>
              <a:rPr lang="en-CA" b="1" noProof="0" dirty="0"/>
              <a:t>Medical issues with aging </a:t>
            </a:r>
            <a:r>
              <a:rPr lang="en-CA" noProof="0" dirty="0">
                <a:solidFill>
                  <a:srgbClr val="008BB0"/>
                </a:solidFill>
              </a:rPr>
              <a:t>[15 recommendations]</a:t>
            </a:r>
          </a:p>
          <a:p>
            <a:pPr algn="l"/>
            <a:endParaRPr lang="en-CA" noProof="0" dirty="0"/>
          </a:p>
        </p:txBody>
      </p:sp>
      <p:sp>
        <p:nvSpPr>
          <p:cNvPr id="4" name="Text Placeholder 3">
            <a:extLst>
              <a:ext uri="{FF2B5EF4-FFF2-40B4-BE49-F238E27FC236}">
                <a16:creationId xmlns:a16="http://schemas.microsoft.com/office/drawing/2014/main" id="{BC1BBD5A-630E-45F4-B2DC-4DD736CEF098}"/>
              </a:ext>
            </a:extLst>
          </p:cNvPr>
          <p:cNvSpPr>
            <a:spLocks noGrp="1"/>
          </p:cNvSpPr>
          <p:nvPr>
            <p:ph type="body" sz="quarter" idx="13"/>
          </p:nvPr>
        </p:nvSpPr>
        <p:spPr/>
        <p:txBody>
          <a:bodyPr/>
          <a:lstStyle/>
          <a:p>
            <a:endParaRPr lang="en-CA" dirty="0"/>
          </a:p>
        </p:txBody>
      </p:sp>
    </p:spTree>
    <p:extLst>
      <p:ext uri="{BB962C8B-B14F-4D97-AF65-F5344CB8AC3E}">
        <p14:creationId xmlns:p14="http://schemas.microsoft.com/office/powerpoint/2010/main" val="3007356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10C04-5317-464F-B9C4-5946ADB8C790}"/>
              </a:ext>
            </a:extLst>
          </p:cNvPr>
          <p:cNvSpPr>
            <a:spLocks noGrp="1"/>
          </p:cNvSpPr>
          <p:nvPr>
            <p:ph type="title"/>
          </p:nvPr>
        </p:nvSpPr>
        <p:spPr/>
        <p:txBody>
          <a:bodyPr>
            <a:normAutofit/>
          </a:bodyPr>
          <a:lstStyle/>
          <a:p>
            <a:r>
              <a:rPr lang="en-CA" b="1" noProof="0" dirty="0"/>
              <a:t>Carriers</a:t>
            </a:r>
          </a:p>
        </p:txBody>
      </p:sp>
      <p:sp>
        <p:nvSpPr>
          <p:cNvPr id="3" name="Content Placeholder 2">
            <a:extLst>
              <a:ext uri="{FF2B5EF4-FFF2-40B4-BE49-F238E27FC236}">
                <a16:creationId xmlns:a16="http://schemas.microsoft.com/office/drawing/2014/main" id="{0AE6A6BD-1422-4C7A-88E3-B4D62A8D1899}"/>
              </a:ext>
            </a:extLst>
          </p:cNvPr>
          <p:cNvSpPr>
            <a:spLocks noGrp="1"/>
          </p:cNvSpPr>
          <p:nvPr>
            <p:ph idx="1"/>
          </p:nvPr>
        </p:nvSpPr>
        <p:spPr/>
        <p:txBody>
          <a:bodyPr>
            <a:normAutofit/>
          </a:bodyPr>
          <a:lstStyle/>
          <a:p>
            <a:pPr algn="l">
              <a:spcAft>
                <a:spcPts val="600"/>
              </a:spcAft>
            </a:pPr>
            <a:r>
              <a:rPr lang="en-CA" b="0" i="0" u="none" strike="noStrike" baseline="0" noProof="0" dirty="0"/>
              <a:t>Severe forms of hemophilia typically affect males; whereas females have been designated as “carriers’’ and often do not show symptoms</a:t>
            </a:r>
          </a:p>
          <a:p>
            <a:pPr algn="l">
              <a:spcAft>
                <a:spcPts val="600"/>
              </a:spcAft>
            </a:pPr>
            <a:r>
              <a:rPr lang="en-CA" b="0" i="0" u="none" strike="noStrike" baseline="0" noProof="0" dirty="0"/>
              <a:t>A proportion of carriers have low FVIII or FIX, which can result in mild, moderate, or even severe hemophilia</a:t>
            </a:r>
          </a:p>
          <a:p>
            <a:pPr algn="l">
              <a:spcAft>
                <a:spcPts val="600"/>
              </a:spcAft>
            </a:pPr>
            <a:r>
              <a:rPr lang="en-CA" b="0" i="0" u="none" strike="noStrike" baseline="0" noProof="0" dirty="0"/>
              <a:t>Symptomatic females should be designated as having hemophilia </a:t>
            </a:r>
          </a:p>
          <a:p>
            <a:pPr algn="l">
              <a:spcAft>
                <a:spcPts val="600"/>
              </a:spcAft>
            </a:pPr>
            <a:r>
              <a:rPr lang="en-CA" b="0" i="0" u="none" strike="noStrike" baseline="0" noProof="0" dirty="0"/>
              <a:t>Carriers who exhibit a greater bleeding tendency than would be predicted by their factor level, as in males, may have a second coagulation defect, such as a VWF gene variant or a congenital platelet defect</a:t>
            </a:r>
            <a:endParaRPr lang="en-CA" noProof="0" dirty="0"/>
          </a:p>
        </p:txBody>
      </p:sp>
      <p:sp>
        <p:nvSpPr>
          <p:cNvPr id="4" name="Text Placeholder 3">
            <a:extLst>
              <a:ext uri="{FF2B5EF4-FFF2-40B4-BE49-F238E27FC236}">
                <a16:creationId xmlns:a16="http://schemas.microsoft.com/office/drawing/2014/main" id="{09EB9A0F-F8D6-40D8-8195-94EE46D069E0}"/>
              </a:ext>
            </a:extLst>
          </p:cNvPr>
          <p:cNvSpPr>
            <a:spLocks noGrp="1"/>
          </p:cNvSpPr>
          <p:nvPr>
            <p:ph type="body" sz="quarter" idx="13"/>
          </p:nvPr>
        </p:nvSpPr>
        <p:spPr/>
        <p:txBody>
          <a:bodyPr/>
          <a:lstStyle/>
          <a:p>
            <a:r>
              <a:rPr lang="en-CA" noProof="0" dirty="0"/>
              <a:t>VWF, </a:t>
            </a:r>
            <a:r>
              <a:rPr lang="en-CA" sz="900" b="0" i="0" u="none" strike="noStrike" baseline="0" noProof="0" dirty="0"/>
              <a:t>von Willebrand factor.</a:t>
            </a:r>
            <a:endParaRPr lang="en-CA" noProof="0" dirty="0"/>
          </a:p>
        </p:txBody>
      </p:sp>
    </p:spTree>
    <p:extLst>
      <p:ext uri="{BB962C8B-B14F-4D97-AF65-F5344CB8AC3E}">
        <p14:creationId xmlns:p14="http://schemas.microsoft.com/office/powerpoint/2010/main" val="1019625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76111-8868-4A6B-BC76-36D67A87362C}"/>
              </a:ext>
            </a:extLst>
          </p:cNvPr>
          <p:cNvSpPr>
            <a:spLocks noGrp="1"/>
          </p:cNvSpPr>
          <p:nvPr>
            <p:ph type="title"/>
          </p:nvPr>
        </p:nvSpPr>
        <p:spPr/>
        <p:txBody>
          <a:bodyPr/>
          <a:lstStyle/>
          <a:p>
            <a:r>
              <a:rPr lang="en-CA" noProof="0" dirty="0"/>
              <a:t>Carriers</a:t>
            </a:r>
          </a:p>
        </p:txBody>
      </p:sp>
      <p:sp>
        <p:nvSpPr>
          <p:cNvPr id="3" name="Content Placeholder 2">
            <a:extLst>
              <a:ext uri="{FF2B5EF4-FFF2-40B4-BE49-F238E27FC236}">
                <a16:creationId xmlns:a16="http://schemas.microsoft.com/office/drawing/2014/main" id="{441B548A-92C1-4F32-9F4C-3A8D492B6B86}"/>
              </a:ext>
            </a:extLst>
          </p:cNvPr>
          <p:cNvSpPr>
            <a:spLocks noGrp="1"/>
          </p:cNvSpPr>
          <p:nvPr>
            <p:ph idx="1"/>
          </p:nvPr>
        </p:nvSpPr>
        <p:spPr/>
        <p:txBody>
          <a:bodyPr>
            <a:normAutofit/>
          </a:bodyPr>
          <a:lstStyle/>
          <a:p>
            <a:pPr marL="0" indent="0">
              <a:buNone/>
            </a:pPr>
            <a:r>
              <a:rPr lang="en-CA" b="1" i="0" u="none" strike="noStrike" baseline="0" noProof="0" dirty="0">
                <a:solidFill>
                  <a:srgbClr val="008BB0"/>
                </a:solidFill>
              </a:rPr>
              <a:t>Recommendation 9.2.1</a:t>
            </a:r>
            <a:br>
              <a:rPr lang="en-CA" b="1" i="0" u="none" strike="noStrike" baseline="0" noProof="0" dirty="0">
                <a:solidFill>
                  <a:srgbClr val="008BB0"/>
                </a:solidFill>
              </a:rPr>
            </a:br>
            <a:r>
              <a:rPr lang="en-CA" b="1" i="0" u="none" strike="noStrike" baseline="0" noProof="0" dirty="0">
                <a:solidFill>
                  <a:srgbClr val="000000"/>
                </a:solidFill>
              </a:rPr>
              <a:t>Carriers</a:t>
            </a:r>
            <a:r>
              <a:rPr lang="en-CA" i="0" u="none" strike="noStrike" baseline="0" noProof="0" dirty="0">
                <a:solidFill>
                  <a:srgbClr val="000000"/>
                </a:solidFill>
              </a:rPr>
              <a:t> of hemophilia, irrespective of factor level, should be </a:t>
            </a:r>
            <a:r>
              <a:rPr lang="en-CA" b="1" i="0" u="none" strike="noStrike" baseline="0" noProof="0" dirty="0">
                <a:solidFill>
                  <a:srgbClr val="000000"/>
                </a:solidFill>
              </a:rPr>
              <a:t>registered </a:t>
            </a:r>
            <a:r>
              <a:rPr lang="en-CA" i="0" u="none" strike="noStrike" baseline="0" noProof="0" dirty="0">
                <a:solidFill>
                  <a:srgbClr val="000000"/>
                </a:solidFill>
              </a:rPr>
              <a:t>at a</a:t>
            </a:r>
            <a:r>
              <a:rPr lang="en-CA" b="1" i="0" u="none" strike="noStrike" baseline="0" noProof="0" dirty="0">
                <a:solidFill>
                  <a:srgbClr val="000000"/>
                </a:solidFill>
              </a:rPr>
              <a:t> hemophilia treatment centre.</a:t>
            </a:r>
          </a:p>
          <a:p>
            <a:pPr marL="0" indent="0">
              <a:buNone/>
            </a:pPr>
            <a:endParaRPr lang="en-CA" b="1" noProof="0" dirty="0">
              <a:solidFill>
                <a:srgbClr val="008BB0"/>
              </a:solidFill>
            </a:endParaRPr>
          </a:p>
          <a:p>
            <a:pPr marL="0" indent="0">
              <a:buNone/>
            </a:pPr>
            <a:r>
              <a:rPr lang="en-CA" b="1" noProof="0" dirty="0">
                <a:solidFill>
                  <a:srgbClr val="008BB0"/>
                </a:solidFill>
              </a:rPr>
              <a:t>Recommendation 9.2.2</a:t>
            </a:r>
            <a:br>
              <a:rPr lang="en-CA" b="1" noProof="0" dirty="0">
                <a:solidFill>
                  <a:srgbClr val="008BB0"/>
                </a:solidFill>
              </a:rPr>
            </a:br>
            <a:r>
              <a:rPr lang="en-CA" b="1" i="0" u="none" strike="noStrike" baseline="0" noProof="0" dirty="0">
                <a:solidFill>
                  <a:srgbClr val="000000"/>
                </a:solidFill>
              </a:rPr>
              <a:t>Carriers </a:t>
            </a:r>
            <a:r>
              <a:rPr lang="en-CA" i="0" u="none" strike="noStrike" baseline="0" noProof="0" dirty="0">
                <a:solidFill>
                  <a:srgbClr val="000000"/>
                </a:solidFill>
              </a:rPr>
              <a:t>of hemophilia </a:t>
            </a:r>
            <a:r>
              <a:rPr lang="en-CA" b="1" i="0" u="none" strike="noStrike" baseline="0" noProof="0" dirty="0">
                <a:solidFill>
                  <a:srgbClr val="000000"/>
                </a:solidFill>
              </a:rPr>
              <a:t>with low factor levels </a:t>
            </a:r>
            <a:r>
              <a:rPr lang="en-CA" i="0" u="none" strike="noStrike" baseline="0" noProof="0" dirty="0">
                <a:solidFill>
                  <a:srgbClr val="000000"/>
                </a:solidFill>
              </a:rPr>
              <a:t>should be </a:t>
            </a:r>
            <a:r>
              <a:rPr lang="en-CA" b="1" i="0" u="none" strike="noStrike" baseline="0" noProof="0" dirty="0">
                <a:solidFill>
                  <a:srgbClr val="000000"/>
                </a:solidFill>
              </a:rPr>
              <a:t>treated</a:t>
            </a:r>
            <a:r>
              <a:rPr lang="en-CA" i="0" u="none" strike="noStrike" baseline="0" noProof="0" dirty="0">
                <a:solidFill>
                  <a:srgbClr val="000000"/>
                </a:solidFill>
              </a:rPr>
              <a:t> and managed </a:t>
            </a:r>
            <a:r>
              <a:rPr lang="en-CA" b="1" i="0" u="none" strike="noStrike" baseline="0" noProof="0" dirty="0">
                <a:solidFill>
                  <a:srgbClr val="000000"/>
                </a:solidFill>
              </a:rPr>
              <a:t>the same as males with hemophilia</a:t>
            </a:r>
            <a:r>
              <a:rPr lang="en-CA" i="0" u="none" strike="noStrike" baseline="0" noProof="0" dirty="0">
                <a:solidFill>
                  <a:srgbClr val="000000"/>
                </a:solidFill>
              </a:rPr>
              <a:t>.</a:t>
            </a:r>
            <a:endParaRPr lang="en-CA" noProof="0" dirty="0"/>
          </a:p>
        </p:txBody>
      </p:sp>
      <p:sp>
        <p:nvSpPr>
          <p:cNvPr id="4" name="Text Placeholder 3">
            <a:extLst>
              <a:ext uri="{FF2B5EF4-FFF2-40B4-BE49-F238E27FC236}">
                <a16:creationId xmlns:a16="http://schemas.microsoft.com/office/drawing/2014/main" id="{38E20EDF-4B0F-4676-808F-80F85ED7521A}"/>
              </a:ext>
            </a:extLst>
          </p:cNvPr>
          <p:cNvSpPr>
            <a:spLocks noGrp="1"/>
          </p:cNvSpPr>
          <p:nvPr>
            <p:ph type="body" sz="quarter" idx="13"/>
          </p:nvPr>
        </p:nvSpPr>
        <p:spPr/>
        <p:txBody>
          <a:bodyPr/>
          <a:lstStyle/>
          <a:p>
            <a:endParaRPr lang="en-CA" dirty="0"/>
          </a:p>
        </p:txBody>
      </p:sp>
    </p:spTree>
    <p:extLst>
      <p:ext uri="{BB962C8B-B14F-4D97-AF65-F5344CB8AC3E}">
        <p14:creationId xmlns:p14="http://schemas.microsoft.com/office/powerpoint/2010/main" val="1553789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10C04-5317-464F-B9C4-5946ADB8C790}"/>
              </a:ext>
            </a:extLst>
          </p:cNvPr>
          <p:cNvSpPr>
            <a:spLocks noGrp="1"/>
          </p:cNvSpPr>
          <p:nvPr>
            <p:ph type="title"/>
          </p:nvPr>
        </p:nvSpPr>
        <p:spPr/>
        <p:txBody>
          <a:bodyPr>
            <a:normAutofit/>
          </a:bodyPr>
          <a:lstStyle/>
          <a:p>
            <a:r>
              <a:rPr lang="en-CA" b="1" noProof="0" dirty="0"/>
              <a:t>Carriers</a:t>
            </a:r>
            <a:br>
              <a:rPr lang="en-CA" b="1" noProof="0" dirty="0"/>
            </a:br>
            <a:r>
              <a:rPr lang="en-CA" b="1" noProof="0" dirty="0"/>
              <a:t>Carrier factor level testing</a:t>
            </a:r>
          </a:p>
        </p:txBody>
      </p:sp>
      <p:sp>
        <p:nvSpPr>
          <p:cNvPr id="3" name="Content Placeholder 2">
            <a:extLst>
              <a:ext uri="{FF2B5EF4-FFF2-40B4-BE49-F238E27FC236}">
                <a16:creationId xmlns:a16="http://schemas.microsoft.com/office/drawing/2014/main" id="{0AE6A6BD-1422-4C7A-88E3-B4D62A8D1899}"/>
              </a:ext>
            </a:extLst>
          </p:cNvPr>
          <p:cNvSpPr>
            <a:spLocks noGrp="1"/>
          </p:cNvSpPr>
          <p:nvPr>
            <p:ph idx="1"/>
          </p:nvPr>
        </p:nvSpPr>
        <p:spPr/>
        <p:txBody>
          <a:bodyPr>
            <a:normAutofit/>
          </a:bodyPr>
          <a:lstStyle/>
          <a:p>
            <a:r>
              <a:rPr lang="en-CA" b="1" i="0" u="none" strike="noStrike" baseline="0" noProof="0" dirty="0"/>
              <a:t>All female relatives of a person with hemophilia should have their factor levels measured</a:t>
            </a:r>
          </a:p>
          <a:p>
            <a:pPr marL="0" indent="0" algn="l">
              <a:buNone/>
            </a:pPr>
            <a:endParaRPr lang="en-CA" b="1" noProof="0" dirty="0"/>
          </a:p>
          <a:p>
            <a:pPr marL="0" indent="0" algn="l">
              <a:buNone/>
            </a:pPr>
            <a:r>
              <a:rPr lang="en-CA" b="1" noProof="0" dirty="0">
                <a:solidFill>
                  <a:srgbClr val="008BB0"/>
                </a:solidFill>
              </a:rPr>
              <a:t>Recommendation 9.2.3</a:t>
            </a:r>
            <a:br>
              <a:rPr lang="en-CA" b="1" noProof="0" dirty="0">
                <a:solidFill>
                  <a:srgbClr val="008BB0"/>
                </a:solidFill>
              </a:rPr>
            </a:br>
            <a:r>
              <a:rPr lang="en-CA" i="0" u="none" strike="noStrike" baseline="0" noProof="0" dirty="0"/>
              <a:t>All potential and obligate </a:t>
            </a:r>
            <a:r>
              <a:rPr lang="en-CA" b="1" i="0" u="none" strike="noStrike" baseline="0" noProof="0" dirty="0"/>
              <a:t>carriers of hemophilia should have their FVIII/FIX levels measured </a:t>
            </a:r>
            <a:r>
              <a:rPr lang="en-CA" i="0" u="none" strike="noStrike" baseline="0" noProof="0" dirty="0"/>
              <a:t>to establish their baseline levels </a:t>
            </a:r>
            <a:r>
              <a:rPr lang="en-CA" b="1" i="0" u="none" strike="noStrike" baseline="0" noProof="0" dirty="0"/>
              <a:t>prior to major procedures</a:t>
            </a:r>
            <a:r>
              <a:rPr lang="en-CA" i="0" u="none" strike="noStrike" baseline="0" noProof="0" dirty="0"/>
              <a:t>, surgery, or pregnancy.</a:t>
            </a:r>
            <a:endParaRPr lang="en-CA" noProof="0" dirty="0"/>
          </a:p>
        </p:txBody>
      </p:sp>
      <p:sp>
        <p:nvSpPr>
          <p:cNvPr id="4" name="Text Placeholder 3">
            <a:extLst>
              <a:ext uri="{FF2B5EF4-FFF2-40B4-BE49-F238E27FC236}">
                <a16:creationId xmlns:a16="http://schemas.microsoft.com/office/drawing/2014/main" id="{B927A870-86D0-4C64-9776-13F50E52A01C}"/>
              </a:ext>
            </a:extLst>
          </p:cNvPr>
          <p:cNvSpPr>
            <a:spLocks noGrp="1"/>
          </p:cNvSpPr>
          <p:nvPr>
            <p:ph type="body" sz="quarter" idx="13"/>
          </p:nvPr>
        </p:nvSpPr>
        <p:spPr/>
        <p:txBody>
          <a:bodyPr/>
          <a:lstStyle/>
          <a:p>
            <a:endParaRPr lang="en-CA" dirty="0"/>
          </a:p>
        </p:txBody>
      </p:sp>
    </p:spTree>
    <p:extLst>
      <p:ext uri="{BB962C8B-B14F-4D97-AF65-F5344CB8AC3E}">
        <p14:creationId xmlns:p14="http://schemas.microsoft.com/office/powerpoint/2010/main" val="1859241632"/>
      </p:ext>
    </p:extLst>
  </p:cSld>
  <p:clrMapOvr>
    <a:masterClrMapping/>
  </p:clrMapOvr>
</p:sld>
</file>

<file path=ppt/theme/theme1.xml><?xml version="1.0" encoding="utf-8"?>
<a:theme xmlns:a="http://schemas.openxmlformats.org/drawingml/2006/main" name="WFH">
  <a:themeElements>
    <a:clrScheme name="Custom 1">
      <a:dk1>
        <a:sysClr val="windowText" lastClr="000000"/>
      </a:dk1>
      <a:lt1>
        <a:sysClr val="window" lastClr="FFFFFF"/>
      </a:lt1>
      <a:dk2>
        <a:srgbClr val="000000"/>
      </a:dk2>
      <a:lt2>
        <a:srgbClr val="FFFFFF"/>
      </a:lt2>
      <a:accent1>
        <a:srgbClr val="008BB0"/>
      </a:accent1>
      <a:accent2>
        <a:srgbClr val="719500"/>
      </a:accent2>
      <a:accent3>
        <a:srgbClr val="642566"/>
      </a:accent3>
      <a:accent4>
        <a:srgbClr val="FBD913"/>
      </a:accent4>
      <a:accent5>
        <a:srgbClr val="E60D2E"/>
      </a:accent5>
      <a:accent6>
        <a:srgbClr val="C41230"/>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4126</TotalTime>
  <Words>3486</Words>
  <Application>Microsoft Office PowerPoint</Application>
  <PresentationFormat>Widescreen</PresentationFormat>
  <Paragraphs>268</Paragraphs>
  <Slides>44</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44</vt:i4>
      </vt:variant>
    </vt:vector>
  </HeadingPairs>
  <TitlesOfParts>
    <vt:vector size="47" baseType="lpstr">
      <vt:lpstr>Arial</vt:lpstr>
      <vt:lpstr>Calibri</vt:lpstr>
      <vt:lpstr>WFH</vt:lpstr>
      <vt:lpstr>Hemophilia Guidelines for All</vt:lpstr>
      <vt:lpstr>WFH Guidelines for the Management of Hemophilia</vt:lpstr>
      <vt:lpstr>Chapter 9: Specific Management Issues</vt:lpstr>
      <vt:lpstr>Disclosures: Jerzy Windyga</vt:lpstr>
      <vt:lpstr>Authors</vt:lpstr>
      <vt:lpstr>Introduction </vt:lpstr>
      <vt:lpstr>Carriers</vt:lpstr>
      <vt:lpstr>Carriers</vt:lpstr>
      <vt:lpstr>Carriers Carrier factor level testing</vt:lpstr>
      <vt:lpstr>Carriers Bleeding symptoms</vt:lpstr>
      <vt:lpstr>Carriers Pregnancy and prenatal planning</vt:lpstr>
      <vt:lpstr>Carriers Labour and delivery</vt:lpstr>
      <vt:lpstr>Carriers Labour and delivery</vt:lpstr>
      <vt:lpstr>Carriers Postpartum care</vt:lpstr>
      <vt:lpstr>Carriers Postpartum care</vt:lpstr>
      <vt:lpstr>Clinical Case: Hemophilia A carrier</vt:lpstr>
      <vt:lpstr>Clinical Case: Hemophilia A carrier</vt:lpstr>
      <vt:lpstr>Carriers Newborn testing</vt:lpstr>
      <vt:lpstr>Carriers Miscarriage management</vt:lpstr>
      <vt:lpstr>Sexuality</vt:lpstr>
      <vt:lpstr>Sexuality</vt:lpstr>
      <vt:lpstr>Surgery and invasive procedures</vt:lpstr>
      <vt:lpstr>Surgery and invasive procedures</vt:lpstr>
      <vt:lpstr>PowerPoint Presentation</vt:lpstr>
      <vt:lpstr>PowerPoint Presentation</vt:lpstr>
      <vt:lpstr>Surgery and invasive procedures</vt:lpstr>
      <vt:lpstr>Surgery and invasive procedures</vt:lpstr>
      <vt:lpstr>Definition of adequacy of hemostasis for  surgical procedures</vt:lpstr>
      <vt:lpstr>Psychosocial issues</vt:lpstr>
      <vt:lpstr>Psychosocial issues</vt:lpstr>
      <vt:lpstr>Psychosocial issues</vt:lpstr>
      <vt:lpstr>Comorbidities Cancer/malignancy</vt:lpstr>
      <vt:lpstr>Comorbidities Atrial fibrillation</vt:lpstr>
      <vt:lpstr>Comorbidities Venous thromboembolism/thrombosis</vt:lpstr>
      <vt:lpstr>Comorbidities Metabolic syndrome</vt:lpstr>
      <vt:lpstr>Comorbidities Diabetes mellitus</vt:lpstr>
      <vt:lpstr>Comorbidities Renal disease and osteoporosis</vt:lpstr>
      <vt:lpstr>Comorbidities Degenerative joint disease</vt:lpstr>
      <vt:lpstr>Comorbidities Hypertension</vt:lpstr>
      <vt:lpstr>Comorbidities Coronary artery disease</vt:lpstr>
      <vt:lpstr>Comorbidities Hypercholesterolemia</vt:lpstr>
      <vt:lpstr>Comorbidities Psychosocial issues with aging</vt:lpstr>
      <vt:lpstr>Conclusions</vt:lpstr>
      <vt:lpstr>Thank you to the Hemophilia Alliance for their support in developing this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janice meisner</dc:creator>
  <cp:lastModifiedBy>Iris Boraschi</cp:lastModifiedBy>
  <cp:revision>204</cp:revision>
  <dcterms:created xsi:type="dcterms:W3CDTF">2020-11-05T21:15:52Z</dcterms:created>
  <dcterms:modified xsi:type="dcterms:W3CDTF">2021-03-29T20:02:09Z</dcterms:modified>
</cp:coreProperties>
</file>