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32"/>
  </p:notesMasterIdLst>
  <p:sldIdLst>
    <p:sldId id="2806" r:id="rId2"/>
    <p:sldId id="2807" r:id="rId3"/>
    <p:sldId id="2808" r:id="rId4"/>
    <p:sldId id="2774" r:id="rId5"/>
    <p:sldId id="2920" r:id="rId6"/>
    <p:sldId id="2891" r:id="rId7"/>
    <p:sldId id="2901" r:id="rId8"/>
    <p:sldId id="2913" r:id="rId9"/>
    <p:sldId id="2892" r:id="rId10"/>
    <p:sldId id="2893" r:id="rId11"/>
    <p:sldId id="2902" r:id="rId12"/>
    <p:sldId id="2914" r:id="rId13"/>
    <p:sldId id="2923" r:id="rId14"/>
    <p:sldId id="2894" r:id="rId15"/>
    <p:sldId id="2903" r:id="rId16"/>
    <p:sldId id="2915" r:id="rId17"/>
    <p:sldId id="2895" r:id="rId18"/>
    <p:sldId id="2904" r:id="rId19"/>
    <p:sldId id="2916" r:id="rId20"/>
    <p:sldId id="2896" r:id="rId21"/>
    <p:sldId id="2905" r:id="rId22"/>
    <p:sldId id="2917" r:id="rId23"/>
    <p:sldId id="2897" r:id="rId24"/>
    <p:sldId id="2906" r:id="rId25"/>
    <p:sldId id="2899" r:id="rId26"/>
    <p:sldId id="2919" r:id="rId27"/>
    <p:sldId id="2922" r:id="rId28"/>
    <p:sldId id="2900" r:id="rId29"/>
    <p:sldId id="2918" r:id="rId30"/>
    <p:sldId id="29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Chadwick" initials="JC" lastIdx="2" clrIdx="0">
    <p:extLst>
      <p:ext uri="{19B8F6BF-5375-455C-9EA6-DF929625EA0E}">
        <p15:presenceInfo xmlns:p15="http://schemas.microsoft.com/office/powerpoint/2012/main" userId="S::jchadwick@wfh.org::bd1ae82f-124b-4de6-bc22-d4eddcd0bf4b" providerId="AD"/>
      </p:ext>
    </p:extLst>
  </p:cmAuthor>
  <p:cmAuthor id="2" name="Mariana Fregoso Lomas" initials="MFL" lastIdx="5" clrIdx="1">
    <p:extLst>
      <p:ext uri="{19B8F6BF-5375-455C-9EA6-DF929625EA0E}">
        <p15:presenceInfo xmlns:p15="http://schemas.microsoft.com/office/powerpoint/2012/main" userId="Mariana Fregoso Lom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B0"/>
    <a:srgbClr val="8B0E04"/>
    <a:srgbClr val="FF0C30"/>
    <a:srgbClr val="FFB3BE"/>
    <a:srgbClr val="1979B5"/>
    <a:srgbClr val="7E35B5"/>
    <a:srgbClr val="2B80C5"/>
    <a:srgbClr val="204B7B"/>
    <a:srgbClr val="388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7" autoAdjust="0"/>
    <p:restoredTop sz="86392" autoAdjust="0"/>
  </p:normalViewPr>
  <p:slideViewPr>
    <p:cSldViewPr snapToGrid="0" snapToObjects="1" showGuides="1">
      <p:cViewPr varScale="1">
        <p:scale>
          <a:sx n="95" d="100"/>
          <a:sy n="95" d="100"/>
        </p:scale>
        <p:origin x="1038" y="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6248C-F8BE-43AC-B910-B1131989AF57}" type="datetimeFigureOut">
              <a:rPr lang="en-CA" smtClean="0"/>
              <a:t>2021-09-17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89C09-0639-464C-95EC-4EF91C0B1B7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57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BCE48-BBE6-4F6B-B025-041E5A993504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9658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BCE48-BBE6-4F6B-B025-041E5A993504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054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A7A3-6924-4898-9ED2-4172DF429B04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291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A7A3-6924-4898-9ED2-4172DF429B04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327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A7A3-6924-4898-9ED2-4172DF429B04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772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A7A3-6924-4898-9ED2-4172DF429B04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15004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A7A3-6924-4898-9ED2-4172DF429B04}" type="slidenum">
              <a:rPr lang="en-CA" smtClean="0"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4096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1141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42566"/>
              </a:buClr>
              <a:defRPr/>
            </a:lvl1pPr>
            <a:lvl2pPr>
              <a:buClr>
                <a:srgbClr val="642566"/>
              </a:buClr>
              <a:defRPr/>
            </a:lvl2pPr>
            <a:lvl3pPr>
              <a:buClr>
                <a:srgbClr val="642566"/>
              </a:buClr>
              <a:defRPr/>
            </a:lvl3pPr>
            <a:lvl4pPr>
              <a:buClr>
                <a:srgbClr val="642566"/>
              </a:buClr>
              <a:defRPr/>
            </a:lvl4pPr>
            <a:lvl5pPr>
              <a:buClr>
                <a:srgbClr val="64256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6356351"/>
            <a:ext cx="9925050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457269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14A5-5B67-49A0-A5BA-40050328EF92}" type="slidenum">
              <a:rPr kumimoji="0" lang="en-CA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839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9944-AC5A-8E4C-8681-EDE8B23A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A4AD7-04FD-6E44-807F-22BA9106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3602038"/>
            <a:ext cx="9144000" cy="26463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770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14A5-5B67-49A0-A5BA-40050328EF92}" type="slidenum">
              <a:rPr kumimoji="0" lang="en-CA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276C467-B1B5-48BF-859F-C41555A9A4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6356351"/>
            <a:ext cx="9925050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457269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317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9944-AC5A-8E4C-8681-EDE8B23A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A4AD7-04FD-6E44-807F-22BA9106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8252D-3B73-4A46-82A9-6E50240E9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8394" y="0"/>
            <a:ext cx="2153606" cy="1030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85389B-77D9-43C2-A8F3-8AA45AE2F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7776"/>
          <a:stretch/>
        </p:blipFill>
        <p:spPr>
          <a:xfrm>
            <a:off x="-1" y="6003985"/>
            <a:ext cx="12192000" cy="872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76F985-4E98-4AEE-BDE2-1323A0F83D39}"/>
              </a:ext>
            </a:extLst>
          </p:cNvPr>
          <p:cNvSpPr txBox="1"/>
          <p:nvPr userDrawn="1"/>
        </p:nvSpPr>
        <p:spPr>
          <a:xfrm>
            <a:off x="591941" y="6178785"/>
            <a:ext cx="1087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noProof="0" dirty="0">
                <a:solidFill>
                  <a:schemeClr val="bg1"/>
                </a:solidFill>
              </a:rPr>
              <a:t>Guías de la FMH para el Tratamiento de la Hemofilia, </a:t>
            </a:r>
            <a:r>
              <a:rPr lang="es-ES" sz="2800" b="1" i="0" noProof="0" dirty="0">
                <a:solidFill>
                  <a:schemeClr val="bg1"/>
                </a:solidFill>
              </a:rPr>
              <a:t>3ª Edición</a:t>
            </a:r>
          </a:p>
        </p:txBody>
      </p:sp>
    </p:spTree>
    <p:extLst>
      <p:ext uri="{BB962C8B-B14F-4D97-AF65-F5344CB8AC3E}">
        <p14:creationId xmlns:p14="http://schemas.microsoft.com/office/powerpoint/2010/main" val="2275904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223B49-056F-4DA3-90FB-08994C01C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008B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96644"/>
          <a:stretch/>
        </p:blipFill>
        <p:spPr>
          <a:xfrm>
            <a:off x="0" y="6629400"/>
            <a:ext cx="12192000" cy="23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3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42566"/>
              </a:buClr>
              <a:defRPr/>
            </a:lvl1pPr>
            <a:lvl2pPr>
              <a:buClr>
                <a:srgbClr val="642566"/>
              </a:buClr>
              <a:defRPr/>
            </a:lvl2pPr>
            <a:lvl3pPr>
              <a:buClr>
                <a:srgbClr val="642566"/>
              </a:buClr>
              <a:defRPr/>
            </a:lvl3pPr>
            <a:lvl4pPr>
              <a:buClr>
                <a:srgbClr val="642566"/>
              </a:buClr>
              <a:defRPr/>
            </a:lvl4pPr>
            <a:lvl5pPr>
              <a:buClr>
                <a:srgbClr val="64256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6356351"/>
            <a:ext cx="9925050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457269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CA814A5-5B67-49A0-A5BA-40050328EF92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838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9944-AC5A-8E4C-8681-EDE8B23A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A4AD7-04FD-6E44-807F-22BA9106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3602038"/>
            <a:ext cx="9144000" cy="26463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151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14A5-5B67-49A0-A5BA-40050328EF92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276C467-B1B5-48BF-859F-C41555A9A4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6356351"/>
            <a:ext cx="9925050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457269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01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9944-AC5A-8E4C-8681-EDE8B23A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A4AD7-04FD-6E44-807F-22BA9106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B69C69-C24F-4A3D-8267-9F8562D2F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7776"/>
          <a:stretch/>
        </p:blipFill>
        <p:spPr>
          <a:xfrm>
            <a:off x="-1" y="6003985"/>
            <a:ext cx="12192000" cy="872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E8BA2-16CE-4BE3-AB38-10C7CAFEB6F2}"/>
              </a:ext>
            </a:extLst>
          </p:cNvPr>
          <p:cNvSpPr txBox="1"/>
          <p:nvPr userDrawn="1"/>
        </p:nvSpPr>
        <p:spPr>
          <a:xfrm>
            <a:off x="591941" y="6178785"/>
            <a:ext cx="1087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noProof="0" dirty="0">
                <a:solidFill>
                  <a:schemeClr val="bg1"/>
                </a:solidFill>
              </a:rPr>
              <a:t>Guías de la FMH para el Tratamiento de la Hemofilia, </a:t>
            </a:r>
            <a:r>
              <a:rPr lang="es-ES" sz="2800" b="1" i="0" noProof="0" dirty="0">
                <a:solidFill>
                  <a:schemeClr val="bg1"/>
                </a:solidFill>
              </a:rPr>
              <a:t>3ª Edición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CDD0ED-0F9E-43B5-A434-3A8B2C8FFB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8394" y="0"/>
            <a:ext cx="2153606" cy="10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6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FF3365-1B3B-AE40-897B-3F273547E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C2FB9-82F0-7645-AE9C-21EDC14F3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2100"/>
            <a:ext cx="10515600" cy="4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C6682-5A17-3349-B2C2-42FD07376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596900" cy="365125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C8732-66C3-AF47-99DC-2B6DA4C694F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9C7A7C-071F-4B63-90CB-BB6650ECC3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prstClr val="black"/>
              <a:srgbClr val="008B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96644"/>
          <a:stretch/>
        </p:blipFill>
        <p:spPr>
          <a:xfrm>
            <a:off x="0" y="6724650"/>
            <a:ext cx="12192000" cy="15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D1DB8F-E06D-4DD0-A4CB-08FA5CAEAB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5" r="19682"/>
          <a:stretch/>
        </p:blipFill>
        <p:spPr>
          <a:xfrm>
            <a:off x="10805057" y="6047692"/>
            <a:ext cx="1386943" cy="6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4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5" r:id="rId5"/>
    <p:sldLayoutId id="2147483711" r:id="rId6"/>
    <p:sldLayoutId id="2147483712" r:id="rId7"/>
    <p:sldLayoutId id="2147483713" r:id="rId8"/>
    <p:sldLayoutId id="214748371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3469-532D-4691-87EF-3C3CB476C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US" dirty="0"/>
              <a:t>Guías para el tratamiento de la hemofilia, para todos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7C183B-16C7-4831-96B4-F20CAE1103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US" dirty="0"/>
              <a:t>Una nueva y ambiciosa iniciativa de la Federación Mundial de Hemofilia</a:t>
            </a:r>
          </a:p>
        </p:txBody>
      </p:sp>
    </p:spTree>
    <p:extLst>
      <p:ext uri="{BB962C8B-B14F-4D97-AF65-F5344CB8AC3E}">
        <p14:creationId xmlns:p14="http://schemas.microsoft.com/office/powerpoint/2010/main" val="2594352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56A85-6F7E-4336-9D0F-C3C563413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US" dirty="0"/>
              <a:t>Sinovitis</a:t>
            </a:r>
            <a:br>
              <a:rPr lang="es-US" dirty="0"/>
            </a:br>
            <a:r>
              <a:rPr lang="es-US" dirty="0"/>
              <a:t>Tratamiento de la sinovitis crónica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B7365-431E-4248-BF4A-965A1DA9E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97" y="1372394"/>
            <a:ext cx="11106752" cy="48942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US" b="1" dirty="0">
                <a:solidFill>
                  <a:schemeClr val="accent1"/>
                </a:solidFill>
              </a:rPr>
              <a:t>Recomendación 10.2.2</a:t>
            </a:r>
            <a:br>
              <a:rPr lang="es-US" dirty="0"/>
            </a:br>
            <a:r>
              <a:rPr lang="es-US" dirty="0"/>
              <a:t>Para pacientes con hemofilia y </a:t>
            </a:r>
            <a:r>
              <a:rPr lang="es-US" b="1" dirty="0"/>
              <a:t>sinovitis crónica que no tienen acceso a profilaxis periódica</a:t>
            </a:r>
            <a:r>
              <a:rPr lang="es-US" dirty="0"/>
              <a:t>, la FMH recomienda </a:t>
            </a:r>
            <a:r>
              <a:rPr lang="es-US" b="1" dirty="0"/>
              <a:t>tratamiento no quirúrgico</a:t>
            </a:r>
            <a:r>
              <a:rPr lang="es-US" dirty="0"/>
              <a:t>, incluso </a:t>
            </a:r>
            <a:r>
              <a:rPr lang="es-US" b="1" dirty="0"/>
              <a:t>profilaxis de corto plazo durante 6-8 semanas para controlar la hemorragia; fisioterapia </a:t>
            </a:r>
            <a:r>
              <a:rPr lang="es-US" dirty="0"/>
              <a:t>para mejorar la fuerza muscular y la función articular; e inhibidores selectivos de la COX-2 para reducir el dolor y la inflamación.</a:t>
            </a:r>
          </a:p>
          <a:p>
            <a:pPr marL="0" indent="0">
              <a:buNone/>
            </a:pPr>
            <a:r>
              <a:rPr lang="es-US" b="1" dirty="0">
                <a:solidFill>
                  <a:schemeClr val="accent1"/>
                </a:solidFill>
              </a:rPr>
              <a:t>Recomendación 10.2.3</a:t>
            </a:r>
            <a:br>
              <a:rPr lang="es-US" dirty="0"/>
            </a:br>
            <a:r>
              <a:rPr lang="es-US" dirty="0"/>
              <a:t>Para pacientes con hemofilia y </a:t>
            </a:r>
            <a:r>
              <a:rPr lang="es-US" b="1" dirty="0"/>
              <a:t>sinovitis crónica</a:t>
            </a:r>
            <a:r>
              <a:rPr lang="es-US" dirty="0"/>
              <a:t> (caracterizada únicamente por dolor y pérdida de rango de movimiento mínimos), la FMH recomienda consultar </a:t>
            </a:r>
            <a:r>
              <a:rPr lang="es-US" b="1" dirty="0"/>
              <a:t>a un especialista musculoesquelético con experiencia</a:t>
            </a:r>
            <a:r>
              <a:rPr lang="es-US" dirty="0"/>
              <a:t>, en un centro de tratamiento de hemofilia.</a:t>
            </a:r>
          </a:p>
          <a:p>
            <a:pPr marL="0" indent="0">
              <a:buNone/>
            </a:pPr>
            <a:r>
              <a:rPr lang="es-US" b="1" dirty="0">
                <a:solidFill>
                  <a:schemeClr val="accent1"/>
                </a:solidFill>
              </a:rPr>
              <a:t>Recomendación 10.2.4</a:t>
            </a:r>
            <a:br>
              <a:rPr lang="es-US" dirty="0"/>
            </a:br>
            <a:r>
              <a:rPr lang="es-US" dirty="0"/>
              <a:t>Para pacientes con hemofilia que presentan </a:t>
            </a:r>
            <a:r>
              <a:rPr lang="es-US" b="1" dirty="0"/>
              <a:t>sinovitis crónica no resuelta</a:t>
            </a:r>
            <a:r>
              <a:rPr lang="es-US" dirty="0"/>
              <a:t>, la FMH recomienda la </a:t>
            </a:r>
            <a:r>
              <a:rPr lang="es-US" b="1" dirty="0"/>
              <a:t>sinovectomía no quirúrgica como la primera opción terapéutica preferida</a:t>
            </a:r>
            <a:r>
              <a:rPr lang="es-US" dirty="0"/>
              <a:t>, usando sinovectomía radioisotópica con un emisor beta puro (fósforo-32, ytrio-90, renio-186 o          renio-188). Debería utilizarse una dosis de CFC por isótopo.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59173-0846-40A3-83D3-B25D937FA2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6356351"/>
            <a:ext cx="9925050" cy="365125"/>
          </a:xfrm>
        </p:spPr>
        <p:txBody>
          <a:bodyPr/>
          <a:lstStyle/>
          <a:p>
            <a:r>
              <a:rPr lang="es-US" dirty="0"/>
              <a:t>COX-2, ciclooxigenasa-2; CFC, concentrado de factor de coagulación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DA98E9-7F74-436C-96BB-B3C0829B54F1}"/>
              </a:ext>
            </a:extLst>
          </p:cNvPr>
          <p:cNvSpPr txBox="1">
            <a:spLocks/>
          </p:cNvSpPr>
          <p:nvPr/>
        </p:nvSpPr>
        <p:spPr>
          <a:xfrm>
            <a:off x="7104745" y="1562100"/>
            <a:ext cx="4249056" cy="4614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6905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7E71A-E6AC-4E2F-B796-0230FE3C5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1"/>
            <a:ext cx="3762775" cy="38684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US" sz="2400" b="1" dirty="0">
                <a:latin typeface="+mn-lt"/>
              </a:rPr>
              <a:t>La artropatía hemofílica puede resultar de una sola hemorragia o de hemorragias recurrentes.</a:t>
            </a:r>
          </a:p>
          <a:p>
            <a:r>
              <a:rPr lang="es-US" sz="2400" dirty="0">
                <a:latin typeface="+mn-lt"/>
                <a:cs typeface="Arial" panose="020B0604020202020204" pitchFamily="34" charset="0"/>
              </a:rPr>
              <a:t>La artropatía hemofílica crónica es la </a:t>
            </a:r>
            <a:r>
              <a:rPr lang="es-US" sz="2400" b="1" dirty="0">
                <a:latin typeface="+mn-lt"/>
                <a:cs typeface="Arial" panose="020B0604020202020204" pitchFamily="34" charset="0"/>
              </a:rPr>
              <a:t>fase final de destrucción articular.</a:t>
            </a:r>
            <a:endParaRPr lang="es-U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466AD7-B7A6-4AAD-A734-3E761FED17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b="1" dirty="0">
                <a:latin typeface="+mn-lt"/>
              </a:rPr>
              <a:t>Artropatía hemofílica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CFFF0-F415-45F3-9DC4-8BFB4A6A8B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US" baseline="30000" dirty="0"/>
              <a:t>1</a:t>
            </a:r>
            <a:r>
              <a:rPr lang="es-US" dirty="0"/>
              <a:t>Caso cortesía del prof. asociado Craig Hacking, Radiopaedia.org, rID: 62929.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5C25302-FE34-40E0-B6B6-8D5E7B1C874A}"/>
              </a:ext>
            </a:extLst>
          </p:cNvPr>
          <p:cNvSpPr txBox="1">
            <a:spLocks/>
          </p:cNvSpPr>
          <p:nvPr/>
        </p:nvSpPr>
        <p:spPr>
          <a:xfrm>
            <a:off x="6081299" y="1548145"/>
            <a:ext cx="4401457" cy="716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US" b="1" dirty="0"/>
              <a:t>Evolución general</a:t>
            </a:r>
            <a:endParaRPr lang="es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272245-359C-4CFF-829E-24A71237AB97}"/>
              </a:ext>
            </a:extLst>
          </p:cNvPr>
          <p:cNvGrpSpPr/>
          <p:nvPr/>
        </p:nvGrpSpPr>
        <p:grpSpPr>
          <a:xfrm>
            <a:off x="5259833" y="2297316"/>
            <a:ext cx="6364101" cy="3557384"/>
            <a:chOff x="5259833" y="2297316"/>
            <a:chExt cx="6364101" cy="355738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E944571-742C-485A-A1F4-1E7A6A45EE31}"/>
                </a:ext>
              </a:extLst>
            </p:cNvPr>
            <p:cNvSpPr/>
            <p:nvPr/>
          </p:nvSpPr>
          <p:spPr>
            <a:xfrm flipV="1">
              <a:off x="9252517" y="3029782"/>
              <a:ext cx="644829" cy="426419"/>
            </a:xfrm>
            <a:custGeom>
              <a:avLst/>
              <a:gdLst>
                <a:gd name="connsiteX0" fmla="*/ 787400 w 787400"/>
                <a:gd name="connsiteY0" fmla="*/ 520700 h 520700"/>
                <a:gd name="connsiteX1" fmla="*/ 520700 w 787400"/>
                <a:gd name="connsiteY1" fmla="*/ 520700 h 520700"/>
                <a:gd name="connsiteX2" fmla="*/ 0 w 787400"/>
                <a:gd name="connsiteY2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7400" h="520700">
                  <a:moveTo>
                    <a:pt x="787400" y="520700"/>
                  </a:moveTo>
                  <a:lnTo>
                    <a:pt x="520700" y="52070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9312E94-1543-402B-BFB5-52E41B541164}"/>
                </a:ext>
              </a:extLst>
            </p:cNvPr>
            <p:cNvSpPr/>
            <p:nvPr/>
          </p:nvSpPr>
          <p:spPr>
            <a:xfrm flipH="1" flipV="1">
              <a:off x="6891429" y="3029782"/>
              <a:ext cx="644829" cy="426419"/>
            </a:xfrm>
            <a:custGeom>
              <a:avLst/>
              <a:gdLst>
                <a:gd name="connsiteX0" fmla="*/ 787400 w 787400"/>
                <a:gd name="connsiteY0" fmla="*/ 520700 h 520700"/>
                <a:gd name="connsiteX1" fmla="*/ 520700 w 787400"/>
                <a:gd name="connsiteY1" fmla="*/ 520700 h 520700"/>
                <a:gd name="connsiteX2" fmla="*/ 0 w 787400"/>
                <a:gd name="connsiteY2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7400" h="520700">
                  <a:moveTo>
                    <a:pt x="787400" y="520700"/>
                  </a:moveTo>
                  <a:lnTo>
                    <a:pt x="520700" y="52070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9B8A4FF-F0B6-438C-BF24-019EF1D59019}"/>
                </a:ext>
              </a:extLst>
            </p:cNvPr>
            <p:cNvSpPr/>
            <p:nvPr/>
          </p:nvSpPr>
          <p:spPr>
            <a:xfrm>
              <a:off x="10067589" y="2775179"/>
              <a:ext cx="1556345" cy="505412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929" rIns="0" bIns="92929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US" sz="1400" b="1" dirty="0">
                  <a:solidFill>
                    <a:schemeClr val="accent1"/>
                  </a:solidFill>
                  <a:latin typeface="+mj-lt"/>
                </a:rPr>
                <a:t>Sinovitis crónica</a:t>
              </a:r>
              <a:endParaRPr lang="es-US" sz="1400" b="1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78BCA4-FA56-4BE0-8D56-4E8F6003B1E9}"/>
                </a:ext>
              </a:extLst>
            </p:cNvPr>
            <p:cNvSpPr/>
            <p:nvPr/>
          </p:nvSpPr>
          <p:spPr>
            <a:xfrm>
              <a:off x="5259833" y="2791343"/>
              <a:ext cx="1556345" cy="505412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929" tIns="92929" rIns="92929" bIns="92929" numCol="1" spcCol="1270" anchor="ctr" anchorCtr="0">
              <a:noAutofit/>
            </a:bodyPr>
            <a:lstStyle/>
            <a:p>
              <a:pPr marL="0" lvl="0" indent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US" sz="1400" b="1" kern="1200" dirty="0">
                  <a:solidFill>
                    <a:schemeClr val="accent1"/>
                  </a:solidFill>
                  <a:latin typeface="+mj-lt"/>
                </a:rPr>
                <a:t>Hemartrosis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1E7DB12-7AC2-4635-9251-0C043D8BF310}"/>
                </a:ext>
              </a:extLst>
            </p:cNvPr>
            <p:cNvSpPr/>
            <p:nvPr/>
          </p:nvSpPr>
          <p:spPr>
            <a:xfrm>
              <a:off x="9252517" y="4748788"/>
              <a:ext cx="644829" cy="426419"/>
            </a:xfrm>
            <a:custGeom>
              <a:avLst/>
              <a:gdLst>
                <a:gd name="connsiteX0" fmla="*/ 787400 w 787400"/>
                <a:gd name="connsiteY0" fmla="*/ 520700 h 520700"/>
                <a:gd name="connsiteX1" fmla="*/ 520700 w 787400"/>
                <a:gd name="connsiteY1" fmla="*/ 520700 h 520700"/>
                <a:gd name="connsiteX2" fmla="*/ 0 w 787400"/>
                <a:gd name="connsiteY2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7400" h="520700">
                  <a:moveTo>
                    <a:pt x="787400" y="520700"/>
                  </a:moveTo>
                  <a:lnTo>
                    <a:pt x="520700" y="52070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B922DB3-A9D5-4C2A-AF3F-8363C0583FC1}"/>
                </a:ext>
              </a:extLst>
            </p:cNvPr>
            <p:cNvSpPr/>
            <p:nvPr/>
          </p:nvSpPr>
          <p:spPr>
            <a:xfrm flipH="1">
              <a:off x="6891429" y="4748788"/>
              <a:ext cx="644829" cy="426419"/>
            </a:xfrm>
            <a:custGeom>
              <a:avLst/>
              <a:gdLst>
                <a:gd name="connsiteX0" fmla="*/ 787400 w 787400"/>
                <a:gd name="connsiteY0" fmla="*/ 520700 h 520700"/>
                <a:gd name="connsiteX1" fmla="*/ 520700 w 787400"/>
                <a:gd name="connsiteY1" fmla="*/ 520700 h 520700"/>
                <a:gd name="connsiteX2" fmla="*/ 0 w 787400"/>
                <a:gd name="connsiteY2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7400" h="520700">
                  <a:moveTo>
                    <a:pt x="787400" y="520700"/>
                  </a:moveTo>
                  <a:lnTo>
                    <a:pt x="520700" y="52070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1B954B6-7C6B-4FEE-8C37-6CF308A1128E}"/>
                </a:ext>
              </a:extLst>
            </p:cNvPr>
            <p:cNvSpPr/>
            <p:nvPr/>
          </p:nvSpPr>
          <p:spPr>
            <a:xfrm>
              <a:off x="10067589" y="4738470"/>
              <a:ext cx="1473102" cy="874930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929" rIns="92929" bIns="92929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US" sz="1400" b="1" kern="1200" dirty="0">
                  <a:solidFill>
                    <a:schemeClr val="accent1"/>
                  </a:solidFill>
                  <a:latin typeface="+mj-lt"/>
                </a:rPr>
                <a:t>Erosión extensa de la superficie articular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C2A1195-B503-41B9-84CA-03F47CA91119}"/>
                </a:ext>
              </a:extLst>
            </p:cNvPr>
            <p:cNvSpPr/>
            <p:nvPr/>
          </p:nvSpPr>
          <p:spPr>
            <a:xfrm>
              <a:off x="5259833" y="4738796"/>
              <a:ext cx="1556345" cy="849204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929" tIns="92929" rIns="92929" bIns="92929" numCol="1" spcCol="1270" anchor="ctr" anchorCtr="0">
              <a:noAutofit/>
            </a:bodyPr>
            <a:lstStyle/>
            <a:p>
              <a:pPr marL="0" lvl="0" indent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US" sz="1400" b="1" kern="1200" dirty="0">
                  <a:solidFill>
                    <a:schemeClr val="accent1"/>
                  </a:solidFill>
                  <a:latin typeface="+mj-lt"/>
                </a:rPr>
                <a:t>Artropatía hemofílica crónica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08DC4C2-3090-46FE-B2E0-DF7EC2DACBA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53745" y="3029782"/>
              <a:ext cx="50920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75CD964-69CD-402D-9FFF-69A399E0332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53744" y="5175935"/>
              <a:ext cx="50920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26622C6-B933-4881-9707-02A8EC6A55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40997" y="5175935"/>
              <a:ext cx="50920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6E59536-79AC-4921-88D6-6C4A2B9EB8D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40998" y="3029782"/>
              <a:ext cx="50920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F95DC5-E57A-46A2-9BC5-E3BB8CC118AB}"/>
                </a:ext>
              </a:extLst>
            </p:cNvPr>
            <p:cNvSpPr/>
            <p:nvPr/>
          </p:nvSpPr>
          <p:spPr>
            <a:xfrm>
              <a:off x="7092350" y="2892340"/>
              <a:ext cx="2545136" cy="2545136"/>
            </a:xfrm>
            <a:prstGeom prst="ellipse">
              <a:avLst/>
            </a:prstGeom>
            <a:blipFill>
              <a:blip r:embed="rId3"/>
              <a:srcRect/>
              <a:stretch>
                <a:fillRect t="-7000" b="-7000"/>
              </a:stretch>
            </a:blipFill>
            <a:ln w="381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0DEE22-6AA8-4156-BA42-0E1AE4EC20AB}"/>
                </a:ext>
              </a:extLst>
            </p:cNvPr>
            <p:cNvSpPr txBox="1"/>
            <p:nvPr/>
          </p:nvSpPr>
          <p:spPr>
            <a:xfrm>
              <a:off x="7281036" y="3722515"/>
              <a:ext cx="21677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Artropatía hemofílica de la rodilla</a:t>
              </a:r>
              <a:r>
                <a:rPr lang="es-US" sz="16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s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81516584-DC2F-47FF-8FA8-9CCAF90D1A7D}"/>
                </a:ext>
              </a:extLst>
            </p:cNvPr>
            <p:cNvSpPr/>
            <p:nvPr/>
          </p:nvSpPr>
          <p:spPr>
            <a:xfrm>
              <a:off x="6586226" y="2297316"/>
              <a:ext cx="3557384" cy="3557384"/>
            </a:xfrm>
            <a:prstGeom prst="arc">
              <a:avLst>
                <a:gd name="adj1" fmla="val 13482987"/>
                <a:gd name="adj2" fmla="val 18979507"/>
              </a:avLst>
            </a:prstGeom>
            <a:ln w="15875">
              <a:solidFill>
                <a:schemeClr val="bg1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A026EEDD-A73A-42A0-9D00-49BB160808A4}"/>
                </a:ext>
              </a:extLst>
            </p:cNvPr>
            <p:cNvSpPr/>
            <p:nvPr/>
          </p:nvSpPr>
          <p:spPr>
            <a:xfrm rot="10800000">
              <a:off x="6586226" y="2297316"/>
              <a:ext cx="3557384" cy="3557384"/>
            </a:xfrm>
            <a:prstGeom prst="arc">
              <a:avLst>
                <a:gd name="adj1" fmla="val 13482987"/>
                <a:gd name="adj2" fmla="val 18979507"/>
              </a:avLst>
            </a:prstGeom>
            <a:ln w="15875">
              <a:solidFill>
                <a:schemeClr val="bg1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6BE3E930-4EB8-41C4-BD14-A68DCA79BBD1}"/>
                </a:ext>
              </a:extLst>
            </p:cNvPr>
            <p:cNvSpPr/>
            <p:nvPr/>
          </p:nvSpPr>
          <p:spPr>
            <a:xfrm rot="5400000">
              <a:off x="6586226" y="2297316"/>
              <a:ext cx="3557384" cy="3557384"/>
            </a:xfrm>
            <a:prstGeom prst="arc">
              <a:avLst>
                <a:gd name="adj1" fmla="val 14859600"/>
                <a:gd name="adj2" fmla="val 17614902"/>
              </a:avLst>
            </a:prstGeom>
            <a:ln w="15875">
              <a:solidFill>
                <a:schemeClr val="bg1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846896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3924B-A6EF-224F-BB16-86ED31F7C0E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b="1" dirty="0">
                <a:latin typeface="+mn-lt"/>
              </a:rPr>
              <a:t>Artropatía hemofílica</a:t>
            </a:r>
            <a:endParaRPr lang="es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BFDC0-05A3-415E-8FE4-A453B818C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EDBECA1-0480-4076-AE49-3A0BDCF402F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97" r="3308" b="10617"/>
          <a:stretch/>
        </p:blipFill>
        <p:spPr>
          <a:xfrm>
            <a:off x="6710363" y="1719263"/>
            <a:ext cx="4843462" cy="3536950"/>
          </a:xfrm>
          <a:prstGeom prst="round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855BF88-AF13-426B-9721-C9AEC7864988}"/>
              </a:ext>
            </a:extLst>
          </p:cNvPr>
          <p:cNvCxnSpPr>
            <a:cxnSpLocks/>
          </p:cNvCxnSpPr>
          <p:nvPr/>
        </p:nvCxnSpPr>
        <p:spPr>
          <a:xfrm flipV="1">
            <a:off x="838200" y="4601824"/>
            <a:ext cx="10515600" cy="3971"/>
          </a:xfrm>
          <a:prstGeom prst="line">
            <a:avLst/>
          </a:prstGeom>
          <a:ln w="762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F344C13-47B4-4C84-987A-F3126D8B2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714500"/>
            <a:ext cx="2584928" cy="3529890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C9844-7EC9-45AD-8435-F7BCAB583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14" y="1719633"/>
            <a:ext cx="2944623" cy="354208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67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FC9E-C979-4166-BE78-BE5997DA7F7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US" b="1" dirty="0">
                <a:latin typeface="+mn-lt"/>
              </a:rPr>
              <a:t>Artropatía hemofílica</a:t>
            </a:r>
            <a:br>
              <a:rPr lang="es-US" dirty="0"/>
            </a:br>
            <a:r>
              <a:rPr lang="es-US" b="1" dirty="0"/>
              <a:t>Tratamiento de la </a:t>
            </a:r>
            <a:r>
              <a:rPr lang="es-US" b="1" dirty="0">
                <a:latin typeface="+mn-lt"/>
              </a:rPr>
              <a:t>artropatía hemofílica crónica</a:t>
            </a:r>
            <a:endParaRPr lang="es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0C24A-7D16-4AE5-814B-40A55306B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09737"/>
            <a:ext cx="9970972" cy="3333901"/>
          </a:xfrm>
        </p:spPr>
        <p:txBody>
          <a:bodyPr>
            <a:no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buNone/>
            </a:pPr>
            <a:r>
              <a:rPr lang="es-US" sz="2400" b="1" i="0" u="none" strike="noStrike" kern="120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Recomendación 10.3.1</a:t>
            </a:r>
            <a:endParaRPr lang="es-US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buNone/>
            </a:pPr>
            <a:r>
              <a:rPr lang="es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prevención y el tratamiento de la artropatía hemofílica crónica en personas con hemofilia</a:t>
            </a:r>
            <a:r>
              <a:rPr lang="es-US" sz="24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la FMH recomienda una </a:t>
            </a:r>
            <a:r>
              <a:rPr lang="es-US" sz="24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combinación de terapia de reemplazo periódica </a:t>
            </a:r>
            <a:r>
              <a:rPr lang="es-US" sz="24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reducir la frecuencia de las hemorragias </a:t>
            </a:r>
            <a:r>
              <a:rPr lang="es-US" sz="24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 fisioterapia</a:t>
            </a:r>
            <a:r>
              <a:rPr lang="es-US" sz="24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dirigida a preservar la fuerza muscular y la habilidad funcional. La fisioterapia puede realizarse con o sin cobertura de factor, dependiendo de su disponibilidad y de la respuesta del paciente a la terapia</a:t>
            </a:r>
            <a:r>
              <a:rPr lang="es-US" sz="24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l" rtl="0" eaLnBrk="1" fontAlgn="t" latinLnBrk="0" hangingPunct="1">
              <a:spcBef>
                <a:spcPts val="0"/>
              </a:spcBef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05009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FC9E-C979-4166-BE78-BE5997DA7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225425"/>
            <a:ext cx="10515599" cy="109007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US" b="1" dirty="0">
                <a:latin typeface="+mn-lt"/>
              </a:rPr>
              <a:t>Artropatía hemofílica</a:t>
            </a:r>
            <a:br>
              <a:rPr lang="es-US" dirty="0"/>
            </a:br>
            <a:r>
              <a:rPr lang="es-US" b="1" dirty="0"/>
              <a:t>Tratamiento de la </a:t>
            </a:r>
            <a:r>
              <a:rPr lang="es-US" b="1" dirty="0">
                <a:latin typeface="+mn-lt"/>
              </a:rPr>
              <a:t>artropatía hemofílica crónica</a:t>
            </a:r>
            <a:endParaRPr lang="es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0C24A-7D16-4AE5-814B-40A55306B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695452"/>
            <a:ext cx="10206041" cy="4614863"/>
          </a:xfrm>
        </p:spPr>
        <p:txBody>
          <a:bodyPr>
            <a:no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buNone/>
            </a:pPr>
            <a:r>
              <a:rPr lang="es-US" b="1" i="0" u="none" strike="noStrike" kern="120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Recomendación 10.3.3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buNone/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pacientes con hemofilia y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artropatía hemofílica crónica </a:t>
            </a:r>
            <a:r>
              <a:rPr lang="es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quienes las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no quirúrgicas no han logrado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proporcionar un control satisfactorio del dolor y mejorar la función, la FMH recomienda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consultar a un especialista ortopédico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respecto a opciones quirúrgicas, entre las que pueden encontrarse las siguientes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l" rtl="0" eaLnBrk="1" fontAlgn="t" latinLnBrk="0" hangingPunct="1">
              <a:spcBef>
                <a:spcPts val="0"/>
              </a:spcBef>
              <a:buNone/>
            </a:pPr>
            <a:endParaRPr lang="es-US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t">
              <a:spcBef>
                <a:spcPts val="600"/>
              </a:spcBef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sinovectomía y desbridamiento articular;</a:t>
            </a:r>
          </a:p>
          <a:p>
            <a:pPr lvl="1" fontAlgn="t">
              <a:spcBef>
                <a:spcPts val="600"/>
              </a:spcBef>
            </a:pPr>
            <a:r>
              <a:rPr lang="es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rtroscopia para liberar adhesiones </a:t>
            </a:r>
            <a:r>
              <a:rPr lang="es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intraarticulares y corregir la compresión;</a:t>
            </a:r>
            <a:endParaRPr lang="es-US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t">
              <a:spcBef>
                <a:spcPts val="600"/>
              </a:spcBef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liberación de tejidos blandos extraarticulares para el tratamiento de contracturas;</a:t>
            </a:r>
          </a:p>
          <a:p>
            <a:pPr lvl="1" fontAlgn="t">
              <a:spcBef>
                <a:spcPts val="600"/>
              </a:spcBef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osteotomía para corregir deformidad angular;</a:t>
            </a:r>
          </a:p>
          <a:p>
            <a:pPr lvl="1" fontAlgn="t">
              <a:spcBef>
                <a:spcPts val="600"/>
              </a:spcBef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artrodesis (del tobillo);</a:t>
            </a:r>
          </a:p>
          <a:p>
            <a:pPr lvl="1" fontAlgn="t">
              <a:spcBef>
                <a:spcPts val="600"/>
              </a:spcBef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reemplazo articular en artritis de fase terminal.</a:t>
            </a:r>
          </a:p>
          <a:p>
            <a:pPr marL="0" indent="0" algn="l" rtl="0" eaLnBrk="1" fontAlgn="t" latinLnBrk="0" hangingPunct="1">
              <a:spcBef>
                <a:spcPts val="0"/>
              </a:spcBef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716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3ED41-2324-4859-8980-91418163F2A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dirty="0"/>
              <a:t>Hemorragia muscular</a:t>
            </a:r>
            <a:endParaRPr lang="es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F29FE-014D-4935-8933-F43BE53EB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196" y="1412126"/>
            <a:ext cx="6845300" cy="31157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La hemorragia muscular se define como un episodio hemorrágico en un músculo, determinado clínicamente y/o mediante estudios de imágenes.</a:t>
            </a:r>
            <a:endParaRPr lang="es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US" dirty="0"/>
              <a:t>Puede ocurrir en cualquier músculo y presentarse con dolor, inflamación y discapacidad funcional.</a:t>
            </a:r>
          </a:p>
          <a:p>
            <a:r>
              <a:rPr lang="es-US" dirty="0"/>
              <a:t>De no recibir tratamiento puede dar lugar a síndrome compartimental, con daño neurovascular y de tendones secundario, y contractura muscular y necrosis.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C8F35-CF8D-4E6D-B78A-7A717B26E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725" y="1629624"/>
            <a:ext cx="3428999" cy="2275608"/>
          </a:xfrm>
          <a:prstGeom prst="round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B6AB47-341A-49B8-A6E6-B486FD8E366A}"/>
              </a:ext>
            </a:extLst>
          </p:cNvPr>
          <p:cNvSpPr txBox="1">
            <a:spLocks/>
          </p:cNvSpPr>
          <p:nvPr/>
        </p:nvSpPr>
        <p:spPr>
          <a:xfrm>
            <a:off x="838200" y="4650265"/>
            <a:ext cx="10515598" cy="15620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0" u="none" strike="noStrike" kern="1200" baseline="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Recomendación 10.4.1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0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Todos los pacientes con hemofilia que presenten hemorragias musculares deberían recibir </a:t>
            </a:r>
            <a:r>
              <a:rPr lang="es-US" b="1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inmediatamente terapia de reemplazo con factor de coagulación </a:t>
            </a:r>
            <a:r>
              <a:rPr lang="es-US" b="0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y, </a:t>
            </a:r>
            <a:r>
              <a:rPr lang="es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ser pertinente, permanecer en observación para detectar complicaciones neurovasculares relacionadas con </a:t>
            </a:r>
            <a:r>
              <a:rPr lang="es-US" b="0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hemorragia.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301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3924B-A6EF-224F-BB16-86ED31F7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dirty="0"/>
              <a:t>Hemorragia muscular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952A3-F105-451D-8AB4-C9B1026C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425" y="1628983"/>
            <a:ext cx="5883150" cy="4413887"/>
          </a:xfrm>
          <a:prstGeom prst="roundRect">
            <a:avLst>
              <a:gd name="adj" fmla="val 10337"/>
            </a:avLst>
          </a:prstGeom>
        </p:spPr>
      </p:pic>
    </p:spTree>
    <p:extLst>
      <p:ext uri="{BB962C8B-B14F-4D97-AF65-F5344CB8AC3E}">
        <p14:creationId xmlns:p14="http://schemas.microsoft.com/office/powerpoint/2010/main" val="285802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84103-EBB8-43CD-9177-65364C45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US" dirty="0"/>
              <a:t>Hemorragia muscular</a:t>
            </a:r>
            <a:br>
              <a:rPr lang="es-US" dirty="0"/>
            </a:br>
            <a:r>
              <a:rPr lang="es-US" dirty="0"/>
              <a:t>Monitoreo y tratamiento clínicos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9F77D-C3DC-40B4-983A-2F9C082BF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71" y="1562100"/>
            <a:ext cx="7150769" cy="23457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US" b="1" dirty="0">
                <a:solidFill>
                  <a:schemeClr val="accent1"/>
                </a:solidFill>
              </a:rPr>
              <a:t>Recomendación 10.4.2</a:t>
            </a:r>
            <a:br>
              <a:rPr lang="es-US" dirty="0"/>
            </a:br>
            <a:r>
              <a:rPr lang="es-US" dirty="0"/>
              <a:t>Para todos los pacientes con hemofilia que presenten hemorragias musculares, la FMH recomienda </a:t>
            </a:r>
            <a:r>
              <a:rPr lang="es-US" b="1" dirty="0"/>
              <a:t>una valoración clínica detallada, calificación y monitoreo del dolor</a:t>
            </a:r>
            <a:r>
              <a:rPr lang="es-US" dirty="0"/>
              <a:t>, de acuerdo con la escala del dolor de la OMS, ya que el dolor de una hemorragia muscular podría ser un indicador precoz de daños neurovasculares y tisulares irreversibles.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3D224A-6BE2-480B-AB46-9BEB37B5F4E4}"/>
              </a:ext>
            </a:extLst>
          </p:cNvPr>
          <p:cNvGrpSpPr/>
          <p:nvPr/>
        </p:nvGrpSpPr>
        <p:grpSpPr>
          <a:xfrm>
            <a:off x="4089400" y="1346199"/>
            <a:ext cx="7721601" cy="1110183"/>
            <a:chOff x="4279899" y="3496168"/>
            <a:chExt cx="7721601" cy="1901332"/>
          </a:xfrm>
        </p:grpSpPr>
        <p:sp>
          <p:nvSpPr>
            <p:cNvPr id="6" name="Rectangle: Diagonal Corners Snipped 5">
              <a:extLst>
                <a:ext uri="{FF2B5EF4-FFF2-40B4-BE49-F238E27FC236}">
                  <a16:creationId xmlns:a16="http://schemas.microsoft.com/office/drawing/2014/main" id="{C75861F3-9CF8-4ABF-8630-DB662E57D9FC}"/>
                </a:ext>
              </a:extLst>
            </p:cNvPr>
            <p:cNvSpPr/>
            <p:nvPr/>
          </p:nvSpPr>
          <p:spPr>
            <a:xfrm>
              <a:off x="8686800" y="3606800"/>
              <a:ext cx="3314700" cy="1790700"/>
            </a:xfrm>
            <a:prstGeom prst="snip2DiagRect">
              <a:avLst>
                <a:gd name="adj1" fmla="val 20567"/>
                <a:gd name="adj2" fmla="val 0"/>
              </a:avLst>
            </a:prstGeom>
            <a:solidFill>
              <a:schemeClr val="accent3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" name="Rectangle: Diagonal Corners Snipped 6">
              <a:extLst>
                <a:ext uri="{FF2B5EF4-FFF2-40B4-BE49-F238E27FC236}">
                  <a16:creationId xmlns:a16="http://schemas.microsoft.com/office/drawing/2014/main" id="{D1E1554A-2510-4CBD-ADBE-1504DE2B70A7}"/>
                </a:ext>
              </a:extLst>
            </p:cNvPr>
            <p:cNvSpPr/>
            <p:nvPr/>
          </p:nvSpPr>
          <p:spPr>
            <a:xfrm>
              <a:off x="8610600" y="3606800"/>
              <a:ext cx="3314700" cy="1790700"/>
            </a:xfrm>
            <a:prstGeom prst="snip2DiagRect">
              <a:avLst>
                <a:gd name="adj1" fmla="val 20567"/>
                <a:gd name="adj2" fmla="val 0"/>
              </a:avLst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US" sz="1700" dirty="0">
                  <a:solidFill>
                    <a:schemeClr val="tx1"/>
                  </a:solidFill>
                  <a:latin typeface="+mj-lt"/>
                </a:rPr>
                <a:t>Debería monitorearse continuamente al paciente para detectar posible síndrome compartimental.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2F58DA-38A8-4B15-BE94-1CD8E7AD47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9899" y="4185599"/>
              <a:ext cx="4318003" cy="0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Diagonal Corners Snipped 12">
              <a:extLst>
                <a:ext uri="{FF2B5EF4-FFF2-40B4-BE49-F238E27FC236}">
                  <a16:creationId xmlns:a16="http://schemas.microsoft.com/office/drawing/2014/main" id="{AE035AE9-68D7-4C5D-B177-EAC6F60793D6}"/>
                </a:ext>
              </a:extLst>
            </p:cNvPr>
            <p:cNvSpPr/>
            <p:nvPr/>
          </p:nvSpPr>
          <p:spPr>
            <a:xfrm>
              <a:off x="8573862" y="3496168"/>
              <a:ext cx="3313339" cy="362637"/>
            </a:xfrm>
            <a:custGeom>
              <a:avLst/>
              <a:gdLst>
                <a:gd name="connsiteX0" fmla="*/ 368293 w 3314700"/>
                <a:gd name="connsiteY0" fmla="*/ 0 h 1790700"/>
                <a:gd name="connsiteX1" fmla="*/ 3314700 w 3314700"/>
                <a:gd name="connsiteY1" fmla="*/ 0 h 1790700"/>
                <a:gd name="connsiteX2" fmla="*/ 3314700 w 3314700"/>
                <a:gd name="connsiteY2" fmla="*/ 0 h 1790700"/>
                <a:gd name="connsiteX3" fmla="*/ 3314700 w 3314700"/>
                <a:gd name="connsiteY3" fmla="*/ 1422407 h 1790700"/>
                <a:gd name="connsiteX4" fmla="*/ 2946407 w 3314700"/>
                <a:gd name="connsiteY4" fmla="*/ 1790700 h 1790700"/>
                <a:gd name="connsiteX5" fmla="*/ 0 w 3314700"/>
                <a:gd name="connsiteY5" fmla="*/ 1790700 h 1790700"/>
                <a:gd name="connsiteX6" fmla="*/ 0 w 3314700"/>
                <a:gd name="connsiteY6" fmla="*/ 1790700 h 1790700"/>
                <a:gd name="connsiteX7" fmla="*/ 0 w 3314700"/>
                <a:gd name="connsiteY7" fmla="*/ 368293 h 1790700"/>
                <a:gd name="connsiteX8" fmla="*/ 368293 w 3314700"/>
                <a:gd name="connsiteY8" fmla="*/ 0 h 1790700"/>
                <a:gd name="connsiteX0" fmla="*/ 2946407 w 3314700"/>
                <a:gd name="connsiteY0" fmla="*/ 1790700 h 1882140"/>
                <a:gd name="connsiteX1" fmla="*/ 0 w 3314700"/>
                <a:gd name="connsiteY1" fmla="*/ 1790700 h 1882140"/>
                <a:gd name="connsiteX2" fmla="*/ 0 w 3314700"/>
                <a:gd name="connsiteY2" fmla="*/ 1790700 h 1882140"/>
                <a:gd name="connsiteX3" fmla="*/ 0 w 3314700"/>
                <a:gd name="connsiteY3" fmla="*/ 368293 h 1882140"/>
                <a:gd name="connsiteX4" fmla="*/ 368293 w 3314700"/>
                <a:gd name="connsiteY4" fmla="*/ 0 h 1882140"/>
                <a:gd name="connsiteX5" fmla="*/ 3314700 w 3314700"/>
                <a:gd name="connsiteY5" fmla="*/ 0 h 1882140"/>
                <a:gd name="connsiteX6" fmla="*/ 3314700 w 3314700"/>
                <a:gd name="connsiteY6" fmla="*/ 0 h 1882140"/>
                <a:gd name="connsiteX7" fmla="*/ 3314700 w 3314700"/>
                <a:gd name="connsiteY7" fmla="*/ 1422407 h 1882140"/>
                <a:gd name="connsiteX8" fmla="*/ 3037847 w 3314700"/>
                <a:gd name="connsiteY8" fmla="*/ 1882140 h 1882140"/>
                <a:gd name="connsiteX0" fmla="*/ 2946407 w 3314700"/>
                <a:gd name="connsiteY0" fmla="*/ 1790700 h 1790700"/>
                <a:gd name="connsiteX1" fmla="*/ 0 w 3314700"/>
                <a:gd name="connsiteY1" fmla="*/ 1790700 h 1790700"/>
                <a:gd name="connsiteX2" fmla="*/ 0 w 3314700"/>
                <a:gd name="connsiteY2" fmla="*/ 1790700 h 1790700"/>
                <a:gd name="connsiteX3" fmla="*/ 0 w 3314700"/>
                <a:gd name="connsiteY3" fmla="*/ 368293 h 1790700"/>
                <a:gd name="connsiteX4" fmla="*/ 368293 w 3314700"/>
                <a:gd name="connsiteY4" fmla="*/ 0 h 1790700"/>
                <a:gd name="connsiteX5" fmla="*/ 3314700 w 3314700"/>
                <a:gd name="connsiteY5" fmla="*/ 0 h 1790700"/>
                <a:gd name="connsiteX6" fmla="*/ 3314700 w 3314700"/>
                <a:gd name="connsiteY6" fmla="*/ 0 h 1790700"/>
                <a:gd name="connsiteX7" fmla="*/ 3314700 w 3314700"/>
                <a:gd name="connsiteY7" fmla="*/ 1422407 h 1790700"/>
                <a:gd name="connsiteX0" fmla="*/ 2946407 w 3314700"/>
                <a:gd name="connsiteY0" fmla="*/ 1790700 h 1790700"/>
                <a:gd name="connsiteX1" fmla="*/ 0 w 3314700"/>
                <a:gd name="connsiteY1" fmla="*/ 1790700 h 1790700"/>
                <a:gd name="connsiteX2" fmla="*/ 0 w 3314700"/>
                <a:gd name="connsiteY2" fmla="*/ 1790700 h 1790700"/>
                <a:gd name="connsiteX3" fmla="*/ 0 w 3314700"/>
                <a:gd name="connsiteY3" fmla="*/ 368293 h 1790700"/>
                <a:gd name="connsiteX4" fmla="*/ 368293 w 3314700"/>
                <a:gd name="connsiteY4" fmla="*/ 0 h 1790700"/>
                <a:gd name="connsiteX5" fmla="*/ 3314700 w 3314700"/>
                <a:gd name="connsiteY5" fmla="*/ 0 h 1790700"/>
                <a:gd name="connsiteX6" fmla="*/ 3314700 w 3314700"/>
                <a:gd name="connsiteY6" fmla="*/ 0 h 1790700"/>
                <a:gd name="connsiteX0" fmla="*/ 0 w 3314700"/>
                <a:gd name="connsiteY0" fmla="*/ 1790700 h 1790700"/>
                <a:gd name="connsiteX1" fmla="*/ 0 w 3314700"/>
                <a:gd name="connsiteY1" fmla="*/ 1790700 h 1790700"/>
                <a:gd name="connsiteX2" fmla="*/ 0 w 3314700"/>
                <a:gd name="connsiteY2" fmla="*/ 368293 h 1790700"/>
                <a:gd name="connsiteX3" fmla="*/ 368293 w 3314700"/>
                <a:gd name="connsiteY3" fmla="*/ 0 h 1790700"/>
                <a:gd name="connsiteX4" fmla="*/ 3314700 w 3314700"/>
                <a:gd name="connsiteY4" fmla="*/ 0 h 1790700"/>
                <a:gd name="connsiteX5" fmla="*/ 3314700 w 3314700"/>
                <a:gd name="connsiteY5" fmla="*/ 0 h 1790700"/>
                <a:gd name="connsiteX0" fmla="*/ 0 w 3314700"/>
                <a:gd name="connsiteY0" fmla="*/ 1790700 h 1790700"/>
                <a:gd name="connsiteX1" fmla="*/ 0 w 3314700"/>
                <a:gd name="connsiteY1" fmla="*/ 368293 h 1790700"/>
                <a:gd name="connsiteX2" fmla="*/ 368293 w 3314700"/>
                <a:gd name="connsiteY2" fmla="*/ 0 h 1790700"/>
                <a:gd name="connsiteX3" fmla="*/ 3314700 w 3314700"/>
                <a:gd name="connsiteY3" fmla="*/ 0 h 1790700"/>
                <a:gd name="connsiteX4" fmla="*/ 3314700 w 3314700"/>
                <a:gd name="connsiteY4" fmla="*/ 0 h 1790700"/>
                <a:gd name="connsiteX0" fmla="*/ 0 w 3314700"/>
                <a:gd name="connsiteY0" fmla="*/ 368293 h 368293"/>
                <a:gd name="connsiteX1" fmla="*/ 368293 w 3314700"/>
                <a:gd name="connsiteY1" fmla="*/ 0 h 368293"/>
                <a:gd name="connsiteX2" fmla="*/ 3314700 w 3314700"/>
                <a:gd name="connsiteY2" fmla="*/ 0 h 368293"/>
                <a:gd name="connsiteX3" fmla="*/ 3314700 w 3314700"/>
                <a:gd name="connsiteY3" fmla="*/ 0 h 368293"/>
                <a:gd name="connsiteX0" fmla="*/ 0 w 3211438"/>
                <a:gd name="connsiteY0" fmla="*/ 401429 h 401429"/>
                <a:gd name="connsiteX1" fmla="*/ 265031 w 3211438"/>
                <a:gd name="connsiteY1" fmla="*/ 0 h 401429"/>
                <a:gd name="connsiteX2" fmla="*/ 3211438 w 3211438"/>
                <a:gd name="connsiteY2" fmla="*/ 0 h 401429"/>
                <a:gd name="connsiteX3" fmla="*/ 3211438 w 3211438"/>
                <a:gd name="connsiteY3" fmla="*/ 0 h 401429"/>
                <a:gd name="connsiteX0" fmla="*/ 0 w 3180460"/>
                <a:gd name="connsiteY0" fmla="*/ 285455 h 285455"/>
                <a:gd name="connsiteX1" fmla="*/ 234053 w 3180460"/>
                <a:gd name="connsiteY1" fmla="*/ 0 h 285455"/>
                <a:gd name="connsiteX2" fmla="*/ 3180460 w 3180460"/>
                <a:gd name="connsiteY2" fmla="*/ 0 h 285455"/>
                <a:gd name="connsiteX3" fmla="*/ 3180460 w 3180460"/>
                <a:gd name="connsiteY3" fmla="*/ 0 h 285455"/>
                <a:gd name="connsiteX0" fmla="*/ 0 w 3170134"/>
                <a:gd name="connsiteY0" fmla="*/ 335158 h 335158"/>
                <a:gd name="connsiteX1" fmla="*/ 223727 w 3170134"/>
                <a:gd name="connsiteY1" fmla="*/ 0 h 335158"/>
                <a:gd name="connsiteX2" fmla="*/ 3170134 w 3170134"/>
                <a:gd name="connsiteY2" fmla="*/ 0 h 335158"/>
                <a:gd name="connsiteX3" fmla="*/ 3170134 w 3170134"/>
                <a:gd name="connsiteY3" fmla="*/ 0 h 335158"/>
                <a:gd name="connsiteX0" fmla="*/ 0 w 3143028"/>
                <a:gd name="connsiteY0" fmla="*/ 291668 h 291668"/>
                <a:gd name="connsiteX1" fmla="*/ 196621 w 3143028"/>
                <a:gd name="connsiteY1" fmla="*/ 0 h 291668"/>
                <a:gd name="connsiteX2" fmla="*/ 3143028 w 3143028"/>
                <a:gd name="connsiteY2" fmla="*/ 0 h 291668"/>
                <a:gd name="connsiteX3" fmla="*/ 3143028 w 3143028"/>
                <a:gd name="connsiteY3" fmla="*/ 0 h 291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028" h="291668">
                  <a:moveTo>
                    <a:pt x="0" y="291668"/>
                  </a:moveTo>
                  <a:lnTo>
                    <a:pt x="196621" y="0"/>
                  </a:lnTo>
                  <a:lnTo>
                    <a:pt x="3143028" y="0"/>
                  </a:lnTo>
                  <a:lnTo>
                    <a:pt x="3143028" y="0"/>
                  </a:lnTo>
                </a:path>
              </a:pathLst>
            </a:cu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805C9A1-5598-42ED-9D5B-0E3F2309D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6356351"/>
            <a:ext cx="9925050" cy="365125"/>
          </a:xfrm>
        </p:spPr>
        <p:txBody>
          <a:bodyPr/>
          <a:lstStyle/>
          <a:p>
            <a:r>
              <a:rPr lang="es-US" dirty="0"/>
              <a:t>OMS, Organización Mundial de la Salud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197CA-0628-4F3E-B498-C939B06DD3B6}"/>
              </a:ext>
            </a:extLst>
          </p:cNvPr>
          <p:cNvSpPr txBox="1"/>
          <p:nvPr/>
        </p:nvSpPr>
        <p:spPr>
          <a:xfrm>
            <a:off x="713072" y="4174921"/>
            <a:ext cx="10375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000" b="1" dirty="0">
                <a:solidFill>
                  <a:schemeClr val="accent1"/>
                </a:solidFill>
              </a:rPr>
              <a:t>Recomendación 10.4.3</a:t>
            </a:r>
            <a:br>
              <a:rPr lang="es-US" sz="2000" dirty="0"/>
            </a:br>
            <a:r>
              <a:rPr lang="es-US" sz="2000" dirty="0"/>
              <a:t>En </a:t>
            </a:r>
            <a:r>
              <a:rPr lang="es-US" sz="2000" b="1" dirty="0"/>
              <a:t>pacientes con hemofilia que presenten hemorragias musculares con señales de síndrome compartimental y compromiso neurovascular se requiere una fasciotomía </a:t>
            </a:r>
            <a:r>
              <a:rPr lang="es-US" sz="2000" dirty="0"/>
              <a:t>dentro de las 12 horas siguientes a la aparición de los síntomas, antes de que ocurran daños irreversibles debidos a la necrosis tisular.</a:t>
            </a: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51505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3AA2D-013D-4317-96F3-91AC7A42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Pseudotumores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B5DFE-407A-4337-98B6-7D3844A16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7924799" cy="4614863"/>
          </a:xfrm>
        </p:spPr>
        <p:txBody>
          <a:bodyPr>
            <a:normAutofit/>
          </a:bodyPr>
          <a:lstStyle/>
          <a:p>
            <a:r>
              <a:rPr lang="es-US" sz="2200" dirty="0">
                <a:latin typeface="Arial" panose="020B0604020202020204" pitchFamily="34" charset="0"/>
                <a:cs typeface="Arial" panose="020B0604020202020204" pitchFamily="34" charset="0"/>
              </a:rPr>
              <a:t>Los pseudotumores son complicaciones que consisten en la inflamación cística progresiva en un músculo y/o hueso.</a:t>
            </a:r>
          </a:p>
          <a:p>
            <a:r>
              <a:rPr lang="es-US" sz="2200" dirty="0"/>
              <a:t>Se presentan como resultado de hemorragias en tejidos blandos que no recibieron tratamiento adecuado, generalmente en un músculo adyacente al hueso.</a:t>
            </a:r>
          </a:p>
          <a:p>
            <a:r>
              <a:rPr lang="es-US" sz="2200" dirty="0"/>
              <a:t>Pueden valorarse y recibir seguimiento mediante ultrasonidos seriados.</a:t>
            </a:r>
          </a:p>
          <a:p>
            <a:pPr lvl="1"/>
            <a:r>
              <a:rPr lang="es-US" sz="2200" dirty="0"/>
              <a:t>También pueden utilizarse TC e IRM.</a:t>
            </a:r>
          </a:p>
          <a:p>
            <a:r>
              <a:rPr lang="es-US" sz="2200" dirty="0"/>
              <a:t>Su tratamiento depende de su ubicación, tamaño, tasa de crecimiento y efecto en estructuras adyacentes.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B351D-EBA9-4085-B6C9-8CD33515C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US" baseline="30000" dirty="0"/>
              <a:t>1</a:t>
            </a:r>
            <a:r>
              <a:rPr lang="es-US" dirty="0"/>
              <a:t>Caso cortesía del Dr. Prashant  Mudgal, Radiopaedia.org, rID: 27167.</a:t>
            </a:r>
          </a:p>
          <a:p>
            <a:r>
              <a:rPr lang="es-US" dirty="0"/>
              <a:t>TC, tomografía computarizada; IRM, imágenes de resonancia magnética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EDA91-F8D9-4B06-BDC6-981119F97C80}"/>
              </a:ext>
            </a:extLst>
          </p:cNvPr>
          <p:cNvSpPr txBox="1"/>
          <p:nvPr/>
        </p:nvSpPr>
        <p:spPr>
          <a:xfrm>
            <a:off x="8657695" y="5457669"/>
            <a:ext cx="32385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S" sz="1600" dirty="0">
                <a:latin typeface="Arial" panose="020B0604020202020204" pitchFamily="34" charset="0"/>
                <a:cs typeface="Arial" panose="020B0604020202020204" pitchFamily="34" charset="0"/>
              </a:rPr>
              <a:t>Pseudotumor hemofílico intraóseo</a:t>
            </a:r>
            <a:r>
              <a:rPr lang="es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9412B3-0C47-4DA6-A6B4-910543813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594" y="1409417"/>
            <a:ext cx="2280705" cy="4048252"/>
          </a:xfrm>
          <a:prstGeom prst="round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682263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3924B-A6EF-224F-BB16-86ED31F7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sz="3400" b="1" dirty="0"/>
              <a:t>Pseudotumores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57F74E-EF42-4919-855F-81B5A6A1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A13D4-3C55-4C66-8049-96FC88F29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288" y="1377492"/>
            <a:ext cx="6279424" cy="4712616"/>
          </a:xfrm>
          <a:prstGeom prst="roundRect">
            <a:avLst>
              <a:gd name="adj" fmla="val 9121"/>
            </a:avLst>
          </a:prstGeom>
        </p:spPr>
      </p:pic>
    </p:spTree>
    <p:extLst>
      <p:ext uri="{BB962C8B-B14F-4D97-AF65-F5344CB8AC3E}">
        <p14:creationId xmlns:p14="http://schemas.microsoft.com/office/powerpoint/2010/main" val="165611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9E7F2-8A51-944D-9B89-44C4FD5FF2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74742" y="1106862"/>
            <a:ext cx="4042511" cy="5217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3FA7CA-25A6-4E52-AD19-9B794E7D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1193380" cy="124186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US" dirty="0"/>
              <a:t>Guías de la FMH para el tratamiento de la hemofilia</a:t>
            </a:r>
            <a:endParaRPr lang="en-CA" b="1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B9AC624-FDA2-46BE-857A-512BF444C5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6356351"/>
            <a:ext cx="9925050" cy="365125"/>
          </a:xfrm>
        </p:spPr>
        <p:txBody>
          <a:bodyPr>
            <a:noAutofit/>
          </a:bodyPr>
          <a:lstStyle/>
          <a:p>
            <a:r>
              <a:rPr lang="es-US" sz="900" b="1" i="1" u="none" strike="noStrike" baseline="0" dirty="0"/>
              <a:t>Todas las recomendaciones están basadas en consenso.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900" dirty="0"/>
              <a:t>Srivastava A et al. Haemophilia. 2020;26(Suppl 6):1–158. </a:t>
            </a:r>
          </a:p>
        </p:txBody>
      </p:sp>
    </p:spTree>
    <p:extLst>
      <p:ext uri="{BB962C8B-B14F-4D97-AF65-F5344CB8AC3E}">
        <p14:creationId xmlns:p14="http://schemas.microsoft.com/office/powerpoint/2010/main" val="164979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4EF5C-DDAF-4610-AD41-3267F1AE6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Pseudotumores</a:t>
            </a:r>
            <a:br>
              <a:rPr lang="es-US" dirty="0"/>
            </a:br>
            <a:r>
              <a:rPr lang="es-US" b="1" dirty="0"/>
              <a:t>Tratamiento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78886-0E6E-4198-9751-62376B21D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0" u="none" strike="noStrike" kern="120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Recomendación 10.5.2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pacientes con hemofilia que presenten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pequeños pseudotumores precoces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(antes de la formación de una pseudocápsula) y que no tengan acceso a profilaxis periódica, la FMH recomienda un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régimen corto (6-8 semanas) de terapia de reemplazo de factor de coagulación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con una posible continuación de la terapia si la valoración mediante ultrasonidos seriados indicara que el</a:t>
            </a:r>
            <a:r>
              <a:rPr lang="es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pseudotumor se está encogiendo, con una nueva evaluación después de 4-6 meses.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s-US" b="1" i="0" u="none" strike="noStrike" kern="1200" dirty="0">
              <a:solidFill>
                <a:srgbClr val="008BB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0" u="none" strike="noStrike" kern="120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Recomendación 10.5.3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pacientes con hemofilia que presenten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pseudotumores grandes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la FMH recomienda la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escisión quir</a:t>
            </a:r>
            <a:r>
              <a:rPr lang="es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úrgica </a:t>
            </a:r>
            <a:r>
              <a:rPr lang="es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pseudotumor con la pseudocápsula, realizada exclusivamente por un equipo quirúrgico con experiencia</a:t>
            </a:r>
            <a:r>
              <a:rPr lang="es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hemofilia, en un centro de tratamiento de hemofilia, en la medida de lo posible, seguida de un estrecho monitoreo y de profilaxis a largo plazo a fin de evitar la recurrencia de hemorragias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EFE66-BBDD-4901-85FF-8BA66DA078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9939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2D2D-9476-4138-A3B2-F4B507E8889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Fracturas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947D1-9197-4309-9D0A-1DA93FFE0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5892800" cy="379813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s-US" sz="2400" dirty="0"/>
              <a:t>Las fracturas no son frecuentes en PCH, a pesar de una elevada incidencia de osteopenia y osteoporosis.</a:t>
            </a:r>
          </a:p>
          <a:p>
            <a:r>
              <a:rPr lang="es-US" sz="2400" dirty="0"/>
              <a:t>Sin embargo, un paciente con artropatía hemofílica podría correr el riesgo de fracturas en torno a una articulación con pérdida importante del movimiento y en huesos osteoporóticos.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520F3-F252-465A-9BE9-BB42CD8F3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aseline="30000" dirty="0"/>
              <a:t>1</a:t>
            </a:r>
            <a:r>
              <a:rPr lang="it-IT" dirty="0"/>
              <a:t> Khanna P et al. Haemophilia. 2016 Mar;22(2):e113–5.</a:t>
            </a:r>
          </a:p>
          <a:p>
            <a:pPr marL="0" indent="0">
              <a:buNone/>
            </a:pPr>
            <a:r>
              <a:rPr lang="it-IT" dirty="0"/>
              <a:t>PCH, personas con hemofilia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385170-ADA1-4CFE-8C23-532EFFE94E9D}"/>
              </a:ext>
            </a:extLst>
          </p:cNvPr>
          <p:cNvSpPr txBox="1"/>
          <p:nvPr/>
        </p:nvSpPr>
        <p:spPr>
          <a:xfrm>
            <a:off x="7336346" y="5134489"/>
            <a:ext cx="35856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S" sz="1600" dirty="0">
                <a:latin typeface="Arial" panose="020B0604020202020204" pitchFamily="34" charset="0"/>
                <a:cs typeface="Arial" panose="020B0604020202020204" pitchFamily="34" charset="0"/>
              </a:rPr>
              <a:t>Vista AP de una fractura intraarticular conminuta en la rodilla derecha, que afecta la meseta tibial lateral derecha y la metáfisis.</a:t>
            </a:r>
            <a:r>
              <a:rPr lang="es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307C3E-7E25-488B-9288-01634441E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950" y="1315504"/>
            <a:ext cx="2554445" cy="37981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42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3924B-A6EF-224F-BB16-86ED31F7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dirty="0"/>
              <a:t>Fracturas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7F8AD-2717-4420-96DB-3E2199FD7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1300" y="6356350"/>
            <a:ext cx="596900" cy="365125"/>
          </a:xfrm>
        </p:spPr>
        <p:txBody>
          <a:bodyPr/>
          <a:lstStyle/>
          <a:p>
            <a:r>
              <a:rPr lang="en-CA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C65F2-1F23-4897-902E-4604CDF0A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096" y="1595965"/>
            <a:ext cx="9287808" cy="4106336"/>
          </a:xfrm>
          <a:prstGeom prst="roundRect">
            <a:avLst>
              <a:gd name="adj" fmla="val 13148"/>
            </a:avLst>
          </a:prstGeom>
        </p:spPr>
      </p:pic>
    </p:spTree>
    <p:extLst>
      <p:ext uri="{BB962C8B-B14F-4D97-AF65-F5344CB8AC3E}">
        <p14:creationId xmlns:p14="http://schemas.microsoft.com/office/powerpoint/2010/main" val="2165436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7BC3-F76A-4237-8306-830E0877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Fracturas</a:t>
            </a:r>
            <a:br>
              <a:rPr lang="es-US" dirty="0"/>
            </a:br>
            <a:r>
              <a:rPr lang="es-US" dirty="0"/>
              <a:t>Tratamiento</a:t>
            </a:r>
            <a:endParaRPr lang="es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8030D-DE5D-428E-B550-6A4586835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0" u="none" strike="noStrike" kern="120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Recomendación 10.6.1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personas con hemofilia</a:t>
            </a:r>
            <a:r>
              <a:rPr lang="es-US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que sufren fracturas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la FMH recomienda </a:t>
            </a:r>
            <a:r>
              <a:rPr lang="es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 inmediato con concentrados de factor de coagulación u otros agentes hemostáticos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y tratamiento continuo a fin de mantener niveles de factor suficientemente elevados para el control de hemorragias durante una semana o más, dependiendo de las posibilidades de hemorragia debido al sitio o a la estabilidad de la fractura. Subsecuentemente </a:t>
            </a:r>
            <a:r>
              <a:rPr lang="es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pueden mantenerse menores niveles de factor durante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10-14 días </a:t>
            </a:r>
            <a:r>
              <a:rPr lang="es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fin de prevenir hemorragias en tejidos blandos mientras se estabiliza la fractura. El monitoreo clínico es sumamente importante debido al riesgo de síndrome compartimental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s-US" b="1" i="0" u="none" strike="noStrike" kern="1200" baseline="0" dirty="0">
              <a:solidFill>
                <a:srgbClr val="008BB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0" u="none" strike="noStrike" kern="1200" baseline="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Recomendación 10.6.2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0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personas con hemofilia</a:t>
            </a:r>
            <a:r>
              <a:rPr lang="es-US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que sufren fracturas</a:t>
            </a:r>
            <a:r>
              <a:rPr lang="es-US" b="0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la FMH recomienda férulas en lugar de yesos completos a fin de evitar síndrome compartimental (particularmente en las fases tempranas), y </a:t>
            </a:r>
            <a:r>
              <a:rPr lang="es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fijadores externos para fracturas abiertas o infectadas</a:t>
            </a:r>
            <a:r>
              <a:rPr lang="es-US" b="0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7381C-2AB3-48F7-B023-B4BBC690D76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0551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F4B4C-AA8A-4C2E-B0CE-8B2791810FC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Cirugía ortopédica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90F87-7082-4C64-BBB7-09A944E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327937"/>
            <a:ext cx="10515600" cy="46148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US" dirty="0"/>
              <a:t>La cirugía planificada en múltiples sitios, con procedimientos simultáneos o escalonados, puede permitir una recuperación más expedita de la marcha y la función general.</a:t>
            </a:r>
            <a:br>
              <a:rPr lang="es-US" b="1" dirty="0"/>
            </a:br>
            <a:endParaRPr lang="es-US" b="1" dirty="0"/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0" u="none" strike="noStrike" kern="1200" dirty="0">
                <a:solidFill>
                  <a:srgbClr val="008BB0"/>
                </a:solidFill>
                <a:effectLst/>
                <a:cs typeface="Arial" panose="020B0604020202020204" pitchFamily="34" charset="0"/>
              </a:rPr>
              <a:t>Recomendación 10.7.1</a:t>
            </a:r>
            <a:endParaRPr lang="es-US" b="0" i="0" u="none" strike="noStrike" dirty="0">
              <a:effectLst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Para pacientes con hemofilia </a:t>
            </a:r>
            <a:r>
              <a:rPr lang="es-US" dirty="0">
                <a:solidFill>
                  <a:srgbClr val="000000"/>
                </a:solidFill>
                <a:cs typeface="Arial" panose="020B0604020202020204" pitchFamily="34" charset="0"/>
              </a:rPr>
              <a:t>que requieran cirugía ortopédica, particularmente en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casos </a:t>
            </a:r>
            <a:r>
              <a:rPr lang="es-US" b="1" dirty="0">
                <a:solidFill>
                  <a:srgbClr val="000000"/>
                </a:solidFill>
                <a:cs typeface="Arial" panose="020B0604020202020204" pitchFamily="34" charset="0"/>
              </a:rPr>
              <a:t>en los que haya supuración al cerrar heridas</a:t>
            </a:r>
            <a:r>
              <a:rPr lang="es-US" dirty="0">
                <a:solidFill>
                  <a:srgbClr val="000000"/>
                </a:solidFill>
                <a:cs typeface="Arial" panose="020B0604020202020204" pitchFamily="34" charset="0"/>
              </a:rPr>
              <a:t>, así como cavidades o espacios vacíos, </a:t>
            </a:r>
            <a:r>
              <a:rPr lang="es-US" i="0" u="none" strike="noStrike" kern="12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la FMH sugiere el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uso de mejoradores de la coagulación locales y la infiltración de las heridas con agentes anestésicos locales (lignocaína/lidocaína y/o bupivacaína) con un sellador</a:t>
            </a:r>
            <a:r>
              <a:rPr lang="es-US" b="1" dirty="0">
                <a:solidFill>
                  <a:srgbClr val="000000"/>
                </a:solidFill>
                <a:cs typeface="Arial" panose="020B0604020202020204" pitchFamily="34" charset="0"/>
              </a:rPr>
              <a:t> o aerosol de adrenalina y fibrina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para controlar la supuración sanguínea durante operaciones en campos quirúrgicos extensos. </a:t>
            </a: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s-US" b="0" i="0" u="none" strike="noStrike" dirty="0">
              <a:effectLst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0" u="none" strike="noStrike" kern="1200" dirty="0">
                <a:solidFill>
                  <a:srgbClr val="008BB0"/>
                </a:solidFill>
                <a:effectLst/>
                <a:cs typeface="Arial" panose="020B0604020202020204" pitchFamily="34" charset="0"/>
              </a:rPr>
              <a:t>Recomendación 10.7.2</a:t>
            </a:r>
            <a:endParaRPr lang="es-US" b="0" i="0" u="none" strike="noStrike" dirty="0">
              <a:effectLst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Para pacientes con hemofilia </a:t>
            </a:r>
            <a:r>
              <a:rPr lang="es-US" dirty="0">
                <a:solidFill>
                  <a:srgbClr val="000000"/>
                </a:solidFill>
                <a:cs typeface="Arial" panose="020B0604020202020204" pitchFamily="34" charset="0"/>
              </a:rPr>
              <a:t>que requieran cirugía ortopédica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la FMH recomienda </a:t>
            </a:r>
            <a:r>
              <a:rPr lang="es-US" b="1" dirty="0">
                <a:solidFill>
                  <a:srgbClr val="000000"/>
                </a:solidFill>
                <a:cs typeface="Arial" panose="020B0604020202020204" pitchFamily="34" charset="0"/>
              </a:rPr>
              <a:t>terapia de reemplazo de factor y un estrecho monitoreo y control del dolor, con mayores dosis de analgésicos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s-US" dirty="0">
                <a:solidFill>
                  <a:srgbClr val="000000"/>
                </a:solidFill>
                <a:cs typeface="Arial" panose="020B0604020202020204" pitchFamily="34" charset="0"/>
              </a:rPr>
              <a:t>durante el periodo posoperatorio inmediato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</a:t>
            </a:r>
            <a:endParaRPr lang="es-US" b="0" i="0" u="none" strike="noStrike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8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4FDF-3693-4B03-A337-5E52FE5A0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Reemplazo articular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30244-5B6C-487E-A762-75898E5C4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0" u="none" strike="noStrike" kern="120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Recomendación 10.8.1 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pacientes con hemofilia, la FMH recomienda </a:t>
            </a:r>
            <a:r>
              <a:rPr lang="es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reemplazo articular solamente en casos de artropatía hemofílica establecida que no responda a tratamientos no quirúrgicos o de otro tipo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y que esté acompañada de dolor, discapacidad funcional y pérdida de participación en actividades de la vida cotidiana.</a:t>
            </a: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CA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CA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s-US" b="1" i="0" u="none" strike="noStrike" kern="1200" baseline="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OBSERVACIÓN</a:t>
            </a:r>
            <a:r>
              <a:rPr lang="es-US" b="0" i="0" u="none" strike="noStrike" kern="1200" baseline="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US" b="0" i="0" u="none" strike="noStrike" kern="120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ácido tranexámico y los selladores de fibrina pueden usarse de manera perioperatoria para reducir la pérdida de sangre</a:t>
            </a:r>
            <a:r>
              <a:rPr lang="es-US" b="0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es-US" b="1" i="0" u="none" strike="noStrike" kern="1200" baseline="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OBSERVACIÓN</a:t>
            </a:r>
            <a:r>
              <a:rPr lang="es-US" dirty="0">
                <a:solidFill>
                  <a:srgbClr val="008B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US" b="0" i="0" u="none" strike="noStrike" kern="1200" baseline="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US" b="1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dealmente, la fisioterapia debería iniciarse el día de la cirugía</a:t>
            </a:r>
            <a:r>
              <a:rPr lang="es-US" b="0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con movilización precoz y ejercicios progresivos adecuados a fin de recuperar el </a:t>
            </a:r>
            <a:r>
              <a:rPr lang="es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 y la fuerza muscular</a:t>
            </a:r>
            <a:r>
              <a:rPr lang="es-US" b="0" i="0" u="none" strike="noStrike" kern="120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b="0" i="0" u="none" strike="noStrike" kern="1200" baseline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CA" b="0" i="0" u="none" strike="noStrike" dirty="0">
              <a:effectLst/>
              <a:latin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3A241-468C-45C8-B36A-9395113F8B0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CA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2324FD-7F1F-4487-B281-D3F000184638}"/>
              </a:ext>
            </a:extLst>
          </p:cNvPr>
          <p:cNvSpPr/>
          <p:nvPr/>
        </p:nvSpPr>
        <p:spPr>
          <a:xfrm>
            <a:off x="838199" y="3679265"/>
            <a:ext cx="10365608" cy="1782679"/>
          </a:xfrm>
          <a:prstGeom prst="roundRect">
            <a:avLst/>
          </a:prstGeom>
          <a:noFill/>
          <a:ln w="28575">
            <a:solidFill>
              <a:srgbClr val="008B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2799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45B63-31AE-4AB6-8F08-47EE798A9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US" dirty="0"/>
              <a:t>Reemplazo articular</a:t>
            </a:r>
            <a:r>
              <a:rPr lang="es-US" b="1" dirty="0"/>
              <a:t> </a:t>
            </a:r>
            <a:br>
              <a:rPr lang="es-US" b="1" dirty="0"/>
            </a:br>
            <a:r>
              <a:rPr lang="es-US" b="1" dirty="0"/>
              <a:t>Consideraciones quirúrgicas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5C6B98-ADD9-49C3-8F8F-698928B1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421B1D-FEC9-4C17-A791-D1DA57A97B7A}"/>
              </a:ext>
            </a:extLst>
          </p:cNvPr>
          <p:cNvGrpSpPr/>
          <p:nvPr/>
        </p:nvGrpSpPr>
        <p:grpSpPr>
          <a:xfrm>
            <a:off x="937260" y="1663700"/>
            <a:ext cx="10071099" cy="4257522"/>
            <a:chOff x="1748064" y="1828600"/>
            <a:chExt cx="6855223" cy="425752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B73C33-CB48-4C3E-879A-E7F85D3E9C4A}"/>
                </a:ext>
              </a:extLst>
            </p:cNvPr>
            <p:cNvSpPr/>
            <p:nvPr/>
          </p:nvSpPr>
          <p:spPr>
            <a:xfrm>
              <a:off x="1748064" y="1828600"/>
              <a:ext cx="3342605" cy="2005563"/>
            </a:xfrm>
            <a:prstGeom prst="roundRect">
              <a:avLst/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La hemostasia meticulosa es indispensable para el éxito del procedimiento quirúrgico.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7E50A8B-1A2A-4E1F-B4E2-72E006AEC04C}"/>
                </a:ext>
              </a:extLst>
            </p:cNvPr>
            <p:cNvSpPr/>
            <p:nvPr/>
          </p:nvSpPr>
          <p:spPr>
            <a:xfrm>
              <a:off x="5260682" y="1828600"/>
              <a:ext cx="3342605" cy="2005563"/>
            </a:xfrm>
            <a:prstGeom prst="roundRect">
              <a:avLst/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Generalmente no hay necesidad de profilaxis para trombosis venosa profunda, a menos que se mantengan niveles plasmáticos muy elevados durante el periodo posoperatorio.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93BF116-3C59-4D0D-928B-E28FCF3E3496}"/>
                </a:ext>
              </a:extLst>
            </p:cNvPr>
            <p:cNvSpPr/>
            <p:nvPr/>
          </p:nvSpPr>
          <p:spPr>
            <a:xfrm>
              <a:off x="1748064" y="4080559"/>
              <a:ext cx="3342605" cy="2005563"/>
            </a:xfrm>
            <a:prstGeom prst="roundRect">
              <a:avLst/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US" sz="2000" dirty="0">
                  <a:latin typeface="Arial" panose="020B0604020202020204" pitchFamily="34" charset="0"/>
                  <a:cs typeface="Arial" panose="020B0604020202020204" pitchFamily="34" charset="0"/>
                </a:rPr>
                <a:t>Debería utilizarse cemento impregnado con antibióticos en todos los casos en los que se realiza fijación con cemento.</a:t>
              </a:r>
              <a:endParaRPr lang="es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E43DD72-A076-4399-A17A-D1AB7B8B68BA}"/>
                </a:ext>
              </a:extLst>
            </p:cNvPr>
            <p:cNvSpPr/>
            <p:nvPr/>
          </p:nvSpPr>
          <p:spPr>
            <a:xfrm>
              <a:off x="5260682" y="4080559"/>
              <a:ext cx="3342605" cy="2005563"/>
            </a:xfrm>
            <a:prstGeom prst="roundRect">
              <a:avLst/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El cierre de la </a:t>
              </a:r>
              <a:r>
                <a:rPr lang="es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herida debería ser meticuloso.</a:t>
              </a:r>
              <a:endParaRPr lang="es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987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3F391-F1D7-425A-801D-8B6EFDA0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Impactos psicosociales de las complicaciones musculoesqueléticas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63993B-BACD-4863-8B4D-760B6EDC0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364" y="1439782"/>
            <a:ext cx="3746758" cy="4842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S" sz="1850" b="1" dirty="0">
                <a:solidFill>
                  <a:srgbClr val="008B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limitaciones psicosociales de la artropatía hemofílica pueden agravarse debido a los siguientes factores</a:t>
            </a:r>
            <a:r>
              <a:rPr lang="es-US" sz="1850" b="1" kern="1200" dirty="0">
                <a:solidFill>
                  <a:srgbClr val="008B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es-US" sz="1850" b="1" kern="1200" dirty="0">
              <a:solidFill>
                <a:srgbClr val="008B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556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Cambios en la marcha.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556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Afectación de múltiples articulaciones.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556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Dolor crónico.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E61A4-FA89-4D15-BE0E-3ECA02DFBDD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CA" dirty="0"/>
              <a:t> 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C9FF912-3CC6-4FBD-9729-1696AFEC5841}"/>
              </a:ext>
            </a:extLst>
          </p:cNvPr>
          <p:cNvSpPr txBox="1">
            <a:spLocks/>
          </p:cNvSpPr>
          <p:nvPr/>
        </p:nvSpPr>
        <p:spPr>
          <a:xfrm>
            <a:off x="5197647" y="1401484"/>
            <a:ext cx="6699173" cy="4842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s-US" sz="1850" b="1" dirty="0">
                <a:solidFill>
                  <a:srgbClr val="008B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impactos psicosociales de estos factores agravantes pueden dar lugar a lo siguiente:</a:t>
            </a:r>
          </a:p>
          <a:p>
            <a:pPr marL="171450" lvl="1" indent="-171450" algn="l" defTabSz="755650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Ausentismo escolar o laboral.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55650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es-US" sz="1850" kern="1200" dirty="0">
                <a:latin typeface="Arial" panose="020B0604020202020204" pitchFamily="34" charset="0"/>
                <a:cs typeface="Arial" panose="020B0604020202020204" pitchFamily="34" charset="0"/>
              </a:rPr>
              <a:t>Limitaciones en la participación deportiva</a:t>
            </a: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55650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es-US" sz="1850" kern="1200" dirty="0">
                <a:latin typeface="Arial" panose="020B0604020202020204" pitchFamily="34" charset="0"/>
                <a:cs typeface="Arial" panose="020B0604020202020204" pitchFamily="34" charset="0"/>
              </a:rPr>
              <a:t>Reducción en la socialización y/o aumento del aislamiento.</a:t>
            </a:r>
          </a:p>
          <a:p>
            <a:pPr marL="171450" lvl="1" indent="-171450" algn="l" defTabSz="755650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Autopercepción negativa relacionada con la imagen corporal, la masculinidad y/o la autoestima.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55650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Falta de un sentido de normalidad.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55650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Flexibilidad física limitada en cuanto a posturas sexuales.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55650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Problemas con las relaciones personales.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55650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Pérdida de roles y/o cambio de roles.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55650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Aumento del cansancio.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55650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es-US" sz="1850" dirty="0">
                <a:latin typeface="Arial" panose="020B0604020202020204" pitchFamily="34" charset="0"/>
                <a:cs typeface="Arial" panose="020B0604020202020204" pitchFamily="34" charset="0"/>
              </a:rPr>
              <a:t>Comportamientos de afrontamiento negativos.</a:t>
            </a:r>
            <a:endParaRPr lang="es-US" sz="185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76629C-1718-4F7F-B0E6-44C483DD84CC}"/>
              </a:ext>
            </a:extLst>
          </p:cNvPr>
          <p:cNvCxnSpPr/>
          <p:nvPr/>
        </p:nvCxnSpPr>
        <p:spPr>
          <a:xfrm>
            <a:off x="4908884" y="1562100"/>
            <a:ext cx="0" cy="452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634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467D7-6F9F-4D09-B0DE-5A23B61D5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Impactos psicosociales de las complicaciones musculoesqueléticas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D60052-C001-4866-9650-E12401D26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0" u="none" strike="noStrike" kern="1200" baseline="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Recomendación 10.9.2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pacientes con hemofilia que presenten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 musculoesquelético crónico o limitaciones funcionales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la FMH recomienda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valoraciones psicosociales individualizadas específicas y estrategias de intervención </a:t>
            </a:r>
            <a:r>
              <a:rPr lang="es-US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orientadas a lograr una mejor calidad de vida, entre ellas asesoría psicosocial, asesoría educativa y laboral, y planificación financiera.</a:t>
            </a: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s-US" i="0" u="none" strike="noStrike" kern="1200" baseline="0" dirty="0">
              <a:solidFill>
                <a:srgbClr val="008BB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0" u="none" strike="noStrike" kern="1200" baseline="0" dirty="0">
                <a:solidFill>
                  <a:srgbClr val="008BB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Recomendación 10.9.3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pacientes con hemofilia que presenten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 musculoesquelético crónico o limitaciones funcionales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la FMH recomienda la </a:t>
            </a:r>
            <a:r>
              <a:rPr lang="es-US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promoción de redes de apoyo, la mentoría por colegas, y oportunidades educativas grupales </a:t>
            </a:r>
            <a:r>
              <a:rPr lang="es-US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fin de apoyar su capacidad para afrontar complicaciones musculoesqueléticas, reducir el aislamiento social y fortalecer la resiliencia.</a:t>
            </a:r>
            <a:endParaRPr lang="es-US" b="0" i="0" u="none" strike="noStrike" dirty="0">
              <a:effectLst/>
              <a:latin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5DBDB-D2AF-43FE-A197-34B0B4095C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2628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42BD-828F-40F3-9627-2DB4E172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Conclusiones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7E511-836F-41C1-9E29-AECE87B4B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Las hemorragias articulares recurrentes causan</a:t>
            </a:r>
            <a:r>
              <a:rPr lang="es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b="1" dirty="0">
                <a:latin typeface="Arial" panose="020B0604020202020204" pitchFamily="34" charset="0"/>
                <a:cs typeface="Arial" panose="020B0604020202020204" pitchFamily="34" charset="0"/>
              </a:rPr>
              <a:t>daño articular progresivo.</a:t>
            </a:r>
            <a:endParaRPr lang="es-US" sz="2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US" b="1" dirty="0">
                <a:latin typeface="Arial" panose="020B0604020202020204" pitchFamily="34" charset="0"/>
                <a:cs typeface="Arial" panose="020B0604020202020204" pitchFamily="34" charset="0"/>
              </a:rPr>
              <a:t>El tratamiento inadecuado</a:t>
            </a:r>
            <a:r>
              <a:rPr lang="es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de hemorragias intramusculares puede dar lugar a contracturas musculares.</a:t>
            </a:r>
          </a:p>
          <a:p>
            <a:r>
              <a:rPr lang="es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La profilaxis</a:t>
            </a:r>
            <a:r>
              <a:rPr lang="es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 se considera la norma terapéutica.</a:t>
            </a:r>
          </a:p>
          <a:p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El tratamiento exitoso para lograr una recuperación funcional completa requiere una combinación de terapia de reemplazo con</a:t>
            </a:r>
            <a:r>
              <a:rPr lang="es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CFC</a:t>
            </a:r>
            <a:r>
              <a:rPr lang="es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 u otra </a:t>
            </a:r>
            <a:r>
              <a:rPr lang="es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cobertura hemostática </a:t>
            </a:r>
            <a:r>
              <a:rPr lang="es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US" b="1" dirty="0">
                <a:latin typeface="Arial" panose="020B0604020202020204" pitchFamily="34" charset="0"/>
                <a:cs typeface="Arial" panose="020B0604020202020204" pitchFamily="34" charset="0"/>
              </a:rPr>
              <a:t>fisioterapia.</a:t>
            </a:r>
            <a:endParaRPr lang="es-US" sz="2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US" b="1" dirty="0">
                <a:latin typeface="Arial" panose="020B0604020202020204" pitchFamily="34" charset="0"/>
                <a:cs typeface="Arial" panose="020B0604020202020204" pitchFamily="34" charset="0"/>
              </a:rPr>
              <a:t>La instrucción al paciente</a:t>
            </a:r>
            <a:r>
              <a:rPr lang="es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sobre problemas musculoesqueléticos en la hemofilia es fundamental y debería abarcar salud articular y muscular.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172219-FCC9-43AB-BEC1-8737B4401A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US" sz="900" kern="1200" dirty="0">
                <a:latin typeface="Arial" panose="020B0604020202020204" pitchFamily="34" charset="0"/>
                <a:cs typeface="Arial" panose="020B0604020202020204" pitchFamily="34" charset="0"/>
              </a:rPr>
              <a:t>CFC, concentrado de factor de coagulación</a:t>
            </a:r>
            <a:endParaRPr lang="es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E0F87-A87F-4314-A7A5-8FD7B3E265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9B4DECC-64A8-456A-B01C-C2F58F1370CA}"/>
              </a:ext>
            </a:extLst>
          </p:cNvPr>
          <p:cNvSpPr/>
          <p:nvPr/>
        </p:nvSpPr>
        <p:spPr>
          <a:xfrm>
            <a:off x="838200" y="1096402"/>
            <a:ext cx="10515600" cy="953657"/>
          </a:xfrm>
          <a:custGeom>
            <a:avLst/>
            <a:gdLst>
              <a:gd name="connsiteX0" fmla="*/ 0 w 10515600"/>
              <a:gd name="connsiteY0" fmla="*/ 0 h 922747"/>
              <a:gd name="connsiteX1" fmla="*/ 10515600 w 10515600"/>
              <a:gd name="connsiteY1" fmla="*/ 0 h 922747"/>
              <a:gd name="connsiteX2" fmla="*/ 10515600 w 10515600"/>
              <a:gd name="connsiteY2" fmla="*/ 922747 h 922747"/>
              <a:gd name="connsiteX3" fmla="*/ 0 w 10515600"/>
              <a:gd name="connsiteY3" fmla="*/ 922747 h 922747"/>
              <a:gd name="connsiteX4" fmla="*/ 0 w 10515600"/>
              <a:gd name="connsiteY4" fmla="*/ 0 h 92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922747">
                <a:moveTo>
                  <a:pt x="0" y="0"/>
                </a:moveTo>
                <a:lnTo>
                  <a:pt x="10515600" y="0"/>
                </a:lnTo>
                <a:lnTo>
                  <a:pt x="10515600" y="922747"/>
                </a:lnTo>
                <a:lnTo>
                  <a:pt x="0" y="9227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342900" lvl="0" indent="-34290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CA" sz="2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460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1D6C1-DA59-4362-B71C-AAE5FF917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3"/>
            <a:ext cx="10972800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sz="4000" dirty="0">
                <a:solidFill>
                  <a:srgbClr val="008BB0"/>
                </a:solidFill>
                <a:ea typeface="+mn-ea"/>
                <a:cs typeface="+mn-cs"/>
              </a:rPr>
              <a:t>Capítulo 10: Complicaciones musculoesqueléticas</a:t>
            </a:r>
            <a:endParaRPr lang="es-US" sz="4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08DB6CA-9BCD-4B3D-8166-A8CD815F2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3602038"/>
            <a:ext cx="10045700" cy="26463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s-US" sz="3000" b="1" dirty="0"/>
              <a:t>Dr. Adolfo Llinás Volpe</a:t>
            </a:r>
          </a:p>
          <a:p>
            <a:pPr>
              <a:spcBef>
                <a:spcPts val="0"/>
              </a:spcBef>
            </a:pPr>
            <a:r>
              <a:rPr lang="es-US" sz="2000" dirty="0"/>
              <a:t>Director médico, Fundación Santa Fe de Bogotá </a:t>
            </a:r>
            <a:br>
              <a:rPr lang="es-US" sz="2000" dirty="0"/>
            </a:br>
            <a:r>
              <a:rPr lang="es-US" sz="2000" dirty="0"/>
              <a:t>Bogotá, Colombia</a:t>
            </a:r>
          </a:p>
        </p:txBody>
      </p:sp>
    </p:spTree>
    <p:extLst>
      <p:ext uri="{BB962C8B-B14F-4D97-AF65-F5344CB8AC3E}">
        <p14:creationId xmlns:p14="http://schemas.microsoft.com/office/powerpoint/2010/main" val="2999102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3A6E-C584-499C-8520-F180DB23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28530"/>
            <a:ext cx="10515599" cy="148562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US" sz="3600" dirty="0"/>
              <a:t>Agradecemos el apoyo de </a:t>
            </a:r>
            <a:r>
              <a:rPr lang="es-US" sz="3600" b="1" dirty="0"/>
              <a:t>Hemophilia Alliance para la preparación de esta presentación.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490F289A-D8AB-4BFD-B8AD-37B76215898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71179" y="4049713"/>
            <a:ext cx="3449638" cy="2012950"/>
          </a:xfrm>
        </p:spPr>
      </p:pic>
    </p:spTree>
    <p:extLst>
      <p:ext uri="{BB962C8B-B14F-4D97-AF65-F5344CB8AC3E}">
        <p14:creationId xmlns:p14="http://schemas.microsoft.com/office/powerpoint/2010/main" val="2827534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51B90-F31B-4227-AF74-48120FABC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dirty="0"/>
              <a:t>Divulgaciones: Adolfo Llinás Volpe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7F2FE-0642-4502-9CC1-97228A289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S" b="1" dirty="0">
                <a:solidFill>
                  <a:srgbClr val="008BB0"/>
                </a:solidFill>
              </a:rPr>
              <a:t>Consultor</a:t>
            </a:r>
          </a:p>
          <a:p>
            <a:r>
              <a:rPr lang="es-US" dirty="0"/>
              <a:t>Bayer y Novo Nordisk durante los últimos 12 meses.</a:t>
            </a:r>
          </a:p>
        </p:txBody>
      </p:sp>
    </p:spTree>
    <p:extLst>
      <p:ext uri="{BB962C8B-B14F-4D97-AF65-F5344CB8AC3E}">
        <p14:creationId xmlns:p14="http://schemas.microsoft.com/office/powerpoint/2010/main" val="186672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05B9-B8F3-4BAD-B33E-CE66B088923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Autores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E4F86-6C2F-4004-9502-3953902B91D1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</a:pPr>
            <a:r>
              <a:rPr lang="en-CA" sz="2000" b="1" i="0" u="none" strike="noStrike" baseline="0" dirty="0"/>
              <a:t>Adolfo Llinás</a:t>
            </a:r>
          </a:p>
          <a:p>
            <a:pPr algn="l">
              <a:spcBef>
                <a:spcPts val="600"/>
              </a:spcBef>
            </a:pPr>
            <a:r>
              <a:rPr lang="en-CA" sz="2000" b="1" i="0" u="none" strike="noStrike" baseline="0" dirty="0"/>
              <a:t>Pradeep M. Poonnoose</a:t>
            </a:r>
          </a:p>
          <a:p>
            <a:pPr algn="l">
              <a:spcBef>
                <a:spcPts val="600"/>
              </a:spcBef>
            </a:pPr>
            <a:r>
              <a:rPr lang="en-CA" sz="2000" b="1" i="0" u="none" strike="noStrike" baseline="0" dirty="0"/>
              <a:t>Nicholas J. Goddard</a:t>
            </a:r>
          </a:p>
          <a:p>
            <a:pPr algn="l">
              <a:spcBef>
                <a:spcPts val="600"/>
              </a:spcBef>
            </a:pPr>
            <a:r>
              <a:rPr lang="en-CA" sz="2000" b="1" i="0" u="none" strike="noStrike" baseline="0" dirty="0"/>
              <a:t>Greig Blamey</a:t>
            </a:r>
          </a:p>
          <a:p>
            <a:pPr algn="l">
              <a:spcBef>
                <a:spcPts val="600"/>
              </a:spcBef>
            </a:pPr>
            <a:r>
              <a:rPr lang="en-CA" sz="2000" b="1" i="0" u="none" strike="noStrike" baseline="0" dirty="0"/>
              <a:t>Abdelaziz Al Sharif (PCH)</a:t>
            </a:r>
          </a:p>
          <a:p>
            <a:pPr algn="l">
              <a:spcBef>
                <a:spcPts val="600"/>
              </a:spcBef>
            </a:pPr>
            <a:r>
              <a:rPr lang="en-CA" sz="2000" b="1" i="0" u="none" strike="noStrike" baseline="0" dirty="0"/>
              <a:t>Piet de Kleijn</a:t>
            </a:r>
          </a:p>
          <a:p>
            <a:pPr algn="l">
              <a:spcBef>
                <a:spcPts val="600"/>
              </a:spcBef>
            </a:pPr>
            <a:r>
              <a:rPr lang="en-CA" sz="2000" b="1" i="0" u="none" strike="noStrike" baseline="0" dirty="0"/>
              <a:t>Gaetan Duport  (PCH)</a:t>
            </a:r>
          </a:p>
          <a:p>
            <a:pPr algn="l">
              <a:spcBef>
                <a:spcPts val="600"/>
              </a:spcBef>
            </a:pPr>
            <a:r>
              <a:rPr lang="en-CA" sz="2000" b="1" i="0" u="none" strike="noStrike" baseline="0" dirty="0"/>
              <a:t>Richa Mohan</a:t>
            </a:r>
          </a:p>
          <a:p>
            <a:pPr algn="l">
              <a:spcBef>
                <a:spcPts val="600"/>
              </a:spcBef>
            </a:pPr>
            <a:r>
              <a:rPr lang="en-CA" sz="2000" b="1" i="0" u="none" strike="noStrike" baseline="0" dirty="0"/>
              <a:t>Gianluigi Pasta</a:t>
            </a:r>
          </a:p>
          <a:p>
            <a:pPr algn="l">
              <a:spcBef>
                <a:spcPts val="600"/>
              </a:spcBef>
            </a:pPr>
            <a:r>
              <a:rPr lang="en-CA" sz="2000" b="1" i="0" u="none" strike="noStrike" baseline="0" dirty="0"/>
              <a:t>Glenn F. Pierce</a:t>
            </a:r>
          </a:p>
          <a:p>
            <a:pPr algn="l">
              <a:spcBef>
                <a:spcPts val="600"/>
              </a:spcBef>
            </a:pPr>
            <a:r>
              <a:rPr lang="en-CA" sz="2000" b="1" i="0" u="none" strike="noStrike" baseline="0" dirty="0"/>
              <a:t>Alok Srivastava</a:t>
            </a:r>
          </a:p>
          <a:p>
            <a:pPr algn="l">
              <a:spcBef>
                <a:spcPts val="600"/>
              </a:spcBef>
            </a:pPr>
            <a:endParaRPr lang="en-CA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FE90E-D10B-4A44-8BB8-FF3622B330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US" dirty="0"/>
              <a:t>PCH, persona con hemofilia</a:t>
            </a:r>
          </a:p>
          <a:p>
            <a:r>
              <a:rPr lang="en-CA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E8444-6148-4AB0-ACDC-AEC9E2AF9D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1231" y="1574220"/>
            <a:ext cx="7064379" cy="37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02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4775F0-0B21-4BE7-8BA8-DD4B0F52AC2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Introducción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845780-D5B7-44FB-BF96-3B1CFE30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62100"/>
            <a:ext cx="6496251" cy="46148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S" b="1" dirty="0">
                <a:solidFill>
                  <a:schemeClr val="accent1"/>
                </a:solidFill>
              </a:rPr>
              <a:t>La hemofilia se caracteriza por hemorragias agudas, de las cuales más del 80% ocurre en articulaciones y músculos específicos.</a:t>
            </a:r>
          </a:p>
          <a:p>
            <a:r>
              <a:rPr lang="es-US" dirty="0"/>
              <a:t>Más comúnmente en articulaciones del tobillo, la rodilla y el codo, y frecuentemente en articulaciones de la cadera, el hombro y la muñeca, y en músculos específicos (iliopsoas y gastrocnemio).</a:t>
            </a:r>
          </a:p>
          <a:p>
            <a:r>
              <a:rPr lang="es-US" sz="2000" dirty="0">
                <a:latin typeface="Arial" panose="020B0604020202020204" pitchFamily="34" charset="0"/>
                <a:cs typeface="Arial" panose="020B0604020202020204" pitchFamily="34" charset="0"/>
              </a:rPr>
              <a:t>Las hemorragias articulares recurrentes causan daño articular progresivo</a:t>
            </a:r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 que genera complicaciones tales como </a:t>
            </a:r>
            <a:r>
              <a:rPr lang="es-US" sz="2000" b="1" dirty="0">
                <a:latin typeface="Arial" panose="020B0604020202020204" pitchFamily="34" charset="0"/>
                <a:cs typeface="Arial" panose="020B0604020202020204" pitchFamily="34" charset="0"/>
              </a:rPr>
              <a:t>sinovitis</a:t>
            </a:r>
            <a:r>
              <a:rPr lang="es-US"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US" b="1" dirty="0">
                <a:latin typeface="Arial" panose="020B0604020202020204" pitchFamily="34" charset="0"/>
                <a:cs typeface="Arial" panose="020B0604020202020204" pitchFamily="34" charset="0"/>
              </a:rPr>
              <a:t>artropatía hemofílica.</a:t>
            </a:r>
            <a:endParaRPr lang="es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7" name="Rectangle: Rounded Corners 6" descr="A picture containing person&#10;&#10;Description automatically generated">
            <a:extLst>
              <a:ext uri="{FF2B5EF4-FFF2-40B4-BE49-F238E27FC236}">
                <a16:creationId xmlns:a16="http://schemas.microsoft.com/office/drawing/2014/main" id="{31C40BD1-A7D0-45F5-8586-8314BDF23F31}"/>
              </a:ext>
            </a:extLst>
          </p:cNvPr>
          <p:cNvSpPr/>
          <p:nvPr/>
        </p:nvSpPr>
        <p:spPr>
          <a:xfrm>
            <a:off x="8080454" y="1633000"/>
            <a:ext cx="2981246" cy="2981246"/>
          </a:xfrm>
          <a:prstGeom prst="roundRect">
            <a:avLst/>
          </a:prstGeom>
          <a:blipFill rotWithShape="1">
            <a:blip r:embed="rId2"/>
            <a:srcRect/>
            <a:stretch>
              <a:fillRect l="-103621" t="-5785" r="-2673" b="-3945"/>
            </a:stretch>
          </a:blipFill>
          <a:ln w="381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683AB-CAB4-44D9-8C86-6C84C1974F0D}"/>
              </a:ext>
            </a:extLst>
          </p:cNvPr>
          <p:cNvSpPr txBox="1"/>
          <p:nvPr/>
        </p:nvSpPr>
        <p:spPr>
          <a:xfrm>
            <a:off x="8080454" y="4622773"/>
            <a:ext cx="297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600" dirty="0">
                <a:latin typeface="Arial" panose="020B0604020202020204" pitchFamily="34" charset="0"/>
                <a:cs typeface="Arial" panose="020B0604020202020204" pitchFamily="34" charset="0"/>
              </a:rPr>
              <a:t>Sinovitis crónica en la rodilla izquierda</a:t>
            </a:r>
          </a:p>
        </p:txBody>
      </p:sp>
    </p:spTree>
    <p:extLst>
      <p:ext uri="{BB962C8B-B14F-4D97-AF65-F5344CB8AC3E}">
        <p14:creationId xmlns:p14="http://schemas.microsoft.com/office/powerpoint/2010/main" val="692343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90CB-CBA0-400B-B1B0-D7FEE1A9BCF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sz="3400" b="1" dirty="0"/>
              <a:t>Sinovitis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91FF-D852-4FCB-995A-4793061C9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62100"/>
            <a:ext cx="6226742" cy="46148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US" dirty="0"/>
              <a:t>Después de una hemartrosis aguda, la membrana sinovial se inflama y puede tornarse hiperémica y friable.</a:t>
            </a:r>
          </a:p>
          <a:p>
            <a:r>
              <a:rPr lang="es-US" dirty="0"/>
              <a:t>El tratamiento inadecuado de la sinovitis aguda da lugar a hemartrosis recurrentes y hemorragias subclínicas.</a:t>
            </a:r>
          </a:p>
          <a:p>
            <a:r>
              <a:rPr lang="es-US" dirty="0"/>
              <a:t>Se requieren valoraciones periódicas hasta que la articulación y la membrana sinovial se rehabiliten completamente.</a:t>
            </a:r>
          </a:p>
          <a:p>
            <a:r>
              <a:rPr lang="es-US" dirty="0"/>
              <a:t>Debido a que los signos clínicos no siempre reflejan adecuadamente la situación real, se recomienda la valoración con ultrasonido o IRM.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09920-3491-4D05-ACFE-C062448613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US" dirty="0"/>
              <a:t>IRM, imágenes de resonancia magnética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3A5DA2-D918-4D74-A448-A20363A702C5}"/>
              </a:ext>
            </a:extLst>
          </p:cNvPr>
          <p:cNvSpPr/>
          <p:nvPr/>
        </p:nvSpPr>
        <p:spPr>
          <a:xfrm>
            <a:off x="8080453" y="1633000"/>
            <a:ext cx="2981246" cy="2981246"/>
          </a:xfrm>
          <a:prstGeom prst="roundRect">
            <a:avLst/>
          </a:prstGeom>
          <a:blipFill>
            <a:blip r:embed="rId2"/>
            <a:srcRect/>
            <a:stretch>
              <a:fillRect l="-19170" t="-1673" r="-1278" b="-1673"/>
            </a:stretch>
          </a:blipFill>
          <a:ln w="381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5E56B-6158-4D79-BEF7-A641CADA3C09}"/>
              </a:ext>
            </a:extLst>
          </p:cNvPr>
          <p:cNvSpPr txBox="1"/>
          <p:nvPr/>
        </p:nvSpPr>
        <p:spPr>
          <a:xfrm>
            <a:off x="8080454" y="4622773"/>
            <a:ext cx="297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600" dirty="0">
                <a:latin typeface="Arial" panose="020B0604020202020204" pitchFamily="34" charset="0"/>
                <a:cs typeface="Arial" panose="020B0604020202020204" pitchFamily="34" charset="0"/>
              </a:rPr>
              <a:t>Sinovitis crónica en la rodilla izquierda</a:t>
            </a:r>
          </a:p>
        </p:txBody>
      </p:sp>
    </p:spTree>
    <p:extLst>
      <p:ext uri="{BB962C8B-B14F-4D97-AF65-F5344CB8AC3E}">
        <p14:creationId xmlns:p14="http://schemas.microsoft.com/office/powerpoint/2010/main" val="105911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3924B-A6EF-224F-BB16-86ED31F7C0E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sz="3600" b="1" dirty="0"/>
              <a:t>Sinovitis aguda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8527C9-7D18-4D38-A5B1-84DABEAA0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7" b="1"/>
          <a:stretch/>
        </p:blipFill>
        <p:spPr>
          <a:xfrm>
            <a:off x="838199" y="1549400"/>
            <a:ext cx="10617200" cy="4395372"/>
          </a:xfrm>
          <a:prstGeom prst="roundRect">
            <a:avLst>
              <a:gd name="adj" fmla="val 9207"/>
            </a:avLst>
          </a:prstGeom>
        </p:spPr>
      </p:pic>
    </p:spTree>
    <p:extLst>
      <p:ext uri="{BB962C8B-B14F-4D97-AF65-F5344CB8AC3E}">
        <p14:creationId xmlns:p14="http://schemas.microsoft.com/office/powerpoint/2010/main" val="3174757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C4DAD-4217-45F0-B2A4-D4795F05025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US" b="1" dirty="0"/>
              <a:t>Sinovitis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30519-AB36-4E2A-9170-EF9170597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1"/>
            <a:ext cx="9961345" cy="4222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US" sz="2800" b="1" dirty="0">
                <a:solidFill>
                  <a:srgbClr val="008B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Recomendación 10.2.1</a:t>
            </a:r>
          </a:p>
          <a:p>
            <a:pPr marL="0" indent="0">
              <a:spcBef>
                <a:spcPts val="300"/>
              </a:spcBef>
              <a:spcAft>
                <a:spcPts val="600"/>
              </a:spcAft>
              <a:buClr>
                <a:srgbClr val="C00A36"/>
              </a:buClr>
              <a:buFont typeface="Arial" panose="020B0604020202020204" pitchFamily="34" charset="0"/>
              <a:buNone/>
              <a:defRPr/>
            </a:pPr>
            <a:r>
              <a:rPr lang="es-US" sz="2800" dirty="0">
                <a:latin typeface="Arial" panose="020B0604020202020204" pitchFamily="34" charset="0"/>
                <a:cs typeface="Arial" panose="020B0604020202020204" pitchFamily="34" charset="0"/>
              </a:rPr>
              <a:t>Para personas con hemofilia, la FMH recomienda </a:t>
            </a:r>
            <a:r>
              <a:rPr lang="es-US" sz="2800" b="1" dirty="0">
                <a:latin typeface="Arial" panose="020B0604020202020204" pitchFamily="34" charset="0"/>
                <a:cs typeface="Arial" panose="020B0604020202020204" pitchFamily="34" charset="0"/>
              </a:rPr>
              <a:t>una valoración física periódica </a:t>
            </a:r>
            <a:r>
              <a:rPr lang="es-US" sz="2800" dirty="0">
                <a:latin typeface="Arial" panose="020B0604020202020204" pitchFamily="34" charset="0"/>
                <a:cs typeface="Arial" panose="020B0604020202020204" pitchFamily="34" charset="0"/>
              </a:rPr>
              <a:t>de la condición de la membrana sinovial </a:t>
            </a:r>
            <a:r>
              <a:rPr lang="es-US" sz="2800" b="1" dirty="0">
                <a:latin typeface="Arial" panose="020B0604020202020204" pitchFamily="34" charset="0"/>
                <a:cs typeface="Arial" panose="020B0604020202020204" pitchFamily="34" charset="0"/>
              </a:rPr>
              <a:t>después de cada hemorragia</a:t>
            </a:r>
            <a:r>
              <a:rPr lang="es-US" sz="2800" dirty="0">
                <a:latin typeface="Arial" panose="020B0604020202020204" pitchFamily="34" charset="0"/>
                <a:cs typeface="Arial" panose="020B0604020202020204" pitchFamily="34" charset="0"/>
              </a:rPr>
              <a:t>, preferiblemente utilizando técnicas de imagen adecuadas, tales como el </a:t>
            </a:r>
            <a:r>
              <a:rPr lang="es-US" sz="2800" b="1" dirty="0">
                <a:latin typeface="Arial" panose="020B0604020202020204" pitchFamily="34" charset="0"/>
                <a:cs typeface="Arial" panose="020B0604020202020204" pitchFamily="34" charset="0"/>
              </a:rPr>
              <a:t>ultrasonido (en la medida de lo posible) hasta que la situación se encuentre bajo control</a:t>
            </a:r>
            <a:r>
              <a:rPr lang="es-US" sz="2800" dirty="0">
                <a:latin typeface="Arial" panose="020B0604020202020204" pitchFamily="34" charset="0"/>
                <a:cs typeface="Arial" panose="020B0604020202020204" pitchFamily="34" charset="0"/>
              </a:rPr>
              <a:t>, dado que la valoración clínica por sí sola es inadecuada para la detección precoz de la sinovitis.</a:t>
            </a:r>
          </a:p>
          <a:p>
            <a:pPr marL="0" indent="0">
              <a:spcBef>
                <a:spcPts val="300"/>
              </a:spcBef>
              <a:spcAft>
                <a:spcPts val="600"/>
              </a:spcAft>
              <a:buClr>
                <a:srgbClr val="C00A36"/>
              </a:buClr>
              <a:buFont typeface="Arial" panose="020B0604020202020204" pitchFamily="34" charset="0"/>
              <a:buNone/>
              <a:defRPr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760923447"/>
      </p:ext>
    </p:extLst>
  </p:cSld>
  <p:clrMapOvr>
    <a:masterClrMapping/>
  </p:clrMapOvr>
</p:sld>
</file>

<file path=ppt/theme/theme1.xml><?xml version="1.0" encoding="utf-8"?>
<a:theme xmlns:a="http://schemas.openxmlformats.org/drawingml/2006/main" name="WFH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8BB0"/>
      </a:accent1>
      <a:accent2>
        <a:srgbClr val="719500"/>
      </a:accent2>
      <a:accent3>
        <a:srgbClr val="642566"/>
      </a:accent3>
      <a:accent4>
        <a:srgbClr val="FBD913"/>
      </a:accent4>
      <a:accent5>
        <a:srgbClr val="E60D2E"/>
      </a:accent5>
      <a:accent6>
        <a:srgbClr val="C4123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3193</TotalTime>
  <Words>2221</Words>
  <Application>Microsoft Office PowerPoint</Application>
  <PresentationFormat>Widescreen</PresentationFormat>
  <Paragraphs>179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WFH</vt:lpstr>
      <vt:lpstr>Guías para el tratamiento de la hemofilia, para todos</vt:lpstr>
      <vt:lpstr>Guías de la FMH para el tratamiento de la hemofilia</vt:lpstr>
      <vt:lpstr>Capítulo 10: Complicaciones musculoesqueléticas</vt:lpstr>
      <vt:lpstr>Divulgaciones: Adolfo Llinás Volpe </vt:lpstr>
      <vt:lpstr>Autores</vt:lpstr>
      <vt:lpstr>Introducción</vt:lpstr>
      <vt:lpstr>Sinovitis</vt:lpstr>
      <vt:lpstr>Sinovitis aguda</vt:lpstr>
      <vt:lpstr>Sinovitis</vt:lpstr>
      <vt:lpstr>Sinovitis Tratamiento de la sinovitis crónica</vt:lpstr>
      <vt:lpstr>Artropatía hemofílica</vt:lpstr>
      <vt:lpstr>Artropatía hemofílica</vt:lpstr>
      <vt:lpstr>Artropatía hemofílica Tratamiento de la artropatía hemofílica crónica</vt:lpstr>
      <vt:lpstr>Artropatía hemofílica Tratamiento de la artropatía hemofílica crónica</vt:lpstr>
      <vt:lpstr>Hemorragia muscular</vt:lpstr>
      <vt:lpstr>Hemorragia muscular</vt:lpstr>
      <vt:lpstr>Hemorragia muscular Monitoreo y tratamiento clínicos</vt:lpstr>
      <vt:lpstr>Pseudotumores</vt:lpstr>
      <vt:lpstr>Pseudotumores</vt:lpstr>
      <vt:lpstr>Pseudotumores Tratamiento</vt:lpstr>
      <vt:lpstr>Fracturas</vt:lpstr>
      <vt:lpstr>Fracturas</vt:lpstr>
      <vt:lpstr>Fracturas Tratamiento</vt:lpstr>
      <vt:lpstr>Cirugía ortopédica</vt:lpstr>
      <vt:lpstr>Reemplazo articular</vt:lpstr>
      <vt:lpstr>Reemplazo articular  Consideraciones quirúrgicas</vt:lpstr>
      <vt:lpstr>Impactos psicosociales de las complicaciones musculoesqueléticas</vt:lpstr>
      <vt:lpstr>Impactos psicosociales de las complicaciones musculoesqueléticas</vt:lpstr>
      <vt:lpstr>Conclusiones</vt:lpstr>
      <vt:lpstr>Agradecemos el apoyo de Hemophilia Alliance para la preparación de esta presentación.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Jubb</dc:creator>
  <cp:lastModifiedBy>Julia Chadwick</cp:lastModifiedBy>
  <cp:revision>135</cp:revision>
  <dcterms:created xsi:type="dcterms:W3CDTF">2020-08-28T16:07:48Z</dcterms:created>
  <dcterms:modified xsi:type="dcterms:W3CDTF">2021-09-17T20:10:59Z</dcterms:modified>
</cp:coreProperties>
</file>