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86" r:id="rId2"/>
  </p:sldMasterIdLst>
  <p:notesMasterIdLst>
    <p:notesMasterId r:id="rId36"/>
  </p:notesMasterIdLst>
  <p:sldIdLst>
    <p:sldId id="2984" r:id="rId3"/>
    <p:sldId id="2807" r:id="rId4"/>
    <p:sldId id="2976" r:id="rId5"/>
    <p:sldId id="2781" r:id="rId6"/>
    <p:sldId id="2782" r:id="rId7"/>
    <p:sldId id="261" r:id="rId8"/>
    <p:sldId id="2975" r:id="rId9"/>
    <p:sldId id="264" r:id="rId10"/>
    <p:sldId id="265" r:id="rId11"/>
    <p:sldId id="2973" r:id="rId12"/>
    <p:sldId id="2792" r:id="rId13"/>
    <p:sldId id="2977" r:id="rId14"/>
    <p:sldId id="2978" r:id="rId15"/>
    <p:sldId id="2989" r:id="rId16"/>
    <p:sldId id="2980" r:id="rId17"/>
    <p:sldId id="2981" r:id="rId18"/>
    <p:sldId id="2982" r:id="rId19"/>
    <p:sldId id="273" r:id="rId20"/>
    <p:sldId id="2983" r:id="rId21"/>
    <p:sldId id="2985" r:id="rId22"/>
    <p:sldId id="2988" r:id="rId23"/>
    <p:sldId id="270" r:id="rId24"/>
    <p:sldId id="271" r:id="rId25"/>
    <p:sldId id="2803" r:id="rId26"/>
    <p:sldId id="2767" r:id="rId27"/>
    <p:sldId id="2986" r:id="rId28"/>
    <p:sldId id="276" r:id="rId29"/>
    <p:sldId id="2987" r:id="rId30"/>
    <p:sldId id="278" r:id="rId31"/>
    <p:sldId id="277" r:id="rId32"/>
    <p:sldId id="279" r:id="rId33"/>
    <p:sldId id="2768" r:id="rId34"/>
    <p:sldId id="27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60" clrIdx="0">
    <p:extLst>
      <p:ext uri="{19B8F6BF-5375-455C-9EA6-DF929625EA0E}">
        <p15:presenceInfo xmlns:p15="http://schemas.microsoft.com/office/powerpoint/2012/main" userId="S::jchadwick@wfh.org::bd1ae82f-124b-4de6-bc22-d4eddcd0bf4b" providerId="AD"/>
      </p:ext>
    </p:extLst>
  </p:cmAuthor>
  <p:cmAuthor id="2" name="janice meisner" initials="jm" lastIdx="6" clrIdx="1">
    <p:extLst>
      <p:ext uri="{19B8F6BF-5375-455C-9EA6-DF929625EA0E}">
        <p15:presenceInfo xmlns:p15="http://schemas.microsoft.com/office/powerpoint/2012/main" userId="S::janice.meisner@livagency.ca::8a8d4f83-58bd-46bc-8c13-248eb8034226" providerId="AD"/>
      </p:ext>
    </p:extLst>
  </p:cmAuthor>
  <p:cmAuthor id="3" name="Mariana Fregoso Lomas" initials="MFL" lastIdx="15" clrIdx="2">
    <p:extLst>
      <p:ext uri="{19B8F6BF-5375-455C-9EA6-DF929625EA0E}">
        <p15:presenceInfo xmlns:p15="http://schemas.microsoft.com/office/powerpoint/2012/main" userId="Mariana Fregoso Lom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0"/>
    <a:srgbClr val="E31837"/>
    <a:srgbClr val="FFFFFF"/>
    <a:srgbClr val="719500"/>
    <a:srgbClr val="FDB913"/>
    <a:srgbClr val="642566"/>
    <a:srgbClr val="E6E6E6"/>
    <a:srgbClr val="8B0E04"/>
    <a:srgbClr val="FF0C30"/>
    <a:srgbClr val="FFB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3" autoAdjust="0"/>
    <p:restoredTop sz="86392" autoAdjust="0"/>
  </p:normalViewPr>
  <p:slideViewPr>
    <p:cSldViewPr snapToGrid="0" snapToObjects="1" showGuides="1">
      <p:cViewPr varScale="1">
        <p:scale>
          <a:sx n="54" d="100"/>
          <a:sy n="54" d="100"/>
        </p:scale>
        <p:origin x="1132" y="56"/>
      </p:cViewPr>
      <p:guideLst>
        <p:guide orient="horz" pos="2160"/>
        <p:guide pos="3817"/>
      </p:guideLst>
    </p:cSldViewPr>
  </p:slideViewPr>
  <p:outlineViewPr>
    <p:cViewPr>
      <p:scale>
        <a:sx n="33" d="100"/>
        <a:sy n="33" d="100"/>
      </p:scale>
      <p:origin x="0" y="-12288"/>
    </p:cViewPr>
  </p:outlineViewPr>
  <p:notesTextViewPr>
    <p:cViewPr>
      <p:scale>
        <a:sx n="1" d="1"/>
        <a:sy n="1" d="1"/>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2021-09-17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dirty="0"/>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fh.org/en/our-work-research-data/world-bleeding-disorders-registr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learning.wfh.org/resource/compendium-of-assessment-tool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1</a:t>
            </a:fld>
            <a:endParaRPr lang="en-CA" dirty="0"/>
          </a:p>
        </p:txBody>
      </p:sp>
    </p:spTree>
    <p:extLst>
      <p:ext uri="{BB962C8B-B14F-4D97-AF65-F5344CB8AC3E}">
        <p14:creationId xmlns:p14="http://schemas.microsoft.com/office/powerpoint/2010/main" val="77305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6AF15-8A5C-4CF2-A296-805ED02749C9}" type="slidenum">
              <a:rPr lang="en-CA" smtClean="0"/>
              <a:t>30</a:t>
            </a:fld>
            <a:endParaRPr lang="en-CA" dirty="0"/>
          </a:p>
        </p:txBody>
      </p:sp>
    </p:spTree>
    <p:extLst>
      <p:ext uri="{BB962C8B-B14F-4D97-AF65-F5344CB8AC3E}">
        <p14:creationId xmlns:p14="http://schemas.microsoft.com/office/powerpoint/2010/main" val="825761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t>To extract the potential of value-based health care, standardized outcome </a:t>
            </a:r>
            <a:br>
              <a:rPr lang="en-CA" sz="1200" kern="1200" dirty="0"/>
            </a:br>
            <a:r>
              <a:rPr lang="en-CA" sz="1200" kern="1200" dirty="0"/>
              <a:t>measures must be encouraged.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t>The WFH World Bleeding Disorders Registry (WBDR) provides a platform </a:t>
            </a:r>
            <a:br>
              <a:rPr lang="en-CA" sz="1200" kern="1200" dirty="0"/>
            </a:br>
            <a:r>
              <a:rPr lang="en-CA" sz="1200" kern="1200" dirty="0"/>
              <a:t>for hemophilia treatment centres to collect uniform and standardized patient </a:t>
            </a:r>
            <a:br>
              <a:rPr lang="en-CA" sz="1200" kern="1200" dirty="0"/>
            </a:br>
            <a:r>
              <a:rPr lang="en-CA" sz="1200" kern="1200" dirty="0"/>
              <a:t>data and outcomes globally to guide clinical practice </a:t>
            </a:r>
            <a:br>
              <a:rPr lang="en-CA" sz="1200" kern="1200" dirty="0"/>
            </a:br>
            <a:r>
              <a:rPr lang="en-CA" sz="1200" kern="1200" dirty="0"/>
              <a:t>(</a:t>
            </a:r>
            <a:r>
              <a:rPr lang="en-CA" sz="1200" kern="1200" dirty="0">
                <a:hlinkClick r:id="rId3"/>
              </a:rPr>
              <a:t>http://www.wfh.org/en/our-work-research-data/world-bleeding-disorders-registry</a:t>
            </a:r>
            <a:r>
              <a:rPr lang="en-CA" sz="1200" kern="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t>A selection of outcome assessment instruments can be accessed at the WFH Compendium of Assessment Tools webpage (</a:t>
            </a:r>
            <a:r>
              <a:rPr lang="en-CA" sz="1200" kern="1200" dirty="0">
                <a:hlinkClick r:id="rId4"/>
              </a:rPr>
              <a:t>http://elearning.wfh.org/resource/compendium-of-assessment-tools/</a:t>
            </a:r>
            <a:r>
              <a:rPr lang="en-CA" sz="1200" kern="1200" dirty="0"/>
              <a:t>)</a:t>
            </a:r>
            <a:endParaRPr lang="en-CA" sz="1200" b="1" kern="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p>
          <a:p>
            <a:endParaRPr lang="en-CA" dirty="0"/>
          </a:p>
        </p:txBody>
      </p:sp>
      <p:sp>
        <p:nvSpPr>
          <p:cNvPr id="4" name="Slide Number Placeholder 3"/>
          <p:cNvSpPr>
            <a:spLocks noGrp="1"/>
          </p:cNvSpPr>
          <p:nvPr>
            <p:ph type="sldNum" sz="quarter" idx="5"/>
          </p:nvPr>
        </p:nvSpPr>
        <p:spPr/>
        <p:txBody>
          <a:bodyPr/>
          <a:lstStyle/>
          <a:p>
            <a:fld id="{10D89C09-0639-464C-95EC-4EF91C0B1B79}" type="slidenum">
              <a:rPr lang="en-CA" smtClean="0"/>
              <a:t>31</a:t>
            </a:fld>
            <a:endParaRPr lang="en-CA" dirty="0"/>
          </a:p>
        </p:txBody>
      </p:sp>
    </p:spTree>
    <p:extLst>
      <p:ext uri="{BB962C8B-B14F-4D97-AF65-F5344CB8AC3E}">
        <p14:creationId xmlns:p14="http://schemas.microsoft.com/office/powerpoint/2010/main" val="143947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306AF15-8A5C-4CF2-A296-805ED02749C9}" type="slidenum">
              <a:rPr lang="en-CA" smtClean="0"/>
              <a:t>32</a:t>
            </a:fld>
            <a:endParaRPr lang="en-CA" dirty="0"/>
          </a:p>
        </p:txBody>
      </p:sp>
    </p:spTree>
    <p:extLst>
      <p:ext uri="{BB962C8B-B14F-4D97-AF65-F5344CB8AC3E}">
        <p14:creationId xmlns:p14="http://schemas.microsoft.com/office/powerpoint/2010/main" val="126769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E48-BBE6-4F6B-B025-041E5A99350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5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00AC2BFD-7DF5-43F3-B370-424F643A0134}" type="slidenum">
              <a:rPr lang="en-CA" smtClean="0"/>
              <a:t>4</a:t>
            </a:fld>
            <a:endParaRPr lang="en-CA" dirty="0"/>
          </a:p>
        </p:txBody>
      </p:sp>
    </p:spTree>
    <p:extLst>
      <p:ext uri="{BB962C8B-B14F-4D97-AF65-F5344CB8AC3E}">
        <p14:creationId xmlns:p14="http://schemas.microsoft.com/office/powerpoint/2010/main" val="102443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5</a:t>
            </a:fld>
            <a:endParaRPr lang="en-CA" dirty="0"/>
          </a:p>
        </p:txBody>
      </p:sp>
    </p:spTree>
    <p:extLst>
      <p:ext uri="{BB962C8B-B14F-4D97-AF65-F5344CB8AC3E}">
        <p14:creationId xmlns:p14="http://schemas.microsoft.com/office/powerpoint/2010/main" val="296503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6AF15-8A5C-4CF2-A296-805ED02749C9}" type="slidenum">
              <a:rPr lang="en-CA" smtClean="0"/>
              <a:t>11</a:t>
            </a:fld>
            <a:endParaRPr lang="en-CA" dirty="0"/>
          </a:p>
        </p:txBody>
      </p:sp>
    </p:spTree>
    <p:extLst>
      <p:ext uri="{BB962C8B-B14F-4D97-AF65-F5344CB8AC3E}">
        <p14:creationId xmlns:p14="http://schemas.microsoft.com/office/powerpoint/2010/main" val="296710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17</a:t>
            </a:fld>
            <a:endParaRPr lang="en-CA" dirty="0"/>
          </a:p>
        </p:txBody>
      </p:sp>
    </p:spTree>
    <p:extLst>
      <p:ext uri="{BB962C8B-B14F-4D97-AF65-F5344CB8AC3E}">
        <p14:creationId xmlns:p14="http://schemas.microsoft.com/office/powerpoint/2010/main" val="368688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306AF15-8A5C-4CF2-A296-805ED02749C9}" type="slidenum">
              <a:rPr lang="en-CA" smtClean="0"/>
              <a:t>21</a:t>
            </a:fld>
            <a:endParaRPr lang="en-CA" dirty="0"/>
          </a:p>
        </p:txBody>
      </p:sp>
    </p:spTree>
    <p:extLst>
      <p:ext uri="{BB962C8B-B14F-4D97-AF65-F5344CB8AC3E}">
        <p14:creationId xmlns:p14="http://schemas.microsoft.com/office/powerpoint/2010/main" val="120390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306AF15-8A5C-4CF2-A296-805ED02749C9}" type="slidenum">
              <a:rPr lang="en-CA" smtClean="0"/>
              <a:t>23</a:t>
            </a:fld>
            <a:endParaRPr lang="en-CA" dirty="0"/>
          </a:p>
        </p:txBody>
      </p:sp>
    </p:spTree>
    <p:extLst>
      <p:ext uri="{BB962C8B-B14F-4D97-AF65-F5344CB8AC3E}">
        <p14:creationId xmlns:p14="http://schemas.microsoft.com/office/powerpoint/2010/main" val="32882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306AF15-8A5C-4CF2-A296-805ED02749C9}" type="slidenum">
              <a:rPr lang="en-CA" smtClean="0"/>
              <a:t>24</a:t>
            </a:fld>
            <a:endParaRPr lang="en-CA" dirty="0"/>
          </a:p>
        </p:txBody>
      </p:sp>
    </p:spTree>
    <p:extLst>
      <p:ext uri="{BB962C8B-B14F-4D97-AF65-F5344CB8AC3E}">
        <p14:creationId xmlns:p14="http://schemas.microsoft.com/office/powerpoint/2010/main" val="129860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148918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513D4516-1503-4C96-A621-602D8F030B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8394" y="0"/>
            <a:ext cx="2153606" cy="1030288"/>
          </a:xfrm>
          <a:prstGeom prst="rect">
            <a:avLst/>
          </a:prstGeom>
        </p:spPr>
      </p:pic>
      <p:pic>
        <p:nvPicPr>
          <p:cNvPr id="7" name="Picture 6">
            <a:extLst>
              <a:ext uri="{FF2B5EF4-FFF2-40B4-BE49-F238E27FC236}">
                <a16:creationId xmlns:a16="http://schemas.microsoft.com/office/drawing/2014/main" id="{5014C706-EF58-4908-B0B4-835F0D90E7DF}"/>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7776"/>
          <a:stretch/>
        </p:blipFill>
        <p:spPr>
          <a:xfrm>
            <a:off x="-1" y="6003985"/>
            <a:ext cx="12192000" cy="872820"/>
          </a:xfrm>
          <a:prstGeom prst="rect">
            <a:avLst/>
          </a:prstGeom>
        </p:spPr>
      </p:pic>
      <p:sp>
        <p:nvSpPr>
          <p:cNvPr id="9" name="TextBox 8">
            <a:extLst>
              <a:ext uri="{FF2B5EF4-FFF2-40B4-BE49-F238E27FC236}">
                <a16:creationId xmlns:a16="http://schemas.microsoft.com/office/drawing/2014/main" id="{649332CB-2BFD-4F3A-B84D-2838F23067D1}"/>
              </a:ext>
            </a:extLst>
          </p:cNvPr>
          <p:cNvSpPr txBox="1"/>
          <p:nvPr userDrawn="1"/>
        </p:nvSpPr>
        <p:spPr>
          <a:xfrm>
            <a:off x="591941" y="6178785"/>
            <a:ext cx="10870095" cy="523220"/>
          </a:xfrm>
          <a:prstGeom prst="rect">
            <a:avLst/>
          </a:prstGeom>
          <a:noFill/>
        </p:spPr>
        <p:txBody>
          <a:bodyPr wrap="square" rtlCol="0">
            <a:spAutoFit/>
          </a:bodyPr>
          <a:lstStyle/>
          <a:p>
            <a:r>
              <a:rPr lang="es-ES" sz="2800" b="1" i="1" noProof="0" dirty="0">
                <a:solidFill>
                  <a:schemeClr val="bg1"/>
                </a:solidFill>
              </a:rPr>
              <a:t>Guías de la FMH para el Tratamiento de la Hemofilia, </a:t>
            </a:r>
            <a:r>
              <a:rPr lang="es-ES" sz="2800" b="1" i="0" noProof="0" dirty="0">
                <a:solidFill>
                  <a:schemeClr val="bg1"/>
                </a:solidFill>
              </a:rPr>
              <a:t>3ª Edición</a:t>
            </a:r>
          </a:p>
        </p:txBody>
      </p:sp>
    </p:spTree>
    <p:extLst>
      <p:ext uri="{BB962C8B-B14F-4D97-AF65-F5344CB8AC3E}">
        <p14:creationId xmlns:p14="http://schemas.microsoft.com/office/powerpoint/2010/main" val="1912667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68245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130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Tree>
    <p:extLst>
      <p:ext uri="{BB962C8B-B14F-4D97-AF65-F5344CB8AC3E}">
        <p14:creationId xmlns:p14="http://schemas.microsoft.com/office/powerpoint/2010/main" val="57998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1A87D203-6023-452E-A874-D37C565E9F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8394" y="0"/>
            <a:ext cx="2153606" cy="1030288"/>
          </a:xfrm>
          <a:prstGeom prst="rect">
            <a:avLst/>
          </a:prstGeom>
        </p:spPr>
      </p:pic>
      <p:pic>
        <p:nvPicPr>
          <p:cNvPr id="7" name="Picture 6">
            <a:extLst>
              <a:ext uri="{FF2B5EF4-FFF2-40B4-BE49-F238E27FC236}">
                <a16:creationId xmlns:a16="http://schemas.microsoft.com/office/drawing/2014/main" id="{05E20098-83CA-47B2-91F6-540C3FF3F055}"/>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7776"/>
          <a:stretch/>
        </p:blipFill>
        <p:spPr>
          <a:xfrm>
            <a:off x="-1" y="6003985"/>
            <a:ext cx="12192000" cy="872820"/>
          </a:xfrm>
          <a:prstGeom prst="rect">
            <a:avLst/>
          </a:prstGeom>
        </p:spPr>
      </p:pic>
      <p:sp>
        <p:nvSpPr>
          <p:cNvPr id="9" name="TextBox 8">
            <a:extLst>
              <a:ext uri="{FF2B5EF4-FFF2-40B4-BE49-F238E27FC236}">
                <a16:creationId xmlns:a16="http://schemas.microsoft.com/office/drawing/2014/main" id="{28C033A5-B3CC-40A5-9E70-155474DA0C67}"/>
              </a:ext>
            </a:extLst>
          </p:cNvPr>
          <p:cNvSpPr txBox="1"/>
          <p:nvPr userDrawn="1"/>
        </p:nvSpPr>
        <p:spPr>
          <a:xfrm>
            <a:off x="591941" y="6178785"/>
            <a:ext cx="10870095" cy="523220"/>
          </a:xfrm>
          <a:prstGeom prst="rect">
            <a:avLst/>
          </a:prstGeom>
          <a:noFill/>
        </p:spPr>
        <p:txBody>
          <a:bodyPr wrap="square" rtlCol="0">
            <a:spAutoFit/>
          </a:bodyPr>
          <a:lstStyle/>
          <a:p>
            <a:r>
              <a:rPr lang="es-ES" sz="2800" b="1" i="1" noProof="0" dirty="0">
                <a:solidFill>
                  <a:schemeClr val="bg1"/>
                </a:solidFill>
              </a:rPr>
              <a:t>Guías de la FMH para el Tratamiento de la Hemofilia, </a:t>
            </a:r>
            <a:r>
              <a:rPr lang="es-ES" sz="2800" b="1" i="0" noProof="0" dirty="0">
                <a:solidFill>
                  <a:schemeClr val="bg1"/>
                </a:solidFill>
              </a:rPr>
              <a:t>3ª Edición</a:t>
            </a:r>
          </a:p>
        </p:txBody>
      </p:sp>
    </p:spTree>
    <p:extLst>
      <p:ext uri="{BB962C8B-B14F-4D97-AF65-F5344CB8AC3E}">
        <p14:creationId xmlns:p14="http://schemas.microsoft.com/office/powerpoint/2010/main" val="314598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638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Tree>
    <p:extLst>
      <p:ext uri="{BB962C8B-B14F-4D97-AF65-F5344CB8AC3E}">
        <p14:creationId xmlns:p14="http://schemas.microsoft.com/office/powerpoint/2010/main" val="55098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22364248-5CF5-4FC8-BC63-1F53D30447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8394" y="0"/>
            <a:ext cx="2153606" cy="1030288"/>
          </a:xfrm>
          <a:prstGeom prst="rect">
            <a:avLst/>
          </a:prstGeom>
        </p:spPr>
      </p:pic>
      <p:pic>
        <p:nvPicPr>
          <p:cNvPr id="7" name="Picture 6">
            <a:extLst>
              <a:ext uri="{FF2B5EF4-FFF2-40B4-BE49-F238E27FC236}">
                <a16:creationId xmlns:a16="http://schemas.microsoft.com/office/drawing/2014/main" id="{2856CBB9-9D0E-43D3-87E7-C87A550736B5}"/>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7776"/>
          <a:stretch/>
        </p:blipFill>
        <p:spPr>
          <a:xfrm>
            <a:off x="-1" y="6003985"/>
            <a:ext cx="12192000" cy="872820"/>
          </a:xfrm>
          <a:prstGeom prst="rect">
            <a:avLst/>
          </a:prstGeom>
        </p:spPr>
      </p:pic>
      <p:sp>
        <p:nvSpPr>
          <p:cNvPr id="9" name="TextBox 8">
            <a:extLst>
              <a:ext uri="{FF2B5EF4-FFF2-40B4-BE49-F238E27FC236}">
                <a16:creationId xmlns:a16="http://schemas.microsoft.com/office/drawing/2014/main" id="{9C114898-519C-4AB2-8B05-54F13EE703A8}"/>
              </a:ext>
            </a:extLst>
          </p:cNvPr>
          <p:cNvSpPr txBox="1"/>
          <p:nvPr userDrawn="1"/>
        </p:nvSpPr>
        <p:spPr>
          <a:xfrm>
            <a:off x="591941" y="6178785"/>
            <a:ext cx="10870095" cy="523220"/>
          </a:xfrm>
          <a:prstGeom prst="rect">
            <a:avLst/>
          </a:prstGeom>
          <a:noFill/>
        </p:spPr>
        <p:txBody>
          <a:bodyPr wrap="square" rtlCol="0">
            <a:spAutoFit/>
          </a:bodyPr>
          <a:lstStyle/>
          <a:p>
            <a:r>
              <a:rPr lang="es-ES" sz="2800" b="1" i="1" noProof="0" dirty="0">
                <a:solidFill>
                  <a:schemeClr val="bg1"/>
                </a:solidFill>
              </a:rPr>
              <a:t>Guías de la FMH para el Tratamiento de la Hemofilia, </a:t>
            </a:r>
            <a:r>
              <a:rPr lang="es-ES" sz="2800" b="1" i="0" noProof="0" dirty="0">
                <a:solidFill>
                  <a:schemeClr val="bg1"/>
                </a:solidFill>
              </a:rPr>
              <a:t>3ª Edición</a:t>
            </a:r>
          </a:p>
        </p:txBody>
      </p:sp>
    </p:spTree>
    <p:extLst>
      <p:ext uri="{BB962C8B-B14F-4D97-AF65-F5344CB8AC3E}">
        <p14:creationId xmlns:p14="http://schemas.microsoft.com/office/powerpoint/2010/main" val="1881009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835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4" name="Text Placeholder 6">
            <a:extLst>
              <a:ext uri="{FF2B5EF4-FFF2-40B4-BE49-F238E27FC236}">
                <a16:creationId xmlns:a16="http://schemas.microsoft.com/office/drawing/2014/main" id="{E835B60B-2EC8-4D93-ACB6-1B1834D46592}"/>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0796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9A8A6CA-63FC-45A0-BB2A-7AAAA81AC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8394" y="0"/>
            <a:ext cx="2153606" cy="1030288"/>
          </a:xfrm>
          <a:prstGeom prst="rect">
            <a:avLst/>
          </a:prstGeom>
        </p:spPr>
      </p:pic>
      <p:pic>
        <p:nvPicPr>
          <p:cNvPr id="7" name="Picture 6">
            <a:extLst>
              <a:ext uri="{FF2B5EF4-FFF2-40B4-BE49-F238E27FC236}">
                <a16:creationId xmlns:a16="http://schemas.microsoft.com/office/drawing/2014/main" id="{B923ECB3-2FE2-4962-B830-C958DAF98E91}"/>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7776"/>
          <a:stretch/>
        </p:blipFill>
        <p:spPr>
          <a:xfrm>
            <a:off x="-1" y="6003985"/>
            <a:ext cx="12192000" cy="872820"/>
          </a:xfrm>
          <a:prstGeom prst="rect">
            <a:avLst/>
          </a:prstGeom>
        </p:spPr>
      </p:pic>
      <p:sp>
        <p:nvSpPr>
          <p:cNvPr id="9" name="TextBox 8">
            <a:extLst>
              <a:ext uri="{FF2B5EF4-FFF2-40B4-BE49-F238E27FC236}">
                <a16:creationId xmlns:a16="http://schemas.microsoft.com/office/drawing/2014/main" id="{1050CFAF-715E-4844-90DC-E86EFFD09F47}"/>
              </a:ext>
            </a:extLst>
          </p:cNvPr>
          <p:cNvSpPr txBox="1"/>
          <p:nvPr userDrawn="1"/>
        </p:nvSpPr>
        <p:spPr>
          <a:xfrm>
            <a:off x="591941" y="6178785"/>
            <a:ext cx="10870095" cy="523220"/>
          </a:xfrm>
          <a:prstGeom prst="rect">
            <a:avLst/>
          </a:prstGeom>
          <a:noFill/>
        </p:spPr>
        <p:txBody>
          <a:bodyPr wrap="square" rtlCol="0">
            <a:spAutoFit/>
          </a:bodyPr>
          <a:lstStyle/>
          <a:p>
            <a:r>
              <a:rPr lang="es-ES" sz="2800" b="1" i="1" noProof="0" dirty="0">
                <a:solidFill>
                  <a:schemeClr val="bg1"/>
                </a:solidFill>
              </a:rPr>
              <a:t>Guías de la FMH para el Tratamiento de la Hemofilia, </a:t>
            </a:r>
            <a:r>
              <a:rPr lang="es-ES" sz="2800" b="1" i="0" noProof="0" dirty="0">
                <a:solidFill>
                  <a:schemeClr val="bg1"/>
                </a:solidFill>
              </a:rPr>
              <a:t>3ª Edición</a:t>
            </a:r>
          </a:p>
        </p:txBody>
      </p:sp>
    </p:spTree>
    <p:extLst>
      <p:ext uri="{BB962C8B-B14F-4D97-AF65-F5344CB8AC3E}">
        <p14:creationId xmlns:p14="http://schemas.microsoft.com/office/powerpoint/2010/main" val="8692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dirty="0"/>
          </a:p>
        </p:txBody>
      </p:sp>
      <p:sp>
        <p:nvSpPr>
          <p:cNvPr id="5"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24063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006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BDC-5F40-B44F-B411-5716E71E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91514-CD23-BA48-8CFD-2C47D10AE5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4053E-FC2C-E94D-A750-B4B12D10F9E3}"/>
              </a:ext>
            </a:extLst>
          </p:cNvPr>
          <p:cNvSpPr>
            <a:spLocks noGrp="1"/>
          </p:cNvSpPr>
          <p:nvPr>
            <p:ph type="dt" sz="half" idx="10"/>
          </p:nvPr>
        </p:nvSpPr>
        <p:spPr>
          <a:xfrm>
            <a:off x="838200" y="6356350"/>
            <a:ext cx="2743200" cy="365125"/>
          </a:xfrm>
          <a:prstGeom prst="rect">
            <a:avLst/>
          </a:prstGeom>
        </p:spPr>
        <p:txBody>
          <a:bodyPr/>
          <a:lstStyle/>
          <a:p>
            <a:fld id="{99FA353C-B228-D648-BA6F-C5FE40FF6F9E}" type="datetimeFigureOut">
              <a:rPr lang="en-US" smtClean="0"/>
              <a:t>9/17/2021</a:t>
            </a:fld>
            <a:endParaRPr lang="en-US" dirty="0"/>
          </a:p>
        </p:txBody>
      </p:sp>
      <p:sp>
        <p:nvSpPr>
          <p:cNvPr id="5" name="Footer Placeholder 4">
            <a:extLst>
              <a:ext uri="{FF2B5EF4-FFF2-40B4-BE49-F238E27FC236}">
                <a16:creationId xmlns:a16="http://schemas.microsoft.com/office/drawing/2014/main" id="{422FB87F-6580-3A4E-8873-B9D95E20A4C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9EF87C7-4ED0-F349-B151-5FDCAC834362}"/>
              </a:ext>
            </a:extLst>
          </p:cNvPr>
          <p:cNvSpPr>
            <a:spLocks noGrp="1"/>
          </p:cNvSpPr>
          <p:nvPr>
            <p:ph type="sldNum" sz="quarter" idx="12"/>
          </p:nvPr>
        </p:nvSpPr>
        <p:spPr/>
        <p:txBody>
          <a:bodyPr/>
          <a:lstStyle/>
          <a:p>
            <a:fld id="{5BAC8732-66C3-AF47-99DC-2B6DA4C694F7}" type="slidenum">
              <a:rPr lang="en-US" smtClean="0"/>
              <a:t>‹#›</a:t>
            </a:fld>
            <a:endParaRPr lang="en-US" dirty="0"/>
          </a:p>
        </p:txBody>
      </p:sp>
      <p:pic>
        <p:nvPicPr>
          <p:cNvPr id="11" name="Picture 10">
            <a:extLst>
              <a:ext uri="{FF2B5EF4-FFF2-40B4-BE49-F238E27FC236}">
                <a16:creationId xmlns:a16="http://schemas.microsoft.com/office/drawing/2014/main" id="{7F4401E8-4B35-492D-96A4-2240F564BCBD}"/>
              </a:ext>
            </a:extLst>
          </p:cNvPr>
          <p:cNvPicPr>
            <a:picLocks noChangeAspect="1"/>
          </p:cNvPicPr>
          <p:nvPr userDrawn="1"/>
        </p:nvPicPr>
        <p:blipFill rotWithShape="1">
          <a:blip r:embed="rId2">
            <a:duotone>
              <a:prstClr val="black"/>
              <a:srgbClr val="008BB0">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374256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834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118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fld id="{5BAC8732-66C3-AF47-99DC-2B6DA4C694F7}" type="slidenum">
              <a:rPr lang="en-US" smtClean="0"/>
              <a:pPr/>
              <a:t>‹#›</a:t>
            </a:fld>
            <a:endParaRPr lang="en-US" sz="1100" dirty="0"/>
          </a:p>
        </p:txBody>
      </p:sp>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9">
            <a:duotone>
              <a:prstClr val="black"/>
              <a:srgbClr val="008BB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rcRect b="96644"/>
          <a:stretch/>
        </p:blipFill>
        <p:spPr>
          <a:xfrm>
            <a:off x="0" y="6724650"/>
            <a:ext cx="12192000" cy="152400"/>
          </a:xfrm>
          <a:prstGeom prst="rect">
            <a:avLst/>
          </a:prstGeom>
        </p:spPr>
      </p:pic>
      <p:pic>
        <p:nvPicPr>
          <p:cNvPr id="9" name="Picture 8">
            <a:extLst>
              <a:ext uri="{FF2B5EF4-FFF2-40B4-BE49-F238E27FC236}">
                <a16:creationId xmlns:a16="http://schemas.microsoft.com/office/drawing/2014/main" id="{C0BD3A41-C625-418F-92F4-396304FEA9C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18055" r="19682"/>
          <a:stretch/>
        </p:blipFill>
        <p:spPr>
          <a:xfrm>
            <a:off x="10805057" y="6047692"/>
            <a:ext cx="1386943" cy="676958"/>
          </a:xfrm>
          <a:prstGeom prst="rect">
            <a:avLst/>
          </a:prstGeom>
        </p:spPr>
      </p:pic>
    </p:spTree>
    <p:extLst>
      <p:ext uri="{BB962C8B-B14F-4D97-AF65-F5344CB8AC3E}">
        <p14:creationId xmlns:p14="http://schemas.microsoft.com/office/powerpoint/2010/main" val="33963612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97" r:id="rId7"/>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AC8732-66C3-AF47-99DC-2B6DA4C694F7}"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12">
            <a:duotone>
              <a:prstClr val="black"/>
              <a:srgbClr val="008BB0">
                <a:tint val="45000"/>
                <a:satMod val="400000"/>
              </a:srgbClr>
            </a:duotone>
            <a:extLst>
              <a:ext uri="{BEBA8EAE-BF5A-486C-A8C5-ECC9F3942E4B}">
                <a14:imgProps xmlns:a14="http://schemas.microsoft.com/office/drawing/2010/main">
                  <a14:imgLayer r:embed="rId13">
                    <a14:imgEffect>
                      <a14:saturation sat="0"/>
                    </a14:imgEffect>
                  </a14:imgLayer>
                </a14:imgProps>
              </a:ext>
            </a:extLst>
          </a:blip>
          <a:srcRect b="96644"/>
          <a:stretch/>
        </p:blipFill>
        <p:spPr>
          <a:xfrm>
            <a:off x="0" y="6724650"/>
            <a:ext cx="12192000" cy="152400"/>
          </a:xfrm>
          <a:prstGeom prst="rect">
            <a:avLst/>
          </a:prstGeom>
        </p:spPr>
      </p:pic>
      <p:pic>
        <p:nvPicPr>
          <p:cNvPr id="9" name="Picture 8">
            <a:extLst>
              <a:ext uri="{FF2B5EF4-FFF2-40B4-BE49-F238E27FC236}">
                <a16:creationId xmlns:a16="http://schemas.microsoft.com/office/drawing/2014/main" id="{A91D7859-42F5-4C9E-A5E6-28E058C9930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055" r="19682"/>
          <a:stretch/>
        </p:blipFill>
        <p:spPr>
          <a:xfrm>
            <a:off x="10805057" y="6047692"/>
            <a:ext cx="1386943" cy="676958"/>
          </a:xfrm>
          <a:prstGeom prst="rect">
            <a:avLst/>
          </a:prstGeom>
        </p:spPr>
      </p:pic>
    </p:spTree>
    <p:extLst>
      <p:ext uri="{BB962C8B-B14F-4D97-AF65-F5344CB8AC3E}">
        <p14:creationId xmlns:p14="http://schemas.microsoft.com/office/powerpoint/2010/main" val="1269525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1.wfh.org/docs/en/Publications/Assessment_Tools/HJHS_Summary_Score.p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wfh.org/es/nuestra-labor-investigacion-datos/registro-mundial-de-trastornos-de-la-coagulacio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elearning.wfh.org/resource/compendio-de-herramientas-de-valoracion/"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es-US" dirty="0"/>
              <a:t>Guías para el tratamiento de la hemofilia, para todos</a:t>
            </a:r>
            <a:endParaRPr lang="en-CA" dirty="0"/>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es-US" dirty="0"/>
              <a:t>Una nueva y ambiciosa iniciativa de la Federación Mundial de Hemofilia</a:t>
            </a:r>
          </a:p>
        </p:txBody>
      </p:sp>
    </p:spTree>
    <p:extLst>
      <p:ext uri="{BB962C8B-B14F-4D97-AF65-F5344CB8AC3E}">
        <p14:creationId xmlns:p14="http://schemas.microsoft.com/office/powerpoint/2010/main" val="24957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0D6-7A67-49B0-921E-28749E9F4B8F}"/>
              </a:ext>
            </a:extLst>
          </p:cNvPr>
          <p:cNvSpPr>
            <a:spLocks noGrp="1"/>
          </p:cNvSpPr>
          <p:nvPr>
            <p:ph type="title"/>
          </p:nvPr>
        </p:nvSpPr>
        <p:spPr>
          <a:xfrm>
            <a:off x="838199" y="225425"/>
            <a:ext cx="10515599" cy="1090079"/>
          </a:xfrm>
        </p:spPr>
        <p:txBody>
          <a:bodyPr>
            <a:noAutofit/>
          </a:bodyPr>
          <a:lstStyle/>
          <a:p>
            <a:pPr>
              <a:lnSpc>
                <a:spcPct val="100000"/>
              </a:lnSpc>
            </a:pPr>
            <a:r>
              <a:rPr lang="es-US" dirty="0">
                <a:latin typeface="Arial" panose="020B0604020202020204" pitchFamily="34" charset="0"/>
                <a:cs typeface="Arial" panose="020B0604020202020204" pitchFamily="34" charset="0"/>
              </a:rPr>
              <a:t>Resultado</a:t>
            </a:r>
            <a:br>
              <a:rPr lang="es-US" sz="3400" dirty="0">
                <a:latin typeface="Arial" panose="020B0604020202020204" pitchFamily="34" charset="0"/>
                <a:cs typeface="Arial" panose="020B0604020202020204" pitchFamily="34" charset="0"/>
              </a:rPr>
            </a:br>
            <a:r>
              <a:rPr lang="es-US" sz="3400" b="1" dirty="0">
                <a:latin typeface="Arial" panose="020B0604020202020204" pitchFamily="34" charset="0"/>
                <a:cs typeface="Arial" panose="020B0604020202020204" pitchFamily="34" charset="0"/>
              </a:rPr>
              <a:t>Frecuencia de las hemorragias</a:t>
            </a:r>
            <a:endParaRPr lang="en-CA" dirty="0"/>
          </a:p>
        </p:txBody>
      </p:sp>
      <p:sp>
        <p:nvSpPr>
          <p:cNvPr id="3" name="Content Placeholder 2">
            <a:extLst>
              <a:ext uri="{FF2B5EF4-FFF2-40B4-BE49-F238E27FC236}">
                <a16:creationId xmlns:a16="http://schemas.microsoft.com/office/drawing/2014/main" id="{8ACCCC87-EBD8-4209-85BB-75EACE6078EE}"/>
              </a:ext>
            </a:extLst>
          </p:cNvPr>
          <p:cNvSpPr>
            <a:spLocks noGrp="1"/>
          </p:cNvSpPr>
          <p:nvPr>
            <p:ph idx="1"/>
          </p:nvPr>
        </p:nvSpPr>
        <p:spPr>
          <a:xfrm>
            <a:off x="838200" y="1562100"/>
            <a:ext cx="10515600" cy="4472940"/>
          </a:xfrm>
        </p:spPr>
        <p:txBody>
          <a:bodyPr>
            <a:noAutofit/>
          </a:bodyPr>
          <a:lstStyle/>
          <a:p>
            <a:pPr marL="0" indent="0">
              <a:buNone/>
            </a:pPr>
            <a:r>
              <a:rPr lang="es-US" sz="2400" b="1" dirty="0">
                <a:solidFill>
                  <a:schemeClr val="accent1"/>
                </a:solidFill>
              </a:rPr>
              <a:t>Recomendación 11.2.1</a:t>
            </a:r>
            <a:br>
              <a:rPr lang="es-US" sz="2400" dirty="0"/>
            </a:br>
            <a:r>
              <a:rPr lang="es-US" sz="2400" dirty="0"/>
              <a:t>Para proveedores de atención a personas con hemofilia, la FMH recomienda </a:t>
            </a:r>
            <a:r>
              <a:rPr lang="es-US" sz="2400" b="1" dirty="0"/>
              <a:t>asegurarse de que pacientes/cuidadores documenten en tiempo real la frecuencia de todas las hemorragias, y de repasar juntos estos datos por lo menos una vez al año</a:t>
            </a:r>
            <a:r>
              <a:rPr lang="es-US" sz="2400" dirty="0"/>
              <a:t>, con particular énfasis en hemorragias intraarticulares, intramusculares y en el sistema nervioso central, incluyendo el estado de su recuperación. Para estos fines deberían usarse los criterios estandarizados definidos por el Comité Científico y de Normalización de la Sociedad Internacional sobre Trombosis y Hemostasia.</a:t>
            </a:r>
          </a:p>
        </p:txBody>
      </p:sp>
    </p:spTree>
    <p:extLst>
      <p:ext uri="{BB962C8B-B14F-4D97-AF65-F5344CB8AC3E}">
        <p14:creationId xmlns:p14="http://schemas.microsoft.com/office/powerpoint/2010/main" val="140175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25425"/>
            <a:ext cx="10515599" cy="1090079"/>
          </a:xfrm>
        </p:spPr>
        <p:txBody>
          <a:bodyPr>
            <a:normAutofit fontScale="90000"/>
          </a:bodyPr>
          <a:lstStyle/>
          <a:p>
            <a:r>
              <a:rPr lang="es-US" dirty="0"/>
              <a:t>Hasta hace dos décadas, la gravedad de la artropatía articular se valoraba mediante lo siguiente:</a:t>
            </a:r>
          </a:p>
        </p:txBody>
      </p:sp>
      <p:sp>
        <p:nvSpPr>
          <p:cNvPr id="5" name="Content Placeholder 4"/>
          <p:cNvSpPr>
            <a:spLocks noGrp="1"/>
          </p:cNvSpPr>
          <p:nvPr>
            <p:ph idx="1"/>
          </p:nvPr>
        </p:nvSpPr>
        <p:spPr>
          <a:xfrm>
            <a:off x="838200" y="1562100"/>
            <a:ext cx="10515600" cy="4614863"/>
          </a:xfrm>
        </p:spPr>
        <p:txBody>
          <a:bodyPr/>
          <a:lstStyle/>
          <a:p>
            <a:r>
              <a:rPr lang="es-US" dirty="0"/>
              <a:t>Frecuencia de las hemorragias</a:t>
            </a:r>
          </a:p>
          <a:p>
            <a:r>
              <a:rPr lang="es-US" dirty="0"/>
              <a:t>Puntaje clínico – Puntaje de Gilbert</a:t>
            </a:r>
          </a:p>
          <a:p>
            <a:r>
              <a:rPr lang="es-US" dirty="0"/>
              <a:t>Puntaje radiológico – Pettersson (rayos X)</a:t>
            </a:r>
          </a:p>
          <a:p>
            <a:endParaRPr lang="en-CA" dirty="0"/>
          </a:p>
        </p:txBody>
      </p:sp>
      <p:sp>
        <p:nvSpPr>
          <p:cNvPr id="6" name="TextBox 5"/>
          <p:cNvSpPr txBox="1"/>
          <p:nvPr/>
        </p:nvSpPr>
        <p:spPr>
          <a:xfrm>
            <a:off x="1866901" y="3737153"/>
            <a:ext cx="8458194" cy="1123712"/>
          </a:xfrm>
          <a:prstGeom prst="roundRect">
            <a:avLst/>
          </a:prstGeom>
          <a:noFill/>
          <a:ln w="28575">
            <a:solidFill>
              <a:srgbClr val="E31837"/>
            </a:solidFill>
          </a:ln>
        </p:spPr>
        <p:txBody>
          <a:bodyPr wrap="square" rtlCol="0" anchor="ctr">
            <a:spAutoFit/>
          </a:bodyPr>
          <a:lstStyle/>
          <a:p>
            <a:pPr marL="285750" indent="-285750">
              <a:buFont typeface="Arial" pitchFamily="34" charset="0"/>
              <a:buChar char="•"/>
            </a:pPr>
            <a:r>
              <a:rPr lang="es-US" sz="2000" dirty="0"/>
              <a:t>No estandarizado – sin estudios de validez/confiabilidad</a:t>
            </a:r>
          </a:p>
          <a:p>
            <a:pPr marL="285750" indent="-285750">
              <a:buFont typeface="Arial" pitchFamily="34" charset="0"/>
              <a:buChar char="•"/>
            </a:pPr>
            <a:r>
              <a:rPr lang="es-US" sz="2000" dirty="0"/>
              <a:t>Insensible a cambios precoces</a:t>
            </a:r>
          </a:p>
          <a:p>
            <a:pPr marL="285750" indent="-285750">
              <a:buFont typeface="Arial" pitchFamily="34" charset="0"/>
              <a:buChar char="•"/>
            </a:pPr>
            <a:r>
              <a:rPr lang="es-US" sz="2000" dirty="0"/>
              <a:t>No toma en cuenta variantes normales de la infancia </a:t>
            </a:r>
          </a:p>
        </p:txBody>
      </p:sp>
    </p:spTree>
    <p:extLst>
      <p:ext uri="{BB962C8B-B14F-4D97-AF65-F5344CB8AC3E}">
        <p14:creationId xmlns:p14="http://schemas.microsoft.com/office/powerpoint/2010/main" val="24819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F169-EFB9-4836-A32C-017C4C6FB2E3}"/>
              </a:ext>
            </a:extLst>
          </p:cNvPr>
          <p:cNvSpPr>
            <a:spLocks noGrp="1"/>
          </p:cNvSpPr>
          <p:nvPr>
            <p:ph type="title"/>
          </p:nvPr>
        </p:nvSpPr>
        <p:spPr>
          <a:xfrm>
            <a:off x="838199" y="225425"/>
            <a:ext cx="10515599" cy="1090079"/>
          </a:xfrm>
        </p:spPr>
        <p:txBody>
          <a:bodyPr/>
          <a:lstStyle/>
          <a:p>
            <a:r>
              <a:rPr lang="es-US" dirty="0"/>
              <a:t>Video de niño gateando</a:t>
            </a:r>
          </a:p>
        </p:txBody>
      </p:sp>
    </p:spTree>
    <p:extLst>
      <p:ext uri="{BB962C8B-B14F-4D97-AF65-F5344CB8AC3E}">
        <p14:creationId xmlns:p14="http://schemas.microsoft.com/office/powerpoint/2010/main" val="29603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A793-182F-4B35-9B7C-CD3DBD35EECE}"/>
              </a:ext>
            </a:extLst>
          </p:cNvPr>
          <p:cNvSpPr>
            <a:spLocks noGrp="1"/>
          </p:cNvSpPr>
          <p:nvPr>
            <p:ph type="title"/>
          </p:nvPr>
        </p:nvSpPr>
        <p:spPr>
          <a:xfrm>
            <a:off x="838199" y="225425"/>
            <a:ext cx="10515599" cy="1090079"/>
          </a:xfrm>
        </p:spPr>
        <p:txBody>
          <a:bodyPr/>
          <a:lstStyle/>
          <a:p>
            <a:r>
              <a:rPr lang="es-US" dirty="0"/>
              <a:t>Video de niño caminando</a:t>
            </a:r>
            <a:endParaRPr lang="en-CA" dirty="0"/>
          </a:p>
        </p:txBody>
      </p:sp>
    </p:spTree>
    <p:extLst>
      <p:ext uri="{BB962C8B-B14F-4D97-AF65-F5344CB8AC3E}">
        <p14:creationId xmlns:p14="http://schemas.microsoft.com/office/powerpoint/2010/main" val="134468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CA26CE6-F13F-48CC-A6A2-D83828704BB3}"/>
              </a:ext>
            </a:extLst>
          </p:cNvPr>
          <p:cNvSpPr>
            <a:spLocks noGrp="1"/>
          </p:cNvSpPr>
          <p:nvPr>
            <p:ph type="title"/>
          </p:nvPr>
        </p:nvSpPr>
        <p:spPr>
          <a:xfrm>
            <a:off x="838199" y="225425"/>
            <a:ext cx="10515599" cy="1090079"/>
          </a:xfrm>
        </p:spPr>
        <p:txBody>
          <a:bodyPr>
            <a:normAutofit/>
          </a:bodyPr>
          <a:lstStyle/>
          <a:p>
            <a:r>
              <a:rPr lang="es-US" dirty="0"/>
              <a:t>Instrumentos para la valoración de resultados </a:t>
            </a:r>
            <a:br>
              <a:rPr lang="es-US" dirty="0"/>
            </a:br>
            <a:r>
              <a:rPr lang="es-US" dirty="0"/>
              <a:t>Modelo de la CIF</a:t>
            </a:r>
          </a:p>
        </p:txBody>
      </p:sp>
      <p:sp>
        <p:nvSpPr>
          <p:cNvPr id="15" name="Text Placeholder 14">
            <a:extLst>
              <a:ext uri="{FF2B5EF4-FFF2-40B4-BE49-F238E27FC236}">
                <a16:creationId xmlns:a16="http://schemas.microsoft.com/office/drawing/2014/main" id="{A55C504D-A486-4268-99FD-2EA00B60BB7A}"/>
              </a:ext>
            </a:extLst>
          </p:cNvPr>
          <p:cNvSpPr>
            <a:spLocks noGrp="1"/>
          </p:cNvSpPr>
          <p:nvPr>
            <p:ph type="body" sz="quarter" idx="13"/>
          </p:nvPr>
        </p:nvSpPr>
        <p:spPr>
          <a:xfrm>
            <a:off x="150435" y="6415863"/>
            <a:ext cx="7428111" cy="229056"/>
          </a:xfrm>
        </p:spPr>
        <p:txBody>
          <a:bodyPr/>
          <a:lstStyle/>
          <a:p>
            <a:r>
              <a:rPr lang="es-US" dirty="0"/>
              <a:t>CIF, Clasificación Internacional de Funcionamiento, de la Discapacidad y de la Salud, de la OMS; CV, calidad de vida</a:t>
            </a:r>
          </a:p>
        </p:txBody>
      </p:sp>
      <p:grpSp>
        <p:nvGrpSpPr>
          <p:cNvPr id="2" name="Group 1">
            <a:extLst>
              <a:ext uri="{FF2B5EF4-FFF2-40B4-BE49-F238E27FC236}">
                <a16:creationId xmlns:a16="http://schemas.microsoft.com/office/drawing/2014/main" id="{D853B4D2-4A50-4AEB-B015-4BCAA7D10A9D}"/>
              </a:ext>
            </a:extLst>
          </p:cNvPr>
          <p:cNvGrpSpPr/>
          <p:nvPr/>
        </p:nvGrpSpPr>
        <p:grpSpPr>
          <a:xfrm>
            <a:off x="3155404" y="1435100"/>
            <a:ext cx="5295012" cy="4391837"/>
            <a:chOff x="3155404" y="1435100"/>
            <a:chExt cx="5295012" cy="4391837"/>
          </a:xfrm>
        </p:grpSpPr>
        <p:sp>
          <p:nvSpPr>
            <p:cNvPr id="19" name="Rectangle 18">
              <a:extLst>
                <a:ext uri="{FF2B5EF4-FFF2-40B4-BE49-F238E27FC236}">
                  <a16:creationId xmlns:a16="http://schemas.microsoft.com/office/drawing/2014/main" id="{5374580C-4A36-432A-BBEF-EFC4DA0956DB}"/>
                </a:ext>
              </a:extLst>
            </p:cNvPr>
            <p:cNvSpPr/>
            <p:nvPr/>
          </p:nvSpPr>
          <p:spPr>
            <a:xfrm>
              <a:off x="4835347" y="1435100"/>
              <a:ext cx="1935126" cy="510658"/>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1" dirty="0"/>
                <a:t>Enfermedad: Hemofilia</a:t>
              </a:r>
            </a:p>
          </p:txBody>
        </p:sp>
        <p:sp>
          <p:nvSpPr>
            <p:cNvPr id="20" name="Rectangle 19">
              <a:extLst>
                <a:ext uri="{FF2B5EF4-FFF2-40B4-BE49-F238E27FC236}">
                  <a16:creationId xmlns:a16="http://schemas.microsoft.com/office/drawing/2014/main" id="{BB403E79-0FA7-4698-8444-94E284D15F03}"/>
                </a:ext>
              </a:extLst>
            </p:cNvPr>
            <p:cNvSpPr/>
            <p:nvPr/>
          </p:nvSpPr>
          <p:spPr>
            <a:xfrm>
              <a:off x="5228753"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Actividad</a:t>
              </a:r>
            </a:p>
          </p:txBody>
        </p:sp>
        <p:sp>
          <p:nvSpPr>
            <p:cNvPr id="21" name="Rectangle 20">
              <a:extLst>
                <a:ext uri="{FF2B5EF4-FFF2-40B4-BE49-F238E27FC236}">
                  <a16:creationId xmlns:a16="http://schemas.microsoft.com/office/drawing/2014/main" id="{8646F620-FF9C-4EBB-BC96-EB085C5B3AAC}"/>
                </a:ext>
              </a:extLst>
            </p:cNvPr>
            <p:cNvSpPr/>
            <p:nvPr/>
          </p:nvSpPr>
          <p:spPr>
            <a:xfrm>
              <a:off x="6430232" y="5316279"/>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Factores personales</a:t>
              </a:r>
            </a:p>
          </p:txBody>
        </p:sp>
        <p:sp>
          <p:nvSpPr>
            <p:cNvPr id="22" name="Rectangle 21">
              <a:extLst>
                <a:ext uri="{FF2B5EF4-FFF2-40B4-BE49-F238E27FC236}">
                  <a16:creationId xmlns:a16="http://schemas.microsoft.com/office/drawing/2014/main" id="{1EB61BA0-6ACB-4C43-91F7-29A635789EE3}"/>
                </a:ext>
              </a:extLst>
            </p:cNvPr>
            <p:cNvSpPr/>
            <p:nvPr/>
          </p:nvSpPr>
          <p:spPr>
            <a:xfrm>
              <a:off x="4048540" y="5316279"/>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S" sz="1100" b="1" dirty="0">
                  <a:solidFill>
                    <a:sysClr val="windowText" lastClr="000000"/>
                  </a:solidFill>
                </a:rPr>
                <a:t>Factores ambientales</a:t>
              </a:r>
            </a:p>
          </p:txBody>
        </p:sp>
        <p:cxnSp>
          <p:nvCxnSpPr>
            <p:cNvPr id="26" name="Straight Arrow Connector 25">
              <a:extLst>
                <a:ext uri="{FF2B5EF4-FFF2-40B4-BE49-F238E27FC236}">
                  <a16:creationId xmlns:a16="http://schemas.microsoft.com/office/drawing/2014/main" id="{704FC264-2A89-4E5C-83A1-B90228C616DF}"/>
                </a:ext>
              </a:extLst>
            </p:cNvPr>
            <p:cNvCxnSpPr>
              <a:cxnSpLocks/>
            </p:cNvCxnSpPr>
            <p:nvPr/>
          </p:nvCxnSpPr>
          <p:spPr>
            <a:xfrm>
              <a:off x="5802910" y="1958952"/>
              <a:ext cx="0" cy="1496629"/>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2866956-21DC-4311-86E0-D138B887EBBC}"/>
                </a:ext>
              </a:extLst>
            </p:cNvPr>
            <p:cNvCxnSpPr>
              <a:cxnSpLocks/>
            </p:cNvCxnSpPr>
            <p:nvPr/>
          </p:nvCxnSpPr>
          <p:spPr>
            <a:xfrm>
              <a:off x="6377067"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615B68-FA66-4BAE-819B-3C6B1002048F}"/>
                </a:ext>
              </a:extLst>
            </p:cNvPr>
            <p:cNvCxnSpPr>
              <a:cxnSpLocks/>
            </p:cNvCxnSpPr>
            <p:nvPr/>
          </p:nvCxnSpPr>
          <p:spPr>
            <a:xfrm>
              <a:off x="4306281"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2087E6AD-7C9A-4F0B-8EB7-CA3605AE74F0}"/>
                </a:ext>
              </a:extLst>
            </p:cNvPr>
            <p:cNvSpPr/>
            <p:nvPr/>
          </p:nvSpPr>
          <p:spPr>
            <a:xfrm>
              <a:off x="5802910"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Freeform: Shape 29">
              <a:extLst>
                <a:ext uri="{FF2B5EF4-FFF2-40B4-BE49-F238E27FC236}">
                  <a16:creationId xmlns:a16="http://schemas.microsoft.com/office/drawing/2014/main" id="{6C9ABBEB-0C54-4173-96C2-6B74DB3ED529}"/>
                </a:ext>
              </a:extLst>
            </p:cNvPr>
            <p:cNvSpPr/>
            <p:nvPr/>
          </p:nvSpPr>
          <p:spPr>
            <a:xfrm flipH="1">
              <a:off x="3725581"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1" name="Group 30">
              <a:extLst>
                <a:ext uri="{FF2B5EF4-FFF2-40B4-BE49-F238E27FC236}">
                  <a16:creationId xmlns:a16="http://schemas.microsoft.com/office/drawing/2014/main" id="{8026E0E2-EAB5-40AD-B832-9656F77AD1F4}"/>
                </a:ext>
              </a:extLst>
            </p:cNvPr>
            <p:cNvGrpSpPr/>
            <p:nvPr/>
          </p:nvGrpSpPr>
          <p:grpSpPr>
            <a:xfrm>
              <a:off x="4601822" y="4887890"/>
              <a:ext cx="2406640" cy="428389"/>
              <a:chOff x="2058737" y="4277078"/>
              <a:chExt cx="4159122" cy="911551"/>
            </a:xfrm>
          </p:grpSpPr>
          <p:sp>
            <p:nvSpPr>
              <p:cNvPr id="54" name="Freeform: Shape 53">
                <a:extLst>
                  <a:ext uri="{FF2B5EF4-FFF2-40B4-BE49-F238E27FC236}">
                    <a16:creationId xmlns:a16="http://schemas.microsoft.com/office/drawing/2014/main" id="{76690311-C8E6-4D4D-8F25-FF9208482BDC}"/>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Freeform: Shape 54">
                <a:extLst>
                  <a:ext uri="{FF2B5EF4-FFF2-40B4-BE49-F238E27FC236}">
                    <a16:creationId xmlns:a16="http://schemas.microsoft.com/office/drawing/2014/main" id="{B8530BDA-6639-46ED-A480-69BA285D46E9}"/>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2" name="Group 31">
              <a:extLst>
                <a:ext uri="{FF2B5EF4-FFF2-40B4-BE49-F238E27FC236}">
                  <a16:creationId xmlns:a16="http://schemas.microsoft.com/office/drawing/2014/main" id="{BF34A345-E208-42B9-B2AD-9D665DE72C56}"/>
                </a:ext>
              </a:extLst>
            </p:cNvPr>
            <p:cNvGrpSpPr/>
            <p:nvPr/>
          </p:nvGrpSpPr>
          <p:grpSpPr>
            <a:xfrm rot="10800000">
              <a:off x="3725580" y="3976576"/>
              <a:ext cx="4159122" cy="548322"/>
              <a:chOff x="2058737" y="4277078"/>
              <a:chExt cx="4159122" cy="911551"/>
            </a:xfrm>
          </p:grpSpPr>
          <p:sp>
            <p:nvSpPr>
              <p:cNvPr id="52" name="Freeform: Shape 51">
                <a:extLst>
                  <a:ext uri="{FF2B5EF4-FFF2-40B4-BE49-F238E27FC236}">
                    <a16:creationId xmlns:a16="http://schemas.microsoft.com/office/drawing/2014/main" id="{B5BAB23A-9E37-4E81-BB3C-CB71B72ACFA7}"/>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Freeform: Shape 52">
                <a:extLst>
                  <a:ext uri="{FF2B5EF4-FFF2-40B4-BE49-F238E27FC236}">
                    <a16:creationId xmlns:a16="http://schemas.microsoft.com/office/drawing/2014/main" id="{3C1D369C-2ACE-49B6-8C8E-FC5FDC7A81A2}"/>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33" name="Straight Arrow Connector 32">
              <a:extLst>
                <a:ext uri="{FF2B5EF4-FFF2-40B4-BE49-F238E27FC236}">
                  <a16:creationId xmlns:a16="http://schemas.microsoft.com/office/drawing/2014/main" id="{4BE0CA9E-B32C-4F38-859A-281E2A5ECD79}"/>
                </a:ext>
              </a:extLst>
            </p:cNvPr>
            <p:cNvCxnSpPr>
              <a:cxnSpLocks/>
            </p:cNvCxnSpPr>
            <p:nvPr/>
          </p:nvCxnSpPr>
          <p:spPr>
            <a:xfrm>
              <a:off x="5802910" y="3976813"/>
              <a:ext cx="0" cy="914164"/>
            </a:xfrm>
            <a:prstGeom prst="straightConnector1">
              <a:avLst/>
            </a:prstGeom>
            <a:ln w="1905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06A474A-3E7C-42DC-A031-3D08DF6F06B0}"/>
                </a:ext>
              </a:extLst>
            </p:cNvPr>
            <p:cNvSpPr/>
            <p:nvPr/>
          </p:nvSpPr>
          <p:spPr>
            <a:xfrm>
              <a:off x="3155404"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s-US" sz="1100" b="1" dirty="0">
                  <a:solidFill>
                    <a:sysClr val="windowText" lastClr="000000"/>
                  </a:solidFill>
                </a:rPr>
                <a:t>Estructura y función corporales</a:t>
              </a:r>
            </a:p>
          </p:txBody>
        </p:sp>
        <p:sp>
          <p:nvSpPr>
            <p:cNvPr id="45" name="Rectangle 44">
              <a:extLst>
                <a:ext uri="{FF2B5EF4-FFF2-40B4-BE49-F238E27FC236}">
                  <a16:creationId xmlns:a16="http://schemas.microsoft.com/office/drawing/2014/main" id="{006D2811-7359-40F3-8F3E-F1F9BEF16041}"/>
                </a:ext>
              </a:extLst>
            </p:cNvPr>
            <p:cNvSpPr/>
            <p:nvPr/>
          </p:nvSpPr>
          <p:spPr>
            <a:xfrm>
              <a:off x="7302102"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Participación</a:t>
              </a:r>
            </a:p>
          </p:txBody>
        </p:sp>
      </p:grpSp>
      <p:sp>
        <p:nvSpPr>
          <p:cNvPr id="60" name="TextBox 59">
            <a:extLst>
              <a:ext uri="{FF2B5EF4-FFF2-40B4-BE49-F238E27FC236}">
                <a16:creationId xmlns:a16="http://schemas.microsoft.com/office/drawing/2014/main" id="{00B11F60-2CB2-4390-B19B-EBACE6FCC74F}"/>
              </a:ext>
            </a:extLst>
          </p:cNvPr>
          <p:cNvSpPr txBox="1"/>
          <p:nvPr/>
        </p:nvSpPr>
        <p:spPr>
          <a:xfrm rot="20298728">
            <a:off x="9014969" y="2027328"/>
            <a:ext cx="2123971" cy="1569660"/>
          </a:xfrm>
          <a:prstGeom prst="rect">
            <a:avLst/>
          </a:prstGeom>
          <a:noFill/>
        </p:spPr>
        <p:txBody>
          <a:bodyPr wrap="square">
            <a:spAutoFit/>
          </a:bodyPr>
          <a:lstStyle/>
          <a:p>
            <a:pPr>
              <a:defRPr/>
            </a:pPr>
            <a:r>
              <a:rPr lang="en-US" sz="9600" b="1" i="1" dirty="0">
                <a:solidFill>
                  <a:srgbClr val="FF0000"/>
                </a:solidFill>
                <a:effectLst>
                  <a:outerShdw blurRad="38100" dist="38100" dir="2700000" algn="tl">
                    <a:srgbClr val="000000">
                      <a:alpha val="43137"/>
                    </a:srgbClr>
                  </a:outerShdw>
                </a:effectLst>
              </a:rPr>
              <a:t>CV</a:t>
            </a:r>
          </a:p>
        </p:txBody>
      </p:sp>
    </p:spTree>
    <p:extLst>
      <p:ext uri="{BB962C8B-B14F-4D97-AF65-F5344CB8AC3E}">
        <p14:creationId xmlns:p14="http://schemas.microsoft.com/office/powerpoint/2010/main" val="37213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6C998A-3101-4465-9D08-E8040C85CAB2}"/>
              </a:ext>
            </a:extLst>
          </p:cNvPr>
          <p:cNvSpPr>
            <a:spLocks noGrp="1"/>
          </p:cNvSpPr>
          <p:nvPr>
            <p:ph type="title"/>
          </p:nvPr>
        </p:nvSpPr>
        <p:spPr>
          <a:xfrm>
            <a:off x="838199" y="225425"/>
            <a:ext cx="10515599" cy="1090079"/>
          </a:xfrm>
        </p:spPr>
        <p:txBody>
          <a:bodyPr>
            <a:normAutofit/>
          </a:bodyPr>
          <a:lstStyle/>
          <a:p>
            <a:r>
              <a:rPr lang="es-US" dirty="0"/>
              <a:t>Instrumentos para la valoración de resultados</a:t>
            </a:r>
            <a:br>
              <a:rPr lang="en-CA" dirty="0"/>
            </a:br>
            <a:r>
              <a:rPr lang="es-US" dirty="0"/>
              <a:t>Estructura y función corporales</a:t>
            </a:r>
          </a:p>
        </p:txBody>
      </p:sp>
      <p:sp>
        <p:nvSpPr>
          <p:cNvPr id="5" name="TextBox 4">
            <a:extLst>
              <a:ext uri="{FF2B5EF4-FFF2-40B4-BE49-F238E27FC236}">
                <a16:creationId xmlns:a16="http://schemas.microsoft.com/office/drawing/2014/main" id="{CF9A5759-5E9E-4456-BD4A-D60210C4467F}"/>
              </a:ext>
            </a:extLst>
          </p:cNvPr>
          <p:cNvSpPr txBox="1"/>
          <p:nvPr/>
        </p:nvSpPr>
        <p:spPr>
          <a:xfrm>
            <a:off x="911939" y="6278111"/>
            <a:ext cx="9559414" cy="369332"/>
          </a:xfrm>
          <a:prstGeom prst="rect">
            <a:avLst/>
          </a:prstGeom>
          <a:solidFill>
            <a:schemeClr val="bg1"/>
          </a:solidFill>
        </p:spPr>
        <p:txBody>
          <a:bodyPr wrap="square">
            <a:spAutoFit/>
          </a:bodyPr>
          <a:lstStyle/>
          <a:p>
            <a:r>
              <a:rPr lang="en-US" sz="900" dirty="0">
                <a:latin typeface="+mj-lt"/>
              </a:rPr>
              <a:t>HJHS, Hemophilia Joint Health Score 2.1 – Summary Score Sheet: H</a:t>
            </a:r>
            <a:r>
              <a:rPr lang="es-US" sz="900" dirty="0">
                <a:latin typeface="+mj-lt"/>
              </a:rPr>
              <a:t>oja de puntaje resumida del Puntaje de Salud Articular en la Hemofilia 2.1. </a:t>
            </a:r>
          </a:p>
          <a:p>
            <a:r>
              <a:rPr lang="en-US" sz="900" dirty="0">
                <a:latin typeface="+mj-lt"/>
              </a:rPr>
              <a:t>Disponible en: </a:t>
            </a:r>
            <a:r>
              <a:rPr lang="en-US" sz="900" dirty="0">
                <a:latin typeface="+mj-lt"/>
                <a:hlinkClick r:id="rId2"/>
              </a:rPr>
              <a:t>http://www1.wfh.org/docs/en/Publications/Assessment_Tools/HJHS_Summary_Score.pdf</a:t>
            </a:r>
            <a:r>
              <a:rPr lang="en-US" sz="900" dirty="0">
                <a:latin typeface="+mj-lt"/>
              </a:rPr>
              <a:t> </a:t>
            </a:r>
            <a:endParaRPr lang="en-CA" sz="900" dirty="0">
              <a:latin typeface="+mj-lt"/>
            </a:endParaRPr>
          </a:p>
        </p:txBody>
      </p:sp>
      <p:grpSp>
        <p:nvGrpSpPr>
          <p:cNvPr id="2" name="Group 1">
            <a:extLst>
              <a:ext uri="{FF2B5EF4-FFF2-40B4-BE49-F238E27FC236}">
                <a16:creationId xmlns:a16="http://schemas.microsoft.com/office/drawing/2014/main" id="{DD0497D1-1901-42E7-A8C1-B1D845CC50E4}"/>
              </a:ext>
            </a:extLst>
          </p:cNvPr>
          <p:cNvGrpSpPr/>
          <p:nvPr/>
        </p:nvGrpSpPr>
        <p:grpSpPr>
          <a:xfrm>
            <a:off x="2043716" y="1422655"/>
            <a:ext cx="3135581" cy="4361604"/>
            <a:chOff x="2029272" y="1076633"/>
            <a:chExt cx="3600000" cy="5033384"/>
          </a:xfrm>
        </p:grpSpPr>
        <p:pic>
          <p:nvPicPr>
            <p:cNvPr id="4" name="Content Placeholder 3">
              <a:extLst>
                <a:ext uri="{FF2B5EF4-FFF2-40B4-BE49-F238E27FC236}">
                  <a16:creationId xmlns:a16="http://schemas.microsoft.com/office/drawing/2014/main" id="{C6053102-8356-4721-8EBA-949C4D1AF895}"/>
                </a:ext>
              </a:extLst>
            </p:cNvPr>
            <p:cNvPicPr>
              <a:picLocks noChangeAspect="1"/>
            </p:cNvPicPr>
            <p:nvPr/>
          </p:nvPicPr>
          <p:blipFill rotWithShape="1">
            <a:blip r:embed="rId3"/>
            <a:srcRect l="2003" r="2003"/>
            <a:stretch/>
          </p:blipFill>
          <p:spPr>
            <a:xfrm>
              <a:off x="2353748" y="1903151"/>
              <a:ext cx="2922953" cy="4206862"/>
            </a:xfrm>
            <a:prstGeom prst="rect">
              <a:avLst/>
            </a:prstGeom>
          </p:spPr>
        </p:pic>
        <p:grpSp>
          <p:nvGrpSpPr>
            <p:cNvPr id="6" name="Group 5">
              <a:extLst>
                <a:ext uri="{FF2B5EF4-FFF2-40B4-BE49-F238E27FC236}">
                  <a16:creationId xmlns:a16="http://schemas.microsoft.com/office/drawing/2014/main" id="{9475083B-8DF6-4208-AB26-B32C5344297F}"/>
                </a:ext>
              </a:extLst>
            </p:cNvPr>
            <p:cNvGrpSpPr/>
            <p:nvPr/>
          </p:nvGrpSpPr>
          <p:grpSpPr>
            <a:xfrm>
              <a:off x="2206788" y="1286442"/>
              <a:ext cx="3240044" cy="532848"/>
              <a:chOff x="3953" y="41959"/>
              <a:chExt cx="2377306" cy="532848"/>
            </a:xfrm>
          </p:grpSpPr>
          <p:sp>
            <p:nvSpPr>
              <p:cNvPr id="7" name="Rectangle 6">
                <a:extLst>
                  <a:ext uri="{FF2B5EF4-FFF2-40B4-BE49-F238E27FC236}">
                    <a16:creationId xmlns:a16="http://schemas.microsoft.com/office/drawing/2014/main" id="{85C33BD7-DA61-4C0E-A22F-E1A3211B594B}"/>
                  </a:ext>
                </a:extLst>
              </p:cNvPr>
              <p:cNvSpPr/>
              <p:nvPr/>
            </p:nvSpPr>
            <p:spPr>
              <a:xfrm>
                <a:off x="3953" y="41959"/>
                <a:ext cx="2377306" cy="532848"/>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6BBDA38B-43AE-47B0-8912-C0CE7C5563D5}"/>
                  </a:ext>
                </a:extLst>
              </p:cNvPr>
              <p:cNvSpPr txBox="1"/>
              <p:nvPr/>
            </p:nvSpPr>
            <p:spPr>
              <a:xfrm>
                <a:off x="3953" y="41959"/>
                <a:ext cx="2377306" cy="532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latin typeface="+mj-lt"/>
                  </a:rPr>
                  <a:t>HJHS</a:t>
                </a:r>
                <a:endParaRPr lang="en-CA" sz="2400" b="1" kern="1200" dirty="0">
                  <a:latin typeface="+mj-lt"/>
                </a:endParaRPr>
              </a:p>
            </p:txBody>
          </p:sp>
        </p:grpSp>
        <p:sp>
          <p:nvSpPr>
            <p:cNvPr id="10" name="Rectangle 9">
              <a:extLst>
                <a:ext uri="{FF2B5EF4-FFF2-40B4-BE49-F238E27FC236}">
                  <a16:creationId xmlns:a16="http://schemas.microsoft.com/office/drawing/2014/main" id="{1BE5B774-4D76-472B-BD89-89981483987E}"/>
                </a:ext>
              </a:extLst>
            </p:cNvPr>
            <p:cNvSpPr/>
            <p:nvPr/>
          </p:nvSpPr>
          <p:spPr>
            <a:xfrm>
              <a:off x="2029272" y="1076633"/>
              <a:ext cx="3600000" cy="5033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sp>
        <p:nvSpPr>
          <p:cNvPr id="12" name="TextBox 11">
            <a:extLst>
              <a:ext uri="{FF2B5EF4-FFF2-40B4-BE49-F238E27FC236}">
                <a16:creationId xmlns:a16="http://schemas.microsoft.com/office/drawing/2014/main" id="{CB07D5CC-A05A-43EC-A05A-1D64C143FEC9}"/>
              </a:ext>
            </a:extLst>
          </p:cNvPr>
          <p:cNvSpPr txBox="1"/>
          <p:nvPr/>
        </p:nvSpPr>
        <p:spPr>
          <a:xfrm>
            <a:off x="7012705" y="2018407"/>
            <a:ext cx="4258478" cy="3477875"/>
          </a:xfrm>
          <a:prstGeom prst="rect">
            <a:avLst/>
          </a:prstGeom>
          <a:noFill/>
        </p:spPr>
        <p:txBody>
          <a:bodyPr wrap="square" rtlCol="0">
            <a:spAutoFit/>
          </a:bodyPr>
          <a:lstStyle/>
          <a:p>
            <a:pPr>
              <a:buClr>
                <a:srgbClr val="642566"/>
              </a:buClr>
            </a:pPr>
            <a:r>
              <a:rPr lang="es-US" sz="2000" b="0" i="0" u="none" strike="noStrike" baseline="0" dirty="0"/>
              <a:t>El HJHS valora:</a:t>
            </a:r>
          </a:p>
          <a:p>
            <a:pPr marL="342900" indent="-342900" fontAlgn="ctr">
              <a:spcBef>
                <a:spcPts val="0"/>
              </a:spcBef>
              <a:spcAft>
                <a:spcPts val="0"/>
              </a:spcAft>
              <a:buClr>
                <a:srgbClr val="642566"/>
              </a:buClr>
              <a:buFont typeface="Arial" panose="020B0604020202020204" pitchFamily="34" charset="0"/>
              <a:buChar char="•"/>
            </a:pPr>
            <a:r>
              <a:rPr lang="es-US" sz="2000" dirty="0"/>
              <a:t>Duración (inflamación)</a:t>
            </a:r>
          </a:p>
          <a:p>
            <a:pPr marL="342900" indent="-342900" fontAlgn="ctr">
              <a:spcBef>
                <a:spcPts val="0"/>
              </a:spcBef>
              <a:spcAft>
                <a:spcPts val="0"/>
              </a:spcAft>
              <a:buClr>
                <a:srgbClr val="642566"/>
              </a:buClr>
              <a:buFont typeface="Arial" panose="020B0604020202020204" pitchFamily="34" charset="0"/>
              <a:buChar char="•"/>
            </a:pPr>
            <a:r>
              <a:rPr lang="es-US" sz="2000" dirty="0"/>
              <a:t>Inflamación</a:t>
            </a:r>
          </a:p>
          <a:p>
            <a:pPr marL="342900" indent="-342900" fontAlgn="ctr">
              <a:spcBef>
                <a:spcPts val="0"/>
              </a:spcBef>
              <a:spcAft>
                <a:spcPts val="0"/>
              </a:spcAft>
              <a:buClr>
                <a:srgbClr val="642566"/>
              </a:buClr>
              <a:buFont typeface="Arial" panose="020B0604020202020204" pitchFamily="34" charset="0"/>
              <a:buChar char="•"/>
            </a:pPr>
            <a:r>
              <a:rPr lang="es-US" sz="2000" dirty="0"/>
              <a:t>Atrofia muscular</a:t>
            </a:r>
          </a:p>
          <a:p>
            <a:pPr marL="342900" indent="-342900" fontAlgn="ctr">
              <a:spcBef>
                <a:spcPts val="0"/>
              </a:spcBef>
              <a:spcAft>
                <a:spcPts val="0"/>
              </a:spcAft>
              <a:buClr>
                <a:srgbClr val="642566"/>
              </a:buClr>
              <a:buFont typeface="Arial" panose="020B0604020202020204" pitchFamily="34" charset="0"/>
              <a:buChar char="•"/>
            </a:pPr>
            <a:r>
              <a:rPr lang="es-US" sz="2000" dirty="0"/>
              <a:t>Crepitación con el movimiento</a:t>
            </a:r>
          </a:p>
          <a:p>
            <a:pPr marL="342900" indent="-342900" fontAlgn="ctr">
              <a:spcBef>
                <a:spcPts val="0"/>
              </a:spcBef>
              <a:spcAft>
                <a:spcPts val="0"/>
              </a:spcAft>
              <a:buClr>
                <a:srgbClr val="642566"/>
              </a:buClr>
              <a:buFont typeface="Arial" panose="020B0604020202020204" pitchFamily="34" charset="0"/>
              <a:buChar char="•"/>
            </a:pPr>
            <a:r>
              <a:rPr lang="es-US" sz="2000" dirty="0"/>
              <a:t>Pérdida de la flexión</a:t>
            </a:r>
          </a:p>
          <a:p>
            <a:pPr marL="342900" indent="-342900" fontAlgn="ctr">
              <a:spcBef>
                <a:spcPts val="0"/>
              </a:spcBef>
              <a:spcAft>
                <a:spcPts val="0"/>
              </a:spcAft>
              <a:buClr>
                <a:srgbClr val="642566"/>
              </a:buClr>
              <a:buFont typeface="Arial" panose="020B0604020202020204" pitchFamily="34" charset="0"/>
              <a:buChar char="•"/>
            </a:pPr>
            <a:r>
              <a:rPr lang="es-US" sz="2000" dirty="0"/>
              <a:t>Pérdida de la extensión</a:t>
            </a:r>
          </a:p>
          <a:p>
            <a:pPr marL="342900" indent="-342900" fontAlgn="ctr">
              <a:spcBef>
                <a:spcPts val="0"/>
              </a:spcBef>
              <a:spcAft>
                <a:spcPts val="0"/>
              </a:spcAft>
              <a:buClr>
                <a:srgbClr val="642566"/>
              </a:buClr>
              <a:buFont typeface="Arial" panose="020B0604020202020204" pitchFamily="34" charset="0"/>
              <a:buChar char="•"/>
            </a:pPr>
            <a:r>
              <a:rPr lang="es-US" sz="2000" dirty="0"/>
              <a:t>Dolor articular</a:t>
            </a:r>
          </a:p>
          <a:p>
            <a:pPr marL="342900" indent="-342900" fontAlgn="ctr">
              <a:spcBef>
                <a:spcPts val="0"/>
              </a:spcBef>
              <a:spcAft>
                <a:spcPts val="0"/>
              </a:spcAft>
              <a:buClr>
                <a:srgbClr val="642566"/>
              </a:buClr>
              <a:buFont typeface="Arial" panose="020B0604020202020204" pitchFamily="34" charset="0"/>
              <a:buChar char="•"/>
            </a:pPr>
            <a:r>
              <a:rPr lang="es-US" sz="2000" dirty="0"/>
              <a:t>Fuerza</a:t>
            </a:r>
          </a:p>
          <a:p>
            <a:pPr marL="342900" indent="-342900" fontAlgn="ctr">
              <a:spcBef>
                <a:spcPts val="0"/>
              </a:spcBef>
              <a:spcAft>
                <a:spcPts val="0"/>
              </a:spcAft>
              <a:buClr>
                <a:srgbClr val="642566"/>
              </a:buClr>
              <a:buFont typeface="Arial" panose="020B0604020202020204" pitchFamily="34" charset="0"/>
              <a:buChar char="•"/>
            </a:pPr>
            <a:r>
              <a:rPr lang="es-US" sz="2000" dirty="0"/>
              <a:t>Total articular + Puntaje global de marcha = Puntaje total HJHS</a:t>
            </a:r>
          </a:p>
        </p:txBody>
      </p:sp>
    </p:spTree>
    <p:extLst>
      <p:ext uri="{BB962C8B-B14F-4D97-AF65-F5344CB8AC3E}">
        <p14:creationId xmlns:p14="http://schemas.microsoft.com/office/powerpoint/2010/main" val="1475816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3FC4C3-1D04-43E8-B375-AB129F027BCC}"/>
              </a:ext>
            </a:extLst>
          </p:cNvPr>
          <p:cNvSpPr>
            <a:spLocks noGrp="1"/>
          </p:cNvSpPr>
          <p:nvPr>
            <p:ph type="title"/>
          </p:nvPr>
        </p:nvSpPr>
        <p:spPr>
          <a:xfrm>
            <a:off x="838199" y="225425"/>
            <a:ext cx="10515599" cy="1090079"/>
          </a:xfrm>
        </p:spPr>
        <p:txBody>
          <a:bodyPr/>
          <a:lstStyle/>
          <a:p>
            <a:r>
              <a:rPr lang="es-US" dirty="0"/>
              <a:t>Instrumentos para la valoración de resultados</a:t>
            </a:r>
            <a:br>
              <a:rPr lang="en-CA" dirty="0"/>
            </a:br>
            <a:r>
              <a:rPr lang="es-US" dirty="0"/>
              <a:t>Estructura y función corporales</a:t>
            </a:r>
            <a:endParaRPr lang="en-CA" dirty="0"/>
          </a:p>
        </p:txBody>
      </p:sp>
      <p:pic>
        <p:nvPicPr>
          <p:cNvPr id="4" name="Picture 3">
            <a:extLst>
              <a:ext uri="{FF2B5EF4-FFF2-40B4-BE49-F238E27FC236}">
                <a16:creationId xmlns:a16="http://schemas.microsoft.com/office/drawing/2014/main" id="{A6D74911-9F2A-4AA8-9F13-EA1E3D3F7EC6}"/>
              </a:ext>
            </a:extLst>
          </p:cNvPr>
          <p:cNvPicPr>
            <a:picLocks noChangeAspect="1"/>
          </p:cNvPicPr>
          <p:nvPr/>
        </p:nvPicPr>
        <p:blipFill>
          <a:blip r:embed="rId2"/>
          <a:srcRect/>
          <a:stretch/>
        </p:blipFill>
        <p:spPr>
          <a:xfrm>
            <a:off x="7757978" y="2143954"/>
            <a:ext cx="2313355" cy="4056918"/>
          </a:xfrm>
          <a:prstGeom prst="rect">
            <a:avLst/>
          </a:prstGeom>
        </p:spPr>
      </p:pic>
      <p:grpSp>
        <p:nvGrpSpPr>
          <p:cNvPr id="5" name="Group 4">
            <a:extLst>
              <a:ext uri="{FF2B5EF4-FFF2-40B4-BE49-F238E27FC236}">
                <a16:creationId xmlns:a16="http://schemas.microsoft.com/office/drawing/2014/main" id="{84AC7AFF-5120-4C74-8BB6-679768C4B683}"/>
              </a:ext>
            </a:extLst>
          </p:cNvPr>
          <p:cNvGrpSpPr/>
          <p:nvPr/>
        </p:nvGrpSpPr>
        <p:grpSpPr>
          <a:xfrm>
            <a:off x="1496647" y="1527245"/>
            <a:ext cx="5308198" cy="532848"/>
            <a:chOff x="3953" y="41959"/>
            <a:chExt cx="2377306" cy="532848"/>
          </a:xfrm>
        </p:grpSpPr>
        <p:sp>
          <p:nvSpPr>
            <p:cNvPr id="6" name="Rectangle 5">
              <a:extLst>
                <a:ext uri="{FF2B5EF4-FFF2-40B4-BE49-F238E27FC236}">
                  <a16:creationId xmlns:a16="http://schemas.microsoft.com/office/drawing/2014/main" id="{E6F27662-0668-4D21-B2A4-30397D2EE60E}"/>
                </a:ext>
              </a:extLst>
            </p:cNvPr>
            <p:cNvSpPr/>
            <p:nvPr/>
          </p:nvSpPr>
          <p:spPr>
            <a:xfrm>
              <a:off x="3953" y="41959"/>
              <a:ext cx="2377306" cy="532848"/>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5357F43A-2861-4C27-9975-5E11EBAF236C}"/>
                </a:ext>
              </a:extLst>
            </p:cNvPr>
            <p:cNvSpPr txBox="1"/>
            <p:nvPr/>
          </p:nvSpPr>
          <p:spPr>
            <a:xfrm>
              <a:off x="3953" y="41959"/>
              <a:ext cx="2377306" cy="532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400" b="1" i="0" kern="1200" baseline="0" dirty="0"/>
                <a:t>Puntaje de Pettersson</a:t>
              </a:r>
              <a:endParaRPr lang="es-US" sz="2400" b="1" kern="1200" dirty="0"/>
            </a:p>
          </p:txBody>
        </p:sp>
      </p:grpSp>
      <p:grpSp>
        <p:nvGrpSpPr>
          <p:cNvPr id="8" name="Group 7">
            <a:extLst>
              <a:ext uri="{FF2B5EF4-FFF2-40B4-BE49-F238E27FC236}">
                <a16:creationId xmlns:a16="http://schemas.microsoft.com/office/drawing/2014/main" id="{E4A46FD1-FAE0-42B5-A00E-8835B0FD65F3}"/>
              </a:ext>
            </a:extLst>
          </p:cNvPr>
          <p:cNvGrpSpPr/>
          <p:nvPr/>
        </p:nvGrpSpPr>
        <p:grpSpPr>
          <a:xfrm>
            <a:off x="7280923" y="1527245"/>
            <a:ext cx="3267467" cy="532848"/>
            <a:chOff x="3953" y="41959"/>
            <a:chExt cx="2377306" cy="532848"/>
          </a:xfrm>
        </p:grpSpPr>
        <p:sp>
          <p:nvSpPr>
            <p:cNvPr id="9" name="Rectangle 8">
              <a:extLst>
                <a:ext uri="{FF2B5EF4-FFF2-40B4-BE49-F238E27FC236}">
                  <a16:creationId xmlns:a16="http://schemas.microsoft.com/office/drawing/2014/main" id="{37DB862A-9669-4610-BE10-7D21DAE7BF0C}"/>
                </a:ext>
              </a:extLst>
            </p:cNvPr>
            <p:cNvSpPr/>
            <p:nvPr/>
          </p:nvSpPr>
          <p:spPr>
            <a:xfrm>
              <a:off x="3953" y="41959"/>
              <a:ext cx="2377306" cy="532848"/>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C3F925DC-4C0E-429E-BFBB-3B59E2689072}"/>
                </a:ext>
              </a:extLst>
            </p:cNvPr>
            <p:cNvSpPr txBox="1"/>
            <p:nvPr/>
          </p:nvSpPr>
          <p:spPr>
            <a:xfrm>
              <a:off x="3953" y="41959"/>
              <a:ext cx="2377306" cy="532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400" b="1" dirty="0"/>
                <a:t>Rayos X</a:t>
              </a:r>
              <a:endParaRPr lang="es-US" sz="2400" b="1" kern="1200" dirty="0"/>
            </a:p>
          </p:txBody>
        </p:sp>
      </p:grpSp>
      <p:sp>
        <p:nvSpPr>
          <p:cNvPr id="12" name="Rectangle 11">
            <a:extLst>
              <a:ext uri="{FF2B5EF4-FFF2-40B4-BE49-F238E27FC236}">
                <a16:creationId xmlns:a16="http://schemas.microsoft.com/office/drawing/2014/main" id="{D6125212-3F60-49F1-BCB3-887A0C956F10}"/>
              </a:ext>
            </a:extLst>
          </p:cNvPr>
          <p:cNvSpPr/>
          <p:nvPr/>
        </p:nvSpPr>
        <p:spPr>
          <a:xfrm>
            <a:off x="7280925" y="1527244"/>
            <a:ext cx="3267468" cy="4823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540410F8-6F2B-4D5C-B4F1-FFC644E72523}"/>
              </a:ext>
            </a:extLst>
          </p:cNvPr>
          <p:cNvSpPr/>
          <p:nvPr/>
        </p:nvSpPr>
        <p:spPr>
          <a:xfrm>
            <a:off x="1496646" y="1527244"/>
            <a:ext cx="5308199" cy="4823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6" descr="http://www.bonepit.com/cases/david%20sartoris/Pictures/4521.6561%20DS%20Hemophilic%20arthropathy%2020M%20AP.jpg">
            <a:extLst>
              <a:ext uri="{FF2B5EF4-FFF2-40B4-BE49-F238E27FC236}">
                <a16:creationId xmlns:a16="http://schemas.microsoft.com/office/drawing/2014/main" id="{46121A00-E679-4328-8567-E824700311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5170" y="2381691"/>
            <a:ext cx="2902140" cy="34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2683821D-914D-4E10-97CD-1D8C48606525}"/>
              </a:ext>
            </a:extLst>
          </p:cNvPr>
          <p:cNvCxnSpPr/>
          <p:nvPr/>
        </p:nvCxnSpPr>
        <p:spPr>
          <a:xfrm flipV="1">
            <a:off x="3944467" y="4859078"/>
            <a:ext cx="376950" cy="3299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02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3D46CE-7843-4CDB-964F-48BA07B34F28}"/>
              </a:ext>
            </a:extLst>
          </p:cNvPr>
          <p:cNvSpPr>
            <a:spLocks noGrp="1"/>
          </p:cNvSpPr>
          <p:nvPr>
            <p:ph type="title"/>
          </p:nvPr>
        </p:nvSpPr>
        <p:spPr>
          <a:xfrm>
            <a:off x="838199" y="225425"/>
            <a:ext cx="10515599" cy="1090079"/>
          </a:xfrm>
        </p:spPr>
        <p:txBody>
          <a:bodyPr>
            <a:normAutofit/>
          </a:bodyPr>
          <a:lstStyle/>
          <a:p>
            <a:r>
              <a:rPr lang="es-US" dirty="0"/>
              <a:t>Medidas recomendadas</a:t>
            </a:r>
            <a:br>
              <a:rPr lang="en-CA" dirty="0"/>
            </a:br>
            <a:r>
              <a:rPr lang="es-US" dirty="0"/>
              <a:t>Estructura y función corporales</a:t>
            </a:r>
            <a:endParaRPr lang="en-CA" dirty="0"/>
          </a:p>
        </p:txBody>
      </p:sp>
      <p:sp>
        <p:nvSpPr>
          <p:cNvPr id="2" name="Content Placeholder 1">
            <a:extLst>
              <a:ext uri="{FF2B5EF4-FFF2-40B4-BE49-F238E27FC236}">
                <a16:creationId xmlns:a16="http://schemas.microsoft.com/office/drawing/2014/main" id="{E4FD0BCF-A36C-454A-A050-6D450A6E7840}"/>
              </a:ext>
            </a:extLst>
          </p:cNvPr>
          <p:cNvSpPr>
            <a:spLocks noGrp="1"/>
          </p:cNvSpPr>
          <p:nvPr>
            <p:ph idx="1"/>
          </p:nvPr>
        </p:nvSpPr>
        <p:spPr>
          <a:xfrm>
            <a:off x="804054" y="1562101"/>
            <a:ext cx="10943924" cy="786463"/>
          </a:xfrm>
        </p:spPr>
        <p:txBody>
          <a:bodyPr>
            <a:normAutofit/>
          </a:bodyPr>
          <a:lstStyle/>
          <a:p>
            <a:pPr marL="0" indent="0">
              <a:buNone/>
            </a:pPr>
            <a:r>
              <a:rPr lang="es-US" dirty="0"/>
              <a:t>En la hemofilia, la estructura y la función corporales se refieren, por ejemplo, al estado de las articulaciones y grupos musculares específicos, valorados tanto clínica como radiológicamente.</a:t>
            </a:r>
          </a:p>
        </p:txBody>
      </p:sp>
      <p:grpSp>
        <p:nvGrpSpPr>
          <p:cNvPr id="3" name="Group 2">
            <a:extLst>
              <a:ext uri="{FF2B5EF4-FFF2-40B4-BE49-F238E27FC236}">
                <a16:creationId xmlns:a16="http://schemas.microsoft.com/office/drawing/2014/main" id="{34761F42-6605-458B-926C-E7C70C03A6B0}"/>
              </a:ext>
            </a:extLst>
          </p:cNvPr>
          <p:cNvGrpSpPr/>
          <p:nvPr/>
        </p:nvGrpSpPr>
        <p:grpSpPr>
          <a:xfrm>
            <a:off x="880253" y="2626008"/>
            <a:ext cx="10507693" cy="3389780"/>
            <a:chOff x="880253" y="2626008"/>
            <a:chExt cx="10507693" cy="3389780"/>
          </a:xfrm>
        </p:grpSpPr>
        <p:sp>
          <p:nvSpPr>
            <p:cNvPr id="11" name="Freeform: Shape 10">
              <a:extLst>
                <a:ext uri="{FF2B5EF4-FFF2-40B4-BE49-F238E27FC236}">
                  <a16:creationId xmlns:a16="http://schemas.microsoft.com/office/drawing/2014/main" id="{90923F9F-6C0C-4E00-80E7-AB08D8F6D386}"/>
                </a:ext>
              </a:extLst>
            </p:cNvPr>
            <p:cNvSpPr/>
            <p:nvPr/>
          </p:nvSpPr>
          <p:spPr>
            <a:xfrm>
              <a:off x="880253"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kern="1200" baseline="0" dirty="0"/>
                <a:t>HJHS</a:t>
              </a:r>
              <a:endParaRPr lang="en-CA" sz="2000" b="1" kern="1200" dirty="0"/>
            </a:p>
          </p:txBody>
        </p:sp>
        <p:sp>
          <p:nvSpPr>
            <p:cNvPr id="12" name="Freeform: Shape 11">
              <a:extLst>
                <a:ext uri="{FF2B5EF4-FFF2-40B4-BE49-F238E27FC236}">
                  <a16:creationId xmlns:a16="http://schemas.microsoft.com/office/drawing/2014/main" id="{C768240F-4921-4832-88CD-CD6433A4A288}"/>
                </a:ext>
              </a:extLst>
            </p:cNvPr>
            <p:cNvSpPr/>
            <p:nvPr/>
          </p:nvSpPr>
          <p:spPr>
            <a:xfrm>
              <a:off x="880253" y="3144407"/>
              <a:ext cx="2377306" cy="2871381"/>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defTabSz="800100">
                <a:lnSpc>
                  <a:spcPct val="90000"/>
                </a:lnSpc>
                <a:spcBef>
                  <a:spcPct val="0"/>
                </a:spcBef>
                <a:spcAft>
                  <a:spcPct val="15000"/>
                </a:spcAft>
              </a:pPr>
              <a:r>
                <a:rPr lang="es-US" dirty="0"/>
                <a:t>El Puntaje de salud Articular en la Hemofilia (HJHS por su sigla en inglés) es la herramienta clínica más usada para la valoración de las articulaciones, tanto en niños como en adultos.</a:t>
              </a:r>
            </a:p>
          </p:txBody>
        </p:sp>
        <p:sp>
          <p:nvSpPr>
            <p:cNvPr id="13" name="Freeform: Shape 12">
              <a:extLst>
                <a:ext uri="{FF2B5EF4-FFF2-40B4-BE49-F238E27FC236}">
                  <a16:creationId xmlns:a16="http://schemas.microsoft.com/office/drawing/2014/main" id="{4F099109-67AF-4AF2-ACF4-E99EA3C4ACEA}"/>
                </a:ext>
              </a:extLst>
            </p:cNvPr>
            <p:cNvSpPr/>
            <p:nvPr/>
          </p:nvSpPr>
          <p:spPr>
            <a:xfrm>
              <a:off x="3512819" y="2626008"/>
              <a:ext cx="2454869"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000" b="1" i="0" kern="1200" baseline="0" dirty="0"/>
                <a:t>Rayos X</a:t>
              </a:r>
              <a:endParaRPr lang="es-US" sz="2000" b="1" kern="1200" dirty="0"/>
            </a:p>
          </p:txBody>
        </p:sp>
        <p:sp>
          <p:nvSpPr>
            <p:cNvPr id="14" name="Freeform: Shape 13">
              <a:extLst>
                <a:ext uri="{FF2B5EF4-FFF2-40B4-BE49-F238E27FC236}">
                  <a16:creationId xmlns:a16="http://schemas.microsoft.com/office/drawing/2014/main" id="{49CA6797-A7D8-40DF-B996-9E1FB3F44BA1}"/>
                </a:ext>
              </a:extLst>
            </p:cNvPr>
            <p:cNvSpPr/>
            <p:nvPr/>
          </p:nvSpPr>
          <p:spPr>
            <a:xfrm>
              <a:off x="3512819" y="3144406"/>
              <a:ext cx="2454869" cy="2871380"/>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b="0" i="0" kern="1200" baseline="0" dirty="0"/>
                <a:t>El puntaje Radiológico de Pettersson es la medición mediante imágenes de la estructura articular más ampliamente utilizada</a:t>
              </a:r>
              <a:r>
                <a:rPr lang="es-US" b="0" i="1" kern="1200" baseline="0" dirty="0">
                  <a:solidFill>
                    <a:schemeClr val="tx1"/>
                  </a:solidFill>
                </a:rPr>
                <a:t>. </a:t>
              </a:r>
              <a:r>
                <a:rPr lang="es-US" dirty="0">
                  <a:solidFill>
                    <a:schemeClr val="tx1"/>
                  </a:solidFill>
                </a:rPr>
                <a:t>Sin embargo, no es sensible a cambios precoces</a:t>
              </a:r>
              <a:r>
                <a:rPr lang="es-US" b="0" i="0" u="none" kern="1200" baseline="0" dirty="0">
                  <a:solidFill>
                    <a:schemeClr val="tx1"/>
                  </a:solidFill>
                </a:rPr>
                <a:t>.</a:t>
              </a:r>
              <a:endParaRPr lang="es-US" i="0" u="none" kern="1200" dirty="0">
                <a:solidFill>
                  <a:schemeClr val="tx1"/>
                </a:solidFill>
              </a:endParaRPr>
            </a:p>
          </p:txBody>
        </p:sp>
        <p:sp>
          <p:nvSpPr>
            <p:cNvPr id="15" name="Freeform: Shape 14">
              <a:extLst>
                <a:ext uri="{FF2B5EF4-FFF2-40B4-BE49-F238E27FC236}">
                  <a16:creationId xmlns:a16="http://schemas.microsoft.com/office/drawing/2014/main" id="{FC196695-9E1A-4F97-9FC5-8D8C4E89CB5B}"/>
                </a:ext>
              </a:extLst>
            </p:cNvPr>
            <p:cNvSpPr/>
            <p:nvPr/>
          </p:nvSpPr>
          <p:spPr>
            <a:xfrm>
              <a:off x="6222948" y="2626008"/>
              <a:ext cx="2536041"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kern="1200" baseline="0" dirty="0"/>
                <a:t>US</a:t>
              </a:r>
              <a:endParaRPr lang="en-CA" sz="2000" b="1" kern="1200" dirty="0"/>
            </a:p>
          </p:txBody>
        </p:sp>
        <p:sp>
          <p:nvSpPr>
            <p:cNvPr id="16" name="Freeform: Shape 15">
              <a:extLst>
                <a:ext uri="{FF2B5EF4-FFF2-40B4-BE49-F238E27FC236}">
                  <a16:creationId xmlns:a16="http://schemas.microsoft.com/office/drawing/2014/main" id="{5104729C-B21A-40BC-8574-CF0DC5F98CA0}"/>
                </a:ext>
              </a:extLst>
            </p:cNvPr>
            <p:cNvSpPr/>
            <p:nvPr/>
          </p:nvSpPr>
          <p:spPr>
            <a:xfrm>
              <a:off x="6222948" y="3144407"/>
              <a:ext cx="2536041" cy="2871379"/>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b="0" i="0" u="none" kern="1200" baseline="0" dirty="0">
                  <a:solidFill>
                    <a:schemeClr val="tx1"/>
                  </a:solidFill>
                </a:rPr>
                <a:t>Mediante imágenes de ultrasonido (US) pueden detectarse derrame articular, enfermedad articular precoz, y enfermedad articular subclínica, y fomentarse la observancia del régimen de medicamentos.</a:t>
              </a:r>
              <a:endParaRPr lang="es-US" i="0" u="none" kern="1200" dirty="0">
                <a:solidFill>
                  <a:schemeClr val="tx1"/>
                </a:solidFill>
              </a:endParaRPr>
            </a:p>
          </p:txBody>
        </p:sp>
        <p:sp>
          <p:nvSpPr>
            <p:cNvPr id="17" name="Freeform: Shape 16">
              <a:extLst>
                <a:ext uri="{FF2B5EF4-FFF2-40B4-BE49-F238E27FC236}">
                  <a16:creationId xmlns:a16="http://schemas.microsoft.com/office/drawing/2014/main" id="{E3937ADE-DE67-4165-AAAB-CA7F0449D3B0}"/>
                </a:ext>
              </a:extLst>
            </p:cNvPr>
            <p:cNvSpPr/>
            <p:nvPr/>
          </p:nvSpPr>
          <p:spPr>
            <a:xfrm>
              <a:off x="9010640"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000" b="1" i="0" kern="1200" baseline="0" dirty="0"/>
                <a:t>IRM</a:t>
              </a:r>
              <a:endParaRPr lang="es-US" sz="2000" b="1" kern="1200" dirty="0"/>
            </a:p>
          </p:txBody>
        </p:sp>
        <p:sp>
          <p:nvSpPr>
            <p:cNvPr id="18" name="Freeform: Shape 17">
              <a:extLst>
                <a:ext uri="{FF2B5EF4-FFF2-40B4-BE49-F238E27FC236}">
                  <a16:creationId xmlns:a16="http://schemas.microsoft.com/office/drawing/2014/main" id="{4920956C-872F-4AAA-A21F-88BD3DCF2BE3}"/>
                </a:ext>
              </a:extLst>
            </p:cNvPr>
            <p:cNvSpPr/>
            <p:nvPr/>
          </p:nvSpPr>
          <p:spPr>
            <a:xfrm>
              <a:off x="9010639" y="3144408"/>
              <a:ext cx="2377306" cy="2871380"/>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b="0" i="0" kern="1200" baseline="0" dirty="0"/>
                <a:t>Las imágenes de resonancia magnética (IRM) son posiblemente la medida más sensible de la estructura articular, pero son costosas, tardadas, y difíciles de usar con niños pequeños</a:t>
              </a:r>
              <a:r>
                <a:rPr lang="es-US" b="0" i="0" u="none" kern="1200" baseline="0" dirty="0">
                  <a:solidFill>
                    <a:schemeClr val="tx1"/>
                  </a:solidFill>
                </a:rPr>
                <a:t>.</a:t>
              </a:r>
              <a:endParaRPr lang="es-US" b="0" i="0" u="none" kern="1200" dirty="0">
                <a:solidFill>
                  <a:schemeClr val="tx1"/>
                </a:solidFill>
              </a:endParaRPr>
            </a:p>
          </p:txBody>
        </p:sp>
      </p:grpSp>
    </p:spTree>
    <p:extLst>
      <p:ext uri="{BB962C8B-B14F-4D97-AF65-F5344CB8AC3E}">
        <p14:creationId xmlns:p14="http://schemas.microsoft.com/office/powerpoint/2010/main" val="415092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50C7317-280F-41E5-810D-58BDDF9751F5}"/>
              </a:ext>
            </a:extLst>
          </p:cNvPr>
          <p:cNvSpPr>
            <a:spLocks noGrp="1"/>
          </p:cNvSpPr>
          <p:nvPr>
            <p:ph type="title"/>
          </p:nvPr>
        </p:nvSpPr>
        <p:spPr>
          <a:xfrm>
            <a:off x="838199" y="225425"/>
            <a:ext cx="10515599" cy="1090079"/>
          </a:xfrm>
        </p:spPr>
        <p:txBody>
          <a:bodyPr/>
          <a:lstStyle/>
          <a:p>
            <a:r>
              <a:rPr lang="es-US" dirty="0"/>
              <a:t>Instrumentos para la valoración de resultados</a:t>
            </a:r>
            <a:br>
              <a:rPr lang="en-CA" dirty="0"/>
            </a:br>
            <a:r>
              <a:rPr lang="es-US" dirty="0"/>
              <a:t>Estructura y función corporales</a:t>
            </a:r>
            <a:endParaRPr lang="en-CA" dirty="0"/>
          </a:p>
        </p:txBody>
      </p:sp>
      <p:sp>
        <p:nvSpPr>
          <p:cNvPr id="4" name="Text Placeholder 3">
            <a:extLst>
              <a:ext uri="{FF2B5EF4-FFF2-40B4-BE49-F238E27FC236}">
                <a16:creationId xmlns:a16="http://schemas.microsoft.com/office/drawing/2014/main" id="{BE968BF8-298A-4910-A635-FC24AC0E06E1}"/>
              </a:ext>
            </a:extLst>
          </p:cNvPr>
          <p:cNvSpPr>
            <a:spLocks noGrp="1"/>
          </p:cNvSpPr>
          <p:nvPr>
            <p:ph type="body" sz="quarter" idx="13"/>
          </p:nvPr>
        </p:nvSpPr>
        <p:spPr/>
        <p:txBody>
          <a:bodyPr/>
          <a:lstStyle/>
          <a:p>
            <a:r>
              <a:rPr lang="es-US" dirty="0" err="1"/>
              <a:t>IRM</a:t>
            </a:r>
            <a:r>
              <a:rPr lang="es-US" dirty="0"/>
              <a:t>, imágenes de resonancia magnética; US, ultrasonido</a:t>
            </a:r>
          </a:p>
        </p:txBody>
      </p:sp>
      <p:pic>
        <p:nvPicPr>
          <p:cNvPr id="27" name="Picture 26">
            <a:extLst>
              <a:ext uri="{FF2B5EF4-FFF2-40B4-BE49-F238E27FC236}">
                <a16:creationId xmlns:a16="http://schemas.microsoft.com/office/drawing/2014/main" id="{96207F8A-44BE-474B-AB04-8D76AF29FFF0}"/>
              </a:ext>
            </a:extLst>
          </p:cNvPr>
          <p:cNvPicPr>
            <a:picLocks noChangeAspect="1"/>
          </p:cNvPicPr>
          <p:nvPr/>
        </p:nvPicPr>
        <p:blipFill>
          <a:blip r:embed="rId2"/>
          <a:srcRect/>
          <a:stretch/>
        </p:blipFill>
        <p:spPr>
          <a:xfrm>
            <a:off x="6575770" y="2118205"/>
            <a:ext cx="3977125" cy="4077053"/>
          </a:xfrm>
          <a:prstGeom prst="rect">
            <a:avLst/>
          </a:prstGeom>
        </p:spPr>
      </p:pic>
      <p:pic>
        <p:nvPicPr>
          <p:cNvPr id="28" name="Picture 27">
            <a:extLst>
              <a:ext uri="{FF2B5EF4-FFF2-40B4-BE49-F238E27FC236}">
                <a16:creationId xmlns:a16="http://schemas.microsoft.com/office/drawing/2014/main" id="{83D791D8-CB4D-4980-B555-F1D435D659DD}"/>
              </a:ext>
            </a:extLst>
          </p:cNvPr>
          <p:cNvPicPr>
            <a:picLocks noChangeAspect="1"/>
          </p:cNvPicPr>
          <p:nvPr/>
        </p:nvPicPr>
        <p:blipFill>
          <a:blip r:embed="rId3"/>
          <a:srcRect/>
          <a:stretch/>
        </p:blipFill>
        <p:spPr>
          <a:xfrm>
            <a:off x="1639104" y="2569883"/>
            <a:ext cx="4456895" cy="3156737"/>
          </a:xfrm>
          <a:prstGeom prst="rect">
            <a:avLst/>
          </a:prstGeom>
        </p:spPr>
      </p:pic>
      <p:grpSp>
        <p:nvGrpSpPr>
          <p:cNvPr id="29" name="Group 28">
            <a:extLst>
              <a:ext uri="{FF2B5EF4-FFF2-40B4-BE49-F238E27FC236}">
                <a16:creationId xmlns:a16="http://schemas.microsoft.com/office/drawing/2014/main" id="{3E57474E-7455-4CE8-A60C-97130F8F1CD0}"/>
              </a:ext>
            </a:extLst>
          </p:cNvPr>
          <p:cNvGrpSpPr/>
          <p:nvPr/>
        </p:nvGrpSpPr>
        <p:grpSpPr>
          <a:xfrm>
            <a:off x="1639104" y="1424264"/>
            <a:ext cx="4456895" cy="532848"/>
            <a:chOff x="3953" y="41959"/>
            <a:chExt cx="2377306" cy="532848"/>
          </a:xfrm>
        </p:grpSpPr>
        <p:sp>
          <p:nvSpPr>
            <p:cNvPr id="30" name="Rectangle 29">
              <a:extLst>
                <a:ext uri="{FF2B5EF4-FFF2-40B4-BE49-F238E27FC236}">
                  <a16:creationId xmlns:a16="http://schemas.microsoft.com/office/drawing/2014/main" id="{8ABEF9B0-C3DC-423C-9859-469DFE14C388}"/>
                </a:ext>
              </a:extLst>
            </p:cNvPr>
            <p:cNvSpPr/>
            <p:nvPr/>
          </p:nvSpPr>
          <p:spPr>
            <a:xfrm>
              <a:off x="3953" y="41959"/>
              <a:ext cx="2377306" cy="532848"/>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35B0FA7E-2933-4EB6-89DD-DF86F2CF7AA4}"/>
                </a:ext>
              </a:extLst>
            </p:cNvPr>
            <p:cNvSpPr txBox="1"/>
            <p:nvPr/>
          </p:nvSpPr>
          <p:spPr>
            <a:xfrm>
              <a:off x="3953" y="41959"/>
              <a:ext cx="2377306" cy="532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kern="1200" baseline="0" dirty="0"/>
                <a:t>US</a:t>
              </a:r>
              <a:endParaRPr lang="en-CA" sz="2000" b="1" kern="1200" dirty="0"/>
            </a:p>
          </p:txBody>
        </p:sp>
      </p:grpSp>
      <p:grpSp>
        <p:nvGrpSpPr>
          <p:cNvPr id="32" name="Group 31">
            <a:extLst>
              <a:ext uri="{FF2B5EF4-FFF2-40B4-BE49-F238E27FC236}">
                <a16:creationId xmlns:a16="http://schemas.microsoft.com/office/drawing/2014/main" id="{D02AD6A6-DB1A-4DAF-BB00-E15B683A2159}"/>
              </a:ext>
            </a:extLst>
          </p:cNvPr>
          <p:cNvGrpSpPr/>
          <p:nvPr/>
        </p:nvGrpSpPr>
        <p:grpSpPr>
          <a:xfrm>
            <a:off x="6481183" y="1424264"/>
            <a:ext cx="4212215" cy="532848"/>
            <a:chOff x="3953" y="41959"/>
            <a:chExt cx="2377306" cy="532848"/>
          </a:xfrm>
        </p:grpSpPr>
        <p:sp>
          <p:nvSpPr>
            <p:cNvPr id="33" name="Rectangle 32">
              <a:extLst>
                <a:ext uri="{FF2B5EF4-FFF2-40B4-BE49-F238E27FC236}">
                  <a16:creationId xmlns:a16="http://schemas.microsoft.com/office/drawing/2014/main" id="{3BE59A53-B113-45F8-AA52-B3C555CAA1BB}"/>
                </a:ext>
              </a:extLst>
            </p:cNvPr>
            <p:cNvSpPr/>
            <p:nvPr/>
          </p:nvSpPr>
          <p:spPr>
            <a:xfrm>
              <a:off x="3953" y="41959"/>
              <a:ext cx="2377306" cy="532848"/>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44E4DB9F-39AC-4E2C-915C-436DEC71C05A}"/>
                </a:ext>
              </a:extLst>
            </p:cNvPr>
            <p:cNvSpPr txBox="1"/>
            <p:nvPr/>
          </p:nvSpPr>
          <p:spPr>
            <a:xfrm>
              <a:off x="3953" y="41959"/>
              <a:ext cx="2377306" cy="532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kern="1200" baseline="0" dirty="0"/>
                <a:t>IRM</a:t>
              </a:r>
              <a:endParaRPr lang="en-CA" sz="2000" b="1" kern="1200" dirty="0"/>
            </a:p>
          </p:txBody>
        </p:sp>
      </p:grpSp>
      <p:sp>
        <p:nvSpPr>
          <p:cNvPr id="36" name="Rectangle 35">
            <a:extLst>
              <a:ext uri="{FF2B5EF4-FFF2-40B4-BE49-F238E27FC236}">
                <a16:creationId xmlns:a16="http://schemas.microsoft.com/office/drawing/2014/main" id="{07EC059F-5296-4470-B34E-74DFF6B20C65}"/>
              </a:ext>
            </a:extLst>
          </p:cNvPr>
          <p:cNvSpPr/>
          <p:nvPr/>
        </p:nvSpPr>
        <p:spPr>
          <a:xfrm>
            <a:off x="6481187" y="1424264"/>
            <a:ext cx="4212214" cy="4909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Rectangle 36">
            <a:extLst>
              <a:ext uri="{FF2B5EF4-FFF2-40B4-BE49-F238E27FC236}">
                <a16:creationId xmlns:a16="http://schemas.microsoft.com/office/drawing/2014/main" id="{B01E3E1E-F839-40F0-A55F-FB2431369A22}"/>
              </a:ext>
            </a:extLst>
          </p:cNvPr>
          <p:cNvSpPr/>
          <p:nvPr/>
        </p:nvSpPr>
        <p:spPr>
          <a:xfrm>
            <a:off x="1639102" y="1406924"/>
            <a:ext cx="4456895" cy="4943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249773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upload.wikimedia.org/wikipedia/commons/9/93/Coude_fp.PNG">
            <a:extLst>
              <a:ext uri="{FF2B5EF4-FFF2-40B4-BE49-F238E27FC236}">
                <a16:creationId xmlns:a16="http://schemas.microsoft.com/office/drawing/2014/main" id="{13DC498F-9260-46A5-8DB7-0E11C3479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32"/>
          <a:stretch/>
        </p:blipFill>
        <p:spPr bwMode="auto">
          <a:xfrm>
            <a:off x="7465614" y="1224159"/>
            <a:ext cx="3492526" cy="440968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1220064">
            <a:extLst>
              <a:ext uri="{FF2B5EF4-FFF2-40B4-BE49-F238E27FC236}">
                <a16:creationId xmlns:a16="http://schemas.microsoft.com/office/drawing/2014/main" id="{7542B953-4C7A-4E99-BDC3-E78C054F6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33860" y="1173689"/>
            <a:ext cx="6014823" cy="4510622"/>
          </a:xfrm>
          <a:prstGeom prst="roundRect">
            <a:avLst/>
          </a:prstGeom>
        </p:spPr>
      </p:pic>
    </p:spTree>
    <p:extLst>
      <p:ext uri="{BB962C8B-B14F-4D97-AF65-F5344CB8AC3E}">
        <p14:creationId xmlns:p14="http://schemas.microsoft.com/office/powerpoint/2010/main" val="3713539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9E7F2-8A51-944D-9B89-44C4FD5FF276}"/>
              </a:ext>
            </a:extLst>
          </p:cNvPr>
          <p:cNvPicPr>
            <a:picLocks noChangeAspect="1"/>
          </p:cNvPicPr>
          <p:nvPr/>
        </p:nvPicPr>
        <p:blipFill>
          <a:blip r:embed="rId3"/>
          <a:srcRect/>
          <a:stretch/>
        </p:blipFill>
        <p:spPr>
          <a:xfrm>
            <a:off x="4074742" y="1106862"/>
            <a:ext cx="4042511" cy="5217517"/>
          </a:xfrm>
          <a:prstGeom prst="rect">
            <a:avLst/>
          </a:prstGeom>
        </p:spPr>
      </p:pic>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1033503" cy="1090079"/>
          </a:xfrm>
        </p:spPr>
        <p:txBody>
          <a:bodyPr vert="horz" lIns="91440" tIns="45720" rIns="91440" bIns="45720" rtlCol="0" anchor="ctr">
            <a:noAutofit/>
          </a:bodyPr>
          <a:lstStyle/>
          <a:p>
            <a:r>
              <a:rPr lang="es-US" dirty="0"/>
              <a:t>Guías de la FMH para el tratamiento de la hemofilia</a:t>
            </a:r>
            <a:endParaRPr lang="en-CA" dirty="0"/>
          </a:p>
        </p:txBody>
      </p:sp>
      <p:sp>
        <p:nvSpPr>
          <p:cNvPr id="6" name="Text Placeholder 5">
            <a:extLst>
              <a:ext uri="{FF2B5EF4-FFF2-40B4-BE49-F238E27FC236}">
                <a16:creationId xmlns:a16="http://schemas.microsoft.com/office/drawing/2014/main" id="{9AEF09F4-0E4B-421D-89A7-61BE5E96CF54}"/>
              </a:ext>
            </a:extLst>
          </p:cNvPr>
          <p:cNvSpPr>
            <a:spLocks noGrp="1"/>
          </p:cNvSpPr>
          <p:nvPr>
            <p:ph type="body" sz="quarter" idx="13"/>
          </p:nvPr>
        </p:nvSpPr>
        <p:spPr>
          <a:xfrm>
            <a:off x="838201" y="6356351"/>
            <a:ext cx="9925050" cy="365125"/>
          </a:xfrm>
        </p:spPr>
        <p:txBody>
          <a:bodyPr/>
          <a:lstStyle/>
          <a:p>
            <a:r>
              <a:rPr lang="es-US" sz="900" b="1" i="1" u="none" strike="noStrike" baseline="0" dirty="0"/>
              <a:t>Todas las recomendaciones están basadas en consenso </a:t>
            </a:r>
          </a:p>
          <a:p>
            <a:r>
              <a:rPr lang="en-CA" dirty="0"/>
              <a:t>Srivastava A et al. Haemophilia. 2020;26(Suppl 6):1–158. </a:t>
            </a:r>
          </a:p>
        </p:txBody>
      </p:sp>
    </p:spTree>
    <p:extLst>
      <p:ext uri="{BB962C8B-B14F-4D97-AF65-F5344CB8AC3E}">
        <p14:creationId xmlns:p14="http://schemas.microsoft.com/office/powerpoint/2010/main" val="42780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EEAA-5666-4825-BB74-CD43AB77E523}"/>
              </a:ext>
            </a:extLst>
          </p:cNvPr>
          <p:cNvSpPr>
            <a:spLocks noGrp="1"/>
          </p:cNvSpPr>
          <p:nvPr>
            <p:ph type="title"/>
          </p:nvPr>
        </p:nvSpPr>
        <p:spPr>
          <a:xfrm>
            <a:off x="838199" y="225425"/>
            <a:ext cx="10515599" cy="1090079"/>
          </a:xfrm>
        </p:spPr>
        <p:txBody>
          <a:bodyPr/>
          <a:lstStyle/>
          <a:p>
            <a:r>
              <a:rPr lang="es-US" dirty="0"/>
              <a:t>Video de codo en movimiento</a:t>
            </a:r>
          </a:p>
        </p:txBody>
      </p:sp>
    </p:spTree>
    <p:extLst>
      <p:ext uri="{BB962C8B-B14F-4D97-AF65-F5344CB8AC3E}">
        <p14:creationId xmlns:p14="http://schemas.microsoft.com/office/powerpoint/2010/main" val="221150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0C5F-CF50-4A15-8EDD-0424460DD67F}"/>
              </a:ext>
            </a:extLst>
          </p:cNvPr>
          <p:cNvSpPr>
            <a:spLocks noGrp="1"/>
          </p:cNvSpPr>
          <p:nvPr>
            <p:ph type="title"/>
          </p:nvPr>
        </p:nvSpPr>
        <p:spPr>
          <a:xfrm>
            <a:off x="838199" y="225425"/>
            <a:ext cx="10515599" cy="1090079"/>
          </a:xfrm>
        </p:spPr>
        <p:txBody>
          <a:bodyPr vert="horz" lIns="91440" tIns="45720" rIns="91440" bIns="45720" rtlCol="0" anchor="ctr">
            <a:normAutofit/>
          </a:bodyPr>
          <a:lstStyle/>
          <a:p>
            <a:r>
              <a:rPr lang="es-US" dirty="0"/>
              <a:t>Instrumentos para la valoración de resultados</a:t>
            </a:r>
            <a:br>
              <a:rPr lang="es-US" dirty="0"/>
            </a:br>
            <a:r>
              <a:rPr lang="es-US" dirty="0"/>
              <a:t>Escalas de actividad y participación</a:t>
            </a:r>
          </a:p>
        </p:txBody>
      </p:sp>
      <p:sp>
        <p:nvSpPr>
          <p:cNvPr id="9" name="Text Placeholder 3">
            <a:extLst>
              <a:ext uri="{FF2B5EF4-FFF2-40B4-BE49-F238E27FC236}">
                <a16:creationId xmlns:a16="http://schemas.microsoft.com/office/drawing/2014/main" id="{84232E70-4E6B-472B-8358-B20A5AE155C5}"/>
              </a:ext>
            </a:extLst>
          </p:cNvPr>
          <p:cNvSpPr>
            <a:spLocks noGrp="1"/>
          </p:cNvSpPr>
          <p:nvPr>
            <p:ph type="body" sz="quarter" idx="13"/>
          </p:nvPr>
        </p:nvSpPr>
        <p:spPr>
          <a:xfrm>
            <a:off x="247653" y="6023283"/>
            <a:ext cx="10051380" cy="633592"/>
          </a:xfrm>
        </p:spPr>
        <p:txBody>
          <a:bodyPr/>
          <a:lstStyle/>
          <a:p>
            <a:r>
              <a:rPr lang="es-US" dirty="0"/>
              <a:t>CIF, Clasificación Internacional del Funcionamiento, de la Discapacidad y de la Salud (de la OMS); COPM, Herramienta Canadiense de Medición del Desempeño Ocupacional; FISH, Puntaje de Independencia Funcional en la Hemofilia; HAEMO-QoL-A, Cuestionario de Calidad de Vida Específico para la Hemofilia en Adultos; HAL, Lista de Actividades para la Hemofilia; HJHS, Puntaje de Salud Articular para la Hemofilia; IRM, imágenes de resonancia magnética; PedHAL, Lista Pediátrica de Actividades para la Hemofilia; PROBE, Resultados, Cargas y Experiencias Reportadas por el Paciente; SF-36, Instrumento Cuestionario Corto con 36 Ítems; US, ultrasonido.</a:t>
            </a:r>
          </a:p>
        </p:txBody>
      </p:sp>
      <p:grpSp>
        <p:nvGrpSpPr>
          <p:cNvPr id="78" name="Group 77">
            <a:extLst>
              <a:ext uri="{FF2B5EF4-FFF2-40B4-BE49-F238E27FC236}">
                <a16:creationId xmlns:a16="http://schemas.microsoft.com/office/drawing/2014/main" id="{6959E4EE-21ED-4352-BCE2-1466B52201E0}"/>
              </a:ext>
            </a:extLst>
          </p:cNvPr>
          <p:cNvGrpSpPr/>
          <p:nvPr/>
        </p:nvGrpSpPr>
        <p:grpSpPr>
          <a:xfrm>
            <a:off x="425398" y="1435100"/>
            <a:ext cx="7416968" cy="4391837"/>
            <a:chOff x="425398" y="1435100"/>
            <a:chExt cx="7416968" cy="4391837"/>
          </a:xfrm>
        </p:grpSpPr>
        <p:cxnSp>
          <p:nvCxnSpPr>
            <p:cNvPr id="49" name="Straight Connector 48">
              <a:extLst>
                <a:ext uri="{FF2B5EF4-FFF2-40B4-BE49-F238E27FC236}">
                  <a16:creationId xmlns:a16="http://schemas.microsoft.com/office/drawing/2014/main" id="{1346D213-E059-4AB6-B16A-B2E3EAE04964}"/>
                </a:ext>
              </a:extLst>
            </p:cNvPr>
            <p:cNvCxnSpPr>
              <a:cxnSpLocks/>
            </p:cNvCxnSpPr>
            <p:nvPr/>
          </p:nvCxnSpPr>
          <p:spPr>
            <a:xfrm>
              <a:off x="6783572" y="3725025"/>
              <a:ext cx="4040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A62728F-AC53-495B-8674-0EC276F8315E}"/>
                </a:ext>
              </a:extLst>
            </p:cNvPr>
            <p:cNvSpPr/>
            <p:nvPr/>
          </p:nvSpPr>
          <p:spPr>
            <a:xfrm>
              <a:off x="3168503" y="1435100"/>
              <a:ext cx="1935126" cy="510658"/>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1" dirty="0"/>
                <a:t>Enfermedad: Hemofilia</a:t>
              </a:r>
            </a:p>
          </p:txBody>
        </p:sp>
        <p:sp>
          <p:nvSpPr>
            <p:cNvPr id="11" name="Rectangle 10">
              <a:extLst>
                <a:ext uri="{FF2B5EF4-FFF2-40B4-BE49-F238E27FC236}">
                  <a16:creationId xmlns:a16="http://schemas.microsoft.com/office/drawing/2014/main" id="{4CFEBF4E-A6E9-40BA-9AF8-53C3ACA6C12C}"/>
                </a:ext>
              </a:extLst>
            </p:cNvPr>
            <p:cNvSpPr/>
            <p:nvPr/>
          </p:nvSpPr>
          <p:spPr>
            <a:xfrm>
              <a:off x="3561909" y="3465918"/>
              <a:ext cx="1148314"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Actividad</a:t>
              </a:r>
            </a:p>
          </p:txBody>
        </p:sp>
        <p:sp>
          <p:nvSpPr>
            <p:cNvPr id="15" name="Rectangle 14">
              <a:extLst>
                <a:ext uri="{FF2B5EF4-FFF2-40B4-BE49-F238E27FC236}">
                  <a16:creationId xmlns:a16="http://schemas.microsoft.com/office/drawing/2014/main" id="{FC0D48E0-F74D-4843-81DC-A6A3708E41D8}"/>
                </a:ext>
              </a:extLst>
            </p:cNvPr>
            <p:cNvSpPr/>
            <p:nvPr/>
          </p:nvSpPr>
          <p:spPr>
            <a:xfrm>
              <a:off x="4763388" y="5316279"/>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Factores personales</a:t>
              </a:r>
            </a:p>
          </p:txBody>
        </p:sp>
        <p:sp>
          <p:nvSpPr>
            <p:cNvPr id="16" name="Rectangle 15">
              <a:extLst>
                <a:ext uri="{FF2B5EF4-FFF2-40B4-BE49-F238E27FC236}">
                  <a16:creationId xmlns:a16="http://schemas.microsoft.com/office/drawing/2014/main" id="{625947BA-6F82-45E2-9B02-793A78912EB8}"/>
                </a:ext>
              </a:extLst>
            </p:cNvPr>
            <p:cNvSpPr/>
            <p:nvPr/>
          </p:nvSpPr>
          <p:spPr>
            <a:xfrm>
              <a:off x="2381696" y="5316279"/>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S" sz="1100" b="1" dirty="0">
                  <a:solidFill>
                    <a:sysClr val="windowText" lastClr="000000"/>
                  </a:solidFill>
                </a:rPr>
                <a:t>Factores ambientales</a:t>
              </a:r>
            </a:p>
          </p:txBody>
        </p:sp>
        <p:sp>
          <p:nvSpPr>
            <p:cNvPr id="18" name="Rectangle 17">
              <a:extLst>
                <a:ext uri="{FF2B5EF4-FFF2-40B4-BE49-F238E27FC236}">
                  <a16:creationId xmlns:a16="http://schemas.microsoft.com/office/drawing/2014/main" id="{A429E4A5-D2E0-4238-BB80-665DCA372792}"/>
                </a:ext>
              </a:extLst>
            </p:cNvPr>
            <p:cNvSpPr/>
            <p:nvPr/>
          </p:nvSpPr>
          <p:spPr>
            <a:xfrm>
              <a:off x="4794192" y="2743200"/>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HAL / PedHAL</a:t>
              </a:r>
            </a:p>
          </p:txBody>
        </p:sp>
        <p:sp>
          <p:nvSpPr>
            <p:cNvPr id="19" name="Rectangle 18">
              <a:extLst>
                <a:ext uri="{FF2B5EF4-FFF2-40B4-BE49-F238E27FC236}">
                  <a16:creationId xmlns:a16="http://schemas.microsoft.com/office/drawing/2014/main" id="{B846760D-9A18-4897-9875-3C7248F3E32E}"/>
                </a:ext>
              </a:extLst>
            </p:cNvPr>
            <p:cNvSpPr/>
            <p:nvPr/>
          </p:nvSpPr>
          <p:spPr>
            <a:xfrm>
              <a:off x="2716863" y="2743200"/>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FISH</a:t>
              </a:r>
            </a:p>
          </p:txBody>
        </p:sp>
        <p:grpSp>
          <p:nvGrpSpPr>
            <p:cNvPr id="25" name="Group 24">
              <a:extLst>
                <a:ext uri="{FF2B5EF4-FFF2-40B4-BE49-F238E27FC236}">
                  <a16:creationId xmlns:a16="http://schemas.microsoft.com/office/drawing/2014/main" id="{932AD165-090E-466A-B884-D27003F56551}"/>
                </a:ext>
              </a:extLst>
            </p:cNvPr>
            <p:cNvGrpSpPr/>
            <p:nvPr/>
          </p:nvGrpSpPr>
          <p:grpSpPr>
            <a:xfrm>
              <a:off x="425398" y="2610471"/>
              <a:ext cx="765542" cy="2221552"/>
              <a:chOff x="7857463" y="2913321"/>
              <a:chExt cx="765542" cy="2221552"/>
            </a:xfrm>
          </p:grpSpPr>
          <p:sp>
            <p:nvSpPr>
              <p:cNvPr id="26" name="Rectangle 25">
                <a:extLst>
                  <a:ext uri="{FF2B5EF4-FFF2-40B4-BE49-F238E27FC236}">
                    <a16:creationId xmlns:a16="http://schemas.microsoft.com/office/drawing/2014/main" id="{C7C8E801-B683-44B0-9650-E18774705613}"/>
                  </a:ext>
                </a:extLst>
              </p:cNvPr>
              <p:cNvSpPr/>
              <p:nvPr/>
            </p:nvSpPr>
            <p:spPr>
              <a:xfrm>
                <a:off x="7857463" y="2913321"/>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HJHS</a:t>
                </a:r>
              </a:p>
            </p:txBody>
          </p:sp>
          <p:sp>
            <p:nvSpPr>
              <p:cNvPr id="28" name="Rectangle 27">
                <a:extLst>
                  <a:ext uri="{FF2B5EF4-FFF2-40B4-BE49-F238E27FC236}">
                    <a16:creationId xmlns:a16="http://schemas.microsoft.com/office/drawing/2014/main" id="{11D2406E-6048-406D-81D7-96E2C684C629}"/>
                  </a:ext>
                </a:extLst>
              </p:cNvPr>
              <p:cNvSpPr/>
              <p:nvPr/>
            </p:nvSpPr>
            <p:spPr>
              <a:xfrm>
                <a:off x="7857463" y="4054233"/>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US</a:t>
                </a:r>
              </a:p>
            </p:txBody>
          </p:sp>
          <p:sp>
            <p:nvSpPr>
              <p:cNvPr id="29" name="Rectangle 28">
                <a:extLst>
                  <a:ext uri="{FF2B5EF4-FFF2-40B4-BE49-F238E27FC236}">
                    <a16:creationId xmlns:a16="http://schemas.microsoft.com/office/drawing/2014/main" id="{2C449DA6-6097-436A-B402-D34134441588}"/>
                  </a:ext>
                </a:extLst>
              </p:cNvPr>
              <p:cNvSpPr/>
              <p:nvPr/>
            </p:nvSpPr>
            <p:spPr>
              <a:xfrm>
                <a:off x="7857463" y="3483777"/>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Rayos X</a:t>
                </a:r>
              </a:p>
            </p:txBody>
          </p:sp>
          <p:sp>
            <p:nvSpPr>
              <p:cNvPr id="30" name="Rectangle 29">
                <a:extLst>
                  <a:ext uri="{FF2B5EF4-FFF2-40B4-BE49-F238E27FC236}">
                    <a16:creationId xmlns:a16="http://schemas.microsoft.com/office/drawing/2014/main" id="{48132B19-9485-415A-AA65-2A2AC8580C28}"/>
                  </a:ext>
                </a:extLst>
              </p:cNvPr>
              <p:cNvSpPr/>
              <p:nvPr/>
            </p:nvSpPr>
            <p:spPr>
              <a:xfrm>
                <a:off x="7857463" y="4624215"/>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IRM</a:t>
                </a:r>
              </a:p>
            </p:txBody>
          </p:sp>
        </p:grpSp>
        <p:cxnSp>
          <p:nvCxnSpPr>
            <p:cNvPr id="6" name="Straight Arrow Connector 5">
              <a:extLst>
                <a:ext uri="{FF2B5EF4-FFF2-40B4-BE49-F238E27FC236}">
                  <a16:creationId xmlns:a16="http://schemas.microsoft.com/office/drawing/2014/main" id="{4E2BFFA3-3DBA-4A3F-A275-C71F601B2585}"/>
                </a:ext>
              </a:extLst>
            </p:cNvPr>
            <p:cNvCxnSpPr>
              <a:cxnSpLocks/>
            </p:cNvCxnSpPr>
            <p:nvPr/>
          </p:nvCxnSpPr>
          <p:spPr>
            <a:xfrm>
              <a:off x="4136066" y="1958952"/>
              <a:ext cx="0" cy="1496629"/>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F1FCD2B-13C1-473B-B5C3-1083EE5350EC}"/>
                </a:ext>
              </a:extLst>
            </p:cNvPr>
            <p:cNvCxnSpPr>
              <a:cxnSpLocks/>
            </p:cNvCxnSpPr>
            <p:nvPr/>
          </p:nvCxnSpPr>
          <p:spPr>
            <a:xfrm>
              <a:off x="4710223"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382372-B510-4B3B-B97B-52E53AE10F98}"/>
                </a:ext>
              </a:extLst>
            </p:cNvPr>
            <p:cNvCxnSpPr>
              <a:cxnSpLocks/>
            </p:cNvCxnSpPr>
            <p:nvPr/>
          </p:nvCxnSpPr>
          <p:spPr>
            <a:xfrm>
              <a:off x="2639437"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4FFB3743-D422-4B49-8E43-2126CDD9317E}"/>
                </a:ext>
              </a:extLst>
            </p:cNvPr>
            <p:cNvSpPr/>
            <p:nvPr/>
          </p:nvSpPr>
          <p:spPr>
            <a:xfrm>
              <a:off x="4136066"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Freeform: Shape 35">
              <a:extLst>
                <a:ext uri="{FF2B5EF4-FFF2-40B4-BE49-F238E27FC236}">
                  <a16:creationId xmlns:a16="http://schemas.microsoft.com/office/drawing/2014/main" id="{B1931A9D-2AFB-44B4-A54B-F57B06E7739B}"/>
                </a:ext>
              </a:extLst>
            </p:cNvPr>
            <p:cNvSpPr/>
            <p:nvPr/>
          </p:nvSpPr>
          <p:spPr>
            <a:xfrm flipH="1">
              <a:off x="2058737"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9" name="Group 38">
              <a:extLst>
                <a:ext uri="{FF2B5EF4-FFF2-40B4-BE49-F238E27FC236}">
                  <a16:creationId xmlns:a16="http://schemas.microsoft.com/office/drawing/2014/main" id="{50ABDDDD-A504-49E1-823B-DD3F9DEFC2FF}"/>
                </a:ext>
              </a:extLst>
            </p:cNvPr>
            <p:cNvGrpSpPr/>
            <p:nvPr/>
          </p:nvGrpSpPr>
          <p:grpSpPr>
            <a:xfrm>
              <a:off x="2934978" y="4887890"/>
              <a:ext cx="2406640" cy="428389"/>
              <a:chOff x="2058737" y="4277078"/>
              <a:chExt cx="4159122" cy="911551"/>
            </a:xfrm>
          </p:grpSpPr>
          <p:sp>
            <p:nvSpPr>
              <p:cNvPr id="37" name="Freeform: Shape 36">
                <a:extLst>
                  <a:ext uri="{FF2B5EF4-FFF2-40B4-BE49-F238E27FC236}">
                    <a16:creationId xmlns:a16="http://schemas.microsoft.com/office/drawing/2014/main" id="{29112B3F-4E0C-4BCE-843B-C1BF04FE6509}"/>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Freeform: Shape 37">
                <a:extLst>
                  <a:ext uri="{FF2B5EF4-FFF2-40B4-BE49-F238E27FC236}">
                    <a16:creationId xmlns:a16="http://schemas.microsoft.com/office/drawing/2014/main" id="{B4C6A935-5C1E-4E46-873E-5B3094A23ED8}"/>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0" name="Group 39">
              <a:extLst>
                <a:ext uri="{FF2B5EF4-FFF2-40B4-BE49-F238E27FC236}">
                  <a16:creationId xmlns:a16="http://schemas.microsoft.com/office/drawing/2014/main" id="{36B2149A-46E8-4624-B270-37ABAD697169}"/>
                </a:ext>
              </a:extLst>
            </p:cNvPr>
            <p:cNvGrpSpPr/>
            <p:nvPr/>
          </p:nvGrpSpPr>
          <p:grpSpPr>
            <a:xfrm rot="10800000">
              <a:off x="2058736" y="3976576"/>
              <a:ext cx="4159122" cy="548322"/>
              <a:chOff x="2058737" y="4277078"/>
              <a:chExt cx="4159122" cy="911551"/>
            </a:xfrm>
          </p:grpSpPr>
          <p:sp>
            <p:nvSpPr>
              <p:cNvPr id="41" name="Freeform: Shape 40">
                <a:extLst>
                  <a:ext uri="{FF2B5EF4-FFF2-40B4-BE49-F238E27FC236}">
                    <a16:creationId xmlns:a16="http://schemas.microsoft.com/office/drawing/2014/main" id="{755E81F0-7757-4CBD-BE15-62C31AE416A1}"/>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Freeform: Shape 41">
                <a:extLst>
                  <a:ext uri="{FF2B5EF4-FFF2-40B4-BE49-F238E27FC236}">
                    <a16:creationId xmlns:a16="http://schemas.microsoft.com/office/drawing/2014/main" id="{91F189AB-76E1-4D5B-A37B-B2AF172AEE9E}"/>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43" name="Straight Arrow Connector 42">
              <a:extLst>
                <a:ext uri="{FF2B5EF4-FFF2-40B4-BE49-F238E27FC236}">
                  <a16:creationId xmlns:a16="http://schemas.microsoft.com/office/drawing/2014/main" id="{5A4318F6-12C9-4DC2-B6CA-022AE3207C44}"/>
                </a:ext>
              </a:extLst>
            </p:cNvPr>
            <p:cNvCxnSpPr>
              <a:cxnSpLocks/>
            </p:cNvCxnSpPr>
            <p:nvPr/>
          </p:nvCxnSpPr>
          <p:spPr>
            <a:xfrm>
              <a:off x="4136066" y="3976813"/>
              <a:ext cx="0" cy="914164"/>
            </a:xfrm>
            <a:prstGeom prst="straightConnector1">
              <a:avLst/>
            </a:prstGeom>
            <a:ln w="1905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8EF20F5-A1B3-4736-ABA8-CE655AB8BDC8}"/>
                </a:ext>
              </a:extLst>
            </p:cNvPr>
            <p:cNvCxnSpPr/>
            <p:nvPr/>
          </p:nvCxnSpPr>
          <p:spPr>
            <a:xfrm flipH="1">
              <a:off x="4720856" y="3242930"/>
              <a:ext cx="404037" cy="3402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F9753EA-51D9-44F3-94ED-5DFADAAA480F}"/>
                </a:ext>
              </a:extLst>
            </p:cNvPr>
            <p:cNvCxnSpPr>
              <a:cxnSpLocks/>
            </p:cNvCxnSpPr>
            <p:nvPr/>
          </p:nvCxnSpPr>
          <p:spPr>
            <a:xfrm>
              <a:off x="3147236" y="3242930"/>
              <a:ext cx="404037" cy="3402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6B0BB8-C0AF-4FBC-B12F-98F975DF84AF}"/>
                </a:ext>
              </a:extLst>
            </p:cNvPr>
            <p:cNvCxnSpPr>
              <a:cxnSpLocks/>
              <a:stCxn id="12" idx="3"/>
              <a:endCxn id="20" idx="1"/>
            </p:cNvCxnSpPr>
            <p:nvPr/>
          </p:nvCxnSpPr>
          <p:spPr>
            <a:xfrm flipV="1">
              <a:off x="6783572" y="3151028"/>
              <a:ext cx="293252" cy="5702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B3E0B3-4D6C-4EB8-BEB2-924D20340C08}"/>
                </a:ext>
              </a:extLst>
            </p:cNvPr>
            <p:cNvCxnSpPr>
              <a:cxnSpLocks/>
              <a:stCxn id="12" idx="3"/>
              <a:endCxn id="21" idx="1"/>
            </p:cNvCxnSpPr>
            <p:nvPr/>
          </p:nvCxnSpPr>
          <p:spPr>
            <a:xfrm flipV="1">
              <a:off x="6783572" y="2580572"/>
              <a:ext cx="293252" cy="11406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07402E1-BD53-41DC-8880-C1F3D7FD7D68}"/>
                </a:ext>
              </a:extLst>
            </p:cNvPr>
            <p:cNvCxnSpPr>
              <a:cxnSpLocks/>
            </p:cNvCxnSpPr>
            <p:nvPr/>
          </p:nvCxnSpPr>
          <p:spPr>
            <a:xfrm>
              <a:off x="6783572" y="3721128"/>
              <a:ext cx="293252" cy="11406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1FF3C32-EFE0-4369-B622-F72B9DDBAE3D}"/>
                </a:ext>
              </a:extLst>
            </p:cNvPr>
            <p:cNvCxnSpPr>
              <a:cxnSpLocks/>
              <a:stCxn id="12" idx="3"/>
              <a:endCxn id="22" idx="1"/>
            </p:cNvCxnSpPr>
            <p:nvPr/>
          </p:nvCxnSpPr>
          <p:spPr>
            <a:xfrm>
              <a:off x="6783572" y="3721247"/>
              <a:ext cx="293252" cy="57069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B1E6AA-46D3-4CFD-8AC9-D160CD1C4351}"/>
                </a:ext>
              </a:extLst>
            </p:cNvPr>
            <p:cNvCxnSpPr>
              <a:cxnSpLocks/>
              <a:stCxn id="29" idx="3"/>
            </p:cNvCxnSpPr>
            <p:nvPr/>
          </p:nvCxnSpPr>
          <p:spPr>
            <a:xfrm>
              <a:off x="1190940" y="3436256"/>
              <a:ext cx="297620" cy="28876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F7F175-C6D3-46EA-9090-22E964783144}"/>
                </a:ext>
              </a:extLst>
            </p:cNvPr>
            <p:cNvCxnSpPr>
              <a:cxnSpLocks/>
              <a:stCxn id="26" idx="3"/>
              <a:endCxn id="13" idx="1"/>
            </p:cNvCxnSpPr>
            <p:nvPr/>
          </p:nvCxnSpPr>
          <p:spPr>
            <a:xfrm>
              <a:off x="1190940" y="2865800"/>
              <a:ext cx="297620" cy="8554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F78451-E93B-45D4-81F8-67AA98C3BC9F}"/>
                </a:ext>
              </a:extLst>
            </p:cNvPr>
            <p:cNvCxnSpPr>
              <a:cxnSpLocks/>
              <a:stCxn id="28" idx="3"/>
              <a:endCxn id="13" idx="1"/>
            </p:cNvCxnSpPr>
            <p:nvPr/>
          </p:nvCxnSpPr>
          <p:spPr>
            <a:xfrm flipV="1">
              <a:off x="1190940" y="3721247"/>
              <a:ext cx="297620" cy="2854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A3AD70A-69CC-4D20-A853-7A731E886DCC}"/>
                </a:ext>
              </a:extLst>
            </p:cNvPr>
            <p:cNvCxnSpPr>
              <a:cxnSpLocks/>
              <a:stCxn id="30" idx="3"/>
              <a:endCxn id="13" idx="1"/>
            </p:cNvCxnSpPr>
            <p:nvPr/>
          </p:nvCxnSpPr>
          <p:spPr>
            <a:xfrm flipV="1">
              <a:off x="1190940" y="3721247"/>
              <a:ext cx="297620" cy="8554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2E0BD6F-2D77-4585-BA40-3F3D9093E301}"/>
                </a:ext>
              </a:extLst>
            </p:cNvPr>
            <p:cNvSpPr/>
            <p:nvPr/>
          </p:nvSpPr>
          <p:spPr>
            <a:xfrm>
              <a:off x="1488560"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s-US" sz="1100" b="1" dirty="0">
                  <a:solidFill>
                    <a:sysClr val="windowText" lastClr="000000"/>
                  </a:solidFill>
                </a:rPr>
                <a:t>Estructura y función corporales</a:t>
              </a:r>
            </a:p>
          </p:txBody>
        </p:sp>
        <p:sp>
          <p:nvSpPr>
            <p:cNvPr id="12" name="Rectangle 11">
              <a:extLst>
                <a:ext uri="{FF2B5EF4-FFF2-40B4-BE49-F238E27FC236}">
                  <a16:creationId xmlns:a16="http://schemas.microsoft.com/office/drawing/2014/main" id="{10792661-CC7B-4961-90FA-24F59F8EF850}"/>
                </a:ext>
              </a:extLst>
            </p:cNvPr>
            <p:cNvSpPr/>
            <p:nvPr/>
          </p:nvSpPr>
          <p:spPr>
            <a:xfrm>
              <a:off x="5635258" y="3465918"/>
              <a:ext cx="1148314"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Participación</a:t>
              </a:r>
            </a:p>
          </p:txBody>
        </p:sp>
        <p:grpSp>
          <p:nvGrpSpPr>
            <p:cNvPr id="4" name="Group 3">
              <a:extLst>
                <a:ext uri="{FF2B5EF4-FFF2-40B4-BE49-F238E27FC236}">
                  <a16:creationId xmlns:a16="http://schemas.microsoft.com/office/drawing/2014/main" id="{9A64C80F-94E7-4F4F-BC96-B7559E3C16F7}"/>
                </a:ext>
              </a:extLst>
            </p:cNvPr>
            <p:cNvGrpSpPr/>
            <p:nvPr/>
          </p:nvGrpSpPr>
          <p:grpSpPr>
            <a:xfrm>
              <a:off x="7076824" y="2325243"/>
              <a:ext cx="765542" cy="2792008"/>
              <a:chOff x="7857463" y="2342865"/>
              <a:chExt cx="765542" cy="2792008"/>
            </a:xfrm>
          </p:grpSpPr>
          <p:sp>
            <p:nvSpPr>
              <p:cNvPr id="20" name="Rectangle 19">
                <a:extLst>
                  <a:ext uri="{FF2B5EF4-FFF2-40B4-BE49-F238E27FC236}">
                    <a16:creationId xmlns:a16="http://schemas.microsoft.com/office/drawing/2014/main" id="{7566A0D2-4BEB-4836-A6D2-EBF127392B2D}"/>
                  </a:ext>
                </a:extLst>
              </p:cNvPr>
              <p:cNvSpPr/>
              <p:nvPr/>
            </p:nvSpPr>
            <p:spPr>
              <a:xfrm>
                <a:off x="7857463" y="2913321"/>
                <a:ext cx="765542"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COPM</a:t>
                </a:r>
              </a:p>
            </p:txBody>
          </p:sp>
          <p:sp>
            <p:nvSpPr>
              <p:cNvPr id="21" name="Rectangle 20">
                <a:extLst>
                  <a:ext uri="{FF2B5EF4-FFF2-40B4-BE49-F238E27FC236}">
                    <a16:creationId xmlns:a16="http://schemas.microsoft.com/office/drawing/2014/main" id="{0AC6C089-3227-478F-96C5-754E1DE0FBF1}"/>
                  </a:ext>
                </a:extLst>
              </p:cNvPr>
              <p:cNvSpPr/>
              <p:nvPr/>
            </p:nvSpPr>
            <p:spPr>
              <a:xfrm>
                <a:off x="7857463" y="2342865"/>
                <a:ext cx="765542"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HAL / PedHAL</a:t>
                </a:r>
              </a:p>
            </p:txBody>
          </p:sp>
          <p:sp>
            <p:nvSpPr>
              <p:cNvPr id="22" name="Rectangle 21">
                <a:extLst>
                  <a:ext uri="{FF2B5EF4-FFF2-40B4-BE49-F238E27FC236}">
                    <a16:creationId xmlns:a16="http://schemas.microsoft.com/office/drawing/2014/main" id="{9CBA975E-130E-4C7F-868E-2233D2B85700}"/>
                  </a:ext>
                </a:extLst>
              </p:cNvPr>
              <p:cNvSpPr/>
              <p:nvPr/>
            </p:nvSpPr>
            <p:spPr>
              <a:xfrm>
                <a:off x="7857463" y="4054233"/>
                <a:ext cx="765542"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PROBE</a:t>
                </a:r>
              </a:p>
            </p:txBody>
          </p:sp>
          <p:sp>
            <p:nvSpPr>
              <p:cNvPr id="23" name="Rectangle 22">
                <a:extLst>
                  <a:ext uri="{FF2B5EF4-FFF2-40B4-BE49-F238E27FC236}">
                    <a16:creationId xmlns:a16="http://schemas.microsoft.com/office/drawing/2014/main" id="{003B7447-3002-49AF-9240-15ABEFCCB80D}"/>
                  </a:ext>
                </a:extLst>
              </p:cNvPr>
              <p:cNvSpPr/>
              <p:nvPr/>
            </p:nvSpPr>
            <p:spPr>
              <a:xfrm>
                <a:off x="7857463" y="3483777"/>
                <a:ext cx="765542"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SF-36</a:t>
                </a:r>
              </a:p>
            </p:txBody>
          </p:sp>
          <p:sp>
            <p:nvSpPr>
              <p:cNvPr id="24" name="Rectangle 23">
                <a:extLst>
                  <a:ext uri="{FF2B5EF4-FFF2-40B4-BE49-F238E27FC236}">
                    <a16:creationId xmlns:a16="http://schemas.microsoft.com/office/drawing/2014/main" id="{A21742D4-0F55-4467-B31B-924D6973965C}"/>
                  </a:ext>
                </a:extLst>
              </p:cNvPr>
              <p:cNvSpPr/>
              <p:nvPr/>
            </p:nvSpPr>
            <p:spPr>
              <a:xfrm>
                <a:off x="7857463" y="4624215"/>
                <a:ext cx="765542"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HAEMO-QoL-A</a:t>
                </a:r>
              </a:p>
            </p:txBody>
          </p:sp>
        </p:grpSp>
      </p:grpSp>
      <p:sp>
        <p:nvSpPr>
          <p:cNvPr id="79" name="Rectangle 78">
            <a:extLst>
              <a:ext uri="{FF2B5EF4-FFF2-40B4-BE49-F238E27FC236}">
                <a16:creationId xmlns:a16="http://schemas.microsoft.com/office/drawing/2014/main" id="{44ED23CD-788D-4A37-972D-6F4EC299180F}"/>
              </a:ext>
            </a:extLst>
          </p:cNvPr>
          <p:cNvSpPr/>
          <p:nvPr/>
        </p:nvSpPr>
        <p:spPr>
          <a:xfrm>
            <a:off x="3331100" y="2162629"/>
            <a:ext cx="4825929" cy="3133874"/>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0" name="TextBox 49">
            <a:extLst>
              <a:ext uri="{FF2B5EF4-FFF2-40B4-BE49-F238E27FC236}">
                <a16:creationId xmlns:a16="http://schemas.microsoft.com/office/drawing/2014/main" id="{0C461AE3-2494-473C-9030-B1E7F9F97652}"/>
              </a:ext>
            </a:extLst>
          </p:cNvPr>
          <p:cNvSpPr txBox="1"/>
          <p:nvPr/>
        </p:nvSpPr>
        <p:spPr>
          <a:xfrm>
            <a:off x="8553151" y="2274950"/>
            <a:ext cx="3274578" cy="2554545"/>
          </a:xfrm>
          <a:prstGeom prst="rect">
            <a:avLst/>
          </a:prstGeom>
          <a:noFill/>
        </p:spPr>
        <p:txBody>
          <a:bodyPr wrap="square" rtlCol="0">
            <a:spAutoFit/>
          </a:bodyPr>
          <a:lstStyle/>
          <a:p>
            <a:pPr>
              <a:buClr>
                <a:srgbClr val="642566"/>
              </a:buClr>
            </a:pPr>
            <a:r>
              <a:rPr lang="es-US" sz="2000" b="0" i="0" u="none" strike="noStrike" baseline="0" dirty="0"/>
              <a:t>Modelo de la Clasificación Internacional del Funcionamiento</a:t>
            </a:r>
            <a:r>
              <a:rPr lang="es-US" sz="2000" dirty="0"/>
              <a:t>, de la Discapacidad y de la Salud </a:t>
            </a:r>
            <a:r>
              <a:rPr lang="es-US" sz="2000" b="0" i="0" u="none" strike="noStrike" baseline="0" dirty="0"/>
              <a:t>(CIF), con instrumentos para la valoración de resultados relacionados con dominios.</a:t>
            </a:r>
          </a:p>
        </p:txBody>
      </p:sp>
    </p:spTree>
    <p:extLst>
      <p:ext uri="{BB962C8B-B14F-4D97-AF65-F5344CB8AC3E}">
        <p14:creationId xmlns:p14="http://schemas.microsoft.com/office/powerpoint/2010/main" val="84303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02787E9-A98C-4C65-8504-5635B59D1387}"/>
              </a:ext>
            </a:extLst>
          </p:cNvPr>
          <p:cNvSpPr>
            <a:spLocks noGrp="1"/>
          </p:cNvSpPr>
          <p:nvPr>
            <p:ph type="title"/>
          </p:nvPr>
        </p:nvSpPr>
        <p:spPr>
          <a:xfrm>
            <a:off x="838199" y="225425"/>
            <a:ext cx="10515599" cy="1090079"/>
          </a:xfrm>
        </p:spPr>
        <p:txBody>
          <a:bodyPr>
            <a:normAutofit/>
          </a:bodyPr>
          <a:lstStyle/>
          <a:p>
            <a:r>
              <a:rPr lang="es-US" dirty="0"/>
              <a:t>Instrumentos para la valoración de resultados</a:t>
            </a:r>
            <a:br>
              <a:rPr lang="es-US" dirty="0"/>
            </a:br>
            <a:r>
              <a:rPr lang="es-US" dirty="0"/>
              <a:t>Escalas de actividad y participación</a:t>
            </a:r>
            <a:endParaRPr lang="en-CA" dirty="0"/>
          </a:p>
        </p:txBody>
      </p:sp>
      <p:sp>
        <p:nvSpPr>
          <p:cNvPr id="13" name="Content Placeholder 12">
            <a:extLst>
              <a:ext uri="{FF2B5EF4-FFF2-40B4-BE49-F238E27FC236}">
                <a16:creationId xmlns:a16="http://schemas.microsoft.com/office/drawing/2014/main" id="{FA48C4F2-0757-48AD-B457-1B753FD02F38}"/>
              </a:ext>
            </a:extLst>
          </p:cNvPr>
          <p:cNvSpPr>
            <a:spLocks noGrp="1"/>
          </p:cNvSpPr>
          <p:nvPr>
            <p:ph idx="1"/>
          </p:nvPr>
        </p:nvSpPr>
        <p:spPr>
          <a:xfrm>
            <a:off x="872345" y="1424656"/>
            <a:ext cx="10515600" cy="1295400"/>
          </a:xfrm>
        </p:spPr>
        <p:txBody>
          <a:bodyPr>
            <a:normAutofit lnSpcReduction="10000"/>
          </a:bodyPr>
          <a:lstStyle/>
          <a:p>
            <a:pPr>
              <a:spcBef>
                <a:spcPts val="0"/>
              </a:spcBef>
            </a:pPr>
            <a:r>
              <a:rPr lang="es-US" dirty="0"/>
              <a:t>En la hemofilia, las actividades se refieren a actividades instrumentales de la vida cotidiana (por ej., caminar, subir escaleras, cepillarse los dientes, aseo personal).</a:t>
            </a:r>
          </a:p>
          <a:p>
            <a:pPr>
              <a:spcBef>
                <a:spcPts val="0"/>
              </a:spcBef>
            </a:pPr>
            <a:r>
              <a:rPr lang="es-US" dirty="0"/>
              <a:t>La participación se refiere a la intervención en situaciones de la vida, en el contexto de interacciones sociales.</a:t>
            </a:r>
          </a:p>
        </p:txBody>
      </p:sp>
      <p:grpSp>
        <p:nvGrpSpPr>
          <p:cNvPr id="23" name="Group 22">
            <a:extLst>
              <a:ext uri="{FF2B5EF4-FFF2-40B4-BE49-F238E27FC236}">
                <a16:creationId xmlns:a16="http://schemas.microsoft.com/office/drawing/2014/main" id="{46B69542-F6EF-4627-813C-D81F96ACB4D0}"/>
              </a:ext>
            </a:extLst>
          </p:cNvPr>
          <p:cNvGrpSpPr/>
          <p:nvPr/>
        </p:nvGrpSpPr>
        <p:grpSpPr>
          <a:xfrm>
            <a:off x="880253" y="2829208"/>
            <a:ext cx="10660437" cy="3193488"/>
            <a:chOff x="880253" y="2626008"/>
            <a:chExt cx="10660437" cy="3193488"/>
          </a:xfrm>
        </p:grpSpPr>
        <p:sp>
          <p:nvSpPr>
            <p:cNvPr id="24" name="Freeform: Shape 23">
              <a:extLst>
                <a:ext uri="{FF2B5EF4-FFF2-40B4-BE49-F238E27FC236}">
                  <a16:creationId xmlns:a16="http://schemas.microsoft.com/office/drawing/2014/main" id="{B0486C16-F55C-4675-87B5-33602EC24D36}"/>
                </a:ext>
              </a:extLst>
            </p:cNvPr>
            <p:cNvSpPr/>
            <p:nvPr/>
          </p:nvSpPr>
          <p:spPr>
            <a:xfrm>
              <a:off x="880253"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889000">
                <a:lnSpc>
                  <a:spcPct val="90000"/>
                </a:lnSpc>
                <a:spcBef>
                  <a:spcPct val="0"/>
                </a:spcBef>
                <a:spcAft>
                  <a:spcPct val="35000"/>
                </a:spcAft>
                <a:buNone/>
              </a:pPr>
              <a:r>
                <a:rPr lang="en-US" sz="2000" b="1" i="0" u="none" strike="noStrike" kern="1200" baseline="0" dirty="0">
                  <a:latin typeface="Arial" panose="020B0604020202020204" pitchFamily="34" charset="0"/>
                  <a:cs typeface="Arial" panose="020B0604020202020204" pitchFamily="34" charset="0"/>
                </a:rPr>
                <a:t>HAL </a:t>
              </a:r>
              <a:r>
                <a:rPr lang="en-US" sz="2000" b="1" i="0" u="none" strike="noStrike" kern="1200" baseline="0" dirty="0">
                  <a:solidFill>
                    <a:schemeClr val="bg1"/>
                  </a:solidFill>
                  <a:latin typeface="Arial" panose="020B0604020202020204" pitchFamily="34" charset="0"/>
                  <a:cs typeface="Arial" panose="020B0604020202020204" pitchFamily="34" charset="0"/>
                </a:rPr>
                <a:t>y PedHAL</a:t>
              </a:r>
              <a:endParaRPr lang="en-CA" sz="2000" b="1" i="0" u="none" kern="1200" dirty="0">
                <a:solidFill>
                  <a:schemeClr val="bg1"/>
                </a:solidFill>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DD1B9A6B-D23E-4951-98F3-54BEB0BDABDF}"/>
                </a:ext>
              </a:extLst>
            </p:cNvPr>
            <p:cNvSpPr/>
            <p:nvPr/>
          </p:nvSpPr>
          <p:spPr>
            <a:xfrm>
              <a:off x="880253" y="3144408"/>
              <a:ext cx="2377306"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defTabSz="800100">
                <a:lnSpc>
                  <a:spcPct val="90000"/>
                </a:lnSpc>
                <a:spcBef>
                  <a:spcPct val="0"/>
                </a:spcBef>
                <a:spcAft>
                  <a:spcPct val="15000"/>
                </a:spcAft>
              </a:pPr>
              <a:r>
                <a:rPr lang="es-US" sz="1550" dirty="0"/>
                <a:t>La Lista de Actividades para la Hemofilia (HAL por su sigla en inglés) y su equivalente pediátrico (PedHAL) son instrumentos de medición de actividades específicos para la enfermedad, que autorreportan adultos y niños, respectivamente. </a:t>
              </a:r>
            </a:p>
          </p:txBody>
        </p:sp>
        <p:sp>
          <p:nvSpPr>
            <p:cNvPr id="26" name="Freeform: Shape 25">
              <a:extLst>
                <a:ext uri="{FF2B5EF4-FFF2-40B4-BE49-F238E27FC236}">
                  <a16:creationId xmlns:a16="http://schemas.microsoft.com/office/drawing/2014/main" id="{66380470-BBF3-47EF-B96C-4D0EE5141F7F}"/>
                </a:ext>
              </a:extLst>
            </p:cNvPr>
            <p:cNvSpPr/>
            <p:nvPr/>
          </p:nvSpPr>
          <p:spPr>
            <a:xfrm>
              <a:off x="3514184"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889000">
                <a:lnSpc>
                  <a:spcPct val="90000"/>
                </a:lnSpc>
                <a:spcBef>
                  <a:spcPct val="0"/>
                </a:spcBef>
                <a:spcAft>
                  <a:spcPct val="35000"/>
                </a:spcAft>
                <a:buNone/>
              </a:pPr>
              <a:r>
                <a:rPr lang="en-US" sz="2000" b="1" i="0" u="none" strike="noStrike" kern="1200" baseline="0" dirty="0">
                  <a:latin typeface="Arial" panose="020B0604020202020204" pitchFamily="34" charset="0"/>
                  <a:cs typeface="Arial" panose="020B0604020202020204" pitchFamily="34" charset="0"/>
                </a:rPr>
                <a:t>FISH</a:t>
              </a:r>
              <a:endParaRPr lang="en-CA" sz="2000" b="1" kern="1200" dirty="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8499B91D-DC1F-4676-A693-9673CAEC3A60}"/>
                </a:ext>
              </a:extLst>
            </p:cNvPr>
            <p:cNvSpPr/>
            <p:nvPr/>
          </p:nvSpPr>
          <p:spPr>
            <a:xfrm>
              <a:off x="3514184" y="3144408"/>
              <a:ext cx="2377306"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sz="1550" b="0" i="0" kern="1200" baseline="0" dirty="0"/>
                <a:t>El Puntaje de Independencia Funcional en la Hemofilia (FISH por su sigla en inglés) constituye la medición del desempeño observado para personas con hemofilia mejor estudiada, usada en muchos países y grupos etarios.</a:t>
              </a:r>
            </a:p>
          </p:txBody>
        </p:sp>
        <p:sp>
          <p:nvSpPr>
            <p:cNvPr id="28" name="Freeform: Shape 27">
              <a:extLst>
                <a:ext uri="{FF2B5EF4-FFF2-40B4-BE49-F238E27FC236}">
                  <a16:creationId xmlns:a16="http://schemas.microsoft.com/office/drawing/2014/main" id="{B084AB95-8815-4E36-993B-753FC566F130}"/>
                </a:ext>
              </a:extLst>
            </p:cNvPr>
            <p:cNvSpPr/>
            <p:nvPr/>
          </p:nvSpPr>
          <p:spPr>
            <a:xfrm>
              <a:off x="6224312" y="2626008"/>
              <a:ext cx="2453505"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889000">
                <a:lnSpc>
                  <a:spcPct val="90000"/>
                </a:lnSpc>
                <a:spcBef>
                  <a:spcPct val="0"/>
                </a:spcBef>
                <a:spcAft>
                  <a:spcPct val="35000"/>
                </a:spcAft>
                <a:buNone/>
              </a:pPr>
              <a:r>
                <a:rPr lang="en-CA" sz="2000" b="1" i="0" u="none" strike="noStrike" kern="1200" baseline="0" dirty="0">
                  <a:latin typeface="Arial" panose="020B0604020202020204" pitchFamily="34" charset="0"/>
                  <a:cs typeface="Arial" panose="020B0604020202020204" pitchFamily="34" charset="0"/>
                </a:rPr>
                <a:t>PROBE</a:t>
              </a:r>
              <a:endParaRPr lang="en-CA" sz="2000" b="1" kern="1200" dirty="0">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56C5AF92-F97B-4C3F-AECF-5F1C05621291}"/>
                </a:ext>
              </a:extLst>
            </p:cNvPr>
            <p:cNvSpPr/>
            <p:nvPr/>
          </p:nvSpPr>
          <p:spPr>
            <a:xfrm>
              <a:off x="6224311" y="3144408"/>
              <a:ext cx="2453505"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sz="1500" b="0" i="0" u="none" kern="1200" baseline="0" dirty="0">
                  <a:solidFill>
                    <a:schemeClr val="tx1"/>
                  </a:solidFill>
                </a:rPr>
                <a:t>El Cuestionario sobre Resultados, Cargas y Experiencias Reportadas por el Paciente</a:t>
              </a:r>
              <a:r>
                <a:rPr lang="es-US" sz="1500" dirty="0">
                  <a:solidFill>
                    <a:schemeClr val="tx1"/>
                  </a:solidFill>
                </a:rPr>
                <a:t> </a:t>
              </a:r>
              <a:r>
                <a:rPr lang="es-US" sz="1500" b="0" i="0" u="none" kern="1200" baseline="0" dirty="0">
                  <a:solidFill>
                    <a:schemeClr val="tx1"/>
                  </a:solidFill>
                </a:rPr>
                <a:t>(PROBE por su sigla en inglés) incluye mediciones que valoran actividades y participación, tales como  escuela/educación, empleo, vida familiar, e impacto en actividades de la vida cotidiana.</a:t>
              </a:r>
            </a:p>
          </p:txBody>
        </p:sp>
        <p:sp>
          <p:nvSpPr>
            <p:cNvPr id="30" name="Freeform: Shape 29">
              <a:extLst>
                <a:ext uri="{FF2B5EF4-FFF2-40B4-BE49-F238E27FC236}">
                  <a16:creationId xmlns:a16="http://schemas.microsoft.com/office/drawing/2014/main" id="{FCC02D16-FCED-427E-9BFC-3C88ED1744F6}"/>
                </a:ext>
              </a:extLst>
            </p:cNvPr>
            <p:cNvSpPr/>
            <p:nvPr/>
          </p:nvSpPr>
          <p:spPr>
            <a:xfrm>
              <a:off x="8934441" y="2626008"/>
              <a:ext cx="2606249"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7536" rIns="0" bIns="97536" numCol="1" spcCol="1270" anchor="ctr" anchorCtr="0">
              <a:noAutofit/>
            </a:bodyPr>
            <a:lstStyle/>
            <a:p>
              <a:pPr marL="0" lvl="0" indent="0" algn="ctr" defTabSz="889000">
                <a:lnSpc>
                  <a:spcPct val="90000"/>
                </a:lnSpc>
                <a:spcBef>
                  <a:spcPct val="0"/>
                </a:spcBef>
                <a:spcAft>
                  <a:spcPct val="35000"/>
                </a:spcAft>
                <a:buNone/>
              </a:pPr>
              <a:r>
                <a:rPr lang="en-US" sz="2000" b="1" i="0" u="none" strike="noStrike" kern="1200" baseline="0" dirty="0">
                  <a:latin typeface="Arial" panose="020B0604020202020204" pitchFamily="34" charset="0"/>
                  <a:cs typeface="Arial" panose="020B0604020202020204" pitchFamily="34" charset="0"/>
                </a:rPr>
                <a:t>COPM y MACTAR</a:t>
              </a:r>
              <a:endParaRPr lang="en-CA" sz="2000" b="1" kern="1200" dirty="0">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D189901D-0D24-4CF2-8E82-D4C7CFFE09A6}"/>
                </a:ext>
              </a:extLst>
            </p:cNvPr>
            <p:cNvSpPr/>
            <p:nvPr/>
          </p:nvSpPr>
          <p:spPr>
            <a:xfrm>
              <a:off x="8934439" y="3144408"/>
              <a:ext cx="2606251"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pPr marL="0" lvl="1" algn="l" defTabSz="800100">
                <a:lnSpc>
                  <a:spcPct val="90000"/>
                </a:lnSpc>
                <a:spcBef>
                  <a:spcPct val="0"/>
                </a:spcBef>
                <a:spcAft>
                  <a:spcPct val="15000"/>
                </a:spcAft>
              </a:pPr>
              <a:r>
                <a:rPr lang="es-US" sz="1400" b="0" i="0" kern="1200" baseline="0" dirty="0"/>
                <a:t>La Herramienta Canadiense de Medición del Desempeño Ocupacional (COPM) y el Cuestionario de la Univ. McMaster, Toronto (Canadá) sobre Discapacidad del Paciente (MACTAR) son instrumentos genéricos usados para la valoración cotidiana de la percepción del paciente de los cambios en los dominios de sus actividades y participación.</a:t>
              </a:r>
            </a:p>
          </p:txBody>
        </p:sp>
      </p:grpSp>
    </p:spTree>
    <p:extLst>
      <p:ext uri="{BB962C8B-B14F-4D97-AF65-F5344CB8AC3E}">
        <p14:creationId xmlns:p14="http://schemas.microsoft.com/office/powerpoint/2010/main" val="143855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18D763-3D0E-4BC9-AB94-2C01A1E92267}"/>
              </a:ext>
            </a:extLst>
          </p:cNvPr>
          <p:cNvSpPr>
            <a:spLocks noGrp="1"/>
          </p:cNvSpPr>
          <p:nvPr>
            <p:ph type="title"/>
          </p:nvPr>
        </p:nvSpPr>
        <p:spPr>
          <a:xfrm>
            <a:off x="838199" y="225425"/>
            <a:ext cx="10515599" cy="1090079"/>
          </a:xfrm>
        </p:spPr>
        <p:txBody>
          <a:bodyPr>
            <a:normAutofit/>
          </a:bodyPr>
          <a:lstStyle/>
          <a:p>
            <a:r>
              <a:rPr lang="es-US" dirty="0"/>
              <a:t>Instrumentos para la valoración de resultados</a:t>
            </a:r>
            <a:br>
              <a:rPr lang="es-US" dirty="0"/>
            </a:br>
            <a:r>
              <a:rPr lang="es-US" dirty="0"/>
              <a:t>Escalas de actividad y participación</a:t>
            </a:r>
            <a:endParaRPr lang="en-CA" dirty="0"/>
          </a:p>
        </p:txBody>
      </p:sp>
      <p:sp>
        <p:nvSpPr>
          <p:cNvPr id="18" name="Text Placeholder 5">
            <a:extLst>
              <a:ext uri="{FF2B5EF4-FFF2-40B4-BE49-F238E27FC236}">
                <a16:creationId xmlns:a16="http://schemas.microsoft.com/office/drawing/2014/main" id="{9AA5E1B6-A57D-49B0-8618-75511D19882D}"/>
              </a:ext>
            </a:extLst>
          </p:cNvPr>
          <p:cNvSpPr>
            <a:spLocks noGrp="1"/>
          </p:cNvSpPr>
          <p:nvPr>
            <p:ph type="body" sz="quarter" idx="13"/>
          </p:nvPr>
        </p:nvSpPr>
        <p:spPr>
          <a:xfrm>
            <a:off x="746015" y="6389514"/>
            <a:ext cx="9925050" cy="192781"/>
          </a:xfrm>
        </p:spPr>
        <p:txBody>
          <a:bodyPr/>
          <a:lstStyle/>
          <a:p>
            <a:r>
              <a:rPr lang="es-US" dirty="0"/>
              <a:t>FISH, Puntaje de Independencia Funcional en la Hemofilia; HAL, Lista de Actividades para la Hemofilia; PedHAL, Lista Pediátrica de Actividades para la hemofilia. </a:t>
            </a:r>
          </a:p>
        </p:txBody>
      </p:sp>
      <p:pic>
        <p:nvPicPr>
          <p:cNvPr id="13" name="Picture 12">
            <a:extLst>
              <a:ext uri="{FF2B5EF4-FFF2-40B4-BE49-F238E27FC236}">
                <a16:creationId xmlns:a16="http://schemas.microsoft.com/office/drawing/2014/main" id="{2D5A9E70-EED3-4DDE-B20A-E040B62F603F}"/>
              </a:ext>
            </a:extLst>
          </p:cNvPr>
          <p:cNvPicPr>
            <a:picLocks noChangeAspect="1"/>
          </p:cNvPicPr>
          <p:nvPr/>
        </p:nvPicPr>
        <p:blipFill>
          <a:blip r:embed="rId3"/>
          <a:srcRect/>
          <a:stretch/>
        </p:blipFill>
        <p:spPr>
          <a:xfrm>
            <a:off x="1190883" y="2520442"/>
            <a:ext cx="2585936" cy="3338804"/>
          </a:xfrm>
          <a:prstGeom prst="rect">
            <a:avLst/>
          </a:prstGeom>
        </p:spPr>
      </p:pic>
      <p:grpSp>
        <p:nvGrpSpPr>
          <p:cNvPr id="16" name="Group 15">
            <a:extLst>
              <a:ext uri="{FF2B5EF4-FFF2-40B4-BE49-F238E27FC236}">
                <a16:creationId xmlns:a16="http://schemas.microsoft.com/office/drawing/2014/main" id="{237ED11E-6FA6-46FD-B7C5-9A5EC2167470}"/>
              </a:ext>
            </a:extLst>
          </p:cNvPr>
          <p:cNvGrpSpPr/>
          <p:nvPr/>
        </p:nvGrpSpPr>
        <p:grpSpPr>
          <a:xfrm>
            <a:off x="822960" y="1690688"/>
            <a:ext cx="6643449" cy="703991"/>
            <a:chOff x="3953" y="63174"/>
            <a:chExt cx="2377306" cy="939099"/>
          </a:xfrm>
        </p:grpSpPr>
        <p:sp>
          <p:nvSpPr>
            <p:cNvPr id="17" name="Rectangle 16">
              <a:extLst>
                <a:ext uri="{FF2B5EF4-FFF2-40B4-BE49-F238E27FC236}">
                  <a16:creationId xmlns:a16="http://schemas.microsoft.com/office/drawing/2014/main" id="{C86C94AE-7402-4F93-9CE7-8B541B8F585F}"/>
                </a:ext>
              </a:extLst>
            </p:cNvPr>
            <p:cNvSpPr/>
            <p:nvPr/>
          </p:nvSpPr>
          <p:spPr>
            <a:xfrm>
              <a:off x="3953" y="63174"/>
              <a:ext cx="2377306" cy="9390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3A84E7ED-957D-427B-9C71-9FC46E24EEDB}"/>
                </a:ext>
              </a:extLst>
            </p:cNvPr>
            <p:cNvSpPr txBox="1"/>
            <p:nvPr/>
          </p:nvSpPr>
          <p:spPr>
            <a:xfrm>
              <a:off x="3953" y="63174"/>
              <a:ext cx="2377306" cy="939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strike="noStrike" kern="1200" baseline="0" dirty="0">
                  <a:solidFill>
                    <a:schemeClr val="bg1"/>
                  </a:solidFill>
                  <a:latin typeface="+mj-lt"/>
                </a:rPr>
                <a:t>HAL y PedHAL</a:t>
              </a:r>
              <a:endParaRPr lang="en-CA" sz="2400" b="1" kern="1200" dirty="0">
                <a:solidFill>
                  <a:schemeClr val="bg1"/>
                </a:solidFill>
                <a:latin typeface="+mj-lt"/>
              </a:endParaRPr>
            </a:p>
          </p:txBody>
        </p:sp>
      </p:grpSp>
      <p:grpSp>
        <p:nvGrpSpPr>
          <p:cNvPr id="20" name="Group 19">
            <a:extLst>
              <a:ext uri="{FF2B5EF4-FFF2-40B4-BE49-F238E27FC236}">
                <a16:creationId xmlns:a16="http://schemas.microsoft.com/office/drawing/2014/main" id="{511E7C35-E657-492B-8DC6-EF519EE81AFE}"/>
              </a:ext>
            </a:extLst>
          </p:cNvPr>
          <p:cNvGrpSpPr/>
          <p:nvPr/>
        </p:nvGrpSpPr>
        <p:grpSpPr>
          <a:xfrm>
            <a:off x="7643857" y="1690688"/>
            <a:ext cx="3709942" cy="703991"/>
            <a:chOff x="3953" y="63174"/>
            <a:chExt cx="2377306" cy="939099"/>
          </a:xfrm>
        </p:grpSpPr>
        <p:sp>
          <p:nvSpPr>
            <p:cNvPr id="21" name="Rectangle 20">
              <a:extLst>
                <a:ext uri="{FF2B5EF4-FFF2-40B4-BE49-F238E27FC236}">
                  <a16:creationId xmlns:a16="http://schemas.microsoft.com/office/drawing/2014/main" id="{F0DC0A7D-4674-46C2-B9D5-61D2F266A1C5}"/>
                </a:ext>
              </a:extLst>
            </p:cNvPr>
            <p:cNvSpPr/>
            <p:nvPr/>
          </p:nvSpPr>
          <p:spPr>
            <a:xfrm>
              <a:off x="3953" y="63174"/>
              <a:ext cx="2377306" cy="9390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A402C8F6-0B40-48C7-B413-DCA9C80E9856}"/>
                </a:ext>
              </a:extLst>
            </p:cNvPr>
            <p:cNvSpPr txBox="1"/>
            <p:nvPr/>
          </p:nvSpPr>
          <p:spPr>
            <a:xfrm>
              <a:off x="3953" y="63174"/>
              <a:ext cx="2377306" cy="939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u="none" strike="noStrike" kern="1200" baseline="0" dirty="0">
                  <a:latin typeface="+mj-lt"/>
                </a:rPr>
                <a:t>FISH</a:t>
              </a:r>
              <a:endParaRPr lang="en-CA" sz="2400" b="1" kern="1200" dirty="0">
                <a:latin typeface="+mj-lt"/>
              </a:endParaRPr>
            </a:p>
          </p:txBody>
        </p:sp>
      </p:grpSp>
      <p:sp>
        <p:nvSpPr>
          <p:cNvPr id="23" name="Rectangle 22">
            <a:extLst>
              <a:ext uri="{FF2B5EF4-FFF2-40B4-BE49-F238E27FC236}">
                <a16:creationId xmlns:a16="http://schemas.microsoft.com/office/drawing/2014/main" id="{8C45ECB0-2F35-4232-964B-0637A5B1818D}"/>
              </a:ext>
            </a:extLst>
          </p:cNvPr>
          <p:cNvSpPr/>
          <p:nvPr/>
        </p:nvSpPr>
        <p:spPr>
          <a:xfrm>
            <a:off x="823017" y="1690688"/>
            <a:ext cx="6643449" cy="4265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24" name="Rectangle 23">
            <a:extLst>
              <a:ext uri="{FF2B5EF4-FFF2-40B4-BE49-F238E27FC236}">
                <a16:creationId xmlns:a16="http://schemas.microsoft.com/office/drawing/2014/main" id="{1ED4FA0A-9058-4AB2-BF97-56145CBB2F37}"/>
              </a:ext>
            </a:extLst>
          </p:cNvPr>
          <p:cNvSpPr/>
          <p:nvPr/>
        </p:nvSpPr>
        <p:spPr>
          <a:xfrm>
            <a:off x="7643859" y="1690688"/>
            <a:ext cx="3709941" cy="4265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pic>
        <p:nvPicPr>
          <p:cNvPr id="3" name="Picture 2">
            <a:extLst>
              <a:ext uri="{FF2B5EF4-FFF2-40B4-BE49-F238E27FC236}">
                <a16:creationId xmlns:a16="http://schemas.microsoft.com/office/drawing/2014/main" id="{9EEA729C-CBD2-4060-83E7-86A678A5D2AD}"/>
              </a:ext>
            </a:extLst>
          </p:cNvPr>
          <p:cNvPicPr>
            <a:picLocks noChangeAspect="1"/>
          </p:cNvPicPr>
          <p:nvPr/>
        </p:nvPicPr>
        <p:blipFill>
          <a:blip r:embed="rId4"/>
          <a:stretch>
            <a:fillRect/>
          </a:stretch>
        </p:blipFill>
        <p:spPr>
          <a:xfrm>
            <a:off x="4144684" y="2698551"/>
            <a:ext cx="2924557" cy="2953876"/>
          </a:xfrm>
          <a:prstGeom prst="rect">
            <a:avLst/>
          </a:prstGeom>
        </p:spPr>
      </p:pic>
      <p:pic>
        <p:nvPicPr>
          <p:cNvPr id="5" name="Picture 4">
            <a:extLst>
              <a:ext uri="{FF2B5EF4-FFF2-40B4-BE49-F238E27FC236}">
                <a16:creationId xmlns:a16="http://schemas.microsoft.com/office/drawing/2014/main" id="{5A798509-2FCE-4972-8DED-A6521EF420D4}"/>
              </a:ext>
            </a:extLst>
          </p:cNvPr>
          <p:cNvPicPr>
            <a:picLocks noChangeAspect="1"/>
          </p:cNvPicPr>
          <p:nvPr/>
        </p:nvPicPr>
        <p:blipFill>
          <a:blip r:embed="rId5"/>
          <a:stretch>
            <a:fillRect/>
          </a:stretch>
        </p:blipFill>
        <p:spPr>
          <a:xfrm>
            <a:off x="7759663" y="2698551"/>
            <a:ext cx="3478329" cy="2947287"/>
          </a:xfrm>
          <a:prstGeom prst="rect">
            <a:avLst/>
          </a:prstGeom>
        </p:spPr>
      </p:pic>
    </p:spTree>
    <p:extLst>
      <p:ext uri="{BB962C8B-B14F-4D97-AF65-F5344CB8AC3E}">
        <p14:creationId xmlns:p14="http://schemas.microsoft.com/office/powerpoint/2010/main" val="4253785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4338" y="4146381"/>
            <a:ext cx="1851086" cy="238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C77691B-D5FC-4322-9E0D-7E29A39999C5}"/>
              </a:ext>
            </a:extLst>
          </p:cNvPr>
          <p:cNvSpPr>
            <a:spLocks noGrp="1"/>
          </p:cNvSpPr>
          <p:nvPr>
            <p:ph type="title"/>
          </p:nvPr>
        </p:nvSpPr>
        <p:spPr/>
        <p:txBody>
          <a:bodyPr/>
          <a:lstStyle/>
          <a:p>
            <a:r>
              <a:rPr lang="es-US" dirty="0"/>
              <a:t>Situación clínica:</a:t>
            </a:r>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792" b="1189"/>
          <a:stretch>
            <a:fillRect/>
          </a:stretch>
        </p:blipFill>
        <p:spPr bwMode="auto">
          <a:xfrm>
            <a:off x="8508890" y="4180357"/>
            <a:ext cx="1665447" cy="24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Program Files\OLYMPUS\CAMEDIA Master\hemophilia\miscellaneous\P12200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17" y="1831459"/>
            <a:ext cx="3965944" cy="2974458"/>
          </a:xfrm>
          <a:prstGeom prst="round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flipV="1">
            <a:off x="6762307" y="3498112"/>
            <a:ext cx="4189229" cy="25092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249247" y="3700132"/>
            <a:ext cx="464620" cy="22115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6856" y="1040234"/>
            <a:ext cx="4696379" cy="270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0472726" y="1229929"/>
            <a:ext cx="1719274" cy="2515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911359" y="1040235"/>
            <a:ext cx="6280641" cy="5563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2978" y="0"/>
            <a:ext cx="2006523" cy="112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9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DBD1-8199-4CA8-AD55-661C26733633}"/>
              </a:ext>
            </a:extLst>
          </p:cNvPr>
          <p:cNvSpPr>
            <a:spLocks noGrp="1"/>
          </p:cNvSpPr>
          <p:nvPr>
            <p:ph type="title"/>
          </p:nvPr>
        </p:nvSpPr>
        <p:spPr>
          <a:xfrm>
            <a:off x="838199" y="225425"/>
            <a:ext cx="10515599" cy="1090079"/>
          </a:xfrm>
        </p:spPr>
        <p:txBody>
          <a:bodyPr>
            <a:normAutofit/>
          </a:bodyPr>
          <a:lstStyle/>
          <a:p>
            <a:r>
              <a:rPr lang="es-US" dirty="0"/>
              <a:t>Modelo CIF</a:t>
            </a:r>
            <a:br>
              <a:rPr lang="es-US" dirty="0"/>
            </a:br>
            <a:r>
              <a:rPr lang="es-US" dirty="0"/>
              <a:t>Factores ambientales y personales</a:t>
            </a:r>
          </a:p>
        </p:txBody>
      </p:sp>
      <p:grpSp>
        <p:nvGrpSpPr>
          <p:cNvPr id="10" name="Group 9">
            <a:extLst>
              <a:ext uri="{FF2B5EF4-FFF2-40B4-BE49-F238E27FC236}">
                <a16:creationId xmlns:a16="http://schemas.microsoft.com/office/drawing/2014/main" id="{7622E046-010E-4191-A84D-70260855A65A}"/>
              </a:ext>
            </a:extLst>
          </p:cNvPr>
          <p:cNvGrpSpPr/>
          <p:nvPr/>
        </p:nvGrpSpPr>
        <p:grpSpPr>
          <a:xfrm>
            <a:off x="425398" y="1435100"/>
            <a:ext cx="7416968" cy="4391837"/>
            <a:chOff x="425398" y="1435100"/>
            <a:chExt cx="7416968" cy="4391837"/>
          </a:xfrm>
        </p:grpSpPr>
        <p:cxnSp>
          <p:nvCxnSpPr>
            <p:cNvPr id="11" name="Straight Connector 10">
              <a:extLst>
                <a:ext uri="{FF2B5EF4-FFF2-40B4-BE49-F238E27FC236}">
                  <a16:creationId xmlns:a16="http://schemas.microsoft.com/office/drawing/2014/main" id="{293D53F0-3173-4A8E-BACD-96EF8B726F4E}"/>
                </a:ext>
              </a:extLst>
            </p:cNvPr>
            <p:cNvCxnSpPr>
              <a:cxnSpLocks/>
            </p:cNvCxnSpPr>
            <p:nvPr/>
          </p:nvCxnSpPr>
          <p:spPr>
            <a:xfrm>
              <a:off x="6783572" y="3725025"/>
              <a:ext cx="4040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744357E-13E9-4F7E-9155-25931D5DEA4D}"/>
                </a:ext>
              </a:extLst>
            </p:cNvPr>
            <p:cNvSpPr/>
            <p:nvPr/>
          </p:nvSpPr>
          <p:spPr>
            <a:xfrm>
              <a:off x="3168503" y="1435100"/>
              <a:ext cx="1935126" cy="510658"/>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1" dirty="0"/>
                <a:t>Enfermedad: Hemofilia</a:t>
              </a:r>
            </a:p>
          </p:txBody>
        </p:sp>
        <p:sp>
          <p:nvSpPr>
            <p:cNvPr id="13" name="Rectangle 12">
              <a:extLst>
                <a:ext uri="{FF2B5EF4-FFF2-40B4-BE49-F238E27FC236}">
                  <a16:creationId xmlns:a16="http://schemas.microsoft.com/office/drawing/2014/main" id="{B45D8F2F-D022-468F-BA6E-622E7A243029}"/>
                </a:ext>
              </a:extLst>
            </p:cNvPr>
            <p:cNvSpPr/>
            <p:nvPr/>
          </p:nvSpPr>
          <p:spPr>
            <a:xfrm>
              <a:off x="3561909"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Actividad</a:t>
              </a:r>
            </a:p>
          </p:txBody>
        </p:sp>
        <p:sp>
          <p:nvSpPr>
            <p:cNvPr id="14" name="Rectangle 13">
              <a:extLst>
                <a:ext uri="{FF2B5EF4-FFF2-40B4-BE49-F238E27FC236}">
                  <a16:creationId xmlns:a16="http://schemas.microsoft.com/office/drawing/2014/main" id="{3A9797F6-A3FB-4E2B-9083-C8B82F32C2C7}"/>
                </a:ext>
              </a:extLst>
            </p:cNvPr>
            <p:cNvSpPr/>
            <p:nvPr/>
          </p:nvSpPr>
          <p:spPr>
            <a:xfrm>
              <a:off x="4763388" y="5316279"/>
              <a:ext cx="1148314"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Factores personales</a:t>
              </a:r>
            </a:p>
          </p:txBody>
        </p:sp>
        <p:sp>
          <p:nvSpPr>
            <p:cNvPr id="15" name="Rectangle 14">
              <a:extLst>
                <a:ext uri="{FF2B5EF4-FFF2-40B4-BE49-F238E27FC236}">
                  <a16:creationId xmlns:a16="http://schemas.microsoft.com/office/drawing/2014/main" id="{6D8AF117-A569-4C77-979D-ADF8DB552092}"/>
                </a:ext>
              </a:extLst>
            </p:cNvPr>
            <p:cNvSpPr/>
            <p:nvPr/>
          </p:nvSpPr>
          <p:spPr>
            <a:xfrm>
              <a:off x="2381696" y="5316279"/>
              <a:ext cx="1148314" cy="510658"/>
            </a:xfrm>
            <a:prstGeom prst="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US" sz="1100" b="1" dirty="0">
                  <a:solidFill>
                    <a:sysClr val="windowText" lastClr="000000"/>
                  </a:solidFill>
                </a:rPr>
                <a:t>Factores ambientales</a:t>
              </a:r>
            </a:p>
          </p:txBody>
        </p:sp>
        <p:sp>
          <p:nvSpPr>
            <p:cNvPr id="16" name="Rectangle 15">
              <a:extLst>
                <a:ext uri="{FF2B5EF4-FFF2-40B4-BE49-F238E27FC236}">
                  <a16:creationId xmlns:a16="http://schemas.microsoft.com/office/drawing/2014/main" id="{D2392E83-1A27-4A0A-9451-8B16CACE3E4F}"/>
                </a:ext>
              </a:extLst>
            </p:cNvPr>
            <p:cNvSpPr/>
            <p:nvPr/>
          </p:nvSpPr>
          <p:spPr>
            <a:xfrm>
              <a:off x="4794192" y="2743200"/>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HAL / PedHAL</a:t>
              </a:r>
            </a:p>
          </p:txBody>
        </p:sp>
        <p:sp>
          <p:nvSpPr>
            <p:cNvPr id="17" name="Rectangle 16">
              <a:extLst>
                <a:ext uri="{FF2B5EF4-FFF2-40B4-BE49-F238E27FC236}">
                  <a16:creationId xmlns:a16="http://schemas.microsoft.com/office/drawing/2014/main" id="{377B6217-E290-4914-AA39-4EA4D26CFE39}"/>
                </a:ext>
              </a:extLst>
            </p:cNvPr>
            <p:cNvSpPr/>
            <p:nvPr/>
          </p:nvSpPr>
          <p:spPr>
            <a:xfrm>
              <a:off x="2716863" y="2743200"/>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FISH</a:t>
              </a:r>
            </a:p>
          </p:txBody>
        </p:sp>
        <p:grpSp>
          <p:nvGrpSpPr>
            <p:cNvPr id="18" name="Group 17">
              <a:extLst>
                <a:ext uri="{FF2B5EF4-FFF2-40B4-BE49-F238E27FC236}">
                  <a16:creationId xmlns:a16="http://schemas.microsoft.com/office/drawing/2014/main" id="{A3130ACA-1028-4C9C-B27F-CEBF2B58BD6B}"/>
                </a:ext>
              </a:extLst>
            </p:cNvPr>
            <p:cNvGrpSpPr/>
            <p:nvPr/>
          </p:nvGrpSpPr>
          <p:grpSpPr>
            <a:xfrm>
              <a:off x="425398" y="2610471"/>
              <a:ext cx="765542" cy="2221552"/>
              <a:chOff x="7857463" y="2913321"/>
              <a:chExt cx="765542" cy="2221552"/>
            </a:xfrm>
          </p:grpSpPr>
          <p:sp>
            <p:nvSpPr>
              <p:cNvPr id="49" name="Rectangle 48">
                <a:extLst>
                  <a:ext uri="{FF2B5EF4-FFF2-40B4-BE49-F238E27FC236}">
                    <a16:creationId xmlns:a16="http://schemas.microsoft.com/office/drawing/2014/main" id="{8393CF33-355A-4D4F-9C4C-3E425060840F}"/>
                  </a:ext>
                </a:extLst>
              </p:cNvPr>
              <p:cNvSpPr/>
              <p:nvPr/>
            </p:nvSpPr>
            <p:spPr>
              <a:xfrm>
                <a:off x="7857463" y="2913321"/>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HJHS</a:t>
                </a:r>
              </a:p>
            </p:txBody>
          </p:sp>
          <p:sp>
            <p:nvSpPr>
              <p:cNvPr id="50" name="Rectangle 49">
                <a:extLst>
                  <a:ext uri="{FF2B5EF4-FFF2-40B4-BE49-F238E27FC236}">
                    <a16:creationId xmlns:a16="http://schemas.microsoft.com/office/drawing/2014/main" id="{7E6E47E0-26C8-42D5-AD6D-8334F734D4BD}"/>
                  </a:ext>
                </a:extLst>
              </p:cNvPr>
              <p:cNvSpPr/>
              <p:nvPr/>
            </p:nvSpPr>
            <p:spPr>
              <a:xfrm>
                <a:off x="7857463" y="4054233"/>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US</a:t>
                </a:r>
              </a:p>
            </p:txBody>
          </p:sp>
          <p:sp>
            <p:nvSpPr>
              <p:cNvPr id="51" name="Rectangle 50">
                <a:extLst>
                  <a:ext uri="{FF2B5EF4-FFF2-40B4-BE49-F238E27FC236}">
                    <a16:creationId xmlns:a16="http://schemas.microsoft.com/office/drawing/2014/main" id="{78F9F433-1194-429F-B2D5-6C0F38CCC589}"/>
                  </a:ext>
                </a:extLst>
              </p:cNvPr>
              <p:cNvSpPr/>
              <p:nvPr/>
            </p:nvSpPr>
            <p:spPr>
              <a:xfrm>
                <a:off x="7857463" y="3483777"/>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Rayos X</a:t>
                </a:r>
              </a:p>
            </p:txBody>
          </p:sp>
          <p:sp>
            <p:nvSpPr>
              <p:cNvPr id="52" name="Rectangle 51">
                <a:extLst>
                  <a:ext uri="{FF2B5EF4-FFF2-40B4-BE49-F238E27FC236}">
                    <a16:creationId xmlns:a16="http://schemas.microsoft.com/office/drawing/2014/main" id="{9D019AEC-C4B5-44E2-86E7-FC4A3522539F}"/>
                  </a:ext>
                </a:extLst>
              </p:cNvPr>
              <p:cNvSpPr/>
              <p:nvPr/>
            </p:nvSpPr>
            <p:spPr>
              <a:xfrm>
                <a:off x="7857463" y="4624215"/>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IRM</a:t>
                </a:r>
              </a:p>
            </p:txBody>
          </p:sp>
        </p:grpSp>
        <p:cxnSp>
          <p:nvCxnSpPr>
            <p:cNvPr id="19" name="Straight Arrow Connector 18">
              <a:extLst>
                <a:ext uri="{FF2B5EF4-FFF2-40B4-BE49-F238E27FC236}">
                  <a16:creationId xmlns:a16="http://schemas.microsoft.com/office/drawing/2014/main" id="{BDC65A2F-B2CF-4ABD-940F-C37E7D243868}"/>
                </a:ext>
              </a:extLst>
            </p:cNvPr>
            <p:cNvCxnSpPr>
              <a:cxnSpLocks/>
            </p:cNvCxnSpPr>
            <p:nvPr/>
          </p:nvCxnSpPr>
          <p:spPr>
            <a:xfrm>
              <a:off x="4136066" y="1958952"/>
              <a:ext cx="0" cy="1496629"/>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67ED5E-C5DA-4525-B1E2-8BAB519D3667}"/>
                </a:ext>
              </a:extLst>
            </p:cNvPr>
            <p:cNvCxnSpPr>
              <a:cxnSpLocks/>
            </p:cNvCxnSpPr>
            <p:nvPr/>
          </p:nvCxnSpPr>
          <p:spPr>
            <a:xfrm>
              <a:off x="4710223"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0C66E3-C18D-484A-8E17-2149A19C2156}"/>
                </a:ext>
              </a:extLst>
            </p:cNvPr>
            <p:cNvCxnSpPr>
              <a:cxnSpLocks/>
            </p:cNvCxnSpPr>
            <p:nvPr/>
          </p:nvCxnSpPr>
          <p:spPr>
            <a:xfrm>
              <a:off x="2639437" y="3701753"/>
              <a:ext cx="922472"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148B31B4-211B-4B47-BE6D-53B75F33EADD}"/>
                </a:ext>
              </a:extLst>
            </p:cNvPr>
            <p:cNvSpPr/>
            <p:nvPr/>
          </p:nvSpPr>
          <p:spPr>
            <a:xfrm>
              <a:off x="4136066"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Freeform: Shape 22">
              <a:extLst>
                <a:ext uri="{FF2B5EF4-FFF2-40B4-BE49-F238E27FC236}">
                  <a16:creationId xmlns:a16="http://schemas.microsoft.com/office/drawing/2014/main" id="{CC2F9D2C-AAE6-4C7D-B69A-180D3F3AEDEB}"/>
                </a:ext>
              </a:extLst>
            </p:cNvPr>
            <p:cNvSpPr/>
            <p:nvPr/>
          </p:nvSpPr>
          <p:spPr>
            <a:xfrm flipH="1">
              <a:off x="2058737" y="2554604"/>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4" name="Group 23">
              <a:extLst>
                <a:ext uri="{FF2B5EF4-FFF2-40B4-BE49-F238E27FC236}">
                  <a16:creationId xmlns:a16="http://schemas.microsoft.com/office/drawing/2014/main" id="{42EB9826-77A7-45DE-A504-3FF15FC2802E}"/>
                </a:ext>
              </a:extLst>
            </p:cNvPr>
            <p:cNvGrpSpPr/>
            <p:nvPr/>
          </p:nvGrpSpPr>
          <p:grpSpPr>
            <a:xfrm>
              <a:off x="2934978" y="4887890"/>
              <a:ext cx="2406640" cy="428389"/>
              <a:chOff x="2058737" y="4277078"/>
              <a:chExt cx="4159122" cy="911551"/>
            </a:xfrm>
          </p:grpSpPr>
          <p:sp>
            <p:nvSpPr>
              <p:cNvPr id="47" name="Freeform: Shape 46">
                <a:extLst>
                  <a:ext uri="{FF2B5EF4-FFF2-40B4-BE49-F238E27FC236}">
                    <a16:creationId xmlns:a16="http://schemas.microsoft.com/office/drawing/2014/main" id="{D45592C7-63BD-4E22-AC02-0289DDC03219}"/>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Freeform: Shape 47">
                <a:extLst>
                  <a:ext uri="{FF2B5EF4-FFF2-40B4-BE49-F238E27FC236}">
                    <a16:creationId xmlns:a16="http://schemas.microsoft.com/office/drawing/2014/main" id="{DE760E4D-57B9-4B4D-8287-6D8882467EB6}"/>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5" name="Group 24">
              <a:extLst>
                <a:ext uri="{FF2B5EF4-FFF2-40B4-BE49-F238E27FC236}">
                  <a16:creationId xmlns:a16="http://schemas.microsoft.com/office/drawing/2014/main" id="{7F9B43E6-CAF0-49EB-8F4F-0BF2076467FF}"/>
                </a:ext>
              </a:extLst>
            </p:cNvPr>
            <p:cNvGrpSpPr/>
            <p:nvPr/>
          </p:nvGrpSpPr>
          <p:grpSpPr>
            <a:xfrm rot="10800000">
              <a:off x="2058736" y="3976576"/>
              <a:ext cx="4159122" cy="548322"/>
              <a:chOff x="2058737" y="4277078"/>
              <a:chExt cx="4159122" cy="911551"/>
            </a:xfrm>
          </p:grpSpPr>
          <p:sp>
            <p:nvSpPr>
              <p:cNvPr id="45" name="Freeform: Shape 44">
                <a:extLst>
                  <a:ext uri="{FF2B5EF4-FFF2-40B4-BE49-F238E27FC236}">
                    <a16:creationId xmlns:a16="http://schemas.microsoft.com/office/drawing/2014/main" id="{DD154D85-9440-44DC-BA9F-1BDC2DF9717F}"/>
                  </a:ext>
                </a:extLst>
              </p:cNvPr>
              <p:cNvSpPr/>
              <p:nvPr/>
            </p:nvSpPr>
            <p:spPr>
              <a:xfrm>
                <a:off x="4136066"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Freeform: Shape 45">
                <a:extLst>
                  <a:ext uri="{FF2B5EF4-FFF2-40B4-BE49-F238E27FC236}">
                    <a16:creationId xmlns:a16="http://schemas.microsoft.com/office/drawing/2014/main" id="{2BD76918-F679-42E2-8191-4CA1F26814C4}"/>
                  </a:ext>
                </a:extLst>
              </p:cNvPr>
              <p:cNvSpPr/>
              <p:nvPr/>
            </p:nvSpPr>
            <p:spPr>
              <a:xfrm flipH="1">
                <a:off x="2058737" y="4277078"/>
                <a:ext cx="2081793" cy="911551"/>
              </a:xfrm>
              <a:custGeom>
                <a:avLst/>
                <a:gdLst>
                  <a:gd name="connsiteX0" fmla="*/ 0 w 754912"/>
                  <a:gd name="connsiteY0" fmla="*/ 0 h 520996"/>
                  <a:gd name="connsiteX1" fmla="*/ 754912 w 754912"/>
                  <a:gd name="connsiteY1" fmla="*/ 0 h 520996"/>
                  <a:gd name="connsiteX2" fmla="*/ 754912 w 754912"/>
                  <a:gd name="connsiteY2" fmla="*/ 520996 h 520996"/>
                </a:gdLst>
                <a:ahLst/>
                <a:cxnLst>
                  <a:cxn ang="0">
                    <a:pos x="connsiteX0" y="connsiteY0"/>
                  </a:cxn>
                  <a:cxn ang="0">
                    <a:pos x="connsiteX1" y="connsiteY1"/>
                  </a:cxn>
                  <a:cxn ang="0">
                    <a:pos x="connsiteX2" y="connsiteY2"/>
                  </a:cxn>
                </a:cxnLst>
                <a:rect l="l" t="t" r="r" b="b"/>
                <a:pathLst>
                  <a:path w="754912" h="520996">
                    <a:moveTo>
                      <a:pt x="0" y="0"/>
                    </a:moveTo>
                    <a:lnTo>
                      <a:pt x="754912" y="0"/>
                    </a:lnTo>
                    <a:lnTo>
                      <a:pt x="754912" y="520996"/>
                    </a:lnTo>
                  </a:path>
                </a:pathLst>
              </a:custGeom>
              <a:noFill/>
              <a:ln w="1905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6" name="Straight Arrow Connector 25">
              <a:extLst>
                <a:ext uri="{FF2B5EF4-FFF2-40B4-BE49-F238E27FC236}">
                  <a16:creationId xmlns:a16="http://schemas.microsoft.com/office/drawing/2014/main" id="{C416AFE5-B2EE-4C05-95AF-685F8C78EDFE}"/>
                </a:ext>
              </a:extLst>
            </p:cNvPr>
            <p:cNvCxnSpPr>
              <a:cxnSpLocks/>
            </p:cNvCxnSpPr>
            <p:nvPr/>
          </p:nvCxnSpPr>
          <p:spPr>
            <a:xfrm>
              <a:off x="4136066" y="3976813"/>
              <a:ext cx="0" cy="914164"/>
            </a:xfrm>
            <a:prstGeom prst="straightConnector1">
              <a:avLst/>
            </a:prstGeom>
            <a:ln w="19050">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08B49F-6041-4834-9833-CB6296A57FEF}"/>
                </a:ext>
              </a:extLst>
            </p:cNvPr>
            <p:cNvCxnSpPr/>
            <p:nvPr/>
          </p:nvCxnSpPr>
          <p:spPr>
            <a:xfrm flipH="1">
              <a:off x="4720856" y="3242930"/>
              <a:ext cx="404037" cy="3402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75FCFE-68A9-4500-8E17-159F83CE564D}"/>
                </a:ext>
              </a:extLst>
            </p:cNvPr>
            <p:cNvCxnSpPr>
              <a:cxnSpLocks/>
            </p:cNvCxnSpPr>
            <p:nvPr/>
          </p:nvCxnSpPr>
          <p:spPr>
            <a:xfrm>
              <a:off x="3147236" y="3242930"/>
              <a:ext cx="404037" cy="3402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DA65A4-D07C-4E51-9649-627E21EB5D40}"/>
                </a:ext>
              </a:extLst>
            </p:cNvPr>
            <p:cNvCxnSpPr>
              <a:cxnSpLocks/>
              <a:stCxn id="38" idx="3"/>
              <a:endCxn id="40" idx="1"/>
            </p:cNvCxnSpPr>
            <p:nvPr/>
          </p:nvCxnSpPr>
          <p:spPr>
            <a:xfrm flipV="1">
              <a:off x="6783572" y="3151028"/>
              <a:ext cx="293252" cy="5702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295137-BA59-46B2-81DA-1D7925D7D1A8}"/>
                </a:ext>
              </a:extLst>
            </p:cNvPr>
            <p:cNvCxnSpPr>
              <a:cxnSpLocks/>
              <a:stCxn id="38" idx="3"/>
              <a:endCxn id="41" idx="1"/>
            </p:cNvCxnSpPr>
            <p:nvPr/>
          </p:nvCxnSpPr>
          <p:spPr>
            <a:xfrm flipV="1">
              <a:off x="6783572" y="2580572"/>
              <a:ext cx="293252" cy="11406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1DF117F-B25A-4911-A06F-DA42C246EAF7}"/>
                </a:ext>
              </a:extLst>
            </p:cNvPr>
            <p:cNvCxnSpPr>
              <a:cxnSpLocks/>
            </p:cNvCxnSpPr>
            <p:nvPr/>
          </p:nvCxnSpPr>
          <p:spPr>
            <a:xfrm>
              <a:off x="6783572" y="3721128"/>
              <a:ext cx="293252" cy="11406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35DB3F-92E7-476F-B6FB-19BA341D45B7}"/>
                </a:ext>
              </a:extLst>
            </p:cNvPr>
            <p:cNvCxnSpPr>
              <a:cxnSpLocks/>
              <a:stCxn id="38" idx="3"/>
              <a:endCxn id="42" idx="1"/>
            </p:cNvCxnSpPr>
            <p:nvPr/>
          </p:nvCxnSpPr>
          <p:spPr>
            <a:xfrm>
              <a:off x="6783572" y="3721247"/>
              <a:ext cx="293252" cy="57069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E32F43-B9A2-401E-A633-61C91033759F}"/>
                </a:ext>
              </a:extLst>
            </p:cNvPr>
            <p:cNvCxnSpPr>
              <a:cxnSpLocks/>
              <a:stCxn id="51" idx="3"/>
            </p:cNvCxnSpPr>
            <p:nvPr/>
          </p:nvCxnSpPr>
          <p:spPr>
            <a:xfrm>
              <a:off x="1190940" y="3436256"/>
              <a:ext cx="297620" cy="28876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E7241EA-D4B8-4594-8081-2BD5A86DABDF}"/>
                </a:ext>
              </a:extLst>
            </p:cNvPr>
            <p:cNvCxnSpPr>
              <a:cxnSpLocks/>
              <a:stCxn id="49" idx="3"/>
              <a:endCxn id="37" idx="1"/>
            </p:cNvCxnSpPr>
            <p:nvPr/>
          </p:nvCxnSpPr>
          <p:spPr>
            <a:xfrm>
              <a:off x="1190940" y="2865800"/>
              <a:ext cx="297620" cy="8554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E2C150-C274-46FB-B74F-F98FC468DC19}"/>
                </a:ext>
              </a:extLst>
            </p:cNvPr>
            <p:cNvCxnSpPr>
              <a:cxnSpLocks/>
              <a:stCxn id="50" idx="3"/>
              <a:endCxn id="37" idx="1"/>
            </p:cNvCxnSpPr>
            <p:nvPr/>
          </p:nvCxnSpPr>
          <p:spPr>
            <a:xfrm flipV="1">
              <a:off x="1190940" y="3721247"/>
              <a:ext cx="297620" cy="2854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DE3876-A458-4334-991A-F08BBB7B5033}"/>
                </a:ext>
              </a:extLst>
            </p:cNvPr>
            <p:cNvCxnSpPr>
              <a:cxnSpLocks/>
              <a:stCxn id="52" idx="3"/>
              <a:endCxn id="37" idx="1"/>
            </p:cNvCxnSpPr>
            <p:nvPr/>
          </p:nvCxnSpPr>
          <p:spPr>
            <a:xfrm flipV="1">
              <a:off x="1190940" y="3721247"/>
              <a:ext cx="297620" cy="8554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0F022FB-0F28-41B2-842F-EC79963EDC2B}"/>
                </a:ext>
              </a:extLst>
            </p:cNvPr>
            <p:cNvSpPr/>
            <p:nvPr/>
          </p:nvSpPr>
          <p:spPr>
            <a:xfrm>
              <a:off x="1488560"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s-US" sz="1100" b="1" dirty="0">
                  <a:solidFill>
                    <a:sysClr val="windowText" lastClr="000000"/>
                  </a:solidFill>
                </a:rPr>
                <a:t>Estructura y función corporales</a:t>
              </a:r>
            </a:p>
          </p:txBody>
        </p:sp>
        <p:sp>
          <p:nvSpPr>
            <p:cNvPr id="38" name="Rectangle 37">
              <a:extLst>
                <a:ext uri="{FF2B5EF4-FFF2-40B4-BE49-F238E27FC236}">
                  <a16:creationId xmlns:a16="http://schemas.microsoft.com/office/drawing/2014/main" id="{EAB2B9B3-57DA-4704-A77F-9FDCC813D376}"/>
                </a:ext>
              </a:extLst>
            </p:cNvPr>
            <p:cNvSpPr/>
            <p:nvPr/>
          </p:nvSpPr>
          <p:spPr>
            <a:xfrm>
              <a:off x="5635258" y="3465918"/>
              <a:ext cx="1148314"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ysClr val="windowText" lastClr="000000"/>
                  </a:solidFill>
                </a:rPr>
                <a:t>Participación</a:t>
              </a:r>
            </a:p>
          </p:txBody>
        </p:sp>
        <p:grpSp>
          <p:nvGrpSpPr>
            <p:cNvPr id="39" name="Group 38">
              <a:extLst>
                <a:ext uri="{FF2B5EF4-FFF2-40B4-BE49-F238E27FC236}">
                  <a16:creationId xmlns:a16="http://schemas.microsoft.com/office/drawing/2014/main" id="{A74582D9-A74E-405A-88F0-8363AA46EEEE}"/>
                </a:ext>
              </a:extLst>
            </p:cNvPr>
            <p:cNvGrpSpPr/>
            <p:nvPr/>
          </p:nvGrpSpPr>
          <p:grpSpPr>
            <a:xfrm>
              <a:off x="7076824" y="2325243"/>
              <a:ext cx="765542" cy="2792008"/>
              <a:chOff x="7857463" y="2342865"/>
              <a:chExt cx="765542" cy="2792008"/>
            </a:xfrm>
          </p:grpSpPr>
          <p:sp>
            <p:nvSpPr>
              <p:cNvPr id="40" name="Rectangle 39">
                <a:extLst>
                  <a:ext uri="{FF2B5EF4-FFF2-40B4-BE49-F238E27FC236}">
                    <a16:creationId xmlns:a16="http://schemas.microsoft.com/office/drawing/2014/main" id="{AF7FCB8A-8F93-42C9-A6A1-0A90B503E4F2}"/>
                  </a:ext>
                </a:extLst>
              </p:cNvPr>
              <p:cNvSpPr/>
              <p:nvPr/>
            </p:nvSpPr>
            <p:spPr>
              <a:xfrm>
                <a:off x="7857463" y="2913321"/>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COPM</a:t>
                </a:r>
              </a:p>
            </p:txBody>
          </p:sp>
          <p:sp>
            <p:nvSpPr>
              <p:cNvPr id="41" name="Rectangle 40">
                <a:extLst>
                  <a:ext uri="{FF2B5EF4-FFF2-40B4-BE49-F238E27FC236}">
                    <a16:creationId xmlns:a16="http://schemas.microsoft.com/office/drawing/2014/main" id="{786F4C6B-2B62-4796-A3D5-0073ED3A3843}"/>
                  </a:ext>
                </a:extLst>
              </p:cNvPr>
              <p:cNvSpPr/>
              <p:nvPr/>
            </p:nvSpPr>
            <p:spPr>
              <a:xfrm>
                <a:off x="7857463" y="2342865"/>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HAL / PedHAL</a:t>
                </a:r>
              </a:p>
            </p:txBody>
          </p:sp>
          <p:sp>
            <p:nvSpPr>
              <p:cNvPr id="42" name="Rectangle 41">
                <a:extLst>
                  <a:ext uri="{FF2B5EF4-FFF2-40B4-BE49-F238E27FC236}">
                    <a16:creationId xmlns:a16="http://schemas.microsoft.com/office/drawing/2014/main" id="{45EBB48B-6A78-42F2-8F0B-33297B2E0C57}"/>
                  </a:ext>
                </a:extLst>
              </p:cNvPr>
              <p:cNvSpPr/>
              <p:nvPr/>
            </p:nvSpPr>
            <p:spPr>
              <a:xfrm>
                <a:off x="7857463" y="4054233"/>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PROBE</a:t>
                </a:r>
              </a:p>
            </p:txBody>
          </p:sp>
          <p:sp>
            <p:nvSpPr>
              <p:cNvPr id="43" name="Rectangle 42">
                <a:extLst>
                  <a:ext uri="{FF2B5EF4-FFF2-40B4-BE49-F238E27FC236}">
                    <a16:creationId xmlns:a16="http://schemas.microsoft.com/office/drawing/2014/main" id="{FBCE92C5-C952-4032-AFCF-F732C7D0DC73}"/>
                  </a:ext>
                </a:extLst>
              </p:cNvPr>
              <p:cNvSpPr/>
              <p:nvPr/>
            </p:nvSpPr>
            <p:spPr>
              <a:xfrm>
                <a:off x="7857463" y="3483777"/>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SF-36</a:t>
                </a:r>
              </a:p>
            </p:txBody>
          </p:sp>
          <p:sp>
            <p:nvSpPr>
              <p:cNvPr id="44" name="Rectangle 43">
                <a:extLst>
                  <a:ext uri="{FF2B5EF4-FFF2-40B4-BE49-F238E27FC236}">
                    <a16:creationId xmlns:a16="http://schemas.microsoft.com/office/drawing/2014/main" id="{624D3DAA-B74C-4295-ADE5-8AEC2ED572C1}"/>
                  </a:ext>
                </a:extLst>
              </p:cNvPr>
              <p:cNvSpPr/>
              <p:nvPr/>
            </p:nvSpPr>
            <p:spPr>
              <a:xfrm>
                <a:off x="7857463" y="4624215"/>
                <a:ext cx="765542" cy="51065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ysClr val="windowText" lastClr="000000"/>
                    </a:solidFill>
                  </a:rPr>
                  <a:t>HAEMO-QoL-A</a:t>
                </a:r>
              </a:p>
            </p:txBody>
          </p:sp>
        </p:grpSp>
      </p:grpSp>
      <p:sp>
        <p:nvSpPr>
          <p:cNvPr id="53" name="Rectangle 52">
            <a:extLst>
              <a:ext uri="{FF2B5EF4-FFF2-40B4-BE49-F238E27FC236}">
                <a16:creationId xmlns:a16="http://schemas.microsoft.com/office/drawing/2014/main" id="{A3FDB3B5-A1FC-405A-8657-1FB9E0A068C0}"/>
              </a:ext>
            </a:extLst>
          </p:cNvPr>
          <p:cNvSpPr/>
          <p:nvPr/>
        </p:nvSpPr>
        <p:spPr>
          <a:xfrm>
            <a:off x="2126415" y="5094513"/>
            <a:ext cx="4056672" cy="94221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TextBox 53">
            <a:extLst>
              <a:ext uri="{FF2B5EF4-FFF2-40B4-BE49-F238E27FC236}">
                <a16:creationId xmlns:a16="http://schemas.microsoft.com/office/drawing/2014/main" id="{4FDB2F34-13C3-2A4A-8BD9-E19FAAF19577}"/>
              </a:ext>
            </a:extLst>
          </p:cNvPr>
          <p:cNvSpPr txBox="1"/>
          <p:nvPr/>
        </p:nvSpPr>
        <p:spPr>
          <a:xfrm>
            <a:off x="8387839" y="2325243"/>
            <a:ext cx="3378763" cy="2554545"/>
          </a:xfrm>
          <a:prstGeom prst="rect">
            <a:avLst/>
          </a:prstGeom>
          <a:noFill/>
        </p:spPr>
        <p:txBody>
          <a:bodyPr wrap="square" rtlCol="0">
            <a:spAutoFit/>
          </a:bodyPr>
          <a:lstStyle/>
          <a:p>
            <a:pPr>
              <a:buClr>
                <a:srgbClr val="642566"/>
              </a:buClr>
            </a:pPr>
            <a:r>
              <a:rPr lang="es-US" sz="2000" b="0" i="0" u="none" strike="noStrike" baseline="0" dirty="0"/>
              <a:t>Modelo de la Clasificación Internacional del Funcionamiento</a:t>
            </a:r>
            <a:r>
              <a:rPr lang="es-US" sz="2000" dirty="0"/>
              <a:t>, de la Discapacidad y de la Salud </a:t>
            </a:r>
            <a:r>
              <a:rPr lang="es-US" sz="2000" b="0" i="0" u="none" strike="noStrike" baseline="0" dirty="0"/>
              <a:t>(CIF), con instrumentos para la valoración de resultados relacionados con dominios.</a:t>
            </a:r>
          </a:p>
        </p:txBody>
      </p:sp>
      <p:sp>
        <p:nvSpPr>
          <p:cNvPr id="55" name="Text Placeholder 3">
            <a:extLst>
              <a:ext uri="{FF2B5EF4-FFF2-40B4-BE49-F238E27FC236}">
                <a16:creationId xmlns:a16="http://schemas.microsoft.com/office/drawing/2014/main" id="{19CCBF31-8CF0-4A73-AA74-6EAC33D4ED24}"/>
              </a:ext>
            </a:extLst>
          </p:cNvPr>
          <p:cNvSpPr>
            <a:spLocks noGrp="1"/>
          </p:cNvSpPr>
          <p:nvPr/>
        </p:nvSpPr>
        <p:spPr>
          <a:xfrm>
            <a:off x="597209" y="6267450"/>
            <a:ext cx="9925050" cy="365125"/>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900" kern="1200">
                <a:solidFill>
                  <a:schemeClr val="tx1"/>
                </a:solidFill>
                <a:latin typeface="+mj-lt"/>
                <a:ea typeface="+mn-ea"/>
                <a:cs typeface="+mn-cs"/>
              </a:defRPr>
            </a:lvl1pPr>
            <a:lvl2pPr marL="45726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dirty="0"/>
              <a:t>CIF, Clasificación Internacional del Funcionamiento, de la Discapacidad y de la Salud (de la OMS); COPM, Herramienta Canadiense de Medición del Desempeño Ocupacional; FISH, Puntaje de Independencia Funcional en la Hemofilia; HAEMO-QoL-A, Cuestionario de Calidad de Vida Específico para la Hemofilia en Adultos; HAL, Lista de Actividades para la Hemofilia; HJHS, Puntaje de Salud Articular para la Hemofilia; IRM, imágenes de resonancia magnética; PedHAL, Lista Pediátrica de Actividades para la Hemofilia; PROBE, Resultados, Cargas y Experiencias Reportadas por el Paciente; SF-36, Instrumento Cuestionario Corto con 36 Ítems; US, ultrasonido.</a:t>
            </a:r>
          </a:p>
        </p:txBody>
      </p:sp>
    </p:spTree>
    <p:extLst>
      <p:ext uri="{BB962C8B-B14F-4D97-AF65-F5344CB8AC3E}">
        <p14:creationId xmlns:p14="http://schemas.microsoft.com/office/powerpoint/2010/main" val="310054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D25F2F-BC1A-4351-AA06-5795F27A3193}"/>
              </a:ext>
            </a:extLst>
          </p:cNvPr>
          <p:cNvSpPr>
            <a:spLocks noGrp="1"/>
          </p:cNvSpPr>
          <p:nvPr>
            <p:ph type="title"/>
          </p:nvPr>
        </p:nvSpPr>
        <p:spPr>
          <a:xfrm>
            <a:off x="914400" y="225425"/>
            <a:ext cx="10515599" cy="1090079"/>
          </a:xfrm>
        </p:spPr>
        <p:txBody>
          <a:bodyPr>
            <a:normAutofit/>
          </a:bodyPr>
          <a:lstStyle/>
          <a:p>
            <a:r>
              <a:rPr lang="es-US" dirty="0"/>
              <a:t>Factores económicos que tomar en cuenta</a:t>
            </a:r>
            <a:endParaRPr lang="es-US" sz="3400" dirty="0"/>
          </a:p>
        </p:txBody>
      </p:sp>
      <p:grpSp>
        <p:nvGrpSpPr>
          <p:cNvPr id="2" name="Group 1">
            <a:extLst>
              <a:ext uri="{FF2B5EF4-FFF2-40B4-BE49-F238E27FC236}">
                <a16:creationId xmlns:a16="http://schemas.microsoft.com/office/drawing/2014/main" id="{46FDF6CB-65B8-4323-9835-076CC8D54DFF}"/>
              </a:ext>
            </a:extLst>
          </p:cNvPr>
          <p:cNvGrpSpPr/>
          <p:nvPr/>
        </p:nvGrpSpPr>
        <p:grpSpPr>
          <a:xfrm>
            <a:off x="822960" y="1687268"/>
            <a:ext cx="10515600" cy="4024801"/>
            <a:chOff x="822960" y="1534868"/>
            <a:chExt cx="10515600" cy="4024801"/>
          </a:xfrm>
        </p:grpSpPr>
        <p:sp>
          <p:nvSpPr>
            <p:cNvPr id="5" name="Freeform: Shape 4">
              <a:extLst>
                <a:ext uri="{FF2B5EF4-FFF2-40B4-BE49-F238E27FC236}">
                  <a16:creationId xmlns:a16="http://schemas.microsoft.com/office/drawing/2014/main" id="{D8261167-DCD8-4CCD-B802-92A1CE4FFAFB}"/>
                </a:ext>
              </a:extLst>
            </p:cNvPr>
            <p:cNvSpPr/>
            <p:nvPr/>
          </p:nvSpPr>
          <p:spPr>
            <a:xfrm>
              <a:off x="822960" y="1534868"/>
              <a:ext cx="10515600" cy="1216800"/>
            </a:xfrm>
            <a:prstGeom prst="roundRect">
              <a:avLst/>
            </a:prstGeom>
            <a:solidFill>
              <a:schemeClr val="bg1"/>
            </a:solidFill>
            <a:ln w="28575">
              <a:solidFill>
                <a:srgbClr val="008BB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US" sz="2000" dirty="0">
                  <a:latin typeface="+mj-lt"/>
                </a:rPr>
                <a:t>Los costos directos abarcan el costo de tratamientos médicos, servicios de salud, y suministros médicos y quirúrgicos. Los </a:t>
              </a:r>
              <a:r>
                <a:rPr lang="es-US" sz="2000" b="0" i="0" u="none" strike="noStrike" kern="1200" baseline="0" dirty="0">
                  <a:latin typeface="+mj-lt"/>
                </a:rPr>
                <a:t>CFC representan el 90% de los costos relacionados con el tratamiento.</a:t>
              </a:r>
              <a:endParaRPr lang="es-US" sz="2000" kern="1200" dirty="0">
                <a:latin typeface="+mj-lt"/>
              </a:endParaRPr>
            </a:p>
          </p:txBody>
        </p:sp>
        <p:sp>
          <p:nvSpPr>
            <p:cNvPr id="6" name="Freeform: Shape 5">
              <a:extLst>
                <a:ext uri="{FF2B5EF4-FFF2-40B4-BE49-F238E27FC236}">
                  <a16:creationId xmlns:a16="http://schemas.microsoft.com/office/drawing/2014/main" id="{5216D1B1-079D-4FB1-A248-E0218CF95CEB}"/>
                </a:ext>
              </a:extLst>
            </p:cNvPr>
            <p:cNvSpPr/>
            <p:nvPr/>
          </p:nvSpPr>
          <p:spPr>
            <a:xfrm>
              <a:off x="822960" y="2938869"/>
              <a:ext cx="10515600" cy="1216800"/>
            </a:xfrm>
            <a:prstGeom prst="roundRect">
              <a:avLst/>
            </a:prstGeom>
            <a:solidFill>
              <a:schemeClr val="bg1"/>
            </a:solidFill>
            <a:ln w="28575">
              <a:solidFill>
                <a:srgbClr val="008BB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US" sz="2000" b="0" i="0" u="none" strike="noStrike" kern="1200" baseline="0" dirty="0">
                  <a:latin typeface="+mj-lt"/>
                </a:rPr>
                <a:t>Los costos indirectos surgen de la pérdida de productividad laboral de los pacientes adultos y de padres de pacientes pediátricos, debido al tiempo que pasan dedicados a la atención de la hemofilia de sus hijos.</a:t>
              </a:r>
              <a:endParaRPr lang="es-US" sz="2000" b="1" kern="1200" dirty="0">
                <a:latin typeface="+mj-lt"/>
              </a:endParaRPr>
            </a:p>
          </p:txBody>
        </p:sp>
        <p:sp>
          <p:nvSpPr>
            <p:cNvPr id="7" name="Freeform: Shape 6">
              <a:extLst>
                <a:ext uri="{FF2B5EF4-FFF2-40B4-BE49-F238E27FC236}">
                  <a16:creationId xmlns:a16="http://schemas.microsoft.com/office/drawing/2014/main" id="{3DC75852-76C7-4EBE-B0EF-5E9E0CB9B7A5}"/>
                </a:ext>
              </a:extLst>
            </p:cNvPr>
            <p:cNvSpPr/>
            <p:nvPr/>
          </p:nvSpPr>
          <p:spPr>
            <a:xfrm>
              <a:off x="822960" y="4342869"/>
              <a:ext cx="10515600" cy="1216800"/>
            </a:xfrm>
            <a:prstGeom prst="roundRect">
              <a:avLst/>
            </a:prstGeom>
            <a:solidFill>
              <a:schemeClr val="bg1"/>
            </a:solidFill>
            <a:ln w="28575">
              <a:solidFill>
                <a:srgbClr val="008BB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US" sz="2000" b="0" i="0" u="none" strike="noStrike" kern="1200" baseline="0" dirty="0">
                  <a:latin typeface="+mj-lt"/>
                </a:rPr>
                <a:t>Los costos debidos a </a:t>
              </a:r>
              <a:r>
                <a:rPr lang="es-US" sz="2000" dirty="0">
                  <a:latin typeface="+mj-lt"/>
                </a:rPr>
                <a:t>la enfermedad o búsqueda de atención médica algunas veces son similares, pero con frecuencia varían según el país</a:t>
              </a:r>
              <a:r>
                <a:rPr lang="es-US" sz="2000" b="0" i="0" u="none" strike="noStrike" kern="1200" baseline="0" dirty="0">
                  <a:latin typeface="+mj-lt"/>
                </a:rPr>
                <a:t>.</a:t>
              </a:r>
              <a:endParaRPr lang="es-US" sz="2000" b="1" kern="1200" dirty="0">
                <a:latin typeface="+mj-lt"/>
              </a:endParaRPr>
            </a:p>
          </p:txBody>
        </p:sp>
      </p:grpSp>
      <p:sp>
        <p:nvSpPr>
          <p:cNvPr id="8" name="Text Placeholder 5">
            <a:extLst>
              <a:ext uri="{FF2B5EF4-FFF2-40B4-BE49-F238E27FC236}">
                <a16:creationId xmlns:a16="http://schemas.microsoft.com/office/drawing/2014/main" id="{955F373F-7BA5-408D-8191-1D23A5B37E64}"/>
              </a:ext>
            </a:extLst>
          </p:cNvPr>
          <p:cNvSpPr txBox="1">
            <a:spLocks/>
          </p:cNvSpPr>
          <p:nvPr/>
        </p:nvSpPr>
        <p:spPr>
          <a:xfrm>
            <a:off x="838201" y="6356351"/>
            <a:ext cx="9925050" cy="365125"/>
          </a:xfrm>
          <a:prstGeom prst="rect">
            <a:avLst/>
          </a:prstGeom>
        </p:spPr>
        <p:txBody>
          <a:bodyPr/>
          <a:lst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900" dirty="0"/>
          </a:p>
          <a:p>
            <a:pPr marL="0" indent="0">
              <a:spcBef>
                <a:spcPts val="0"/>
              </a:spcBef>
              <a:buNone/>
            </a:pPr>
            <a:r>
              <a:rPr lang="en-US" sz="900" dirty="0"/>
              <a:t>CFC, </a:t>
            </a:r>
            <a:r>
              <a:rPr lang="es-US" sz="900" dirty="0"/>
              <a:t>concentrados de factor de coagulación</a:t>
            </a:r>
          </a:p>
        </p:txBody>
      </p:sp>
    </p:spTree>
    <p:extLst>
      <p:ext uri="{BB962C8B-B14F-4D97-AF65-F5344CB8AC3E}">
        <p14:creationId xmlns:p14="http://schemas.microsoft.com/office/powerpoint/2010/main" val="4054316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B02CC6B-F7E1-4B95-B90F-F4F070D8B8DB}"/>
              </a:ext>
            </a:extLst>
          </p:cNvPr>
          <p:cNvSpPr>
            <a:spLocks noGrp="1"/>
          </p:cNvSpPr>
          <p:nvPr>
            <p:ph type="title"/>
          </p:nvPr>
        </p:nvSpPr>
        <p:spPr>
          <a:xfrm>
            <a:off x="838200" y="2499"/>
            <a:ext cx="10515599" cy="1090079"/>
          </a:xfrm>
        </p:spPr>
        <p:txBody>
          <a:bodyPr>
            <a:normAutofit/>
          </a:bodyPr>
          <a:lstStyle/>
          <a:p>
            <a:r>
              <a:rPr lang="es-US" dirty="0"/>
              <a:t>Calidad de vida relacionada con la salud</a:t>
            </a:r>
          </a:p>
        </p:txBody>
      </p:sp>
      <p:sp>
        <p:nvSpPr>
          <p:cNvPr id="17" name="Content Placeholder 2">
            <a:extLst>
              <a:ext uri="{FF2B5EF4-FFF2-40B4-BE49-F238E27FC236}">
                <a16:creationId xmlns:a16="http://schemas.microsoft.com/office/drawing/2014/main" id="{6E9EB2AF-0C99-4939-960D-F13A4E93AFE0}"/>
              </a:ext>
            </a:extLst>
          </p:cNvPr>
          <p:cNvSpPr txBox="1">
            <a:spLocks/>
          </p:cNvSpPr>
          <p:nvPr/>
        </p:nvSpPr>
        <p:spPr>
          <a:xfrm>
            <a:off x="822960" y="2520336"/>
            <a:ext cx="11165840" cy="507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3200" dirty="0"/>
          </a:p>
        </p:txBody>
      </p:sp>
      <p:grpSp>
        <p:nvGrpSpPr>
          <p:cNvPr id="25" name="Group 24">
            <a:extLst>
              <a:ext uri="{FF2B5EF4-FFF2-40B4-BE49-F238E27FC236}">
                <a16:creationId xmlns:a16="http://schemas.microsoft.com/office/drawing/2014/main" id="{E2A46BEC-D3E0-4DF6-8A69-37F016D5F5EF}"/>
              </a:ext>
            </a:extLst>
          </p:cNvPr>
          <p:cNvGrpSpPr/>
          <p:nvPr/>
        </p:nvGrpSpPr>
        <p:grpSpPr>
          <a:xfrm>
            <a:off x="1603375" y="2909122"/>
            <a:ext cx="4256701" cy="512919"/>
            <a:chOff x="3953" y="63174"/>
            <a:chExt cx="2377306" cy="939099"/>
          </a:xfrm>
        </p:grpSpPr>
        <p:sp>
          <p:nvSpPr>
            <p:cNvPr id="26" name="Rectangle 25">
              <a:extLst>
                <a:ext uri="{FF2B5EF4-FFF2-40B4-BE49-F238E27FC236}">
                  <a16:creationId xmlns:a16="http://schemas.microsoft.com/office/drawing/2014/main" id="{DEDF1A13-E16E-4476-8A57-DB998521FA33}"/>
                </a:ext>
              </a:extLst>
            </p:cNvPr>
            <p:cNvSpPr/>
            <p:nvPr/>
          </p:nvSpPr>
          <p:spPr>
            <a:xfrm>
              <a:off x="3953" y="63174"/>
              <a:ext cx="2377306" cy="9390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TextBox 26">
              <a:extLst>
                <a:ext uri="{FF2B5EF4-FFF2-40B4-BE49-F238E27FC236}">
                  <a16:creationId xmlns:a16="http://schemas.microsoft.com/office/drawing/2014/main" id="{681CC666-AF1A-4141-8C84-F71C115D43AB}"/>
                </a:ext>
              </a:extLst>
            </p:cNvPr>
            <p:cNvSpPr txBox="1"/>
            <p:nvPr/>
          </p:nvSpPr>
          <p:spPr>
            <a:xfrm>
              <a:off x="3953" y="63174"/>
              <a:ext cx="2377306" cy="939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000" b="1" i="0" u="none" strike="noStrike" kern="1200" baseline="0" dirty="0">
                  <a:latin typeface="+mj-lt"/>
                </a:rPr>
                <a:t>Instrumento</a:t>
              </a:r>
              <a:r>
                <a:rPr lang="en-US" sz="2000" b="1" i="0" u="none" strike="noStrike" kern="1200" baseline="0" dirty="0">
                  <a:latin typeface="+mj-lt"/>
                </a:rPr>
                <a:t> EQ-5D</a:t>
              </a:r>
              <a:endParaRPr lang="en-CA" sz="2000" b="1" kern="1200" dirty="0">
                <a:latin typeface="+mj-lt"/>
              </a:endParaRPr>
            </a:p>
          </p:txBody>
        </p:sp>
      </p:grpSp>
      <p:sp>
        <p:nvSpPr>
          <p:cNvPr id="28" name="Rectangle 27">
            <a:extLst>
              <a:ext uri="{FF2B5EF4-FFF2-40B4-BE49-F238E27FC236}">
                <a16:creationId xmlns:a16="http://schemas.microsoft.com/office/drawing/2014/main" id="{55D5557D-9507-420F-A7D2-CFD2B702DB2A}"/>
              </a:ext>
            </a:extLst>
          </p:cNvPr>
          <p:cNvSpPr/>
          <p:nvPr/>
        </p:nvSpPr>
        <p:spPr>
          <a:xfrm>
            <a:off x="1603374" y="2912043"/>
            <a:ext cx="4256701" cy="28952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nvGrpSpPr>
          <p:cNvPr id="29" name="Group 28">
            <a:extLst>
              <a:ext uri="{FF2B5EF4-FFF2-40B4-BE49-F238E27FC236}">
                <a16:creationId xmlns:a16="http://schemas.microsoft.com/office/drawing/2014/main" id="{E3E2EC20-2CEF-4973-BE1F-2576ACAAA961}"/>
              </a:ext>
            </a:extLst>
          </p:cNvPr>
          <p:cNvGrpSpPr/>
          <p:nvPr/>
        </p:nvGrpSpPr>
        <p:grpSpPr>
          <a:xfrm>
            <a:off x="6928675" y="2919476"/>
            <a:ext cx="3361351" cy="512919"/>
            <a:chOff x="3953" y="63174"/>
            <a:chExt cx="2377306" cy="939099"/>
          </a:xfrm>
        </p:grpSpPr>
        <p:sp>
          <p:nvSpPr>
            <p:cNvPr id="30" name="Rectangle 29">
              <a:extLst>
                <a:ext uri="{FF2B5EF4-FFF2-40B4-BE49-F238E27FC236}">
                  <a16:creationId xmlns:a16="http://schemas.microsoft.com/office/drawing/2014/main" id="{55A6AAFD-195E-4D21-8C88-6700DAF51D92}"/>
                </a:ext>
              </a:extLst>
            </p:cNvPr>
            <p:cNvSpPr/>
            <p:nvPr/>
          </p:nvSpPr>
          <p:spPr>
            <a:xfrm>
              <a:off x="3953" y="63174"/>
              <a:ext cx="2377306" cy="9390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24CF2161-1B78-419A-AC20-710A4DF4F3A3}"/>
                </a:ext>
              </a:extLst>
            </p:cNvPr>
            <p:cNvSpPr txBox="1"/>
            <p:nvPr/>
          </p:nvSpPr>
          <p:spPr>
            <a:xfrm>
              <a:off x="3953" y="63174"/>
              <a:ext cx="2377306" cy="939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US" sz="2000" b="1" i="0" u="none" strike="noStrike" kern="1200" baseline="0" dirty="0">
                  <a:latin typeface="+mj-lt"/>
                </a:rPr>
                <a:t>Instrumento</a:t>
              </a:r>
              <a:r>
                <a:rPr lang="en-US" sz="2000" b="1" i="0" u="none" strike="noStrike" kern="1200" baseline="0" dirty="0">
                  <a:latin typeface="+mj-lt"/>
                </a:rPr>
                <a:t> SF-36</a:t>
              </a:r>
              <a:endParaRPr lang="en-CA" sz="2000" b="1" kern="1200" dirty="0">
                <a:latin typeface="+mj-lt"/>
              </a:endParaRPr>
            </a:p>
          </p:txBody>
        </p:sp>
      </p:grpSp>
      <p:sp>
        <p:nvSpPr>
          <p:cNvPr id="32" name="Rectangle 31">
            <a:extLst>
              <a:ext uri="{FF2B5EF4-FFF2-40B4-BE49-F238E27FC236}">
                <a16:creationId xmlns:a16="http://schemas.microsoft.com/office/drawing/2014/main" id="{DB80F323-119B-46A4-931D-71943313DCC2}"/>
              </a:ext>
            </a:extLst>
          </p:cNvPr>
          <p:cNvSpPr/>
          <p:nvPr/>
        </p:nvSpPr>
        <p:spPr>
          <a:xfrm>
            <a:off x="6928675" y="2909122"/>
            <a:ext cx="3361351" cy="28952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2" name="Rectangle 1">
            <a:extLst>
              <a:ext uri="{FF2B5EF4-FFF2-40B4-BE49-F238E27FC236}">
                <a16:creationId xmlns:a16="http://schemas.microsoft.com/office/drawing/2014/main" id="{87801FC6-F1E0-8B46-B3CF-881257C2ECF4}"/>
              </a:ext>
            </a:extLst>
          </p:cNvPr>
          <p:cNvSpPr/>
          <p:nvPr/>
        </p:nvSpPr>
        <p:spPr>
          <a:xfrm>
            <a:off x="822960" y="973428"/>
            <a:ext cx="10355827" cy="1754326"/>
          </a:xfrm>
          <a:prstGeom prst="rect">
            <a:avLst/>
          </a:prstGeom>
        </p:spPr>
        <p:txBody>
          <a:bodyPr wrap="square">
            <a:spAutoFit/>
          </a:bodyPr>
          <a:lstStyle/>
          <a:p>
            <a:pPr marL="285750" indent="-285750">
              <a:buClr>
                <a:srgbClr val="642566"/>
              </a:buClr>
              <a:buFont typeface="Arial" panose="020B0604020202020204" pitchFamily="34" charset="0"/>
              <a:buChar char="•"/>
            </a:pPr>
            <a:r>
              <a:rPr lang="es-US" dirty="0"/>
              <a:t>Los instrumentos de medición de la calidad de vida relacionada con la salud (CVRS) son cuestionarios cuyo objetivo es cuantificar la salud del paciente de manera global; no obstante, </a:t>
            </a:r>
            <a:r>
              <a:rPr lang="es-US" b="1" dirty="0"/>
              <a:t>se aplican mejor en combinación con valoraciones específicas de los dominios CIF</a:t>
            </a:r>
            <a:r>
              <a:rPr lang="es-US" dirty="0"/>
              <a:t>, más que por sí solos.</a:t>
            </a:r>
          </a:p>
          <a:p>
            <a:pPr marL="285750" indent="-285750">
              <a:buClr>
                <a:srgbClr val="642566"/>
              </a:buClr>
              <a:buFont typeface="Arial" panose="020B0604020202020204" pitchFamily="34" charset="0"/>
              <a:buChar char="•"/>
            </a:pPr>
            <a:r>
              <a:rPr lang="es-US" sz="1800" dirty="0"/>
              <a:t>El </a:t>
            </a:r>
            <a:r>
              <a:rPr lang="es-US" sz="1800" b="1" dirty="0"/>
              <a:t>EQ-5D</a:t>
            </a:r>
            <a:r>
              <a:rPr lang="es-US" sz="1800" dirty="0"/>
              <a:t> y el </a:t>
            </a:r>
            <a:r>
              <a:rPr lang="es-US" sz="1800" b="1" dirty="0"/>
              <a:t>SF-36</a:t>
            </a:r>
            <a:r>
              <a:rPr lang="es-US" sz="1800" dirty="0"/>
              <a:t> son instrumentos genéricos ampliamente usados para valorar la calidad de vida en la hemofilia.</a:t>
            </a:r>
            <a:endParaRPr lang="es-US" sz="2800" dirty="0"/>
          </a:p>
        </p:txBody>
      </p:sp>
      <p:sp>
        <p:nvSpPr>
          <p:cNvPr id="18" name="Text Placeholder 18">
            <a:extLst>
              <a:ext uri="{FF2B5EF4-FFF2-40B4-BE49-F238E27FC236}">
                <a16:creationId xmlns:a16="http://schemas.microsoft.com/office/drawing/2014/main" id="{1A059732-0659-4CC4-B8D6-58ECE134E3D0}"/>
              </a:ext>
            </a:extLst>
          </p:cNvPr>
          <p:cNvSpPr>
            <a:spLocks noGrp="1"/>
          </p:cNvSpPr>
          <p:nvPr/>
        </p:nvSpPr>
        <p:spPr>
          <a:xfrm>
            <a:off x="727075" y="6267450"/>
            <a:ext cx="7685405" cy="365125"/>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900" kern="1200">
                <a:solidFill>
                  <a:schemeClr val="tx1"/>
                </a:solidFill>
                <a:latin typeface="+mj-lt"/>
                <a:ea typeface="+mn-ea"/>
                <a:cs typeface="+mn-cs"/>
              </a:defRPr>
            </a:lvl1pPr>
            <a:lvl2pPr marL="45726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dirty="0"/>
              <a:t>CIF, Clasificación Internacional del Funcionamiento, de la Discapacidad y de la Salud (de la OMS);</a:t>
            </a:r>
            <a:r>
              <a:rPr lang="es-US" sz="800" b="0" i="0" u="none" strike="noStrike" baseline="0" dirty="0">
                <a:latin typeface="+mj-lt"/>
              </a:rPr>
              <a:t> </a:t>
            </a:r>
            <a:r>
              <a:rPr lang="es-US" sz="900" b="0" i="0" u="none" strike="noStrike" baseline="0" dirty="0">
                <a:latin typeface="+mj-lt"/>
              </a:rPr>
              <a:t>CVRS, calidad de vida relacionada con la salud</a:t>
            </a:r>
            <a:r>
              <a:rPr lang="es-US" dirty="0"/>
              <a:t>; </a:t>
            </a:r>
            <a:r>
              <a:rPr lang="es-US" sz="900" b="0" i="0" u="none" strike="noStrike" baseline="0" dirty="0">
                <a:latin typeface="+mj-lt"/>
              </a:rPr>
              <a:t>EQ-5D, EuroQoL 5 Dimensiones</a:t>
            </a:r>
            <a:r>
              <a:rPr lang="es-US" dirty="0"/>
              <a:t>; </a:t>
            </a:r>
            <a:r>
              <a:rPr lang="es-US" sz="900" b="0" i="0" u="none" strike="noStrike" baseline="0" dirty="0">
                <a:latin typeface="+mj-lt"/>
              </a:rPr>
              <a:t>QoL, calidad de vida; SF-36, </a:t>
            </a:r>
            <a:r>
              <a:rPr lang="es-US" dirty="0"/>
              <a:t>Instrumento Cuestionario Corto con 36 Ítems</a:t>
            </a:r>
            <a:r>
              <a:rPr lang="es-US" sz="900" b="0" i="0" u="none" strike="noStrike" baseline="0" dirty="0">
                <a:latin typeface="+mj-lt"/>
              </a:rPr>
              <a:t>; VAS, escala análoga visual.</a:t>
            </a:r>
            <a:endParaRPr lang="es-US" dirty="0"/>
          </a:p>
        </p:txBody>
      </p:sp>
      <p:pic>
        <p:nvPicPr>
          <p:cNvPr id="4" name="Picture 3">
            <a:extLst>
              <a:ext uri="{FF2B5EF4-FFF2-40B4-BE49-F238E27FC236}">
                <a16:creationId xmlns:a16="http://schemas.microsoft.com/office/drawing/2014/main" id="{D516364F-1B45-4D68-8FA0-8FF0C044DE2C}"/>
              </a:ext>
            </a:extLst>
          </p:cNvPr>
          <p:cNvPicPr>
            <a:picLocks noChangeAspect="1"/>
          </p:cNvPicPr>
          <p:nvPr/>
        </p:nvPicPr>
        <p:blipFill>
          <a:blip r:embed="rId2"/>
          <a:stretch>
            <a:fillRect/>
          </a:stretch>
        </p:blipFill>
        <p:spPr>
          <a:xfrm>
            <a:off x="2097436" y="3443202"/>
            <a:ext cx="3268576" cy="2342889"/>
          </a:xfrm>
          <a:prstGeom prst="rect">
            <a:avLst/>
          </a:prstGeom>
        </p:spPr>
      </p:pic>
      <p:pic>
        <p:nvPicPr>
          <p:cNvPr id="6" name="Picture 5">
            <a:extLst>
              <a:ext uri="{FF2B5EF4-FFF2-40B4-BE49-F238E27FC236}">
                <a16:creationId xmlns:a16="http://schemas.microsoft.com/office/drawing/2014/main" id="{9AD9D2BD-DC7B-40AD-9491-56F01F8FEE8C}"/>
              </a:ext>
            </a:extLst>
          </p:cNvPr>
          <p:cNvPicPr>
            <a:picLocks noChangeAspect="1"/>
          </p:cNvPicPr>
          <p:nvPr/>
        </p:nvPicPr>
        <p:blipFill>
          <a:blip r:embed="rId3"/>
          <a:stretch>
            <a:fillRect/>
          </a:stretch>
        </p:blipFill>
        <p:spPr>
          <a:xfrm>
            <a:off x="7365442" y="3488364"/>
            <a:ext cx="2490552" cy="2247260"/>
          </a:xfrm>
          <a:prstGeom prst="rect">
            <a:avLst/>
          </a:prstGeom>
        </p:spPr>
      </p:pic>
    </p:spTree>
    <p:extLst>
      <p:ext uri="{BB962C8B-B14F-4D97-AF65-F5344CB8AC3E}">
        <p14:creationId xmlns:p14="http://schemas.microsoft.com/office/powerpoint/2010/main" val="1853168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0880CA-7949-4FA6-8285-1D7CAEC325A9}"/>
              </a:ext>
            </a:extLst>
          </p:cNvPr>
          <p:cNvSpPr>
            <a:spLocks noGrp="1"/>
          </p:cNvSpPr>
          <p:nvPr>
            <p:ph type="title"/>
          </p:nvPr>
        </p:nvSpPr>
        <p:spPr>
          <a:xfrm>
            <a:off x="838199" y="225425"/>
            <a:ext cx="10515599" cy="1090079"/>
          </a:xfrm>
        </p:spPr>
        <p:txBody>
          <a:bodyPr>
            <a:normAutofit/>
          </a:bodyPr>
          <a:lstStyle/>
          <a:p>
            <a:r>
              <a:rPr lang="es-US" dirty="0"/>
              <a:t>Calidad de vida relacionada con la salud</a:t>
            </a:r>
            <a:endParaRPr lang="en-CA" sz="3400" dirty="0"/>
          </a:p>
        </p:txBody>
      </p:sp>
      <p:sp>
        <p:nvSpPr>
          <p:cNvPr id="4" name="Content Placeholder 2">
            <a:extLst>
              <a:ext uri="{FF2B5EF4-FFF2-40B4-BE49-F238E27FC236}">
                <a16:creationId xmlns:a16="http://schemas.microsoft.com/office/drawing/2014/main" id="{6FEFEFD2-4F8A-4E82-AD1C-408E64A6768B}"/>
              </a:ext>
            </a:extLst>
          </p:cNvPr>
          <p:cNvSpPr txBox="1">
            <a:spLocks/>
          </p:cNvSpPr>
          <p:nvPr/>
        </p:nvSpPr>
        <p:spPr>
          <a:xfrm>
            <a:off x="838199" y="1591894"/>
            <a:ext cx="10265738" cy="9164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42566"/>
              </a:buClr>
            </a:pPr>
            <a:r>
              <a:rPr lang="es-US" sz="2000" dirty="0"/>
              <a:t>Los instrumentos </a:t>
            </a:r>
            <a:r>
              <a:rPr lang="es-US" sz="2000" b="1" dirty="0"/>
              <a:t>PROBE, CHO-KLAT</a:t>
            </a:r>
            <a:r>
              <a:rPr lang="es-US" sz="2000" dirty="0"/>
              <a:t> y </a:t>
            </a:r>
            <a:r>
              <a:rPr lang="es-US" sz="2000" b="1" dirty="0"/>
              <a:t>HAEMO-QoL-A </a:t>
            </a:r>
            <a:r>
              <a:rPr lang="es-US" sz="2000" dirty="0"/>
              <a:t>son instrumentos específicos para la enfermedad, usados para valorar la calidad de vida en la hemofilia.</a:t>
            </a:r>
            <a:endParaRPr lang="es-US" sz="3200" dirty="0"/>
          </a:p>
        </p:txBody>
      </p:sp>
      <p:grpSp>
        <p:nvGrpSpPr>
          <p:cNvPr id="23" name="Group 22">
            <a:extLst>
              <a:ext uri="{FF2B5EF4-FFF2-40B4-BE49-F238E27FC236}">
                <a16:creationId xmlns:a16="http://schemas.microsoft.com/office/drawing/2014/main" id="{B1A692C6-46AB-4049-8B44-610E3C7FF5C5}"/>
              </a:ext>
            </a:extLst>
          </p:cNvPr>
          <p:cNvGrpSpPr/>
          <p:nvPr/>
        </p:nvGrpSpPr>
        <p:grpSpPr>
          <a:xfrm>
            <a:off x="1601270" y="2829208"/>
            <a:ext cx="8989461" cy="3193488"/>
            <a:chOff x="880253" y="2626008"/>
            <a:chExt cx="7797564" cy="3193488"/>
          </a:xfrm>
        </p:grpSpPr>
        <p:sp>
          <p:nvSpPr>
            <p:cNvPr id="24" name="Freeform: Shape 23">
              <a:extLst>
                <a:ext uri="{FF2B5EF4-FFF2-40B4-BE49-F238E27FC236}">
                  <a16:creationId xmlns:a16="http://schemas.microsoft.com/office/drawing/2014/main" id="{A0FEAA7F-9349-43EE-B40D-8BD1630E5B61}"/>
                </a:ext>
              </a:extLst>
            </p:cNvPr>
            <p:cNvSpPr/>
            <p:nvPr/>
          </p:nvSpPr>
          <p:spPr>
            <a:xfrm>
              <a:off x="880253"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u="none" strike="noStrike" kern="1200" baseline="0" dirty="0">
                  <a:latin typeface="+mj-lt"/>
                </a:rPr>
                <a:t>PROBE</a:t>
              </a:r>
              <a:endParaRPr lang="en-CA" sz="2000" b="1" kern="1200" dirty="0">
                <a:latin typeface="+mj-lt"/>
              </a:endParaRPr>
            </a:p>
          </p:txBody>
        </p:sp>
        <p:sp>
          <p:nvSpPr>
            <p:cNvPr id="25" name="Freeform: Shape 24">
              <a:extLst>
                <a:ext uri="{FF2B5EF4-FFF2-40B4-BE49-F238E27FC236}">
                  <a16:creationId xmlns:a16="http://schemas.microsoft.com/office/drawing/2014/main" id="{11617AAA-1DBE-4E77-B6DC-408DAAB84B0D}"/>
                </a:ext>
              </a:extLst>
            </p:cNvPr>
            <p:cNvSpPr/>
            <p:nvPr/>
          </p:nvSpPr>
          <p:spPr>
            <a:xfrm>
              <a:off x="880253" y="3144408"/>
              <a:ext cx="2377306"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r>
                <a:rPr lang="es-US" sz="2100" dirty="0">
                  <a:latin typeface="+mj-lt"/>
                </a:rPr>
                <a:t>Este instrumento valora la calidad de vida, además de la carga de la enfermedad, en personas con hemofilia. </a:t>
              </a:r>
            </a:p>
          </p:txBody>
        </p:sp>
        <p:sp>
          <p:nvSpPr>
            <p:cNvPr id="26" name="Freeform: Shape 25">
              <a:extLst>
                <a:ext uri="{FF2B5EF4-FFF2-40B4-BE49-F238E27FC236}">
                  <a16:creationId xmlns:a16="http://schemas.microsoft.com/office/drawing/2014/main" id="{3858BAF8-0513-4E60-84D2-919537169784}"/>
                </a:ext>
              </a:extLst>
            </p:cNvPr>
            <p:cNvSpPr/>
            <p:nvPr/>
          </p:nvSpPr>
          <p:spPr>
            <a:xfrm>
              <a:off x="3590382"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u="none" strike="noStrike" kern="1200" baseline="0" dirty="0">
                  <a:latin typeface="+mj-lt"/>
                </a:rPr>
                <a:t>CHO-</a:t>
              </a:r>
              <a:r>
                <a:rPr lang="en-US" sz="2000" b="1" i="0" u="none" strike="noStrike" kern="1200" baseline="0" dirty="0" err="1">
                  <a:latin typeface="+mj-lt"/>
                </a:rPr>
                <a:t>KLAT</a:t>
              </a:r>
              <a:endParaRPr lang="en-CA" sz="2000" b="1" kern="1200" dirty="0">
                <a:latin typeface="+mj-lt"/>
              </a:endParaRPr>
            </a:p>
          </p:txBody>
        </p:sp>
        <p:sp>
          <p:nvSpPr>
            <p:cNvPr id="27" name="Freeform: Shape 26">
              <a:extLst>
                <a:ext uri="{FF2B5EF4-FFF2-40B4-BE49-F238E27FC236}">
                  <a16:creationId xmlns:a16="http://schemas.microsoft.com/office/drawing/2014/main" id="{8D8F6234-6CDC-4464-8118-D21F84268C6F}"/>
                </a:ext>
              </a:extLst>
            </p:cNvPr>
            <p:cNvSpPr/>
            <p:nvPr/>
          </p:nvSpPr>
          <p:spPr>
            <a:xfrm>
              <a:off x="3590382" y="3144408"/>
              <a:ext cx="2377306"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r>
                <a:rPr lang="es-US" sz="1700" dirty="0">
                  <a:latin typeface="+mj-lt"/>
                </a:rPr>
                <a:t>La Medición de Resultados en la Hemofilia – Herramienta Canadiense de Valoración de la Calidad de Vida Infantil (CHO-KLAT por su sigla en inglés) es ampliamente usada para niños con hemofilia.</a:t>
              </a:r>
            </a:p>
          </p:txBody>
        </p:sp>
        <p:sp>
          <p:nvSpPr>
            <p:cNvPr id="28" name="Freeform: Shape 27">
              <a:extLst>
                <a:ext uri="{FF2B5EF4-FFF2-40B4-BE49-F238E27FC236}">
                  <a16:creationId xmlns:a16="http://schemas.microsoft.com/office/drawing/2014/main" id="{3A3F7D16-05EA-468C-9504-44CCF7A9256A}"/>
                </a:ext>
              </a:extLst>
            </p:cNvPr>
            <p:cNvSpPr/>
            <p:nvPr/>
          </p:nvSpPr>
          <p:spPr>
            <a:xfrm>
              <a:off x="6300511" y="2626008"/>
              <a:ext cx="2377306" cy="518400"/>
            </a:xfrm>
            <a:custGeom>
              <a:avLst/>
              <a:gdLst>
                <a:gd name="connsiteX0" fmla="*/ 0 w 2377306"/>
                <a:gd name="connsiteY0" fmla="*/ 0 h 518400"/>
                <a:gd name="connsiteX1" fmla="*/ 2377306 w 2377306"/>
                <a:gd name="connsiteY1" fmla="*/ 0 h 518400"/>
                <a:gd name="connsiteX2" fmla="*/ 2377306 w 2377306"/>
                <a:gd name="connsiteY2" fmla="*/ 518400 h 518400"/>
                <a:gd name="connsiteX3" fmla="*/ 0 w 2377306"/>
                <a:gd name="connsiteY3" fmla="*/ 518400 h 518400"/>
                <a:gd name="connsiteX4" fmla="*/ 0 w 2377306"/>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518400">
                  <a:moveTo>
                    <a:pt x="0" y="0"/>
                  </a:moveTo>
                  <a:lnTo>
                    <a:pt x="2377306" y="0"/>
                  </a:lnTo>
                  <a:lnTo>
                    <a:pt x="2377306" y="518400"/>
                  </a:lnTo>
                  <a:lnTo>
                    <a:pt x="0" y="518400"/>
                  </a:lnTo>
                  <a:lnTo>
                    <a:pt x="0" y="0"/>
                  </a:lnTo>
                  <a:close/>
                </a:path>
              </a:pathLst>
            </a:cu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000" b="1" i="0" u="none" strike="noStrike" kern="1200" baseline="0" dirty="0">
                  <a:latin typeface="+mj-lt"/>
                </a:rPr>
                <a:t>HAEMO-QoL-A</a:t>
              </a:r>
              <a:endParaRPr lang="en-CA" sz="2000" b="1" kern="1200" dirty="0">
                <a:latin typeface="+mj-lt"/>
              </a:endParaRPr>
            </a:p>
          </p:txBody>
        </p:sp>
        <p:sp>
          <p:nvSpPr>
            <p:cNvPr id="29" name="Freeform: Shape 28">
              <a:extLst>
                <a:ext uri="{FF2B5EF4-FFF2-40B4-BE49-F238E27FC236}">
                  <a16:creationId xmlns:a16="http://schemas.microsoft.com/office/drawing/2014/main" id="{A05B1227-B66C-4DCF-B053-CB9458F6105C}"/>
                </a:ext>
              </a:extLst>
            </p:cNvPr>
            <p:cNvSpPr/>
            <p:nvPr/>
          </p:nvSpPr>
          <p:spPr>
            <a:xfrm>
              <a:off x="6300511" y="3144408"/>
              <a:ext cx="2377306" cy="2675088"/>
            </a:xfrm>
            <a:custGeom>
              <a:avLst/>
              <a:gdLst>
                <a:gd name="connsiteX0" fmla="*/ 0 w 2377306"/>
                <a:gd name="connsiteY0" fmla="*/ 0 h 2675088"/>
                <a:gd name="connsiteX1" fmla="*/ 2377306 w 2377306"/>
                <a:gd name="connsiteY1" fmla="*/ 0 h 2675088"/>
                <a:gd name="connsiteX2" fmla="*/ 2377306 w 2377306"/>
                <a:gd name="connsiteY2" fmla="*/ 2675088 h 2675088"/>
                <a:gd name="connsiteX3" fmla="*/ 0 w 2377306"/>
                <a:gd name="connsiteY3" fmla="*/ 2675088 h 2675088"/>
                <a:gd name="connsiteX4" fmla="*/ 0 w 2377306"/>
                <a:gd name="connsiteY4" fmla="*/ 0 h 267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675088">
                  <a:moveTo>
                    <a:pt x="0" y="0"/>
                  </a:moveTo>
                  <a:lnTo>
                    <a:pt x="2377306" y="0"/>
                  </a:lnTo>
                  <a:lnTo>
                    <a:pt x="2377306" y="2675088"/>
                  </a:lnTo>
                  <a:lnTo>
                    <a:pt x="0" y="2675088"/>
                  </a:lnTo>
                  <a:lnTo>
                    <a:pt x="0" y="0"/>
                  </a:lnTo>
                  <a:close/>
                </a:path>
              </a:pathLst>
            </a:custGeom>
            <a:solidFill>
              <a:schemeClr val="bg1">
                <a:lumMod val="95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96012" rIns="128016" bIns="144018" numCol="1" spcCol="1270" anchor="t" anchorCtr="0">
              <a:noAutofit/>
            </a:bodyPr>
            <a:lstStyle/>
            <a:p>
              <a:r>
                <a:rPr lang="es-US" dirty="0">
                  <a:latin typeface="+mj-lt"/>
                </a:rPr>
                <a:t>El Cuestionario de Calidad de Vida Específico para la Hemofilia en Adultos </a:t>
              </a:r>
            </a:p>
            <a:p>
              <a:r>
                <a:rPr lang="es-US" dirty="0">
                  <a:latin typeface="+mj-lt"/>
                </a:rPr>
                <a:t>(HAEMO-QoL-A por su sigla en inglés) es ampliamente usado para adultos con hemofilia.</a:t>
              </a:r>
            </a:p>
          </p:txBody>
        </p:sp>
      </p:grpSp>
      <p:sp>
        <p:nvSpPr>
          <p:cNvPr id="12" name="TextBox 11">
            <a:extLst>
              <a:ext uri="{FF2B5EF4-FFF2-40B4-BE49-F238E27FC236}">
                <a16:creationId xmlns:a16="http://schemas.microsoft.com/office/drawing/2014/main" id="{C1D58531-03CE-474E-8883-069751B5B095}"/>
              </a:ext>
            </a:extLst>
          </p:cNvPr>
          <p:cNvSpPr txBox="1"/>
          <p:nvPr/>
        </p:nvSpPr>
        <p:spPr>
          <a:xfrm>
            <a:off x="828151" y="6536118"/>
            <a:ext cx="6094324" cy="230832"/>
          </a:xfrm>
          <a:prstGeom prst="rect">
            <a:avLst/>
          </a:prstGeom>
          <a:noFill/>
        </p:spPr>
        <p:txBody>
          <a:bodyPr wrap="square">
            <a:spAutoFit/>
          </a:bodyPr>
          <a:lstStyle/>
          <a:p>
            <a:r>
              <a:rPr lang="en-CA" sz="900" dirty="0"/>
              <a:t>PROBE, </a:t>
            </a:r>
            <a:r>
              <a:rPr lang="es-US" sz="900" dirty="0"/>
              <a:t>Resultados, Cargas y Experiencias Reportadas por el Paciente</a:t>
            </a:r>
            <a:r>
              <a:rPr lang="en-CA" sz="900" dirty="0"/>
              <a:t>; QoL</a:t>
            </a:r>
            <a:r>
              <a:rPr lang="es-US" sz="900" dirty="0"/>
              <a:t>, calidad de vida</a:t>
            </a:r>
          </a:p>
        </p:txBody>
      </p:sp>
    </p:spTree>
    <p:extLst>
      <p:ext uri="{BB962C8B-B14F-4D97-AF65-F5344CB8AC3E}">
        <p14:creationId xmlns:p14="http://schemas.microsoft.com/office/powerpoint/2010/main" val="97932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0D48-FAAB-4E10-B235-E68EBEC3AB5F}"/>
              </a:ext>
            </a:extLst>
          </p:cNvPr>
          <p:cNvSpPr>
            <a:spLocks noGrp="1"/>
          </p:cNvSpPr>
          <p:nvPr>
            <p:ph type="title"/>
          </p:nvPr>
        </p:nvSpPr>
        <p:spPr>
          <a:xfrm>
            <a:off x="838199" y="225425"/>
            <a:ext cx="10515599" cy="1090079"/>
          </a:xfrm>
        </p:spPr>
        <p:txBody>
          <a:bodyPr>
            <a:normAutofit/>
          </a:bodyPr>
          <a:lstStyle/>
          <a:p>
            <a:r>
              <a:rPr lang="es-US" dirty="0"/>
              <a:t>Resultados reportados por pacientes</a:t>
            </a:r>
          </a:p>
        </p:txBody>
      </p:sp>
      <p:sp>
        <p:nvSpPr>
          <p:cNvPr id="3" name="Content Placeholder 2">
            <a:extLst>
              <a:ext uri="{FF2B5EF4-FFF2-40B4-BE49-F238E27FC236}">
                <a16:creationId xmlns:a16="http://schemas.microsoft.com/office/drawing/2014/main" id="{18E21AC2-7656-4572-8A1F-36041E1059B5}"/>
              </a:ext>
            </a:extLst>
          </p:cNvPr>
          <p:cNvSpPr>
            <a:spLocks noGrp="1"/>
          </p:cNvSpPr>
          <p:nvPr>
            <p:ph idx="1"/>
          </p:nvPr>
        </p:nvSpPr>
        <p:spPr>
          <a:xfrm>
            <a:off x="838200" y="1562100"/>
            <a:ext cx="9229825" cy="4614863"/>
          </a:xfrm>
        </p:spPr>
        <p:txBody>
          <a:bodyPr/>
          <a:lstStyle/>
          <a:p>
            <a:r>
              <a:rPr lang="es-US" sz="2400" dirty="0"/>
              <a:t>Los resultados reportados por pacientes (RRP) proporcionan un informe sobre el estado de salud del paciente, que proviene directamente del paciente.</a:t>
            </a:r>
          </a:p>
          <a:p>
            <a:r>
              <a:rPr lang="es-US" sz="2400" dirty="0"/>
              <a:t>Abarcan mediciones de síntomas tanto unidimensionales como multidimensionales, CVRS, estado de salud, observancia del tratamiento, satisfacción con el tratamiento, y otras mediciones.</a:t>
            </a:r>
          </a:p>
          <a:p>
            <a:endParaRPr lang="en-CA" dirty="0"/>
          </a:p>
          <a:p>
            <a:endParaRPr lang="en-CA" dirty="0"/>
          </a:p>
        </p:txBody>
      </p:sp>
      <p:sp>
        <p:nvSpPr>
          <p:cNvPr id="4" name="Text Placeholder 3">
            <a:extLst>
              <a:ext uri="{FF2B5EF4-FFF2-40B4-BE49-F238E27FC236}">
                <a16:creationId xmlns:a16="http://schemas.microsoft.com/office/drawing/2014/main" id="{4B71E1D2-09F3-4AF5-9237-591878F516CE}"/>
              </a:ext>
            </a:extLst>
          </p:cNvPr>
          <p:cNvSpPr>
            <a:spLocks noGrp="1"/>
          </p:cNvSpPr>
          <p:nvPr>
            <p:ph type="body" sz="quarter" idx="13"/>
          </p:nvPr>
        </p:nvSpPr>
        <p:spPr>
          <a:xfrm>
            <a:off x="838201" y="6267450"/>
            <a:ext cx="9925050" cy="365125"/>
          </a:xfrm>
        </p:spPr>
        <p:txBody>
          <a:bodyPr/>
          <a:lstStyle/>
          <a:p>
            <a:r>
              <a:rPr lang="es-US" dirty="0"/>
              <a:t>CVRS, calidad de vida relacionada con la salud; RRP, resultados reportados por el paciente</a:t>
            </a:r>
          </a:p>
        </p:txBody>
      </p:sp>
    </p:spTree>
    <p:extLst>
      <p:ext uri="{BB962C8B-B14F-4D97-AF65-F5344CB8AC3E}">
        <p14:creationId xmlns:p14="http://schemas.microsoft.com/office/powerpoint/2010/main" val="293303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9802368" cy="2387600"/>
          </a:xfrm>
        </p:spPr>
        <p:txBody>
          <a:bodyPr>
            <a:normAutofit/>
          </a:bodyPr>
          <a:lstStyle/>
          <a:p>
            <a:r>
              <a:rPr lang="es-US" sz="4400" dirty="0">
                <a:solidFill>
                  <a:schemeClr val="accent1"/>
                </a:solidFill>
              </a:rPr>
              <a:t>Capítulo 11: Valoración de resultados</a:t>
            </a:r>
          </a:p>
        </p:txBody>
      </p:sp>
      <p:sp>
        <p:nvSpPr>
          <p:cNvPr id="7" name="Subtitle 6">
            <a:extLst>
              <a:ext uri="{FF2B5EF4-FFF2-40B4-BE49-F238E27FC236}">
                <a16:creationId xmlns:a16="http://schemas.microsoft.com/office/drawing/2014/main" id="{E822838A-ED31-4E08-BF0C-6FEDAB5B81B3}"/>
              </a:ext>
            </a:extLst>
          </p:cNvPr>
          <p:cNvSpPr>
            <a:spLocks noGrp="1"/>
          </p:cNvSpPr>
          <p:nvPr>
            <p:ph type="subTitle" idx="1"/>
          </p:nvPr>
        </p:nvSpPr>
        <p:spPr/>
        <p:txBody>
          <a:bodyPr/>
          <a:lstStyle/>
          <a:p>
            <a:r>
              <a:rPr lang="en-CA" sz="3000" b="1" dirty="0"/>
              <a:t>Dr. Pradeep M. Poonnoose</a:t>
            </a:r>
            <a:br>
              <a:rPr lang="en-CA" sz="3000" b="1" dirty="0"/>
            </a:br>
            <a:r>
              <a:rPr lang="es-US" sz="2000" dirty="0"/>
              <a:t>Profesor, Departamento de Ortopedia</a:t>
            </a:r>
            <a:br>
              <a:rPr lang="en-CA" sz="2000" dirty="0"/>
            </a:br>
            <a:r>
              <a:rPr lang="en-CA" sz="2000" dirty="0"/>
              <a:t>Christian Medical College</a:t>
            </a:r>
            <a:br>
              <a:rPr lang="en-CA" sz="2000" dirty="0"/>
            </a:br>
            <a:r>
              <a:rPr lang="en-CA" sz="2000" dirty="0"/>
              <a:t>Vellore, India</a:t>
            </a:r>
          </a:p>
          <a:p>
            <a:endParaRPr lang="en-CA" dirty="0"/>
          </a:p>
        </p:txBody>
      </p:sp>
    </p:spTree>
    <p:extLst>
      <p:ext uri="{BB962C8B-B14F-4D97-AF65-F5344CB8AC3E}">
        <p14:creationId xmlns:p14="http://schemas.microsoft.com/office/powerpoint/2010/main" val="2999102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96F68B-F4B7-2148-8840-739930C0618B}"/>
              </a:ext>
            </a:extLst>
          </p:cNvPr>
          <p:cNvSpPr txBox="1"/>
          <p:nvPr/>
        </p:nvSpPr>
        <p:spPr>
          <a:xfrm>
            <a:off x="10692581" y="5737123"/>
            <a:ext cx="1327354" cy="943896"/>
          </a:xfrm>
          <a:prstGeom prst="rect">
            <a:avLst/>
          </a:prstGeom>
          <a:solidFill>
            <a:schemeClr val="bg1"/>
          </a:solidFill>
        </p:spPr>
        <p:txBody>
          <a:bodyPr wrap="square" rtlCol="0">
            <a:spAutoFit/>
          </a:bodyPr>
          <a:lstStyle/>
          <a:p>
            <a:endParaRPr lang="en-US" dirty="0"/>
          </a:p>
        </p:txBody>
      </p:sp>
      <p:sp>
        <p:nvSpPr>
          <p:cNvPr id="4" name="Title 1">
            <a:extLst>
              <a:ext uri="{FF2B5EF4-FFF2-40B4-BE49-F238E27FC236}">
                <a16:creationId xmlns:a16="http://schemas.microsoft.com/office/drawing/2014/main" id="{EC173178-93AF-49AC-B58C-F841C25D7E1B}"/>
              </a:ext>
            </a:extLst>
          </p:cNvPr>
          <p:cNvSpPr>
            <a:spLocks noGrp="1"/>
          </p:cNvSpPr>
          <p:nvPr>
            <p:ph type="title"/>
          </p:nvPr>
        </p:nvSpPr>
        <p:spPr>
          <a:xfrm>
            <a:off x="838201" y="-97250"/>
            <a:ext cx="10515599" cy="1090079"/>
          </a:xfrm>
        </p:spPr>
        <p:txBody>
          <a:bodyPr>
            <a:normAutofit/>
          </a:bodyPr>
          <a:lstStyle/>
          <a:p>
            <a:r>
              <a:rPr lang="es-US" dirty="0"/>
              <a:t>Recomendaciones</a:t>
            </a:r>
          </a:p>
        </p:txBody>
      </p:sp>
      <p:sp>
        <p:nvSpPr>
          <p:cNvPr id="2" name="Content Placeholder 1">
            <a:extLst>
              <a:ext uri="{FF2B5EF4-FFF2-40B4-BE49-F238E27FC236}">
                <a16:creationId xmlns:a16="http://schemas.microsoft.com/office/drawing/2014/main" id="{E115E2C8-3E38-4017-916B-0930DF35893D}"/>
              </a:ext>
            </a:extLst>
          </p:cNvPr>
          <p:cNvSpPr>
            <a:spLocks noGrp="1"/>
          </p:cNvSpPr>
          <p:nvPr>
            <p:ph idx="1"/>
          </p:nvPr>
        </p:nvSpPr>
        <p:spPr>
          <a:xfrm>
            <a:off x="838201" y="826095"/>
            <a:ext cx="10515600" cy="2197100"/>
          </a:xfrm>
        </p:spPr>
        <p:txBody>
          <a:bodyPr>
            <a:normAutofit lnSpcReduction="10000"/>
          </a:bodyPr>
          <a:lstStyle/>
          <a:p>
            <a:pPr marL="0" indent="0">
              <a:buNone/>
            </a:pPr>
            <a:r>
              <a:rPr lang="es-US" b="1" dirty="0">
                <a:solidFill>
                  <a:srgbClr val="008BB0"/>
                </a:solidFill>
              </a:rPr>
              <a:t>Recomendación 11.7.1</a:t>
            </a:r>
            <a:br>
              <a:rPr lang="es-US" dirty="0"/>
            </a:br>
            <a:r>
              <a:rPr lang="es-US" dirty="0"/>
              <a:t>la FMH recomienda </a:t>
            </a:r>
            <a:r>
              <a:rPr lang="es-US" b="1" dirty="0"/>
              <a:t>valorar y documentar la salud musculoesquelética y general de cada paciente por lo menos anualmente</a:t>
            </a:r>
            <a:r>
              <a:rPr lang="es-US" dirty="0"/>
              <a:t>. Esto debería abarcar una valoración de la estructura y función corporales, niveles de actividad, participación, y calidad de vida relacionada con la salud, de acuerdo con la Clasificación Internacional del Funcionamiento, de la Discapacidad y de la Salud (CIF) de la Organización Mundial de la Salud (OMS), en la medida de lo posible, en el contexto clínico adecuado.</a:t>
            </a:r>
          </a:p>
        </p:txBody>
      </p:sp>
      <p:sp>
        <p:nvSpPr>
          <p:cNvPr id="3" name="Text Placeholder 2">
            <a:extLst>
              <a:ext uri="{FF2B5EF4-FFF2-40B4-BE49-F238E27FC236}">
                <a16:creationId xmlns:a16="http://schemas.microsoft.com/office/drawing/2014/main" id="{714EC95F-5997-4166-9088-9A6F0087A137}"/>
              </a:ext>
            </a:extLst>
          </p:cNvPr>
          <p:cNvSpPr>
            <a:spLocks noGrp="1"/>
          </p:cNvSpPr>
          <p:nvPr>
            <p:ph type="body" sz="quarter" idx="13"/>
          </p:nvPr>
        </p:nvSpPr>
        <p:spPr>
          <a:xfrm>
            <a:off x="838201" y="6356351"/>
            <a:ext cx="9925050" cy="365125"/>
          </a:xfrm>
        </p:spPr>
        <p:txBody>
          <a:bodyPr/>
          <a:lstStyle/>
          <a:p>
            <a:r>
              <a:rPr lang="es-US" dirty="0"/>
              <a:t>CVRS, calidad de vida relacionada con la salud</a:t>
            </a:r>
          </a:p>
        </p:txBody>
      </p:sp>
      <p:sp>
        <p:nvSpPr>
          <p:cNvPr id="11" name="Content Placeholder 2">
            <a:extLst>
              <a:ext uri="{FF2B5EF4-FFF2-40B4-BE49-F238E27FC236}">
                <a16:creationId xmlns:a16="http://schemas.microsoft.com/office/drawing/2014/main" id="{CDD814D3-492D-45BC-8D8D-D369A29B1C00}"/>
              </a:ext>
            </a:extLst>
          </p:cNvPr>
          <p:cNvSpPr txBox="1">
            <a:spLocks/>
          </p:cNvSpPr>
          <p:nvPr/>
        </p:nvSpPr>
        <p:spPr>
          <a:xfrm>
            <a:off x="838200" y="3137836"/>
            <a:ext cx="10515600" cy="3218514"/>
          </a:xfrm>
          <a:prstGeom prst="roundRect">
            <a:avLst>
              <a:gd name="adj" fmla="val 9847"/>
            </a:avLst>
          </a:prstGeom>
          <a:ln w="38100">
            <a:solidFill>
              <a:schemeClr val="accent1"/>
            </a:solidFill>
          </a:ln>
        </p:spPr>
        <p:txBody>
          <a:bodyPr vert="horz" lIns="274320" tIns="45720" rIns="274320" bIns="45720" numCol="2" spcCol="22860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s-US" sz="1400" b="1" i="0" u="none" strike="noStrike" baseline="0" dirty="0">
                <a:solidFill>
                  <a:srgbClr val="008BB0"/>
                </a:solidFill>
              </a:rPr>
              <a:t>OBSERVACIÓN: </a:t>
            </a:r>
            <a:r>
              <a:rPr lang="es-US" sz="1400" i="0" u="none" strike="noStrike" baseline="0" dirty="0"/>
              <a:t>En la medida de lo posible deberían utilizarse definiciones estandarizadas y herramientas validadas, entre ellas las siguientes:</a:t>
            </a:r>
          </a:p>
          <a:p>
            <a:pPr>
              <a:lnSpc>
                <a:spcPct val="100000"/>
              </a:lnSpc>
              <a:spcBef>
                <a:spcPts val="600"/>
              </a:spcBef>
            </a:pPr>
            <a:r>
              <a:rPr lang="es-US" sz="1400" dirty="0"/>
              <a:t>Para la estructura y la función corporales, la valoración clínica de las articulaciones se realiza (más) comúnmente </a:t>
            </a:r>
            <a:r>
              <a:rPr lang="es-US" sz="1400" i="0" u="none" strike="noStrike" baseline="0" dirty="0"/>
              <a:t>usando el Puntaje de Salud Articular para la Hemofilia (HJHS por su sigla en inglés), tanto en niños como en adolescentes.</a:t>
            </a:r>
          </a:p>
          <a:p>
            <a:pPr>
              <a:lnSpc>
                <a:spcPct val="100000"/>
              </a:lnSpc>
              <a:spcBef>
                <a:spcPts val="600"/>
              </a:spcBef>
            </a:pPr>
            <a:r>
              <a:rPr lang="es-US" sz="1400" dirty="0"/>
              <a:t>Bajo el mismo dominio, los cambios estructurales precoces en articulaciones se valoran mejor mediante ultrasonido </a:t>
            </a:r>
            <a:r>
              <a:rPr lang="es-US" sz="1400" i="0" u="none" strike="noStrike" baseline="0" dirty="0"/>
              <a:t>(US) o imágenes de resonancia magnética (IRM). Los cambios osteocondrales tardíos pueden valorarse mediante simples radiografías.</a:t>
            </a:r>
          </a:p>
          <a:p>
            <a:pPr>
              <a:lnSpc>
                <a:spcPct val="100000"/>
              </a:lnSpc>
              <a:spcBef>
                <a:spcPts val="600"/>
              </a:spcBef>
            </a:pPr>
            <a:r>
              <a:rPr lang="es-US" sz="1400" dirty="0"/>
              <a:t>Los niveles de actividad funcional deberían valorarse usando la opción más adecuada para la persona en cuestión, entre ellos la Lista de Actividades para la Hemofilia </a:t>
            </a:r>
            <a:r>
              <a:rPr lang="es-US" sz="1400" i="0" u="none" strike="noStrike" baseline="0" dirty="0"/>
              <a:t>(HAL por su sigla en inglés), la Lista Pediátrica de Actividades para la Hemofilia (PedHAL</a:t>
            </a:r>
            <a:r>
              <a:rPr lang="es-US" sz="1400" dirty="0"/>
              <a:t> por su sigla en inglés</a:t>
            </a:r>
            <a:r>
              <a:rPr lang="es-US" sz="1400" i="0" u="none" strike="noStrike" baseline="0" dirty="0"/>
              <a:t>), o el Puntaje de Independencia Funcional en la Hemofilia (FISH por su sigla en inglés).</a:t>
            </a:r>
          </a:p>
          <a:p>
            <a:pPr>
              <a:lnSpc>
                <a:spcPct val="100000"/>
              </a:lnSpc>
              <a:spcBef>
                <a:spcPts val="600"/>
              </a:spcBef>
            </a:pPr>
            <a:r>
              <a:rPr lang="es-US" sz="1400" i="0" u="none" strike="noStrike" baseline="0" dirty="0"/>
              <a:t>La CVRS constituye un aspecto importante de la medición de resultados que puede valorarse usando herramientas, ya sea genéricas o especificas para la enfermedad, pero solamente en combinación con los otros dominios de la CIF de la OMS.</a:t>
            </a:r>
          </a:p>
        </p:txBody>
      </p:sp>
    </p:spTree>
    <p:extLst>
      <p:ext uri="{BB962C8B-B14F-4D97-AF65-F5344CB8AC3E}">
        <p14:creationId xmlns:p14="http://schemas.microsoft.com/office/powerpoint/2010/main" val="2345499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D8D382-E712-FE48-9A73-445260867441}"/>
              </a:ext>
            </a:extLst>
          </p:cNvPr>
          <p:cNvSpPr txBox="1"/>
          <p:nvPr/>
        </p:nvSpPr>
        <p:spPr>
          <a:xfrm>
            <a:off x="10705363" y="5705015"/>
            <a:ext cx="1327354" cy="943896"/>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A90160B4-7E82-49E4-A7DE-AAAC7584FA4A}"/>
              </a:ext>
            </a:extLst>
          </p:cNvPr>
          <p:cNvSpPr/>
          <p:nvPr/>
        </p:nvSpPr>
        <p:spPr>
          <a:xfrm>
            <a:off x="822960" y="1371600"/>
            <a:ext cx="10515600" cy="4899026"/>
          </a:xfrm>
          <a:prstGeom prst="rect">
            <a:avLst/>
          </a:prstGeom>
          <a:ln>
            <a:noFill/>
          </a:ln>
        </p:spPr>
      </p:sp>
      <p:sp>
        <p:nvSpPr>
          <p:cNvPr id="2" name="Title 1">
            <a:extLst>
              <a:ext uri="{FF2B5EF4-FFF2-40B4-BE49-F238E27FC236}">
                <a16:creationId xmlns:a16="http://schemas.microsoft.com/office/drawing/2014/main" id="{4C245F72-C859-4B47-BCC7-E7953398F600}"/>
              </a:ext>
            </a:extLst>
          </p:cNvPr>
          <p:cNvSpPr>
            <a:spLocks noGrp="1"/>
          </p:cNvSpPr>
          <p:nvPr>
            <p:ph type="title"/>
          </p:nvPr>
        </p:nvSpPr>
        <p:spPr/>
        <p:txBody>
          <a:bodyPr>
            <a:normAutofit/>
          </a:bodyPr>
          <a:lstStyle/>
          <a:p>
            <a:r>
              <a:rPr lang="es-US" sz="3400" dirty="0"/>
              <a:t>Conjunto básico de medidas para uso en el entorno clínico o de investigación</a:t>
            </a:r>
          </a:p>
        </p:txBody>
      </p:sp>
      <p:sp>
        <p:nvSpPr>
          <p:cNvPr id="10" name="Content Placeholder 9">
            <a:extLst>
              <a:ext uri="{FF2B5EF4-FFF2-40B4-BE49-F238E27FC236}">
                <a16:creationId xmlns:a16="http://schemas.microsoft.com/office/drawing/2014/main" id="{CBDA076C-0B1E-478F-A479-0FE6C705B09A}"/>
              </a:ext>
            </a:extLst>
          </p:cNvPr>
          <p:cNvSpPr>
            <a:spLocks noGrp="1"/>
          </p:cNvSpPr>
          <p:nvPr>
            <p:ph idx="1"/>
          </p:nvPr>
        </p:nvSpPr>
        <p:spPr/>
        <p:txBody>
          <a:bodyPr>
            <a:normAutofit/>
          </a:bodyPr>
          <a:lstStyle/>
          <a:p>
            <a:r>
              <a:rPr lang="es-US" sz="2000" dirty="0"/>
              <a:t>Para aprovechar el potencial de la atención de la salud basada en el valor creado deben fomentarse mediciones de resultados estandarizadas.</a:t>
            </a:r>
          </a:p>
          <a:p>
            <a:endParaRPr lang="es-US" sz="2000" dirty="0"/>
          </a:p>
          <a:p>
            <a:r>
              <a:rPr lang="es-US" sz="2000" dirty="0"/>
              <a:t>El Registro Mundial de Trastornos de la Coagulación (RMTC) de la FMH ofrece a los centros de tratamiento de hemofilia una plataforma para recolectar, a escala mundial y de manera uniforme y estandarizada, datos y resultados de los pacientes, con el propósito de orientar el ejercicio de la medicina.</a:t>
            </a:r>
          </a:p>
          <a:p>
            <a:pPr lvl="1"/>
            <a:r>
              <a:rPr lang="es-US" sz="2000" dirty="0">
                <a:hlinkClick r:id="rId3"/>
              </a:rPr>
              <a:t>https://www.wfh.org/es/nuestra-labor-investigacion-datos/registro-mundial-de-trastornos-de-la-coagulacion</a:t>
            </a:r>
            <a:r>
              <a:rPr lang="es-US" sz="2000" dirty="0"/>
              <a:t> </a:t>
            </a:r>
          </a:p>
          <a:p>
            <a:endParaRPr lang="es-US" sz="2000" dirty="0"/>
          </a:p>
          <a:p>
            <a:r>
              <a:rPr lang="es-ES" sz="2000" dirty="0"/>
              <a:t>La página Internet de la </a:t>
            </a:r>
            <a:r>
              <a:rPr lang="es-ES" sz="2000" dirty="0" err="1"/>
              <a:t>FMH</a:t>
            </a:r>
            <a:r>
              <a:rPr lang="es-ES" sz="2000" dirty="0"/>
              <a:t> ofrece una selección de instrumentos de valoración de resultados, disponible a través de su Compendio de Herramientas de Valoración</a:t>
            </a:r>
            <a:r>
              <a:rPr lang="es-US" sz="2000" dirty="0"/>
              <a:t>.</a:t>
            </a:r>
          </a:p>
          <a:p>
            <a:pPr lvl="1"/>
            <a:r>
              <a:rPr lang="es-US" sz="2000" dirty="0">
                <a:hlinkClick r:id="rId4"/>
              </a:rPr>
              <a:t>https://elearning.wfh.org/resource/compendio-de-herramientas-de-valoracion/</a:t>
            </a:r>
            <a:r>
              <a:rPr lang="es-US" sz="2000" dirty="0"/>
              <a:t>  </a:t>
            </a:r>
          </a:p>
          <a:p>
            <a:endParaRPr lang="en-CA" sz="2000" dirty="0"/>
          </a:p>
        </p:txBody>
      </p:sp>
      <p:sp>
        <p:nvSpPr>
          <p:cNvPr id="11" name="Text Placeholder 10">
            <a:extLst>
              <a:ext uri="{FF2B5EF4-FFF2-40B4-BE49-F238E27FC236}">
                <a16:creationId xmlns:a16="http://schemas.microsoft.com/office/drawing/2014/main" id="{111EFCFF-CE0C-4778-B9FD-5EA5503939FE}"/>
              </a:ext>
            </a:extLst>
          </p:cNvPr>
          <p:cNvSpPr>
            <a:spLocks noGrp="1"/>
          </p:cNvSpPr>
          <p:nvPr>
            <p:ph type="body" sz="quarter" idx="13"/>
          </p:nvPr>
        </p:nvSpPr>
        <p:spPr/>
        <p:txBody>
          <a:bodyPr/>
          <a:lstStyle/>
          <a:p>
            <a:endParaRPr lang="en-CA" dirty="0"/>
          </a:p>
        </p:txBody>
      </p:sp>
    </p:spTree>
    <p:extLst>
      <p:ext uri="{BB962C8B-B14F-4D97-AF65-F5344CB8AC3E}">
        <p14:creationId xmlns:p14="http://schemas.microsoft.com/office/powerpoint/2010/main" val="51707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3FA3-901D-4EDE-A458-ED43DECDFF52}"/>
              </a:ext>
            </a:extLst>
          </p:cNvPr>
          <p:cNvSpPr>
            <a:spLocks noGrp="1"/>
          </p:cNvSpPr>
          <p:nvPr>
            <p:ph type="title"/>
          </p:nvPr>
        </p:nvSpPr>
        <p:spPr>
          <a:xfrm>
            <a:off x="838199" y="225425"/>
            <a:ext cx="10515599" cy="1090079"/>
          </a:xfrm>
        </p:spPr>
        <p:txBody>
          <a:bodyPr>
            <a:normAutofit/>
          </a:bodyPr>
          <a:lstStyle/>
          <a:p>
            <a:r>
              <a:rPr lang="es-US" dirty="0"/>
              <a:t>Conclusiones</a:t>
            </a:r>
          </a:p>
        </p:txBody>
      </p:sp>
      <p:sp>
        <p:nvSpPr>
          <p:cNvPr id="7" name="Content Placeholder 6">
            <a:extLst>
              <a:ext uri="{FF2B5EF4-FFF2-40B4-BE49-F238E27FC236}">
                <a16:creationId xmlns:a16="http://schemas.microsoft.com/office/drawing/2014/main" id="{856B4D39-D0FE-461A-93F5-E2E55EC0415E}"/>
              </a:ext>
            </a:extLst>
          </p:cNvPr>
          <p:cNvSpPr>
            <a:spLocks noGrp="1"/>
          </p:cNvSpPr>
          <p:nvPr>
            <p:ph idx="1"/>
          </p:nvPr>
        </p:nvSpPr>
        <p:spPr>
          <a:xfrm>
            <a:off x="838200" y="1562100"/>
            <a:ext cx="9979617" cy="4614863"/>
          </a:xfrm>
        </p:spPr>
        <p:txBody>
          <a:bodyPr>
            <a:normAutofit/>
          </a:bodyPr>
          <a:lstStyle/>
          <a:p>
            <a:r>
              <a:rPr lang="es-US" sz="2200" dirty="0"/>
              <a:t>Para optimizar el tratamiento y tomar decisiones médicas sólidas desde el punto de vista económico se requieren pruebas objetivas de los resultados de los regímenes de tratamiento, tanto a corto como a largo plazo.</a:t>
            </a:r>
          </a:p>
          <a:p>
            <a:r>
              <a:rPr lang="es-US" sz="2200" dirty="0"/>
              <a:t>Los instrumentos de valoración, tanto genéricos como específicos para la hemofilia, permiten evaluar la naturaleza de los impedimentos físicos y las limitaciones funcionales, así como su impacto en las vidas de las personas con hemofilia y sus familiares.</a:t>
            </a:r>
          </a:p>
          <a:p>
            <a:r>
              <a:rPr lang="es-US" sz="2200" dirty="0"/>
              <a:t>El uso cada vez mayor de estos instrumentos estandarizará la valoración y permitirá la comparación de datos entre individuos y cohortes.</a:t>
            </a:r>
          </a:p>
          <a:p>
            <a:endParaRPr lang="en-CA" dirty="0"/>
          </a:p>
        </p:txBody>
      </p:sp>
    </p:spTree>
    <p:extLst>
      <p:ext uri="{BB962C8B-B14F-4D97-AF65-F5344CB8AC3E}">
        <p14:creationId xmlns:p14="http://schemas.microsoft.com/office/powerpoint/2010/main" val="2141379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200" y="2247900"/>
            <a:ext cx="10515599" cy="1281697"/>
          </a:xfrm>
        </p:spPr>
        <p:txBody>
          <a:bodyPr>
            <a:normAutofit/>
          </a:bodyPr>
          <a:lstStyle/>
          <a:p>
            <a:pPr algn="ctr">
              <a:lnSpc>
                <a:spcPct val="100000"/>
              </a:lnSpc>
            </a:pPr>
            <a:r>
              <a:rPr lang="es-US" sz="3200" dirty="0"/>
              <a:t>Agradecemos el apoyo de </a:t>
            </a:r>
            <a:r>
              <a:rPr lang="es-US" sz="3200" b="1" dirty="0"/>
              <a:t>Hemophilia Alliance para la preparación de esta presentación.</a:t>
            </a:r>
            <a:endParaRPr lang="en-CA" sz="3400" b="1" dirty="0">
              <a:latin typeface="Arial" panose="020B0604020202020204" pitchFamily="34" charset="0"/>
              <a:cs typeface="Arial" panose="020B0604020202020204" pitchFamily="34" charset="0"/>
            </a:endParaRP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2"/>
          <a:stretch>
            <a:fillRect/>
          </a:stretch>
        </p:blipFill>
        <p:spPr>
          <a:xfrm>
            <a:off x="4371180" y="3605213"/>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s-US" sz="3400" dirty="0"/>
              <a:t>Divulgaciones:</a:t>
            </a:r>
            <a:r>
              <a:rPr lang="en-CA" sz="3400" dirty="0"/>
              <a:t> </a:t>
            </a:r>
            <a:r>
              <a:rPr lang="en-CA" sz="3400" b="1" dirty="0"/>
              <a:t>Pradeep M. Poonnoose </a:t>
            </a:r>
            <a:endParaRPr lang="en-CA" sz="3400" dirty="0"/>
          </a:p>
        </p:txBody>
      </p:sp>
      <p:sp>
        <p:nvSpPr>
          <p:cNvPr id="4" name="Content Placeholder 3">
            <a:extLst>
              <a:ext uri="{FF2B5EF4-FFF2-40B4-BE49-F238E27FC236}">
                <a16:creationId xmlns:a16="http://schemas.microsoft.com/office/drawing/2014/main" id="{C55858BC-2D61-48DA-A122-960D0296B4FA}"/>
              </a:ext>
            </a:extLst>
          </p:cNvPr>
          <p:cNvSpPr>
            <a:spLocks noGrp="1"/>
          </p:cNvSpPr>
          <p:nvPr>
            <p:ph idx="1"/>
          </p:nvPr>
        </p:nvSpPr>
        <p:spPr/>
        <p:txBody>
          <a:bodyPr>
            <a:normAutofit/>
          </a:bodyPr>
          <a:lstStyle/>
          <a:p>
            <a:pPr>
              <a:lnSpc>
                <a:spcPct val="100000"/>
              </a:lnSpc>
            </a:pPr>
            <a:r>
              <a:rPr lang="es-US" dirty="0"/>
              <a:t>Sin conflictos de interés que declarar.</a:t>
            </a:r>
            <a:endParaRPr lang="es-US" sz="2000" dirty="0"/>
          </a:p>
        </p:txBody>
      </p:sp>
    </p:spTree>
    <p:extLst>
      <p:ext uri="{BB962C8B-B14F-4D97-AF65-F5344CB8AC3E}">
        <p14:creationId xmlns:p14="http://schemas.microsoft.com/office/powerpoint/2010/main" val="4889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p:txBody>
          <a:bodyPr>
            <a:normAutofit/>
          </a:bodyPr>
          <a:lstStyle/>
          <a:p>
            <a:pPr>
              <a:lnSpc>
                <a:spcPct val="100000"/>
              </a:lnSpc>
            </a:pPr>
            <a:r>
              <a:rPr lang="es-US" sz="3400" dirty="0"/>
              <a:t>Autores</a:t>
            </a:r>
          </a:p>
        </p:txBody>
      </p:sp>
      <p:sp>
        <p:nvSpPr>
          <p:cNvPr id="3" name="Content Placeholder 2">
            <a:extLst>
              <a:ext uri="{FF2B5EF4-FFF2-40B4-BE49-F238E27FC236}">
                <a16:creationId xmlns:a16="http://schemas.microsoft.com/office/drawing/2014/main" id="{F789659E-9710-4E06-92A3-1FF234E667F7}"/>
              </a:ext>
            </a:extLst>
          </p:cNvPr>
          <p:cNvSpPr>
            <a:spLocks noGrp="1"/>
          </p:cNvSpPr>
          <p:nvPr>
            <p:ph idx="1"/>
          </p:nvPr>
        </p:nvSpPr>
        <p:spPr/>
        <p:txBody>
          <a:bodyPr>
            <a:noAutofit/>
          </a:bodyPr>
          <a:lstStyle/>
          <a:p>
            <a:pPr>
              <a:lnSpc>
                <a:spcPct val="100000"/>
              </a:lnSpc>
            </a:pPr>
            <a:r>
              <a:rPr lang="en-CA" sz="2000" b="1" dirty="0"/>
              <a:t>Pradeep M. Poonnoose</a:t>
            </a:r>
          </a:p>
          <a:p>
            <a:pPr>
              <a:lnSpc>
                <a:spcPct val="100000"/>
              </a:lnSpc>
            </a:pPr>
            <a:r>
              <a:rPr lang="en-CA" sz="2000" b="1" dirty="0"/>
              <a:t>Brian M. Feldman</a:t>
            </a:r>
          </a:p>
          <a:p>
            <a:pPr>
              <a:lnSpc>
                <a:spcPct val="100000"/>
              </a:lnSpc>
            </a:pPr>
            <a:r>
              <a:rPr lang="en-CA" sz="2000" b="1" dirty="0"/>
              <a:t>Piet de Kleijn</a:t>
            </a:r>
          </a:p>
          <a:p>
            <a:pPr>
              <a:lnSpc>
                <a:spcPct val="100000"/>
              </a:lnSpc>
            </a:pPr>
            <a:r>
              <a:rPr lang="en-CA" sz="2000" b="1" dirty="0"/>
              <a:t>Manuel A. Baarslag (PCH)</a:t>
            </a:r>
          </a:p>
          <a:p>
            <a:pPr>
              <a:lnSpc>
                <a:spcPct val="100000"/>
              </a:lnSpc>
            </a:pPr>
            <a:r>
              <a:rPr lang="en-CA" sz="2000" b="1" dirty="0"/>
              <a:t>Radoslaw Kaczmarek</a:t>
            </a:r>
          </a:p>
          <a:p>
            <a:pPr>
              <a:lnSpc>
                <a:spcPct val="100000"/>
              </a:lnSpc>
            </a:pPr>
            <a:r>
              <a:rPr lang="en-CA" sz="2000" b="1" dirty="0"/>
              <a:t>Johnny Mahlangu</a:t>
            </a:r>
          </a:p>
          <a:p>
            <a:pPr>
              <a:lnSpc>
                <a:spcPct val="100000"/>
              </a:lnSpc>
            </a:pPr>
            <a:r>
              <a:rPr lang="en-CA" sz="2000" b="1" dirty="0"/>
              <a:t>Margaret V. Ragni</a:t>
            </a:r>
          </a:p>
          <a:p>
            <a:pPr>
              <a:lnSpc>
                <a:spcPct val="100000"/>
              </a:lnSpc>
            </a:pPr>
            <a:r>
              <a:rPr lang="en-CA" sz="2000" b="1" dirty="0"/>
              <a:t>Glenn F. Pierce</a:t>
            </a:r>
          </a:p>
          <a:p>
            <a:pPr>
              <a:lnSpc>
                <a:spcPct val="100000"/>
              </a:lnSpc>
            </a:pPr>
            <a:r>
              <a:rPr lang="en-CA" sz="2000" b="1" dirty="0"/>
              <a:t>Alok Srivastava</a:t>
            </a:r>
            <a:endParaRPr lang="en-CA" sz="2000" dirty="0"/>
          </a:p>
          <a:p>
            <a:pPr>
              <a:lnSpc>
                <a:spcPct val="100000"/>
              </a:lnSpc>
            </a:pPr>
            <a:endParaRPr lang="en-CA" sz="2000" dirty="0"/>
          </a:p>
        </p:txBody>
      </p:sp>
      <p:pic>
        <p:nvPicPr>
          <p:cNvPr id="6" name="Picture 5">
            <a:extLst>
              <a:ext uri="{FF2B5EF4-FFF2-40B4-BE49-F238E27FC236}">
                <a16:creationId xmlns:a16="http://schemas.microsoft.com/office/drawing/2014/main" id="{54E9B102-70DC-4D88-B09D-3787AF150A17}"/>
              </a:ext>
            </a:extLst>
          </p:cNvPr>
          <p:cNvPicPr>
            <a:picLocks noChangeAspect="1"/>
          </p:cNvPicPr>
          <p:nvPr/>
        </p:nvPicPr>
        <p:blipFill>
          <a:blip r:embed="rId3"/>
          <a:srcRect/>
          <a:stretch/>
        </p:blipFill>
        <p:spPr>
          <a:xfrm>
            <a:off x="4602849" y="1657318"/>
            <a:ext cx="7216618" cy="3543364"/>
          </a:xfrm>
          <a:prstGeom prst="rect">
            <a:avLst/>
          </a:prstGeom>
        </p:spPr>
      </p:pic>
      <p:sp>
        <p:nvSpPr>
          <p:cNvPr id="7" name="Text Placeholder 7">
            <a:extLst>
              <a:ext uri="{FF2B5EF4-FFF2-40B4-BE49-F238E27FC236}">
                <a16:creationId xmlns:a16="http://schemas.microsoft.com/office/drawing/2014/main" id="{CE520323-6DBA-4341-A965-6EDD74885736}"/>
              </a:ext>
            </a:extLst>
          </p:cNvPr>
          <p:cNvSpPr>
            <a:spLocks noGrp="1"/>
          </p:cNvSpPr>
          <p:nvPr>
            <p:ph type="body" sz="quarter" idx="13"/>
          </p:nvPr>
        </p:nvSpPr>
        <p:spPr>
          <a:xfrm>
            <a:off x="838201" y="6356351"/>
            <a:ext cx="9925050" cy="365125"/>
          </a:xfrm>
        </p:spPr>
        <p:txBody>
          <a:bodyPr/>
          <a:lstStyle/>
          <a:p>
            <a:r>
              <a:rPr lang="es-US" dirty="0"/>
              <a:t>PCH, persona con hemofilia</a:t>
            </a:r>
          </a:p>
        </p:txBody>
      </p:sp>
    </p:spTree>
    <p:extLst>
      <p:ext uri="{BB962C8B-B14F-4D97-AF65-F5344CB8AC3E}">
        <p14:creationId xmlns:p14="http://schemas.microsoft.com/office/powerpoint/2010/main" val="85349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42CB-7429-466F-B24C-DEB01887FE12}"/>
              </a:ext>
            </a:extLst>
          </p:cNvPr>
          <p:cNvSpPr>
            <a:spLocks noGrp="1"/>
          </p:cNvSpPr>
          <p:nvPr>
            <p:ph type="title"/>
          </p:nvPr>
        </p:nvSpPr>
        <p:spPr>
          <a:xfrm>
            <a:off x="838199" y="225425"/>
            <a:ext cx="10515599" cy="737101"/>
          </a:xfrm>
        </p:spPr>
        <p:txBody>
          <a:bodyPr>
            <a:normAutofit/>
          </a:bodyPr>
          <a:lstStyle/>
          <a:p>
            <a:r>
              <a:rPr lang="es-US" dirty="0"/>
              <a:t>Introducción</a:t>
            </a:r>
          </a:p>
        </p:txBody>
      </p:sp>
      <p:sp>
        <p:nvSpPr>
          <p:cNvPr id="4" name="Content Placeholder 3">
            <a:extLst>
              <a:ext uri="{FF2B5EF4-FFF2-40B4-BE49-F238E27FC236}">
                <a16:creationId xmlns:a16="http://schemas.microsoft.com/office/drawing/2014/main" id="{7A138064-6451-47F2-9559-D88FAE1BFBF2}"/>
              </a:ext>
            </a:extLst>
          </p:cNvPr>
          <p:cNvSpPr>
            <a:spLocks noGrp="1"/>
          </p:cNvSpPr>
          <p:nvPr>
            <p:ph idx="1"/>
          </p:nvPr>
        </p:nvSpPr>
        <p:spPr>
          <a:xfrm>
            <a:off x="838200" y="1015690"/>
            <a:ext cx="10515600" cy="5404361"/>
          </a:xfrm>
        </p:spPr>
        <p:txBody>
          <a:bodyPr>
            <a:noAutofit/>
          </a:bodyPr>
          <a:lstStyle/>
          <a:p>
            <a:pPr marL="0" indent="0">
              <a:spcBef>
                <a:spcPts val="600"/>
              </a:spcBef>
              <a:buNone/>
            </a:pPr>
            <a:r>
              <a:rPr lang="es-US" dirty="0"/>
              <a:t>Los </a:t>
            </a:r>
            <a:r>
              <a:rPr lang="es-US" b="1" dirty="0"/>
              <a:t>resultados</a:t>
            </a:r>
            <a:r>
              <a:rPr lang="es-US" dirty="0"/>
              <a:t> se refieren al </a:t>
            </a:r>
            <a:r>
              <a:rPr lang="es-US" b="1" dirty="0"/>
              <a:t>estado de un paciente que se presenta a partir de una enfermedad o de una intervención médica</a:t>
            </a:r>
            <a:r>
              <a:rPr lang="es-US" dirty="0"/>
              <a:t>, y que se valora mediante evaluaciones clínicas que abarcan el uso de:</a:t>
            </a:r>
          </a:p>
          <a:p>
            <a:pPr>
              <a:spcBef>
                <a:spcPts val="600"/>
              </a:spcBef>
            </a:pPr>
            <a:r>
              <a:rPr lang="es-US" dirty="0"/>
              <a:t>Instrumentos de valoración de la calidad de vida relacionada con la salud, tanto genéricos como específicos para un trastorno</a:t>
            </a:r>
          </a:p>
          <a:p>
            <a:pPr>
              <a:spcBef>
                <a:spcPts val="600"/>
              </a:spcBef>
            </a:pPr>
            <a:r>
              <a:rPr lang="es-US" dirty="0"/>
              <a:t>Mediciones de los resultados reportados por los pacientes </a:t>
            </a:r>
          </a:p>
          <a:p>
            <a:pPr>
              <a:spcBef>
                <a:spcPts val="600"/>
              </a:spcBef>
            </a:pPr>
            <a:r>
              <a:rPr lang="es-US" dirty="0"/>
              <a:t>Pruebas de laboratorio  </a:t>
            </a:r>
          </a:p>
          <a:p>
            <a:pPr>
              <a:spcBef>
                <a:spcPts val="600"/>
              </a:spcBef>
            </a:pPr>
            <a:r>
              <a:rPr lang="es-US" dirty="0"/>
              <a:t>Estudios de imágenes </a:t>
            </a:r>
          </a:p>
          <a:p>
            <a:pPr marL="0" indent="0">
              <a:spcBef>
                <a:spcPts val="600"/>
              </a:spcBef>
              <a:buNone/>
            </a:pPr>
            <a:endParaRPr lang="es-US" dirty="0"/>
          </a:p>
          <a:p>
            <a:pPr marL="0" indent="0">
              <a:spcBef>
                <a:spcPts val="600"/>
              </a:spcBef>
              <a:buNone/>
            </a:pPr>
            <a:r>
              <a:rPr lang="es-US" dirty="0"/>
              <a:t>Los instrumentos de valoración de resultados en la hemofilia miden diversos parámetros, entre ellos los siguientes:</a:t>
            </a:r>
          </a:p>
          <a:p>
            <a:pPr>
              <a:spcBef>
                <a:spcPts val="600"/>
              </a:spcBef>
            </a:pPr>
            <a:r>
              <a:rPr lang="es-US" dirty="0"/>
              <a:t>Actividades y participación</a:t>
            </a:r>
          </a:p>
          <a:p>
            <a:pPr>
              <a:spcBef>
                <a:spcPts val="600"/>
              </a:spcBef>
            </a:pPr>
            <a:r>
              <a:rPr lang="es-US" dirty="0"/>
              <a:t>Estructura y función corporales</a:t>
            </a:r>
          </a:p>
          <a:p>
            <a:pPr>
              <a:spcBef>
                <a:spcPts val="600"/>
              </a:spcBef>
            </a:pPr>
            <a:r>
              <a:rPr lang="es-US" dirty="0"/>
              <a:t>Carga de la enfermedad</a:t>
            </a:r>
          </a:p>
          <a:p>
            <a:pPr>
              <a:spcBef>
                <a:spcPts val="600"/>
              </a:spcBef>
            </a:pPr>
            <a:r>
              <a:rPr lang="es-US" dirty="0"/>
              <a:t>Estado de salud </a:t>
            </a:r>
          </a:p>
        </p:txBody>
      </p:sp>
    </p:spTree>
    <p:extLst>
      <p:ext uri="{BB962C8B-B14F-4D97-AF65-F5344CB8AC3E}">
        <p14:creationId xmlns:p14="http://schemas.microsoft.com/office/powerpoint/2010/main" val="423683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42CB-7429-466F-B24C-DEB01887FE12}"/>
              </a:ext>
            </a:extLst>
          </p:cNvPr>
          <p:cNvSpPr>
            <a:spLocks noGrp="1"/>
          </p:cNvSpPr>
          <p:nvPr>
            <p:ph type="title"/>
          </p:nvPr>
        </p:nvSpPr>
        <p:spPr>
          <a:xfrm>
            <a:off x="838199" y="225425"/>
            <a:ext cx="10515599" cy="1090079"/>
          </a:xfrm>
        </p:spPr>
        <p:txBody>
          <a:bodyPr>
            <a:normAutofit/>
          </a:bodyPr>
          <a:lstStyle/>
          <a:p>
            <a:r>
              <a:rPr lang="es-US" dirty="0"/>
              <a:t>Objetivos de la valoración de resultados</a:t>
            </a:r>
          </a:p>
        </p:txBody>
      </p:sp>
      <p:sp>
        <p:nvSpPr>
          <p:cNvPr id="4" name="Content Placeholder 3">
            <a:extLst>
              <a:ext uri="{FF2B5EF4-FFF2-40B4-BE49-F238E27FC236}">
                <a16:creationId xmlns:a16="http://schemas.microsoft.com/office/drawing/2014/main" id="{7A138064-6451-47F2-9559-D88FAE1BFBF2}"/>
              </a:ext>
            </a:extLst>
          </p:cNvPr>
          <p:cNvSpPr>
            <a:spLocks noGrp="1"/>
          </p:cNvSpPr>
          <p:nvPr>
            <p:ph idx="1"/>
          </p:nvPr>
        </p:nvSpPr>
        <p:spPr>
          <a:xfrm>
            <a:off x="838200" y="1562100"/>
            <a:ext cx="10515600" cy="4614863"/>
          </a:xfrm>
        </p:spPr>
        <p:txBody>
          <a:bodyPr>
            <a:normAutofit/>
          </a:bodyPr>
          <a:lstStyle/>
          <a:p>
            <a:pPr marL="0" indent="0">
              <a:buNone/>
            </a:pPr>
            <a:r>
              <a:rPr lang="es-US" dirty="0"/>
              <a:t>Los </a:t>
            </a:r>
            <a:r>
              <a:rPr lang="es-US" b="1" dirty="0"/>
              <a:t>propósitos</a:t>
            </a:r>
            <a:r>
              <a:rPr lang="es-US" dirty="0"/>
              <a:t> de la valoración de resultados son los siguientes:</a:t>
            </a:r>
          </a:p>
          <a:p>
            <a:r>
              <a:rPr lang="es-US" dirty="0"/>
              <a:t>Dar seguimiento al curso de la enfermedad de una persona.</a:t>
            </a:r>
          </a:p>
          <a:p>
            <a:r>
              <a:rPr lang="es-US" dirty="0"/>
              <a:t>Obtener información para orientar la atención médica habitual.</a:t>
            </a:r>
          </a:p>
          <a:p>
            <a:r>
              <a:rPr lang="es-US" dirty="0"/>
              <a:t>Medir la respuesta a la terapia.</a:t>
            </a:r>
          </a:p>
          <a:p>
            <a:r>
              <a:rPr lang="es-US" dirty="0"/>
              <a:t>Determinar si hay necesidad de modificar la terapia.</a:t>
            </a:r>
          </a:p>
          <a:p>
            <a:r>
              <a:rPr lang="es-US" dirty="0"/>
              <a:t>Cuantificar la salud de un grupo de pacientes.</a:t>
            </a:r>
          </a:p>
          <a:p>
            <a:r>
              <a:rPr lang="es-US" dirty="0"/>
              <a:t>Medir la calidad de la atención.</a:t>
            </a:r>
          </a:p>
          <a:p>
            <a:r>
              <a:rPr lang="es-US" dirty="0"/>
              <a:t>Abogar por recursos.</a:t>
            </a:r>
          </a:p>
          <a:p>
            <a:pPr lvl="0"/>
            <a:endParaRPr lang="en-CA" dirty="0"/>
          </a:p>
          <a:p>
            <a:endParaRPr lang="en-CA" dirty="0"/>
          </a:p>
        </p:txBody>
      </p:sp>
    </p:spTree>
    <p:extLst>
      <p:ext uri="{BB962C8B-B14F-4D97-AF65-F5344CB8AC3E}">
        <p14:creationId xmlns:p14="http://schemas.microsoft.com/office/powerpoint/2010/main" val="136746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67C3-3D6A-46E5-A11A-DF7C7247E56B}"/>
              </a:ext>
            </a:extLst>
          </p:cNvPr>
          <p:cNvSpPr>
            <a:spLocks noGrp="1"/>
          </p:cNvSpPr>
          <p:nvPr>
            <p:ph type="title"/>
          </p:nvPr>
        </p:nvSpPr>
        <p:spPr/>
        <p:txBody>
          <a:bodyPr>
            <a:noAutofit/>
          </a:bodyPr>
          <a:lstStyle/>
          <a:p>
            <a:pPr>
              <a:lnSpc>
                <a:spcPct val="100000"/>
              </a:lnSpc>
            </a:pPr>
            <a:r>
              <a:rPr lang="es-US" dirty="0">
                <a:latin typeface="Arial" panose="020B0604020202020204" pitchFamily="34" charset="0"/>
                <a:cs typeface="Arial" panose="020B0604020202020204" pitchFamily="34" charset="0"/>
              </a:rPr>
              <a:t>Valoración de resultados</a:t>
            </a:r>
            <a:br>
              <a:rPr lang="es-US" sz="3400" b="1" dirty="0">
                <a:latin typeface="Arial" panose="020B0604020202020204" pitchFamily="34" charset="0"/>
                <a:cs typeface="Arial" panose="020B0604020202020204" pitchFamily="34" charset="0"/>
              </a:rPr>
            </a:br>
            <a:r>
              <a:rPr lang="es-US" sz="3400" b="1" dirty="0">
                <a:latin typeface="Arial" panose="020B0604020202020204" pitchFamily="34" charset="0"/>
                <a:cs typeface="Arial" panose="020B0604020202020204" pitchFamily="34" charset="0"/>
              </a:rPr>
              <a:t>Dos aspectos principales</a:t>
            </a:r>
          </a:p>
        </p:txBody>
      </p:sp>
      <p:sp>
        <p:nvSpPr>
          <p:cNvPr id="4" name="Rounded Rectangle 3">
            <a:extLst>
              <a:ext uri="{FF2B5EF4-FFF2-40B4-BE49-F238E27FC236}">
                <a16:creationId xmlns:a16="http://schemas.microsoft.com/office/drawing/2014/main" id="{49112B81-8EDF-4AEB-AAED-9A187CEF9BCA}"/>
              </a:ext>
            </a:extLst>
          </p:cNvPr>
          <p:cNvSpPr/>
          <p:nvPr/>
        </p:nvSpPr>
        <p:spPr>
          <a:xfrm>
            <a:off x="1189604" y="1896824"/>
            <a:ext cx="4515869"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dirty="0">
                <a:solidFill>
                  <a:schemeClr val="bg1"/>
                </a:solidFill>
                <a:latin typeface="Arial" panose="020B0604020202020204" pitchFamily="34" charset="0"/>
                <a:cs typeface="Arial" panose="020B0604020202020204" pitchFamily="34" charset="0"/>
              </a:rPr>
              <a:t>Resultados relacionados con la enfermedad =</a:t>
            </a:r>
            <a:r>
              <a:rPr lang="es-US" sz="2000" dirty="0">
                <a:solidFill>
                  <a:schemeClr val="bg1"/>
                </a:solidFill>
                <a:latin typeface="Arial" panose="020B0604020202020204" pitchFamily="34" charset="0"/>
                <a:cs typeface="Arial" panose="020B0604020202020204" pitchFamily="34" charset="0"/>
              </a:rPr>
              <a:t> eficacia de la terapia hemostática</a:t>
            </a:r>
          </a:p>
        </p:txBody>
      </p:sp>
      <p:sp>
        <p:nvSpPr>
          <p:cNvPr id="5" name="Rounded Rectangle 4">
            <a:extLst>
              <a:ext uri="{FF2B5EF4-FFF2-40B4-BE49-F238E27FC236}">
                <a16:creationId xmlns:a16="http://schemas.microsoft.com/office/drawing/2014/main" id="{33D3BFA8-6AC5-40B4-B040-5C64FECB9759}"/>
              </a:ext>
            </a:extLst>
          </p:cNvPr>
          <p:cNvSpPr/>
          <p:nvPr/>
        </p:nvSpPr>
        <p:spPr>
          <a:xfrm>
            <a:off x="6486525" y="1896824"/>
            <a:ext cx="4515868"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dirty="0">
                <a:solidFill>
                  <a:schemeClr val="bg1"/>
                </a:solidFill>
                <a:latin typeface="Arial" panose="020B0604020202020204" pitchFamily="34" charset="0"/>
                <a:cs typeface="Arial" panose="020B0604020202020204" pitchFamily="34" charset="0"/>
              </a:rPr>
              <a:t>Resultados relacionados con la terapia = </a:t>
            </a:r>
            <a:r>
              <a:rPr lang="es-US" sz="2000" dirty="0">
                <a:solidFill>
                  <a:schemeClr val="bg1"/>
                </a:solidFill>
                <a:latin typeface="Arial" panose="020B0604020202020204" pitchFamily="34" charset="0"/>
                <a:cs typeface="Arial" panose="020B0604020202020204" pitchFamily="34" charset="0"/>
              </a:rPr>
              <a:t> Qué necesita monitorearse</a:t>
            </a:r>
          </a:p>
        </p:txBody>
      </p:sp>
      <p:sp>
        <p:nvSpPr>
          <p:cNvPr id="6" name="TextBox 5">
            <a:extLst>
              <a:ext uri="{FF2B5EF4-FFF2-40B4-BE49-F238E27FC236}">
                <a16:creationId xmlns:a16="http://schemas.microsoft.com/office/drawing/2014/main" id="{109DEC75-790D-4418-A19F-7A70ACA4D07B}"/>
              </a:ext>
            </a:extLst>
          </p:cNvPr>
          <p:cNvSpPr txBox="1"/>
          <p:nvPr/>
        </p:nvSpPr>
        <p:spPr>
          <a:xfrm>
            <a:off x="1197538" y="3444714"/>
            <a:ext cx="4500000" cy="1804749"/>
          </a:xfrm>
          <a:prstGeom prst="roundRect">
            <a:avLst/>
          </a:prstGeom>
          <a:noFill/>
          <a:ln w="28575">
            <a:solidFill>
              <a:schemeClr val="accent1"/>
            </a:solidFill>
          </a:ln>
        </p:spPr>
        <p:txBody>
          <a:bodyPr wrap="square" rtlCol="0">
            <a:spAutoFit/>
          </a:bodyPr>
          <a:lstStyle/>
          <a:p>
            <a:pPr marL="285750" indent="-285750" algn="l">
              <a:buClr>
                <a:srgbClr val="642566"/>
              </a:buClr>
              <a:buFont typeface="Arial" panose="020B0604020202020204" pitchFamily="34" charset="0"/>
              <a:buChar char="•"/>
            </a:pPr>
            <a:r>
              <a:rPr lang="es-US" sz="2000" dirty="0">
                <a:latin typeface="Arial" panose="020B0604020202020204" pitchFamily="34" charset="0"/>
                <a:cs typeface="Arial" panose="020B0604020202020204" pitchFamily="34" charset="0"/>
              </a:rPr>
              <a:t>F</a:t>
            </a:r>
            <a:r>
              <a:rPr lang="es-US" sz="2000" b="0" i="0" u="none" strike="noStrike" baseline="0" dirty="0">
                <a:latin typeface="Arial" panose="020B0604020202020204" pitchFamily="34" charset="0"/>
                <a:cs typeface="Arial" panose="020B0604020202020204" pitchFamily="34" charset="0"/>
              </a:rPr>
              <a:t>recuencia de las hemorragias</a:t>
            </a:r>
          </a:p>
          <a:p>
            <a:pPr marL="285750" indent="-285750" algn="l">
              <a:buClr>
                <a:srgbClr val="642566"/>
              </a:buClr>
              <a:buFont typeface="Arial" panose="020B0604020202020204" pitchFamily="34" charset="0"/>
              <a:buChar char="•"/>
            </a:pPr>
            <a:r>
              <a:rPr lang="es-US" sz="2000" b="0" i="0" u="none" strike="noStrike" baseline="0" dirty="0">
                <a:latin typeface="Arial" panose="020B0604020202020204" pitchFamily="34" charset="0"/>
                <a:cs typeface="Arial" panose="020B0604020202020204" pitchFamily="34" charset="0"/>
              </a:rPr>
              <a:t>Dolor</a:t>
            </a:r>
          </a:p>
          <a:p>
            <a:pPr marL="285750" indent="-285750" algn="l">
              <a:buClr>
                <a:srgbClr val="642566"/>
              </a:buClr>
              <a:buFont typeface="Arial" panose="020B0604020202020204" pitchFamily="34" charset="0"/>
              <a:buChar char="•"/>
            </a:pPr>
            <a:r>
              <a:rPr lang="es-US" sz="2000" b="0" i="0" u="none" strike="noStrike" baseline="0" dirty="0">
                <a:latin typeface="Arial" panose="020B0604020202020204" pitchFamily="34" charset="0"/>
                <a:cs typeface="Arial" panose="020B0604020202020204" pitchFamily="34" charset="0"/>
              </a:rPr>
              <a:t>Impacto de las hemorragias en el sistema musculoesquelético</a:t>
            </a:r>
          </a:p>
          <a:p>
            <a:pPr marL="285750" indent="-285750" algn="l">
              <a:buClr>
                <a:srgbClr val="642566"/>
              </a:buClr>
              <a:buFont typeface="Arial" panose="020B0604020202020204" pitchFamily="34" charset="0"/>
              <a:buChar char="•"/>
            </a:pPr>
            <a:r>
              <a:rPr lang="es-US" sz="2000" dirty="0">
                <a:latin typeface="Arial" panose="020B0604020202020204" pitchFamily="34" charset="0"/>
                <a:cs typeface="Arial" panose="020B0604020202020204" pitchFamily="34" charset="0"/>
              </a:rPr>
              <a:t>Calidad de vida</a:t>
            </a:r>
            <a:endParaRPr lang="es-US" sz="2000" b="0" i="0" u="none" strike="noStrike" baseline="0" dirty="0">
              <a:latin typeface="Arial" panose="020B0604020202020204" pitchFamily="34" charset="0"/>
              <a:cs typeface="Arial" panose="020B0604020202020204" pitchFamily="34" charset="0"/>
            </a:endParaRPr>
          </a:p>
        </p:txBody>
      </p:sp>
      <p:sp>
        <p:nvSpPr>
          <p:cNvPr id="7" name="Arrow: Down 6">
            <a:extLst>
              <a:ext uri="{FF2B5EF4-FFF2-40B4-BE49-F238E27FC236}">
                <a16:creationId xmlns:a16="http://schemas.microsoft.com/office/drawing/2014/main" id="{8C542193-59C0-4B87-84C4-14B72A8E6788}"/>
              </a:ext>
            </a:extLst>
          </p:cNvPr>
          <p:cNvSpPr/>
          <p:nvPr/>
        </p:nvSpPr>
        <p:spPr>
          <a:xfrm>
            <a:off x="3265546" y="2914905"/>
            <a:ext cx="363985" cy="42612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81A5AD26-C880-41E6-95ED-E28E7A588BCA}"/>
              </a:ext>
            </a:extLst>
          </p:cNvPr>
          <p:cNvSpPr txBox="1"/>
          <p:nvPr/>
        </p:nvSpPr>
        <p:spPr>
          <a:xfrm>
            <a:off x="6369330" y="3429000"/>
            <a:ext cx="4633063" cy="1804749"/>
          </a:xfrm>
          <a:prstGeom prst="roundRect">
            <a:avLst/>
          </a:prstGeom>
          <a:noFill/>
          <a:ln w="28575">
            <a:solidFill>
              <a:schemeClr val="accent1"/>
            </a:solidFill>
          </a:ln>
        </p:spPr>
        <p:txBody>
          <a:bodyPr wrap="square" rtlCol="0">
            <a:spAutoFit/>
          </a:bodyPr>
          <a:lstStyle>
            <a:defPPr>
              <a:defRPr lang="en-US"/>
            </a:defPPr>
            <a:lvl1pPr marL="285750" indent="-285750">
              <a:buFont typeface="Arial" panose="020B0604020202020204" pitchFamily="34" charset="0"/>
              <a:buChar char="•"/>
              <a:defRPr>
                <a:latin typeface="Arial" panose="020B0604020202020204" pitchFamily="34" charset="0"/>
                <a:cs typeface="Arial" panose="020B0604020202020204" pitchFamily="34" charset="0"/>
              </a:defRPr>
            </a:lvl1pPr>
          </a:lstStyle>
          <a:p>
            <a:pPr>
              <a:buClr>
                <a:srgbClr val="642566"/>
              </a:buClr>
            </a:pPr>
            <a:r>
              <a:rPr lang="es-US" sz="2000" dirty="0"/>
              <a:t>Formación de inhibidores</a:t>
            </a:r>
          </a:p>
          <a:p>
            <a:pPr>
              <a:buClr>
                <a:srgbClr val="642566"/>
              </a:buClr>
            </a:pPr>
            <a:r>
              <a:rPr lang="es-US" sz="2000" dirty="0"/>
              <a:t>Trombosis </a:t>
            </a:r>
          </a:p>
          <a:p>
            <a:pPr>
              <a:buClr>
                <a:srgbClr val="642566"/>
              </a:buClr>
            </a:pPr>
            <a:r>
              <a:rPr lang="es-US" sz="2000" dirty="0"/>
              <a:t>Reacciones alérgicas/anafilácticas</a:t>
            </a:r>
          </a:p>
          <a:p>
            <a:pPr>
              <a:buClr>
                <a:srgbClr val="642566"/>
              </a:buClr>
            </a:pPr>
            <a:endParaRPr lang="es-US" sz="2000" dirty="0"/>
          </a:p>
          <a:p>
            <a:pPr marL="0" indent="0">
              <a:buClr>
                <a:srgbClr val="642566"/>
              </a:buClr>
              <a:buNone/>
            </a:pPr>
            <a:endParaRPr lang="en-CA" sz="2000" dirty="0"/>
          </a:p>
        </p:txBody>
      </p:sp>
      <p:sp>
        <p:nvSpPr>
          <p:cNvPr id="9" name="Arrow: Down 8">
            <a:extLst>
              <a:ext uri="{FF2B5EF4-FFF2-40B4-BE49-F238E27FC236}">
                <a16:creationId xmlns:a16="http://schemas.microsoft.com/office/drawing/2014/main" id="{FF61B6C8-88F2-44D5-AB93-DC6816784948}"/>
              </a:ext>
            </a:extLst>
          </p:cNvPr>
          <p:cNvSpPr/>
          <p:nvPr/>
        </p:nvSpPr>
        <p:spPr>
          <a:xfrm>
            <a:off x="8562467" y="2936143"/>
            <a:ext cx="363985" cy="42612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83216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0D6-7A67-49B0-921E-28749E9F4B8F}"/>
              </a:ext>
            </a:extLst>
          </p:cNvPr>
          <p:cNvSpPr>
            <a:spLocks noGrp="1"/>
          </p:cNvSpPr>
          <p:nvPr>
            <p:ph type="title"/>
          </p:nvPr>
        </p:nvSpPr>
        <p:spPr/>
        <p:txBody>
          <a:bodyPr>
            <a:noAutofit/>
          </a:bodyPr>
          <a:lstStyle/>
          <a:p>
            <a:pPr>
              <a:lnSpc>
                <a:spcPct val="100000"/>
              </a:lnSpc>
            </a:pPr>
            <a:r>
              <a:rPr lang="es-US" dirty="0">
                <a:latin typeface="Arial" panose="020B0604020202020204" pitchFamily="34" charset="0"/>
                <a:cs typeface="Arial" panose="020B0604020202020204" pitchFamily="34" charset="0"/>
              </a:rPr>
              <a:t>Resultado</a:t>
            </a:r>
            <a:br>
              <a:rPr lang="es-US" sz="3400" dirty="0">
                <a:latin typeface="Arial" panose="020B0604020202020204" pitchFamily="34" charset="0"/>
                <a:cs typeface="Arial" panose="020B0604020202020204" pitchFamily="34" charset="0"/>
              </a:rPr>
            </a:br>
            <a:r>
              <a:rPr lang="es-US" sz="3400" b="1" dirty="0">
                <a:latin typeface="Arial" panose="020B0604020202020204" pitchFamily="34" charset="0"/>
                <a:cs typeface="Arial" panose="020B0604020202020204" pitchFamily="34" charset="0"/>
              </a:rPr>
              <a:t>Frecuencia de las hemorragias</a:t>
            </a:r>
          </a:p>
        </p:txBody>
      </p:sp>
      <p:sp>
        <p:nvSpPr>
          <p:cNvPr id="4" name="Content Placeholder 3">
            <a:extLst>
              <a:ext uri="{FF2B5EF4-FFF2-40B4-BE49-F238E27FC236}">
                <a16:creationId xmlns:a16="http://schemas.microsoft.com/office/drawing/2014/main" id="{B749B2F9-7424-40C7-B242-112E339D6564}"/>
              </a:ext>
            </a:extLst>
          </p:cNvPr>
          <p:cNvSpPr>
            <a:spLocks noGrp="1"/>
          </p:cNvSpPr>
          <p:nvPr>
            <p:ph idx="1"/>
          </p:nvPr>
        </p:nvSpPr>
        <p:spPr>
          <a:xfrm>
            <a:off x="838200" y="1562101"/>
            <a:ext cx="10515600" cy="901700"/>
          </a:xfrm>
        </p:spPr>
        <p:txBody>
          <a:bodyPr>
            <a:noAutofit/>
          </a:bodyPr>
          <a:lstStyle/>
          <a:p>
            <a:r>
              <a:rPr lang="es-US" dirty="0"/>
              <a:t>La frecuencia de las hemorragias es el </a:t>
            </a:r>
            <a:r>
              <a:rPr lang="es-US" b="1" dirty="0"/>
              <a:t>indicador más importante de la eficacia de la terapia hemostática</a:t>
            </a:r>
            <a:r>
              <a:rPr lang="es-US" dirty="0"/>
              <a:t> y el </a:t>
            </a:r>
            <a:r>
              <a:rPr lang="es-US" b="1" dirty="0"/>
              <a:t>mejor indicador pronóstico alterno </a:t>
            </a:r>
            <a:r>
              <a:rPr lang="es-US" dirty="0"/>
              <a:t>de los resultados musculoesqueléticos a largo plazo.</a:t>
            </a:r>
          </a:p>
        </p:txBody>
      </p:sp>
      <p:sp>
        <p:nvSpPr>
          <p:cNvPr id="5" name="Text Placeholder 4">
            <a:extLst>
              <a:ext uri="{FF2B5EF4-FFF2-40B4-BE49-F238E27FC236}">
                <a16:creationId xmlns:a16="http://schemas.microsoft.com/office/drawing/2014/main" id="{A561E7E7-8E55-4FC0-8AB1-B3A348F94EC5}"/>
              </a:ext>
            </a:extLst>
          </p:cNvPr>
          <p:cNvSpPr>
            <a:spLocks noGrp="1"/>
          </p:cNvSpPr>
          <p:nvPr>
            <p:ph type="body" sz="quarter" idx="13"/>
          </p:nvPr>
        </p:nvSpPr>
        <p:spPr/>
        <p:txBody>
          <a:bodyPr/>
          <a:lstStyle/>
          <a:p>
            <a:endParaRPr lang="en-CA" dirty="0"/>
          </a:p>
        </p:txBody>
      </p:sp>
      <p:graphicFrame>
        <p:nvGraphicFramePr>
          <p:cNvPr id="15" name="Table 15">
            <a:extLst>
              <a:ext uri="{FF2B5EF4-FFF2-40B4-BE49-F238E27FC236}">
                <a16:creationId xmlns:a16="http://schemas.microsoft.com/office/drawing/2014/main" id="{5D9A53B7-530A-4860-8A2F-81828A3B50BC}"/>
              </a:ext>
            </a:extLst>
          </p:cNvPr>
          <p:cNvGraphicFramePr>
            <a:graphicFrameLocks noGrp="1"/>
          </p:cNvGraphicFramePr>
          <p:nvPr>
            <p:extLst>
              <p:ext uri="{D42A27DB-BD31-4B8C-83A1-F6EECF244321}">
                <p14:modId xmlns:p14="http://schemas.microsoft.com/office/powerpoint/2010/main" val="2888871894"/>
              </p:ext>
            </p:extLst>
          </p:nvPr>
        </p:nvGraphicFramePr>
        <p:xfrm>
          <a:off x="838199" y="2715486"/>
          <a:ext cx="10575713" cy="2926080"/>
        </p:xfrm>
        <a:graphic>
          <a:graphicData uri="http://schemas.openxmlformats.org/drawingml/2006/table">
            <a:tbl>
              <a:tblPr firstRow="1" bandRow="1">
                <a:tableStyleId>{3B4B98B0-60AC-42C2-AFA5-B58CD77FA1E5}</a:tableStyleId>
              </a:tblPr>
              <a:tblGrid>
                <a:gridCol w="1846580">
                  <a:extLst>
                    <a:ext uri="{9D8B030D-6E8A-4147-A177-3AD203B41FA5}">
                      <a16:colId xmlns:a16="http://schemas.microsoft.com/office/drawing/2014/main" val="2048170916"/>
                    </a:ext>
                  </a:extLst>
                </a:gridCol>
                <a:gridCol w="8729133">
                  <a:extLst>
                    <a:ext uri="{9D8B030D-6E8A-4147-A177-3AD203B41FA5}">
                      <a16:colId xmlns:a16="http://schemas.microsoft.com/office/drawing/2014/main" val="126621766"/>
                    </a:ext>
                  </a:extLst>
                </a:gridCol>
              </a:tblGrid>
              <a:tr h="1551812">
                <a:tc>
                  <a:txBody>
                    <a:bodyPr/>
                    <a:lstStyle/>
                    <a:p>
                      <a:r>
                        <a:rPr lang="es-US" sz="2000" b="1" noProof="0" dirty="0">
                          <a:solidFill>
                            <a:srgbClr val="008BB0"/>
                          </a:solidFill>
                        </a:rPr>
                        <a:t>Hemorragia articular</a:t>
                      </a:r>
                    </a:p>
                  </a:txBody>
                  <a:tcPr anchor="ctr"/>
                </a:tc>
                <a:tc>
                  <a:txBody>
                    <a:bodyPr/>
                    <a:lstStyle/>
                    <a:p>
                      <a:pPr marL="0" lvl="1" algn="l" defTabSz="666750">
                        <a:lnSpc>
                          <a:spcPct val="100000"/>
                        </a:lnSpc>
                        <a:spcBef>
                          <a:spcPct val="0"/>
                        </a:spcBef>
                        <a:spcAft>
                          <a:spcPts val="0"/>
                        </a:spcAft>
                      </a:pPr>
                      <a:r>
                        <a:rPr lang="es-US" sz="2000" b="1" kern="1200" baseline="0" noProof="0" dirty="0"/>
                        <a:t>Una sensación inusual de “aura” en la articulación</a:t>
                      </a:r>
                      <a:r>
                        <a:rPr lang="es-US" sz="2000" b="0" kern="1200" baseline="0" noProof="0" dirty="0"/>
                        <a:t>, en combinación con cualesquiera de los siguientes síntomas: Inflamación en aumento o calentamiento de la piel que recubre la articulación; dolor en aumento; o pérdida progresiva del rango de movimiento o dificultad para usar la extremidad, en comparación con los valores iniciales.</a:t>
                      </a:r>
                      <a:endParaRPr lang="es-US" sz="2000" kern="12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77254693"/>
                  </a:ext>
                </a:extLst>
              </a:tr>
              <a:tr h="1193701">
                <a:tc>
                  <a:txBody>
                    <a:bodyPr/>
                    <a:lstStyle/>
                    <a:p>
                      <a:r>
                        <a:rPr lang="es-US" sz="2000" b="1" noProof="0" dirty="0">
                          <a:solidFill>
                            <a:srgbClr val="008BB0"/>
                          </a:solidFill>
                        </a:rPr>
                        <a:t>Hemorragia muscular</a:t>
                      </a:r>
                    </a:p>
                  </a:txBody>
                  <a:tcPr anchor="ctr"/>
                </a:tc>
                <a:tc>
                  <a:txBody>
                    <a:bodyPr/>
                    <a:lstStyle/>
                    <a:p>
                      <a:pPr marL="0" lvl="1" algn="l" defTabSz="666750">
                        <a:lnSpc>
                          <a:spcPct val="100000"/>
                        </a:lnSpc>
                        <a:spcBef>
                          <a:spcPct val="0"/>
                        </a:spcBef>
                        <a:spcAft>
                          <a:spcPts val="0"/>
                        </a:spcAft>
                      </a:pPr>
                      <a:r>
                        <a:rPr lang="es-US" sz="2000" b="1" kern="1200" baseline="0" noProof="0" dirty="0"/>
                        <a:t>Un episodio hemorrágico en un músculo, </a:t>
                      </a:r>
                      <a:r>
                        <a:rPr lang="es-US" sz="2000" b="0" kern="1200" baseline="0" noProof="0" dirty="0"/>
                        <a:t>determinado clínicamente y/o mediante estudios de imágenes, generalmente relacionado con dolor y/o inflamación, y pérdida de movimiento, en comparación con los valores iniciales. </a:t>
                      </a:r>
                      <a:endParaRPr lang="es-US" sz="2000" kern="12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00195412"/>
                  </a:ext>
                </a:extLst>
              </a:tr>
            </a:tbl>
          </a:graphicData>
        </a:graphic>
      </p:graphicFrame>
    </p:spTree>
    <p:extLst>
      <p:ext uri="{BB962C8B-B14F-4D97-AF65-F5344CB8AC3E}">
        <p14:creationId xmlns:p14="http://schemas.microsoft.com/office/powerpoint/2010/main" val="235625003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FH">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5016</TotalTime>
  <Words>2820</Words>
  <Application>Microsoft Office PowerPoint</Application>
  <PresentationFormat>Widescreen</PresentationFormat>
  <Paragraphs>230</Paragraphs>
  <Slides>33</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33</vt:i4>
      </vt:variant>
    </vt:vector>
  </HeadingPairs>
  <TitlesOfParts>
    <vt:vector size="37" baseType="lpstr">
      <vt:lpstr>Arial</vt:lpstr>
      <vt:lpstr>Calibri</vt:lpstr>
      <vt:lpstr>Office Theme</vt:lpstr>
      <vt:lpstr>WFH</vt:lpstr>
      <vt:lpstr>Guías para el tratamiento de la hemofilia, para todos</vt:lpstr>
      <vt:lpstr>Guías de la FMH para el tratamiento de la hemofilia</vt:lpstr>
      <vt:lpstr>Capítulo 11: Valoración de resultados</vt:lpstr>
      <vt:lpstr>Divulgaciones: Pradeep M. Poonnoose </vt:lpstr>
      <vt:lpstr>Autores</vt:lpstr>
      <vt:lpstr>Introducción</vt:lpstr>
      <vt:lpstr>Objetivos de la valoración de resultados</vt:lpstr>
      <vt:lpstr>Valoración de resultados Dos aspectos principales</vt:lpstr>
      <vt:lpstr>Resultado Frecuencia de las hemorragias</vt:lpstr>
      <vt:lpstr>Resultado Frecuencia de las hemorragias</vt:lpstr>
      <vt:lpstr>Hasta hace dos décadas, la gravedad de la artropatía articular se valoraba mediante lo siguiente:</vt:lpstr>
      <vt:lpstr>Video de niño gateando</vt:lpstr>
      <vt:lpstr>Video de niño caminando</vt:lpstr>
      <vt:lpstr>Instrumentos para la valoración de resultados  Modelo de la CIF</vt:lpstr>
      <vt:lpstr>Instrumentos para la valoración de resultados Estructura y función corporales</vt:lpstr>
      <vt:lpstr>Instrumentos para la valoración de resultados Estructura y función corporales</vt:lpstr>
      <vt:lpstr>Medidas recomendadas Estructura y función corporales</vt:lpstr>
      <vt:lpstr>Instrumentos para la valoración de resultados Estructura y función corporales</vt:lpstr>
      <vt:lpstr>PowerPoint Presentation</vt:lpstr>
      <vt:lpstr>Video de codo en movimiento</vt:lpstr>
      <vt:lpstr>Instrumentos para la valoración de resultados Escalas de actividad y participación</vt:lpstr>
      <vt:lpstr>Instrumentos para la valoración de resultados Escalas de actividad y participación</vt:lpstr>
      <vt:lpstr>Instrumentos para la valoración de resultados Escalas de actividad y participación</vt:lpstr>
      <vt:lpstr>Situación clínica:</vt:lpstr>
      <vt:lpstr>Modelo CIF Factores ambientales y personales</vt:lpstr>
      <vt:lpstr>Factores económicos que tomar en cuenta</vt:lpstr>
      <vt:lpstr>Calidad de vida relacionada con la salud</vt:lpstr>
      <vt:lpstr>Calidad de vida relacionada con la salud</vt:lpstr>
      <vt:lpstr>Resultados reportados por pacientes</vt:lpstr>
      <vt:lpstr>Recomendaciones</vt:lpstr>
      <vt:lpstr>Conjunto básico de medidas para uso en el entorno clínico o de investigación</vt:lpstr>
      <vt:lpstr>Conclusiones</vt:lpstr>
      <vt:lpstr>Agradecemos el apoyo de Hemophilia Alliance para la preparación de esta presentación.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Julia Chadwick</cp:lastModifiedBy>
  <cp:revision>161</cp:revision>
  <dcterms:created xsi:type="dcterms:W3CDTF">2020-08-28T16:07:48Z</dcterms:created>
  <dcterms:modified xsi:type="dcterms:W3CDTF">2021-09-17T20:21:35Z</dcterms:modified>
</cp:coreProperties>
</file>