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24"/>
  </p:notesMasterIdLst>
  <p:sldIdLst>
    <p:sldId id="2911" r:id="rId2"/>
    <p:sldId id="2912" r:id="rId3"/>
    <p:sldId id="2808" r:id="rId4"/>
    <p:sldId id="2914" r:id="rId5"/>
    <p:sldId id="2915" r:id="rId6"/>
    <p:sldId id="2918" r:id="rId7"/>
    <p:sldId id="2892" r:id="rId8"/>
    <p:sldId id="2893" r:id="rId9"/>
    <p:sldId id="2896" r:id="rId10"/>
    <p:sldId id="2894" r:id="rId11"/>
    <p:sldId id="2905" r:id="rId12"/>
    <p:sldId id="2906" r:id="rId13"/>
    <p:sldId id="2895" r:id="rId14"/>
    <p:sldId id="2907" r:id="rId15"/>
    <p:sldId id="2897" r:id="rId16"/>
    <p:sldId id="2898" r:id="rId17"/>
    <p:sldId id="2899" r:id="rId18"/>
    <p:sldId id="2900" r:id="rId19"/>
    <p:sldId id="2909" r:id="rId20"/>
    <p:sldId id="2901" r:id="rId21"/>
    <p:sldId id="2910" r:id="rId22"/>
    <p:sldId id="291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s Boraschi" initials="IB" lastIdx="1" clrIdx="0">
    <p:extLst>
      <p:ext uri="{19B8F6BF-5375-455C-9EA6-DF929625EA0E}">
        <p15:presenceInfo xmlns:p15="http://schemas.microsoft.com/office/powerpoint/2012/main" userId="S::iris.boraschi@livagency.ca::96f62f53-4a1f-410a-b861-d28ffc42d6be" providerId="AD"/>
      </p:ext>
    </p:extLst>
  </p:cmAuthor>
  <p:cmAuthor id="2" name="Julia Chadwick" initials="JC" lastIdx="1" clrIdx="1">
    <p:extLst>
      <p:ext uri="{19B8F6BF-5375-455C-9EA6-DF929625EA0E}">
        <p15:presenceInfo xmlns:p15="http://schemas.microsoft.com/office/powerpoint/2012/main" userId="S::jchadwick@wfh.org::bd1ae82f-124b-4de6-bc22-d4eddcd0bf4b" providerId="AD"/>
      </p:ext>
    </p:extLst>
  </p:cmAuthor>
  <p:cmAuthor id="3" name="Karine Igartua, Dr" initials="KID" lastIdx="2" clrIdx="2">
    <p:extLst>
      <p:ext uri="{19B8F6BF-5375-455C-9EA6-DF929625EA0E}">
        <p15:presenceInfo xmlns:p15="http://schemas.microsoft.com/office/powerpoint/2012/main" userId="S::karine.igartua@mcgill.ca::0db75cb2-a157-489c-977a-76c312e8a96c" providerId="AD"/>
      </p:ext>
    </p:extLst>
  </p:cmAuthor>
  <p:cmAuthor id="4" name="Mariana Fregoso Lomas" initials="MFL" lastIdx="5" clrIdx="3">
    <p:extLst>
      <p:ext uri="{19B8F6BF-5375-455C-9EA6-DF929625EA0E}">
        <p15:presenceInfo xmlns:p15="http://schemas.microsoft.com/office/powerpoint/2012/main" userId="Mariana Fregoso L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1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0"/>
    <p:restoredTop sz="91393"/>
  </p:normalViewPr>
  <p:slideViewPr>
    <p:cSldViewPr snapToGrid="0" snapToObjects="1">
      <p:cViewPr varScale="1">
        <p:scale>
          <a:sx n="100" d="100"/>
          <a:sy n="100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2A54B-12F8-6D49-9458-32E8958172E5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6DEF6-6D40-A943-805E-0EB1267764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7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965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C2BFD-7DF5-43F3-B370-424F643A0134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4439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6DEF6-6D40-A943-805E-0EB12677643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67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6DEF6-6D40-A943-805E-0EB12677643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1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6DEF6-6D40-A943-805E-0EB12677643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3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42566"/>
              </a:buClr>
              <a:defRPr/>
            </a:lvl1pPr>
            <a:lvl2pPr>
              <a:buClr>
                <a:srgbClr val="642566"/>
              </a:buClr>
              <a:defRPr/>
            </a:lvl2pPr>
            <a:lvl3pPr>
              <a:buClr>
                <a:srgbClr val="642566"/>
              </a:buClr>
              <a:defRPr/>
            </a:lvl3pPr>
            <a:lvl4pPr>
              <a:buClr>
                <a:srgbClr val="642566"/>
              </a:buClr>
              <a:defRPr/>
            </a:lvl4pPr>
            <a:lvl5pPr>
              <a:buClr>
                <a:srgbClr val="64256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6356351"/>
            <a:ext cx="9925050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814A5-5B67-49A0-A5BA-40050328EF92}" type="slidenum">
              <a:rPr kumimoji="0" lang="en-CA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86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9944-AC5A-8E4C-8681-EDE8B23A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A4AD7-04FD-6E44-807F-22BA9106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602038"/>
            <a:ext cx="9144000" cy="26463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013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814A5-5B67-49A0-A5BA-40050328EF92}" type="slidenum">
              <a:rPr kumimoji="0" lang="en-CA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276C467-B1B5-48BF-859F-C41555A9A4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6356351"/>
            <a:ext cx="9925050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0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9944-AC5A-8E4C-8681-EDE8B23A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A4AD7-04FD-6E44-807F-22BA9106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0CC8C0-D602-45FC-8D3B-2C15F0796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8394" y="0"/>
            <a:ext cx="2153606" cy="1030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5437D-DC40-4CF1-B1A6-B857391A9D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37776"/>
          <a:stretch/>
        </p:blipFill>
        <p:spPr>
          <a:xfrm>
            <a:off x="-1" y="6003985"/>
            <a:ext cx="12192000" cy="8728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B1367E-0145-4D50-A78B-90485448BCB8}"/>
              </a:ext>
            </a:extLst>
          </p:cNvPr>
          <p:cNvSpPr txBox="1"/>
          <p:nvPr userDrawn="1"/>
        </p:nvSpPr>
        <p:spPr>
          <a:xfrm>
            <a:off x="591941" y="6178785"/>
            <a:ext cx="10870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i="1" noProof="0" dirty="0">
                <a:solidFill>
                  <a:schemeClr val="bg1"/>
                </a:solidFill>
              </a:rPr>
              <a:t>Guías de la FMH para el Tratamiento de la Hemofilia, </a:t>
            </a:r>
            <a:r>
              <a:rPr lang="es-ES" sz="2800" b="1" i="0" noProof="0" dirty="0">
                <a:solidFill>
                  <a:schemeClr val="bg1"/>
                </a:solidFill>
              </a:rPr>
              <a:t>3ª Edición</a:t>
            </a:r>
          </a:p>
        </p:txBody>
      </p:sp>
    </p:spTree>
    <p:extLst>
      <p:ext uri="{BB962C8B-B14F-4D97-AF65-F5344CB8AC3E}">
        <p14:creationId xmlns:p14="http://schemas.microsoft.com/office/powerpoint/2010/main" val="51308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FF3365-1B3B-AE40-897B-3F273547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C2FB9-82F0-7645-AE9C-21EDC14F3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2100"/>
            <a:ext cx="10515600" cy="461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C6682-5A17-3349-B2C2-42FD07376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596900" cy="365125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AC8732-66C3-AF47-99DC-2B6DA4C694F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9C7A7C-071F-4B63-90CB-BB6650ECC3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prstClr val="black"/>
              <a:srgbClr val="008BB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96644"/>
          <a:stretch/>
        </p:blipFill>
        <p:spPr>
          <a:xfrm>
            <a:off x="0" y="6724650"/>
            <a:ext cx="12192000" cy="15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BA6309-9835-4E82-9BB0-EBA463345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5" r="19682"/>
          <a:stretch/>
        </p:blipFill>
        <p:spPr>
          <a:xfrm>
            <a:off x="10805057" y="6047692"/>
            <a:ext cx="1386943" cy="67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3469-532D-4691-87EF-3C3CB476C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US" dirty="0"/>
              <a:t>Guías para el tratamiento de </a:t>
            </a:r>
            <a:r>
              <a:rPr lang="es-US"/>
              <a:t>la hemofilia, </a:t>
            </a:r>
            <a:r>
              <a:rPr lang="es-US" dirty="0"/>
              <a:t>para todos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C183B-16C7-4831-96B4-F20CAE110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647" y="3628538"/>
            <a:ext cx="9976338" cy="1655762"/>
          </a:xfrm>
        </p:spPr>
        <p:txBody>
          <a:bodyPr/>
          <a:lstStyle/>
          <a:p>
            <a:r>
              <a:rPr lang="es-US" dirty="0"/>
              <a:t>Una nueva y ambiciosa iniciativa de la Federación Mundial de Hemofilia</a:t>
            </a:r>
          </a:p>
        </p:txBody>
      </p:sp>
    </p:spTree>
    <p:extLst>
      <p:ext uri="{BB962C8B-B14F-4D97-AF65-F5344CB8AC3E}">
        <p14:creationId xmlns:p14="http://schemas.microsoft.com/office/powerpoint/2010/main" val="171214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A4BAE-2193-4BC4-8B22-CBC7AEF5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Proceso para el flujo de trabajo y supervisión de los paneles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15E9F-12B8-40B7-BD92-D49E5A395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s-E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Los líderes de contenido y de capítulo orientaron a los panelistas a lo largo del proceso de elaboración de los capítulos y aportaron experiencia sobre el contenido.</a:t>
            </a:r>
            <a:endParaRPr lang="en-US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Las responsabilidades de los líderes de capítulo abarcaron las siguientes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 desarrollo de un conjunto exhaustivo de subtemas importantes.</a:t>
            </a:r>
            <a:endParaRPr lang="en-U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Asegurarse de que se solicitaran y se abordaran las perspectivas de las PCH/cuidadores que formaron parte de los paneles.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Todos los panelistas participaron durante la organización de temas, la generación de pruebas científicas, el logro del consenso para las recomendaciones, y la redacción y revisión del manuscrito.</a:t>
            </a:r>
            <a:endParaRPr lang="en-US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C48AC6-BB0B-4F41-89A2-EF21E250D3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PCH, </a:t>
            </a:r>
            <a:r>
              <a:rPr lang="es-US" dirty="0">
                <a:latin typeface="+mj-lt"/>
              </a:rPr>
              <a:t>personas con hemofilia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869716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A4BAE-2193-4BC4-8B22-CBC7AEF5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Proceso para el flujo de trabajo y supervisión de los paneles</a:t>
            </a:r>
            <a:endParaRPr lang="es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15E9F-12B8-40B7-BD92-D49E5A395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s-US" dirty="0"/>
              <a:t>L</a:t>
            </a:r>
            <a:r>
              <a:rPr lang="es-US" i="0" u="none" strike="noStrike" baseline="0" dirty="0">
                <a:latin typeface="+mj-lt"/>
              </a:rPr>
              <a:t>as sesiones de capacitación enfatizaron lo siguiente:</a:t>
            </a:r>
          </a:p>
          <a:p>
            <a:r>
              <a:rPr lang="es-US" b="0" i="0" u="none" strike="noStrike" baseline="0" dirty="0">
                <a:latin typeface="+mj-lt"/>
              </a:rPr>
              <a:t>La condición de igualdad de todos los panelistas.</a:t>
            </a:r>
          </a:p>
          <a:p>
            <a:r>
              <a:rPr lang="es-US" dirty="0"/>
              <a:t>La importancia de la experiencia de cada persona.</a:t>
            </a:r>
            <a:endParaRPr lang="es-US" b="0" i="0" u="none" strike="noStrike" baseline="0" dirty="0">
              <a:latin typeface="+mj-lt"/>
            </a:endParaRPr>
          </a:p>
          <a:p>
            <a:r>
              <a:rPr lang="es-US" b="0" i="0" u="none" strike="noStrike" baseline="0" dirty="0">
                <a:latin typeface="+mj-lt"/>
              </a:rPr>
              <a:t>El imperativo de que todos los panelistas trabajaran en conjunto a fin de solicitar y validar todas las perspectivas.</a:t>
            </a:r>
          </a:p>
          <a:p>
            <a:endParaRPr lang="es-US" b="0" i="0" u="none" strike="noStrike" baseline="0" dirty="0">
              <a:latin typeface="+mj-lt"/>
            </a:endParaRPr>
          </a:p>
          <a:p>
            <a:pPr marL="0" indent="0" algn="l">
              <a:buNone/>
            </a:pPr>
            <a:r>
              <a:rPr lang="es-US" b="0" i="0" u="none" strike="noStrike" baseline="0" dirty="0">
                <a:latin typeface="+mj-lt"/>
              </a:rPr>
              <a:t>El facilitador de la relación con los pacientes apoyó a los panelistas PCH/cuidadores a lo largo de todo el proceso de preparación de las guías, con llamadas mensuales, orientación, y apoyo no financiero conforme fuera necesario.</a:t>
            </a:r>
            <a:endParaRPr lang="es-US" dirty="0">
              <a:latin typeface="+mj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8099CC-F564-41AD-B2C1-B3A8C6CFE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PCH, </a:t>
            </a:r>
            <a:r>
              <a:rPr lang="es-US" dirty="0">
                <a:latin typeface="+mj-lt"/>
              </a:rPr>
              <a:t>personas con hemofilia</a:t>
            </a:r>
            <a:endParaRPr lang="es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18EDC2-93CC-4A86-A4C5-5F09CB4CEEBB}"/>
              </a:ext>
            </a:extLst>
          </p:cNvPr>
          <p:cNvCxnSpPr/>
          <p:nvPr/>
        </p:nvCxnSpPr>
        <p:spPr>
          <a:xfrm>
            <a:off x="850900" y="3886200"/>
            <a:ext cx="1046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49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07CD-BADE-49B8-9893-86366B9A0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US" dirty="0"/>
              <a:t>Financiamiento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7D8EA-367A-4384-B8AC-A826C7A8D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744200" cy="4614863"/>
          </a:xfrm>
        </p:spPr>
        <p:txBody>
          <a:bodyPr>
            <a:normAutofit/>
          </a:bodyPr>
          <a:lstStyle/>
          <a:p>
            <a:r>
              <a:rPr lang="es-US" dirty="0"/>
              <a:t>La única fuente de financiamiento para estas guías fue la Federación Mundial de Hemofilia.</a:t>
            </a:r>
          </a:p>
          <a:p>
            <a:r>
              <a:rPr lang="es-US" dirty="0"/>
              <a:t>No se permitió financiamiento externo alguno.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78E6E7-1C22-4F0C-87CD-7F7C44A20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200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07CD-BADE-49B8-9893-86366B9A0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US" dirty="0"/>
              <a:t>Generación de pruebas científicas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7D8EA-367A-4384-B8AC-A826C7A8D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/>
          </a:bodyPr>
          <a:lstStyle/>
          <a:p>
            <a:r>
              <a:rPr lang="es-ES" dirty="0"/>
              <a:t>Para 10 de los 11 capítulos de contenido, equipos de experimentadas bibliotecarias médicas, evaluadoras de literatura, metodólogos y extractores de datos realizaron revisiones sistemáticas de la literatura publicada. </a:t>
            </a:r>
            <a:endParaRPr lang="en-CA" dirty="0"/>
          </a:p>
          <a:p>
            <a:pPr lvl="1"/>
            <a:r>
              <a:rPr lang="es-ES" dirty="0"/>
              <a:t>La revisión de la literatura no se consideró relevante para uno de los capítulos, Principios de la atención, el cual se centra en metas y aspiraciones ideales, dada la comprensión actual de la hemofilia, y la ciencia y tecnología disponibles.</a:t>
            </a:r>
            <a:endParaRPr lang="en-CA" dirty="0"/>
          </a:p>
          <a:p>
            <a:r>
              <a:rPr lang="es-ES" dirty="0"/>
              <a:t>Se prepararon otras búsquedas enfocadas específicamente en procedimientos dentales, procedimientos quirúrgicos e invasores planificados y de emergencia, y el incipiente campo de la asesoría genética.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EC4310-147E-41D2-B684-2C3514861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665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07CD-BADE-49B8-9893-86366B9A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US" dirty="0"/>
              <a:t>Generación de pruebas científicas</a:t>
            </a:r>
            <a:br>
              <a:rPr lang="es-US" dirty="0"/>
            </a:br>
            <a:r>
              <a:rPr lang="es-US" dirty="0"/>
              <a:t>Criterios de elegibilidad para el estudio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7D8EA-367A-4384-B8AC-A826C7A8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s-US" b="0" i="0" u="none" strike="noStrike" baseline="0" dirty="0">
                <a:latin typeface="+mj-lt"/>
              </a:rPr>
              <a:t>Se consideraron únicamente estudios en inglés</a:t>
            </a:r>
            <a:r>
              <a:rPr lang="es-US" dirty="0"/>
              <a:t>, exclusivamente en seres humanos, que incluyeran </a:t>
            </a:r>
            <a:r>
              <a:rPr lang="es-US" b="1" dirty="0"/>
              <a:t>pacientes con hemofilia A o B</a:t>
            </a:r>
            <a:r>
              <a:rPr lang="es-US" b="0" i="0" u="none" strike="noStrike" baseline="0" dirty="0">
                <a:latin typeface="+mj-lt"/>
              </a:rPr>
              <a:t>.</a:t>
            </a:r>
          </a:p>
          <a:p>
            <a:pPr algn="l"/>
            <a:r>
              <a:rPr lang="es-US" b="0" i="0" u="none" strike="noStrike" baseline="0" dirty="0">
                <a:latin typeface="+mj-lt"/>
              </a:rPr>
              <a:t>Se establecieron criterios de población adicionales por capítulo, pero </a:t>
            </a:r>
            <a:r>
              <a:rPr lang="es-US" b="1" i="0" u="none" strike="noStrike" baseline="0" dirty="0">
                <a:latin typeface="+mj-lt"/>
              </a:rPr>
              <a:t>no hubo exclusiones con base en los criterios de sexo, edad, geografía, o tipo de entorno de la atención</a:t>
            </a:r>
            <a:r>
              <a:rPr lang="es-US" b="0" i="0" u="none" strike="noStrike" baseline="0" dirty="0">
                <a:latin typeface="+mj-lt"/>
              </a:rPr>
              <a:t>. </a:t>
            </a:r>
            <a:endParaRPr lang="es-US" b="1" i="0" u="none" strike="noStrike" baseline="0" dirty="0">
              <a:latin typeface="+mj-lt"/>
            </a:endParaRPr>
          </a:p>
          <a:p>
            <a:r>
              <a:rPr lang="es-US" b="0" i="0" u="none" strike="noStrike" baseline="0" dirty="0">
                <a:latin typeface="+mj-lt"/>
              </a:rPr>
              <a:t>Las búsquedas primarias se extendieron </a:t>
            </a:r>
            <a:r>
              <a:rPr lang="es-US" dirty="0"/>
              <a:t>de </a:t>
            </a:r>
            <a:r>
              <a:rPr lang="es-US" b="0" i="0" u="none" strike="noStrike" baseline="0" dirty="0">
                <a:latin typeface="+mj-lt"/>
              </a:rPr>
              <a:t>2000-2010 a la fecha de la búsqueda y se realizaron en las siguientes principales bases de datos de literatura médica:</a:t>
            </a:r>
          </a:p>
          <a:p>
            <a:pPr lvl="1"/>
            <a:r>
              <a:rPr lang="en-US" sz="2000" b="0" i="0" u="none" strike="noStrike" baseline="0" dirty="0">
                <a:latin typeface="+mj-lt"/>
              </a:rPr>
              <a:t>PubMed</a:t>
            </a:r>
          </a:p>
          <a:p>
            <a:pPr lvl="1"/>
            <a:r>
              <a:rPr lang="en-US" sz="2000" dirty="0">
                <a:latin typeface="+mj-lt"/>
              </a:rPr>
              <a:t>The Cochrane Database of Systematic Reviews </a:t>
            </a:r>
          </a:p>
          <a:p>
            <a:pPr lvl="1"/>
            <a:r>
              <a:rPr lang="en-US" sz="2000" dirty="0">
                <a:latin typeface="+mj-lt"/>
              </a:rPr>
              <a:t>The Cochrane Central Register of Controlled Trials </a:t>
            </a:r>
          </a:p>
          <a:p>
            <a:pPr lvl="1"/>
            <a:r>
              <a:rPr lang="en-US" sz="2000" dirty="0">
                <a:latin typeface="+mj-lt"/>
              </a:rPr>
              <a:t>EMBASE</a:t>
            </a:r>
          </a:p>
        </p:txBody>
      </p:sp>
    </p:spTree>
    <p:extLst>
      <p:ext uri="{BB962C8B-B14F-4D97-AF65-F5344CB8AC3E}">
        <p14:creationId xmlns:p14="http://schemas.microsoft.com/office/powerpoint/2010/main" val="2016737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00B6F-ECF5-43A1-9646-13C1049A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1213124" cy="10900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US" dirty="0"/>
              <a:t>Generación de pruebas científicas</a:t>
            </a:r>
            <a:br>
              <a:rPr lang="es-US" dirty="0"/>
            </a:br>
            <a:r>
              <a:rPr lang="es-US" sz="3100" dirty="0"/>
              <a:t>Extracción de datos y elaboración de cuadros de pruebas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371E2-25AF-4F98-8E59-A29521EC9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S" dirty="0">
                <a:latin typeface="+mj-lt"/>
              </a:rPr>
              <a:t>Un metodólogo experimentado (TS) se encargó de la supervisión y organización de los cuadros de pruebas.</a:t>
            </a:r>
            <a:endParaRPr lang="es-US" dirty="0"/>
          </a:p>
          <a:p>
            <a:r>
              <a:rPr lang="es-US" dirty="0">
                <a:latin typeface="+mj-lt"/>
              </a:rPr>
              <a:t>Un equipo de 15 metodólogos y analistas de datos extrajeron los datos relevantes de todos los estudios incluidos.</a:t>
            </a:r>
          </a:p>
          <a:p>
            <a:r>
              <a:rPr lang="es-US" dirty="0">
                <a:latin typeface="+mj-lt"/>
              </a:rPr>
              <a:t>No se realizaron análisis cuantitativos formales y tampoco se hicieron valoraciones críticas de la calidad de estudios individuales.</a:t>
            </a:r>
          </a:p>
          <a:p>
            <a:r>
              <a:rPr lang="es-US" dirty="0"/>
              <a:t>Por diseño, no se calificaron las recomendaciones.</a:t>
            </a:r>
            <a:r>
              <a:rPr lang="es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5925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E8F8-029C-48EC-81B7-D2325CC1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US" dirty="0"/>
              <a:t>Obtención de consenso formal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F2B8E-0FCF-4FD7-B16A-067C080F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902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US" b="0" i="0" u="none" strike="noStrike" baseline="0" dirty="0">
                <a:latin typeface="+mj-lt"/>
              </a:rPr>
              <a:t>Los borradores de las recomendaciones se sometieron al </a:t>
            </a:r>
            <a:r>
              <a:rPr lang="es-US" b="1" i="0" u="none" strike="noStrike" baseline="0" dirty="0">
                <a:latin typeface="+mj-lt"/>
              </a:rPr>
              <a:t>proceso Delphi modificado</a:t>
            </a:r>
            <a:r>
              <a:rPr lang="es-US" b="0" i="0" u="none" strike="noStrike" baseline="0" dirty="0">
                <a:latin typeface="+mj-lt"/>
              </a:rPr>
              <a:t>, orientado por </a:t>
            </a:r>
            <a:r>
              <a:rPr lang="es-US" dirty="0"/>
              <a:t>las siguientes reglas </a:t>
            </a:r>
            <a:r>
              <a:rPr lang="es-US" b="0" i="1" u="none" strike="noStrike" baseline="0" dirty="0">
                <a:latin typeface="+mj-lt"/>
              </a:rPr>
              <a:t>a priori, </a:t>
            </a:r>
            <a:r>
              <a:rPr lang="es-US" dirty="0"/>
              <a:t>establecidas por el Grupo de trabajo del proceso de las guías</a:t>
            </a:r>
            <a:r>
              <a:rPr lang="es-US" b="0" i="0" u="none" strike="noStrike" baseline="0" dirty="0">
                <a:latin typeface="+mj-lt"/>
              </a:rPr>
              <a:t>:</a:t>
            </a:r>
          </a:p>
          <a:p>
            <a:pPr lvl="1"/>
            <a:r>
              <a:rPr lang="es-US" b="0" i="0" u="none" strike="noStrike" baseline="0" dirty="0">
                <a:latin typeface="+mj-lt"/>
              </a:rPr>
              <a:t>Se permitieron hasta tres rondas de cuestionarios Delphi para lograr consenso.</a:t>
            </a:r>
            <a:r>
              <a:rPr lang="es-US" dirty="0">
                <a:latin typeface="+mj-lt"/>
              </a:rPr>
              <a:t> </a:t>
            </a:r>
          </a:p>
          <a:p>
            <a:pPr lvl="1"/>
            <a:r>
              <a:rPr lang="es-US" b="0" i="0" u="none" strike="noStrike" baseline="0" dirty="0">
                <a:latin typeface="+mj-lt"/>
              </a:rPr>
              <a:t>La tasa de respuesta mínima para cada ronda de cuestionarios se estableció en 75%. </a:t>
            </a:r>
          </a:p>
          <a:p>
            <a:pPr lvl="1"/>
            <a:r>
              <a:rPr lang="es-US" dirty="0">
                <a:latin typeface="+mj-lt"/>
              </a:rPr>
              <a:t>El umbral para lograr consenso fue que el 80% de las respuestas señalaran estar de acuerdo o totalmente de acuerdo.</a:t>
            </a:r>
          </a:p>
          <a:p>
            <a:pPr lvl="1"/>
            <a:r>
              <a:rPr lang="es-US" dirty="0">
                <a:latin typeface="+mj-lt"/>
              </a:rPr>
              <a:t>Los enunciados que obtuvieron consenso durante la primera o segunda ronda no se presentaron en rondas subsecuentes.</a:t>
            </a:r>
          </a:p>
          <a:p>
            <a:pPr lvl="1"/>
            <a:r>
              <a:rPr lang="es-US" dirty="0">
                <a:latin typeface="+mj-lt"/>
              </a:rPr>
              <a:t>No se permitieron informes de minoría.</a:t>
            </a:r>
          </a:p>
          <a:p>
            <a:pPr algn="l"/>
            <a:r>
              <a:rPr lang="es-US" b="0" i="0" u="none" strike="noStrike" baseline="0" dirty="0">
                <a:latin typeface="+mj-lt"/>
              </a:rPr>
              <a:t>Los borradores de recomendaciones que no obtuvieron consenso después de tres rondas no aparecen como recomendaciones en la edición final de las guías.</a:t>
            </a:r>
          </a:p>
          <a:p>
            <a:pPr algn="l"/>
            <a:r>
              <a:rPr lang="es-US" b="0" i="0" u="none" strike="noStrike" baseline="0" dirty="0">
                <a:latin typeface="+mj-lt"/>
              </a:rPr>
              <a:t>53 de 340 recomendaciones (15%) obtuvieron consenso con por lo menos una PCH/cuidador eligiendo no participar.</a:t>
            </a:r>
            <a:endParaRPr lang="es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6751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F1E5-D5B9-410A-9887-2C3929D1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US" dirty="0"/>
              <a:t>Finalización de recomendaciones y</a:t>
            </a:r>
            <a:br>
              <a:rPr lang="es-US" dirty="0"/>
            </a:br>
            <a:r>
              <a:rPr lang="es-US" dirty="0"/>
              <a:t>preparación del manuscrito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4C16E-9A00-44E2-812C-E37AAE9C0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US" dirty="0">
                <a:latin typeface="+mj-lt"/>
              </a:rPr>
              <a:t>Todas las recomendaciones que lograron consenso se incorporaron en la sección relevante del manuscrito, en negritas y con la numeración adecuada.</a:t>
            </a:r>
          </a:p>
          <a:p>
            <a:pPr lvl="1"/>
            <a:r>
              <a:rPr lang="es-US" sz="2000" b="0" i="1" u="none" strike="noStrike" baseline="0" dirty="0">
                <a:latin typeface="+mj-lt"/>
              </a:rPr>
              <a:t>La FMH recomienda que, en la medida en que las recomendaciones se suban a plataformas digitales, se incorporen a listas independientes o se utilicen de cualquier modo separadas de esta edición completa de las guías, las observaciones deberían permanecer siempre junto con el resto de las recomendaciones, como una sola unidad.</a:t>
            </a:r>
          </a:p>
          <a:p>
            <a:r>
              <a:rPr lang="es-US" dirty="0"/>
              <a:t>Los manuscritos finales se sometieron a una intensa revisión interna y externa, garantizando una perspectiva mundial.</a:t>
            </a:r>
            <a:endParaRPr lang="es-US" dirty="0">
              <a:latin typeface="+mj-lt"/>
            </a:endParaRPr>
          </a:p>
          <a:p>
            <a:r>
              <a:rPr lang="es-US" dirty="0">
                <a:latin typeface="+mj-lt"/>
              </a:rPr>
              <a:t> </a:t>
            </a:r>
            <a:r>
              <a:rPr lang="es-US" dirty="0"/>
              <a:t>Las guías tienen el respaldo de la Sociedad Asia-Pacífico sobre Trombosis y Hemostasia, del Consorcio Europeo de Hemofilia, y de la Fundación Nacional de Hemofilia (EE. UU.). </a:t>
            </a:r>
            <a:endParaRPr lang="es-US" dirty="0"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19FD76-D3B7-48D9-AC20-1F3A45548C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601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C585A-48D3-4490-B1AA-6E55B3762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US" dirty="0"/>
              <a:t>Limitaciones de la metodología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1CEA8-4969-4140-B13C-62952E9D9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S" dirty="0">
                <a:latin typeface="+mj-lt"/>
              </a:rPr>
              <a:t>Como ocurre frecuentemente en la producción de guías, se realizaron adaptaciones pragmáticas a los procesos metodológicos y fue necesario hacer compromisos a fin de proporcionar la mejor orientación posible.</a:t>
            </a:r>
          </a:p>
          <a:p>
            <a:r>
              <a:rPr lang="es-US" dirty="0"/>
              <a:t>Se</a:t>
            </a:r>
            <a:r>
              <a:rPr lang="es-US" dirty="0">
                <a:latin typeface="+mj-lt"/>
              </a:rPr>
              <a:t> invitó a los panelistas, sin una revisión rigurosa de conflictos de interés.</a:t>
            </a:r>
          </a:p>
          <a:p>
            <a:r>
              <a:rPr lang="es-US" dirty="0">
                <a:latin typeface="+mj-lt"/>
              </a:rPr>
              <a:t>Los aportes de los panelistas al alcance de las búsquedas de los capítulos se usaron como proxy para preguntas establecidas </a:t>
            </a:r>
            <a:r>
              <a:rPr lang="es-US" i="1" dirty="0">
                <a:latin typeface="+mj-lt"/>
              </a:rPr>
              <a:t>a priori </a:t>
            </a:r>
            <a:r>
              <a:rPr lang="es-US" dirty="0">
                <a:latin typeface="+mj-lt"/>
              </a:rPr>
              <a:t>según el paradigma PICO.</a:t>
            </a:r>
          </a:p>
          <a:p>
            <a:pPr algn="l"/>
            <a:r>
              <a:rPr lang="es-US" dirty="0"/>
              <a:t>Las estrategias de búsqueda se desarrollaron con base en las discusiones del alcance y en los primeros borradores; y las búsquedas se restringieron al periodo</a:t>
            </a:r>
            <a:r>
              <a:rPr lang="es-US" dirty="0">
                <a:latin typeface="+mj-lt"/>
              </a:rPr>
              <a:t> 2010-2019 para los capítulos que constituyen revisiones de la edición previa.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FA3FC-E27C-444B-A335-5E0D13073B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PICO, </a:t>
            </a:r>
            <a:r>
              <a:rPr lang="en-US" dirty="0" err="1">
                <a:latin typeface="+mj-lt"/>
              </a:rPr>
              <a:t>Poblaciones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Intervenciones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Comparadores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Resultados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3552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1CEA8-4969-4140-B13C-62952E9D9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s-US" b="0" i="0" u="none" strike="noStrike" baseline="0" dirty="0">
                <a:latin typeface="+mj-lt"/>
              </a:rPr>
              <a:t>Se excluyeron estudios identificados como retrospectivos, excepto en los casos especificados.</a:t>
            </a:r>
          </a:p>
          <a:p>
            <a:pPr algn="l"/>
            <a:r>
              <a:rPr lang="es-US" b="0" i="0" u="none" strike="noStrike" baseline="0" dirty="0">
                <a:latin typeface="+mj-lt"/>
              </a:rPr>
              <a:t>Debido al elevado número de referencias obtenidas como resultado de las búsquedas para el capítulo de Profilaxis en la hemofilia, las referencias se limitaron a estudios con una muestra mínima de 40.</a:t>
            </a:r>
          </a:p>
          <a:p>
            <a:pPr algn="l"/>
            <a:r>
              <a:rPr lang="es-US" dirty="0">
                <a:latin typeface="+mj-lt"/>
              </a:rPr>
              <a:t>Otros compromisos necesarios fueros una evaluación única, en lugar de una doble evaluación con adjudicación, y extracciones de datos únicas, en lugar de extracciones dobles con adjudicación.</a:t>
            </a:r>
          </a:p>
          <a:p>
            <a:pPr algn="l"/>
            <a:r>
              <a:rPr lang="es-US" b="0" i="0" u="none" strike="noStrike" baseline="0" dirty="0">
                <a:latin typeface="+mj-lt"/>
              </a:rPr>
              <a:t>No hubo valuaciones críticas de la calidad de las pruebas científicas o valoraciones de la factibilidad de análisis cuantitativos, ya que estos se habían descartado por adelantado</a:t>
            </a:r>
            <a:r>
              <a:rPr lang="es-ES" b="0" i="0" u="none" strike="noStrike" baseline="0" dirty="0">
                <a:latin typeface="+mj-lt"/>
              </a:rPr>
              <a:t>.</a:t>
            </a:r>
            <a:endParaRPr lang="en-CA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C585A-48D3-4490-B1AA-6E55B3762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US" dirty="0"/>
              <a:t>Limitaciones de la metodología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54337F-F2D4-4244-BE6A-22DA49A31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231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9E7F2-8A51-944D-9B89-44C4FD5FF2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74742" y="1106862"/>
            <a:ext cx="4042511" cy="52175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3FA7CA-25A6-4E52-AD19-9B794E7D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16" y="115764"/>
            <a:ext cx="11037275" cy="122685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US" dirty="0"/>
              <a:t>Guías de la FMH para el tratamiento de la hemofilia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523C30C-8CEA-43C1-B9F3-9D2E79EA3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1"/>
            <a:ext cx="9925050" cy="3651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US" b="1" i="1" dirty="0"/>
              <a:t>Todas las recomendaciones están basadas en consenso</a:t>
            </a:r>
            <a:r>
              <a:rPr lang="es-US" sz="900" b="1" i="1" u="none" strike="noStrike" baseline="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900" dirty="0"/>
              <a:t>Srivastava A et al. Haemophilia. 2020; 26(Suppl 6):1–158. </a:t>
            </a:r>
          </a:p>
        </p:txBody>
      </p:sp>
    </p:spTree>
    <p:extLst>
      <p:ext uri="{BB962C8B-B14F-4D97-AF65-F5344CB8AC3E}">
        <p14:creationId xmlns:p14="http://schemas.microsoft.com/office/powerpoint/2010/main" val="16497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08EE-6803-429E-8C7A-A4772F522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US" dirty="0"/>
              <a:t>Planes para futuras actualizaciones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8D5EE-9048-4C78-8CCB-F75452DAF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S" dirty="0">
                <a:latin typeface="+mj-lt"/>
              </a:rPr>
              <a:t>Estas guías representan un considerable avance en la calidad metodológica y cumplen con las normas actuales para la preparación de guías utilizando el método de  enunciados confiables basados en consenso.</a:t>
            </a:r>
          </a:p>
          <a:p>
            <a:r>
              <a:rPr lang="es-US" dirty="0">
                <a:latin typeface="+mj-lt"/>
              </a:rPr>
              <a:t>A medida que se realicen más investigaciones en el campo de la hemofilia, que los métodos se normalicen, y que los conocimientos se incrementen, la información publicada debería tornarse más homogénea y cuantificable, lo que permitirá a la FMH realizar más actualizaciones basadas en pruebas científicas a muchas de las áreas de contenido.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7274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08EE-6803-429E-8C7A-A4772F522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US" sz="3600" dirty="0"/>
              <a:t>Conclusiones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8D5EE-9048-4C78-8CCB-F75452DAF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</a:t>
            </a:r>
            <a:r>
              <a:rPr lang="es-ES" dirty="0">
                <a:latin typeface="+mj-lt"/>
              </a:rPr>
              <a:t>sta 3</a:t>
            </a:r>
            <a:r>
              <a:rPr lang="es-ES" baseline="30000" dirty="0">
                <a:latin typeface="+mj-lt"/>
              </a:rPr>
              <a:t>a</a:t>
            </a:r>
            <a:r>
              <a:rPr lang="es-ES" dirty="0">
                <a:latin typeface="+mj-lt"/>
              </a:rPr>
              <a:t> edición de las Guías de la FMH para el tratamiento de la hemofilia está dirigida a profesionales de la salud, PCH y sus defensores, así como agencias sanitarias de todo el mundo.</a:t>
            </a:r>
            <a:endParaRPr lang="en-US" dirty="0">
              <a:latin typeface="+mj-lt"/>
            </a:endParaRPr>
          </a:p>
          <a:p>
            <a:r>
              <a:rPr lang="es-ES" dirty="0">
                <a:latin typeface="+mj-lt"/>
              </a:rPr>
              <a:t>Estas son recomendaciones fidedignas, confiables, documentadas en pruebas científicas, e impulsadas por expertos, las cuales deberían documentar y empoderar a profesionales médicos, a PCH y sus cuidadores, de manera que puedan estar mejor informados y participar activamente en los procesos de toma de decisiones compartidas que orientan el tratamiento de la hemofilia y los planes para su atención.</a:t>
            </a:r>
            <a:endParaRPr lang="en-US" dirty="0">
              <a:latin typeface="+mj-lt"/>
            </a:endParaRPr>
          </a:p>
          <a:p>
            <a:pPr algn="l"/>
            <a:r>
              <a:rPr lang="es-ES" b="0" i="0" u="none" strike="noStrike" baseline="0" dirty="0">
                <a:latin typeface="+mj-lt"/>
              </a:rPr>
              <a:t>La FMH, los panelistas, el personal y los consultores participantes no recibieron ningún financiamiento externo para la elaboración de las guías.</a:t>
            </a:r>
            <a:endParaRPr lang="en-CA" dirty="0">
              <a:latin typeface="+mj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7A7EF3-5E35-40C1-ACA8-64E0E646C1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PCH, </a:t>
            </a:r>
            <a:r>
              <a:rPr lang="es-US" dirty="0">
                <a:latin typeface="+mj-lt"/>
              </a:rPr>
              <a:t>personas con hemofilia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964391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3A6E-C584-499C-8520-F180DB23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55925"/>
            <a:ext cx="10515599" cy="13675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US" dirty="0"/>
              <a:t>Agradecemos el apoyo de </a:t>
            </a:r>
            <a:r>
              <a:rPr lang="es-US" b="1" dirty="0"/>
              <a:t>Hemophilia Alliance para la preparación de esta presentación.</a:t>
            </a:r>
          </a:p>
        </p:txBody>
      </p:sp>
      <p:pic>
        <p:nvPicPr>
          <p:cNvPr id="5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490F289A-D8AB-4BFD-B8AD-37B76215898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371179" y="3922713"/>
            <a:ext cx="3449638" cy="2012950"/>
          </a:xfrm>
        </p:spPr>
      </p:pic>
    </p:spTree>
    <p:extLst>
      <p:ext uri="{BB962C8B-B14F-4D97-AF65-F5344CB8AC3E}">
        <p14:creationId xmlns:p14="http://schemas.microsoft.com/office/powerpoint/2010/main" val="296595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D6C1-DA59-4362-B71C-AAE5FF9178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US" sz="4000" dirty="0">
                <a:solidFill>
                  <a:srgbClr val="008BB0"/>
                </a:solidFill>
                <a:ea typeface="+mn-ea"/>
                <a:cs typeface="+mn-cs"/>
              </a:rPr>
              <a:t>Capítulo 12: Metodología</a:t>
            </a:r>
            <a:endParaRPr lang="es-US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8DB6CA-9BCD-4B3D-8166-A8CD815F2B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lvl="1" algn="l"/>
            <a:r>
              <a:rPr lang="en-US" sz="3000" b="1" dirty="0"/>
              <a:t>Sandra Zelman Lewis, PhD</a:t>
            </a:r>
          </a:p>
          <a:p>
            <a:pPr marL="0" lvl="1" algn="l"/>
            <a:r>
              <a:rPr lang="es-US" sz="2000" dirty="0"/>
              <a:t>Presidente, EBQ Consulting, LLC</a:t>
            </a:r>
          </a:p>
          <a:p>
            <a:pPr marL="0" lvl="1" algn="l"/>
            <a:r>
              <a:rPr lang="es-US" sz="2000" dirty="0"/>
              <a:t>Guías basadas en pruebas científicas y mejoramiento de la calidad</a:t>
            </a:r>
          </a:p>
          <a:p>
            <a:pPr marL="0" lvl="1" algn="l"/>
            <a:r>
              <a:rPr lang="es-US" sz="2000" dirty="0"/>
              <a:t>Northbrook, Illinois, Estados Unidos</a:t>
            </a:r>
          </a:p>
        </p:txBody>
      </p:sp>
    </p:spTree>
    <p:extLst>
      <p:ext uri="{BB962C8B-B14F-4D97-AF65-F5344CB8AC3E}">
        <p14:creationId xmlns:p14="http://schemas.microsoft.com/office/powerpoint/2010/main" val="299910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US" dirty="0"/>
              <a:t>Divulgaciones: Sandra Zelman Lewis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33569F-3725-4862-A6C6-AFC62D656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Contratada por la FMH para fungir como consultora de las guías de este proyecto.</a:t>
            </a:r>
          </a:p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94ECB-16E8-4363-8094-03DCC73201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895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05B9-B8F3-4BAD-B33E-CE66B088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US" dirty="0"/>
              <a:t>Autores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E4F86-6C2F-4004-9502-3953902B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6148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Sandra Zelman Lewis</a:t>
            </a:r>
          </a:p>
          <a:p>
            <a:pPr>
              <a:spcBef>
                <a:spcPts val="600"/>
              </a:spcBef>
            </a:pPr>
            <a:r>
              <a:rPr lang="en-CA" b="1" dirty="0"/>
              <a:t>Donna Coffin</a:t>
            </a:r>
          </a:p>
          <a:p>
            <a:pPr>
              <a:spcBef>
                <a:spcPts val="600"/>
              </a:spcBef>
            </a:pPr>
            <a:r>
              <a:rPr lang="en-CA" b="1" dirty="0"/>
              <a:t>Lucy T. Henry</a:t>
            </a:r>
          </a:p>
          <a:p>
            <a:pPr>
              <a:spcBef>
                <a:spcPts val="600"/>
              </a:spcBef>
            </a:pPr>
            <a:r>
              <a:rPr lang="en-CA" b="1" dirty="0"/>
              <a:t>Sonia O' Hara</a:t>
            </a:r>
          </a:p>
          <a:p>
            <a:pPr>
              <a:spcBef>
                <a:spcPts val="600"/>
              </a:spcBef>
            </a:pPr>
            <a:r>
              <a:rPr lang="en-CA" b="1" dirty="0"/>
              <a:t>Thomas J. Schofield</a:t>
            </a:r>
          </a:p>
          <a:p>
            <a:pPr>
              <a:spcBef>
                <a:spcPts val="600"/>
              </a:spcBef>
            </a:pPr>
            <a:r>
              <a:rPr lang="en-CA" b="1" dirty="0"/>
              <a:t>Maura Sostack</a:t>
            </a:r>
          </a:p>
          <a:p>
            <a:pPr>
              <a:spcBef>
                <a:spcPts val="600"/>
              </a:spcBef>
            </a:pPr>
            <a:r>
              <a:rPr lang="en-CA" b="1" dirty="0"/>
              <a:t>Debbie Hum</a:t>
            </a:r>
          </a:p>
          <a:p>
            <a:pPr>
              <a:spcBef>
                <a:spcPts val="600"/>
              </a:spcBef>
            </a:pPr>
            <a:r>
              <a:rPr lang="en-CA" b="1" dirty="0"/>
              <a:t>Melanie Golob</a:t>
            </a:r>
          </a:p>
          <a:p>
            <a:pPr>
              <a:spcBef>
                <a:spcPts val="600"/>
              </a:spcBef>
            </a:pPr>
            <a:r>
              <a:rPr lang="en-CA" b="1" dirty="0"/>
              <a:t>Fiona Robinson</a:t>
            </a:r>
          </a:p>
          <a:p>
            <a:pPr>
              <a:spcBef>
                <a:spcPts val="600"/>
              </a:spcBef>
            </a:pPr>
            <a:r>
              <a:rPr lang="en-CA" b="1" dirty="0"/>
              <a:t>Mark Brooker</a:t>
            </a:r>
          </a:p>
          <a:p>
            <a:pPr>
              <a:spcBef>
                <a:spcPts val="600"/>
              </a:spcBef>
            </a:pPr>
            <a:r>
              <a:rPr lang="en-CA" b="1" dirty="0"/>
              <a:t>Vincent Dumez</a:t>
            </a:r>
          </a:p>
          <a:p>
            <a:pPr>
              <a:spcBef>
                <a:spcPts val="600"/>
              </a:spcBef>
            </a:pPr>
            <a:r>
              <a:rPr lang="en-CA" b="1" dirty="0"/>
              <a:t>Glenn F. Pierce</a:t>
            </a:r>
          </a:p>
          <a:p>
            <a:pPr>
              <a:spcBef>
                <a:spcPts val="600"/>
              </a:spcBef>
            </a:pPr>
            <a:r>
              <a:rPr lang="en-CA" b="1" dirty="0"/>
              <a:t>Alok Srivastava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F5D8E0-566B-471B-B4EE-AD6FFF848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FD777F-13CE-40A2-AEDD-06CC7C1A94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92600" y="1504573"/>
            <a:ext cx="7675282" cy="401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9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24125-163B-CB4A-9D6E-D5E387E2B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US" dirty="0"/>
              <a:t>Antecedentes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F8E66-B949-EA40-ABA9-45A0D7632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s-US" dirty="0"/>
              <a:t>La 3</a:t>
            </a:r>
            <a:r>
              <a:rPr lang="es-US" baseline="30000" dirty="0"/>
              <a:t>a</a:t>
            </a:r>
            <a:r>
              <a:rPr lang="es-US" dirty="0"/>
              <a:t> edición de las guías incorpora metodologías basadas en </a:t>
            </a:r>
            <a:r>
              <a:rPr lang="es-US" b="1" dirty="0"/>
              <a:t>pruebas científicas</a:t>
            </a:r>
            <a:r>
              <a:rPr lang="es-US" dirty="0"/>
              <a:t> y en </a:t>
            </a:r>
            <a:r>
              <a:rPr lang="es-US" b="1" dirty="0"/>
              <a:t>enunciados confiables basados en consenso </a:t>
            </a:r>
            <a:r>
              <a:rPr lang="es-US" dirty="0"/>
              <a:t>(</a:t>
            </a:r>
            <a:r>
              <a:rPr lang="es-US" i="1" dirty="0"/>
              <a:t>Trustworthy Consensus-Based Statements</a:t>
            </a:r>
            <a:r>
              <a:rPr lang="es-US" dirty="0"/>
              <a:t> o TCBS por su sigla en inglés), de conformidad con  normas internacionales establecidas.</a:t>
            </a:r>
          </a:p>
          <a:p>
            <a:r>
              <a:rPr lang="es-US" dirty="0"/>
              <a:t>Entre las limitaciones de las pruebas científicas disponibles en el caso de la hemofilia se cuentan las siguientes</a:t>
            </a:r>
            <a:r>
              <a:rPr lang="es-US" b="0" i="0" u="none" strike="noStrike" baseline="0" dirty="0"/>
              <a:t>:</a:t>
            </a:r>
          </a:p>
          <a:p>
            <a:pPr lvl="1"/>
            <a:r>
              <a:rPr lang="es-US" dirty="0"/>
              <a:t>Muestras pequeñas y datos limitados</a:t>
            </a:r>
            <a:endParaRPr lang="es-US" sz="2000" dirty="0"/>
          </a:p>
          <a:p>
            <a:pPr lvl="1"/>
            <a:r>
              <a:rPr lang="es-US" sz="2000" b="0" i="0" u="none" strike="noStrike" baseline="0" dirty="0"/>
              <a:t>Amplia gama de prácticas a escala mundial</a:t>
            </a:r>
          </a:p>
          <a:p>
            <a:pPr lvl="1"/>
            <a:r>
              <a:rPr lang="es-US" dirty="0"/>
              <a:t>Imposibilidad de realizar metaanálisis</a:t>
            </a:r>
            <a:endParaRPr lang="es-US" sz="2000" dirty="0"/>
          </a:p>
          <a:p>
            <a:r>
              <a:rPr lang="es-US" dirty="0"/>
              <a:t>Los TCBS constituyen una metodología sistemática y confiable que incorpora pruebas científicas disponibles y asesoría de expertos para generar recomendaciones </a:t>
            </a:r>
            <a:r>
              <a:rPr lang="es-US" b="1" dirty="0"/>
              <a:t>imparciales.</a:t>
            </a:r>
            <a:endParaRPr lang="es-US" b="0" i="0" u="none" strike="noStrike" baseline="0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7147239-A253-4286-A807-C362901A4E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1"/>
            <a:ext cx="9925050" cy="365125"/>
          </a:xfrm>
        </p:spPr>
        <p:txBody>
          <a:bodyPr/>
          <a:lstStyle/>
          <a:p>
            <a:r>
              <a:rPr lang="en-US" dirty="0"/>
              <a:t>TCBS, </a:t>
            </a:r>
            <a:r>
              <a:rPr lang="es-US" dirty="0"/>
              <a:t>siglas de </a:t>
            </a:r>
            <a:r>
              <a:rPr lang="en-US" i="1" dirty="0"/>
              <a:t>Trustworthy Consensus-Based Statements</a:t>
            </a:r>
            <a:r>
              <a:rPr lang="en-US" dirty="0"/>
              <a:t>, </a:t>
            </a:r>
            <a:r>
              <a:rPr lang="es-US" dirty="0"/>
              <a:t>enunciados confiables basados en consenso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512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24125-163B-CB4A-9D6E-D5E387E2B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US" dirty="0"/>
              <a:t>Metodología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F8E66-B949-EA40-ABA9-45A0D7632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US" dirty="0"/>
              <a:t>El proceso de TCBS tiene su fundamento en los siguientes pilares:</a:t>
            </a:r>
          </a:p>
          <a:p>
            <a:r>
              <a:rPr lang="es-US" dirty="0"/>
              <a:t>Confianza en la selección y composición del panel, que incluye PCH y PPCH.</a:t>
            </a:r>
          </a:p>
          <a:p>
            <a:r>
              <a:rPr lang="es-US" dirty="0"/>
              <a:t>Búsqueda sistemática y exhaustiva de pruebas científicas.</a:t>
            </a:r>
          </a:p>
          <a:p>
            <a:r>
              <a:rPr lang="es-US" dirty="0"/>
              <a:t>Logro de consenso formal mediante la técnica Delphi modificada.</a:t>
            </a:r>
          </a:p>
          <a:p>
            <a:pPr lvl="1"/>
            <a:r>
              <a:rPr lang="es-US" dirty="0"/>
              <a:t>La técnica Delphi suprime la introducción de sesgos de interacción grupal.</a:t>
            </a:r>
          </a:p>
          <a:p>
            <a:r>
              <a:rPr lang="es-US" dirty="0"/>
              <a:t>Transparencia de datos y métodos a lo largo de todo el proceso.</a:t>
            </a:r>
          </a:p>
          <a:p>
            <a:r>
              <a:rPr lang="es-US" dirty="0"/>
              <a:t>Riguroso proceso de revisión.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F25668-1D1E-4560-A596-BCF45DC2C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US" dirty="0"/>
              <a:t>PCH, personas con hemofilia; PPCH, padres de personas con hemofilia; TCBS, siglas de </a:t>
            </a:r>
            <a:r>
              <a:rPr lang="es-US" i="1" dirty="0"/>
              <a:t>Trustworthy </a:t>
            </a:r>
            <a:r>
              <a:rPr lang="es-US" i="1" dirty="0" err="1"/>
              <a:t>Consensus-Based</a:t>
            </a:r>
            <a:r>
              <a:rPr lang="es-US" i="1" dirty="0"/>
              <a:t> </a:t>
            </a:r>
            <a:r>
              <a:rPr lang="es-US" i="1" dirty="0" err="1"/>
              <a:t>Statements</a:t>
            </a:r>
            <a:r>
              <a:rPr lang="es-US" dirty="0"/>
              <a:t>, enunciados confiables basados en consenso.</a:t>
            </a:r>
          </a:p>
        </p:txBody>
      </p:sp>
    </p:spTree>
    <p:extLst>
      <p:ext uri="{BB962C8B-B14F-4D97-AF65-F5344CB8AC3E}">
        <p14:creationId xmlns:p14="http://schemas.microsoft.com/office/powerpoint/2010/main" val="106497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6185F-8BB1-4E98-A3FE-9D8FD395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Integración de los paneles: Estructura y revisión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596F-1564-471F-BEC9-0C34DCEB8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El panel se integró con líderes de contenido con amplia experiencia en hemofilia, representantes de pacientes, y una consultora en metodología con experiencia en la elaboración de guías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El Grupo de trabajo de la FMH para el proceso de las guías lo conformaron miembros del Comité asesor de educación de la FMH, e incluyó pacientes y un hematólogo que no participó en la preparación de las guías.</a:t>
            </a:r>
            <a:endParaRPr lang="es-U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El líder de contenido y la anterior vicepresidenta médica de la FMH hicieron invitaciones iniciales a los expertos.</a:t>
            </a:r>
          </a:p>
          <a:p>
            <a:pPr algn="l"/>
            <a:r>
              <a:rPr lang="es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Una meta importante fue garantizar que los líderes no tuvieran conflictos de interés graves relacionados con los temas y reducir al mínimo el porcentaje de panelistas con conflictos relevantes.</a:t>
            </a:r>
          </a:p>
        </p:txBody>
      </p:sp>
    </p:spTree>
    <p:extLst>
      <p:ext uri="{BB962C8B-B14F-4D97-AF65-F5344CB8AC3E}">
        <p14:creationId xmlns:p14="http://schemas.microsoft.com/office/powerpoint/2010/main" val="4183308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8C389-BE8E-4FE5-BD09-F9D44AFA4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Integración de los paneles: Estructura y revisión</a:t>
            </a:r>
            <a:endParaRPr lang="es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C1615-C7DC-4CB9-B6A7-E79AE124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s-US" dirty="0">
                <a:latin typeface="+mj-lt"/>
              </a:rPr>
              <a:t>Se asignaron más de 50 panelistas a los 11 capítulos de contenido.</a:t>
            </a:r>
          </a:p>
          <a:p>
            <a:r>
              <a:rPr lang="es-US" dirty="0">
                <a:latin typeface="+mj-lt"/>
              </a:rPr>
              <a:t>Cada capítulo se asignó a un panel de 7 a 10 miembros, entre ellos:</a:t>
            </a:r>
          </a:p>
          <a:p>
            <a:pPr lvl="1"/>
            <a:r>
              <a:rPr lang="es-US" dirty="0"/>
              <a:t>Líder de capitulo</a:t>
            </a:r>
            <a:endParaRPr lang="es-US" sz="2000" dirty="0"/>
          </a:p>
          <a:p>
            <a:pPr lvl="1"/>
            <a:r>
              <a:rPr lang="es-US" sz="2000" dirty="0">
                <a:latin typeface="+mj-lt"/>
              </a:rPr>
              <a:t>Profesionales de la salud con experiencia médica en diversas disciplinas</a:t>
            </a:r>
          </a:p>
          <a:p>
            <a:pPr lvl="1"/>
            <a:r>
              <a:rPr lang="es-US" sz="2000" dirty="0">
                <a:latin typeface="+mj-lt"/>
              </a:rPr>
              <a:t>PCH y sus cuidadores, quienes conformaron al menos el </a:t>
            </a:r>
            <a:r>
              <a:rPr lang="es-US" sz="2000" b="1" dirty="0">
                <a:latin typeface="+mj-lt"/>
              </a:rPr>
              <a:t>25%</a:t>
            </a:r>
            <a:r>
              <a:rPr lang="es-US" sz="2000" dirty="0">
                <a:latin typeface="+mj-lt"/>
              </a:rPr>
              <a:t> del panel de cada capítulo</a:t>
            </a:r>
          </a:p>
          <a:p>
            <a:r>
              <a:rPr lang="es-US" dirty="0">
                <a:latin typeface="+mj-lt"/>
              </a:rPr>
              <a:t>Los panelistas se reclutaron de diversos contextos demográficos, geográficos y socioeconómicos a fin de garantizar la relevancia mundial de las guías.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5182D-A128-41A7-85A8-E627F3B301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PCH, </a:t>
            </a:r>
            <a:r>
              <a:rPr lang="es-US" dirty="0">
                <a:latin typeface="+mj-lt"/>
              </a:rPr>
              <a:t>personas con hemofilia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923182278"/>
      </p:ext>
    </p:extLst>
  </p:cSld>
  <p:clrMapOvr>
    <a:masterClrMapping/>
  </p:clrMapOvr>
</p:sld>
</file>

<file path=ppt/theme/theme1.xml><?xml version="1.0" encoding="utf-8"?>
<a:theme xmlns:a="http://schemas.openxmlformats.org/drawingml/2006/main" name="WFH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BB0"/>
      </a:accent1>
      <a:accent2>
        <a:srgbClr val="719500"/>
      </a:accent2>
      <a:accent3>
        <a:srgbClr val="642566"/>
      </a:accent3>
      <a:accent4>
        <a:srgbClr val="FBD913"/>
      </a:accent4>
      <a:accent5>
        <a:srgbClr val="E60D2E"/>
      </a:accent5>
      <a:accent6>
        <a:srgbClr val="C4123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4792</TotalTime>
  <Words>1893</Words>
  <Application>Microsoft Office PowerPoint</Application>
  <PresentationFormat>Widescreen</PresentationFormat>
  <Paragraphs>130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WFH</vt:lpstr>
      <vt:lpstr>Guías para el tratamiento de la hemofilia, para todos</vt:lpstr>
      <vt:lpstr>Guías de la FMH para el tratamiento de la hemofilia</vt:lpstr>
      <vt:lpstr>Capítulo 12: Metodología</vt:lpstr>
      <vt:lpstr>Divulgaciones: Sandra Zelman Lewis </vt:lpstr>
      <vt:lpstr>Autores</vt:lpstr>
      <vt:lpstr>Antecedentes</vt:lpstr>
      <vt:lpstr>Metodología</vt:lpstr>
      <vt:lpstr>Integración de los paneles: Estructura y revisión</vt:lpstr>
      <vt:lpstr>Integración de los paneles: Estructura y revisión</vt:lpstr>
      <vt:lpstr>Proceso para el flujo de trabajo y supervisión de los paneles</vt:lpstr>
      <vt:lpstr>Proceso para el flujo de trabajo y supervisión de los paneles</vt:lpstr>
      <vt:lpstr>Financiamiento</vt:lpstr>
      <vt:lpstr>Generación de pruebas científicas</vt:lpstr>
      <vt:lpstr>Generación de pruebas científicas Criterios de elegibilidad para el estudio</vt:lpstr>
      <vt:lpstr>Generación de pruebas científicas Extracción de datos y elaboración de cuadros de pruebas</vt:lpstr>
      <vt:lpstr>Obtención de consenso formal</vt:lpstr>
      <vt:lpstr>Finalización de recomendaciones y preparación del manuscrito</vt:lpstr>
      <vt:lpstr>Limitaciones de la metodología</vt:lpstr>
      <vt:lpstr>Limitaciones de la metodología</vt:lpstr>
      <vt:lpstr>Planes para futuras actualizaciones</vt:lpstr>
      <vt:lpstr>Conclusiones</vt:lpstr>
      <vt:lpstr>Agradecemos el apoyo de Hemophilia Alliance para la preparación de esta presentación.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meisner</dc:creator>
  <cp:lastModifiedBy>Julia Chadwick</cp:lastModifiedBy>
  <cp:revision>129</cp:revision>
  <dcterms:created xsi:type="dcterms:W3CDTF">2020-11-05T21:15:52Z</dcterms:created>
  <dcterms:modified xsi:type="dcterms:W3CDTF">2021-09-17T20:23:31Z</dcterms:modified>
</cp:coreProperties>
</file>