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0"/>
  </p:notesMasterIdLst>
  <p:sldIdLst>
    <p:sldId id="2984" r:id="rId2"/>
    <p:sldId id="2807" r:id="rId3"/>
    <p:sldId id="2972" r:id="rId4"/>
    <p:sldId id="2973" r:id="rId5"/>
    <p:sldId id="2974" r:id="rId6"/>
    <p:sldId id="2968" r:id="rId7"/>
    <p:sldId id="2892" r:id="rId8"/>
    <p:sldId id="2910" r:id="rId9"/>
    <p:sldId id="2987" r:id="rId10"/>
    <p:sldId id="2809" r:id="rId11"/>
    <p:sldId id="2978" r:id="rId12"/>
    <p:sldId id="2915" r:id="rId13"/>
    <p:sldId id="2916" r:id="rId14"/>
    <p:sldId id="2917" r:id="rId15"/>
    <p:sldId id="2918" r:id="rId16"/>
    <p:sldId id="2919" r:id="rId17"/>
    <p:sldId id="2979" r:id="rId18"/>
    <p:sldId id="2921" r:id="rId19"/>
    <p:sldId id="2980" r:id="rId20"/>
    <p:sldId id="2922" r:id="rId21"/>
    <p:sldId id="2924" r:id="rId22"/>
    <p:sldId id="2967" r:id="rId23"/>
    <p:sldId id="2925" r:id="rId24"/>
    <p:sldId id="2981" r:id="rId25"/>
    <p:sldId id="2932" r:id="rId26"/>
    <p:sldId id="2926" r:id="rId27"/>
    <p:sldId id="2933" r:id="rId28"/>
    <p:sldId id="2986" r:id="rId29"/>
    <p:sldId id="2927" r:id="rId30"/>
    <p:sldId id="2985" r:id="rId31"/>
    <p:sldId id="2934" r:id="rId32"/>
    <p:sldId id="2928" r:id="rId33"/>
    <p:sldId id="2930" r:id="rId34"/>
    <p:sldId id="2938" r:id="rId35"/>
    <p:sldId id="2931" r:id="rId36"/>
    <p:sldId id="2982" r:id="rId37"/>
    <p:sldId id="2939" r:id="rId38"/>
    <p:sldId id="27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hadwick" initials="JC" lastIdx="54" clrIdx="0">
    <p:extLst>
      <p:ext uri="{19B8F6BF-5375-455C-9EA6-DF929625EA0E}">
        <p15:presenceInfo xmlns:p15="http://schemas.microsoft.com/office/powerpoint/2012/main" userId="S::jchadwick@wfh.org::bd1ae82f-124b-4de6-bc22-d4eddcd0bf4b" providerId="AD"/>
      </p:ext>
    </p:extLst>
  </p:cmAuthor>
  <p:cmAuthor id="2" name="janice meisner" initials="jm" lastIdx="6" clrIdx="1">
    <p:extLst>
      <p:ext uri="{19B8F6BF-5375-455C-9EA6-DF929625EA0E}">
        <p15:presenceInfo xmlns:p15="http://schemas.microsoft.com/office/powerpoint/2012/main" userId="S::janice.meisner@livagency.ca::8a8d4f83-58bd-46bc-8c13-248eb8034226" providerId="AD"/>
      </p:ext>
    </p:extLst>
  </p:cmAuthor>
  <p:cmAuthor id="3" name="Karine Igartua, Dr" initials="KID" lastIdx="1" clrIdx="2">
    <p:extLst>
      <p:ext uri="{19B8F6BF-5375-455C-9EA6-DF929625EA0E}">
        <p15:presenceInfo xmlns:p15="http://schemas.microsoft.com/office/powerpoint/2012/main" userId="S::karine.igartua@mcgill.ca::0db75cb2-a157-489c-977a-76c312e8a96c" providerId="AD"/>
      </p:ext>
    </p:extLst>
  </p:cmAuthor>
  <p:cmAuthor id="4" name="Mariana Fregoso Lomas" initials="MFL" lastIdx="9" clrIdx="3">
    <p:extLst>
      <p:ext uri="{19B8F6BF-5375-455C-9EA6-DF929625EA0E}">
        <p15:presenceInfo xmlns:p15="http://schemas.microsoft.com/office/powerpoint/2012/main" userId="Mariana Fregoso Lom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9500"/>
    <a:srgbClr val="FDB913"/>
    <a:srgbClr val="642566"/>
    <a:srgbClr val="008BB0"/>
    <a:srgbClr val="E31837"/>
    <a:srgbClr val="E6E6E6"/>
    <a:srgbClr val="8B0E04"/>
    <a:srgbClr val="FF0C30"/>
    <a:srgbClr val="FFB3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86115" autoAdjust="0"/>
  </p:normalViewPr>
  <p:slideViewPr>
    <p:cSldViewPr snapToGrid="0" snapToObjects="1" showGuides="1">
      <p:cViewPr varScale="1">
        <p:scale>
          <a:sx n="94" d="100"/>
          <a:sy n="94" d="100"/>
        </p:scale>
        <p:origin x="1320" y="96"/>
      </p:cViewPr>
      <p:guideLst>
        <p:guide orient="horz" pos="2160"/>
        <p:guide pos="3817"/>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48C-F8BE-43AC-B910-B1131989AF57}" type="datetimeFigureOut">
              <a:rPr lang="en-CA" smtClean="0"/>
              <a:t>2021-08-09</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89C09-0639-464C-95EC-4EF91C0B1B79}" type="slidenum">
              <a:rPr lang="en-CA" smtClean="0"/>
              <a:t>‹#›</a:t>
            </a:fld>
            <a:endParaRPr lang="en-CA" dirty="0"/>
          </a:p>
        </p:txBody>
      </p:sp>
    </p:spTree>
    <p:extLst>
      <p:ext uri="{BB962C8B-B14F-4D97-AF65-F5344CB8AC3E}">
        <p14:creationId xmlns:p14="http://schemas.microsoft.com/office/powerpoint/2010/main" val="585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E48-BBE6-4F6B-B025-041E5A99350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5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16</a:t>
            </a:fld>
            <a:endParaRPr lang="en-CA" dirty="0"/>
          </a:p>
        </p:txBody>
      </p:sp>
    </p:spTree>
    <p:extLst>
      <p:ext uri="{BB962C8B-B14F-4D97-AF65-F5344CB8AC3E}">
        <p14:creationId xmlns:p14="http://schemas.microsoft.com/office/powerpoint/2010/main" val="178166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17</a:t>
            </a:fld>
            <a:endParaRPr lang="en-CA" dirty="0"/>
          </a:p>
        </p:txBody>
      </p:sp>
    </p:spTree>
    <p:extLst>
      <p:ext uri="{BB962C8B-B14F-4D97-AF65-F5344CB8AC3E}">
        <p14:creationId xmlns:p14="http://schemas.microsoft.com/office/powerpoint/2010/main" val="1273549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18</a:t>
            </a:fld>
            <a:endParaRPr lang="en-CA" dirty="0"/>
          </a:p>
        </p:txBody>
      </p:sp>
    </p:spTree>
    <p:extLst>
      <p:ext uri="{BB962C8B-B14F-4D97-AF65-F5344CB8AC3E}">
        <p14:creationId xmlns:p14="http://schemas.microsoft.com/office/powerpoint/2010/main" val="394573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19</a:t>
            </a:fld>
            <a:endParaRPr lang="en-CA" dirty="0"/>
          </a:p>
        </p:txBody>
      </p:sp>
    </p:spTree>
    <p:extLst>
      <p:ext uri="{BB962C8B-B14F-4D97-AF65-F5344CB8AC3E}">
        <p14:creationId xmlns:p14="http://schemas.microsoft.com/office/powerpoint/2010/main" val="397600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21</a:t>
            </a:fld>
            <a:endParaRPr lang="en-CA" dirty="0"/>
          </a:p>
        </p:txBody>
      </p:sp>
    </p:spTree>
    <p:extLst>
      <p:ext uri="{BB962C8B-B14F-4D97-AF65-F5344CB8AC3E}">
        <p14:creationId xmlns:p14="http://schemas.microsoft.com/office/powerpoint/2010/main" val="359025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8A02A0-8C06-4C6C-9F86-D72FC38D2147}" type="slidenum">
              <a:rPr lang="en-CA" smtClean="0"/>
              <a:t>23</a:t>
            </a:fld>
            <a:endParaRPr lang="en-CA" dirty="0"/>
          </a:p>
        </p:txBody>
      </p:sp>
    </p:spTree>
    <p:extLst>
      <p:ext uri="{BB962C8B-B14F-4D97-AF65-F5344CB8AC3E}">
        <p14:creationId xmlns:p14="http://schemas.microsoft.com/office/powerpoint/2010/main" val="121128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8A02A0-8C06-4C6C-9F86-D72FC38D2147}" type="slidenum">
              <a:rPr lang="en-CA" smtClean="0"/>
              <a:t>24</a:t>
            </a:fld>
            <a:endParaRPr lang="en-CA" dirty="0"/>
          </a:p>
        </p:txBody>
      </p:sp>
    </p:spTree>
    <p:extLst>
      <p:ext uri="{BB962C8B-B14F-4D97-AF65-F5344CB8AC3E}">
        <p14:creationId xmlns:p14="http://schemas.microsoft.com/office/powerpoint/2010/main" val="1046128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89C09-0639-464C-95EC-4EF91C0B1B79}" type="slidenum">
              <a:rPr lang="en-CA" smtClean="0"/>
              <a:t>31</a:t>
            </a:fld>
            <a:endParaRPr lang="en-CA" dirty="0"/>
          </a:p>
        </p:txBody>
      </p:sp>
    </p:spTree>
    <p:extLst>
      <p:ext uri="{BB962C8B-B14F-4D97-AF65-F5344CB8AC3E}">
        <p14:creationId xmlns:p14="http://schemas.microsoft.com/office/powerpoint/2010/main" val="56293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AC2BFD-7DF5-43F3-B370-424F643A0134}" type="slidenum">
              <a:rPr lang="en-CA" smtClean="0"/>
              <a:t>4</a:t>
            </a:fld>
            <a:endParaRPr lang="en-CA" dirty="0"/>
          </a:p>
        </p:txBody>
      </p:sp>
    </p:spTree>
    <p:extLst>
      <p:ext uri="{BB962C8B-B14F-4D97-AF65-F5344CB8AC3E}">
        <p14:creationId xmlns:p14="http://schemas.microsoft.com/office/powerpoint/2010/main" val="1024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5</a:t>
            </a:fld>
            <a:endParaRPr lang="en-CA" dirty="0"/>
          </a:p>
        </p:txBody>
      </p:sp>
    </p:spTree>
    <p:extLst>
      <p:ext uri="{BB962C8B-B14F-4D97-AF65-F5344CB8AC3E}">
        <p14:creationId xmlns:p14="http://schemas.microsoft.com/office/powerpoint/2010/main" val="362232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6</a:t>
            </a:fld>
            <a:endParaRPr lang="en-CA" dirty="0"/>
          </a:p>
        </p:txBody>
      </p:sp>
    </p:spTree>
    <p:extLst>
      <p:ext uri="{BB962C8B-B14F-4D97-AF65-F5344CB8AC3E}">
        <p14:creationId xmlns:p14="http://schemas.microsoft.com/office/powerpoint/2010/main" val="382216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7</a:t>
            </a:fld>
            <a:endParaRPr lang="en-CA" dirty="0"/>
          </a:p>
        </p:txBody>
      </p:sp>
    </p:spTree>
    <p:extLst>
      <p:ext uri="{BB962C8B-B14F-4D97-AF65-F5344CB8AC3E}">
        <p14:creationId xmlns:p14="http://schemas.microsoft.com/office/powerpoint/2010/main" val="389655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11</a:t>
            </a:fld>
            <a:endParaRPr lang="en-CA" dirty="0"/>
          </a:p>
        </p:txBody>
      </p:sp>
    </p:spTree>
    <p:extLst>
      <p:ext uri="{BB962C8B-B14F-4D97-AF65-F5344CB8AC3E}">
        <p14:creationId xmlns:p14="http://schemas.microsoft.com/office/powerpoint/2010/main" val="312932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12</a:t>
            </a:fld>
            <a:endParaRPr lang="en-CA" dirty="0"/>
          </a:p>
        </p:txBody>
      </p:sp>
    </p:spTree>
    <p:extLst>
      <p:ext uri="{BB962C8B-B14F-4D97-AF65-F5344CB8AC3E}">
        <p14:creationId xmlns:p14="http://schemas.microsoft.com/office/powerpoint/2010/main" val="67812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13</a:t>
            </a:fld>
            <a:endParaRPr lang="en-CA" dirty="0"/>
          </a:p>
        </p:txBody>
      </p:sp>
    </p:spTree>
    <p:extLst>
      <p:ext uri="{BB962C8B-B14F-4D97-AF65-F5344CB8AC3E}">
        <p14:creationId xmlns:p14="http://schemas.microsoft.com/office/powerpoint/2010/main" val="398734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14</a:t>
            </a:fld>
            <a:endParaRPr lang="en-CA" dirty="0"/>
          </a:p>
        </p:txBody>
      </p:sp>
    </p:spTree>
    <p:extLst>
      <p:ext uri="{BB962C8B-B14F-4D97-AF65-F5344CB8AC3E}">
        <p14:creationId xmlns:p14="http://schemas.microsoft.com/office/powerpoint/2010/main" val="76298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dirty="0"/>
          </a:p>
        </p:txBody>
      </p:sp>
    </p:spTree>
    <p:extLst>
      <p:ext uri="{BB962C8B-B14F-4D97-AF65-F5344CB8AC3E}">
        <p14:creationId xmlns:p14="http://schemas.microsoft.com/office/powerpoint/2010/main" val="148918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835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
        <p:nvSpPr>
          <p:cNvPr id="4" name="Text Placeholder 6">
            <a:extLst>
              <a:ext uri="{FF2B5EF4-FFF2-40B4-BE49-F238E27FC236}">
                <a16:creationId xmlns:a16="http://schemas.microsoft.com/office/drawing/2014/main" id="{E835B60B-2EC8-4D93-ACB6-1B1834D46592}"/>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0796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143EDCCF-1001-4A1E-804F-EE61E3CD1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38394" y="0"/>
            <a:ext cx="2153606" cy="1030288"/>
          </a:xfrm>
          <a:prstGeom prst="rect">
            <a:avLst/>
          </a:prstGeom>
        </p:spPr>
      </p:pic>
      <p:pic>
        <p:nvPicPr>
          <p:cNvPr id="13" name="Picture 12">
            <a:extLst>
              <a:ext uri="{FF2B5EF4-FFF2-40B4-BE49-F238E27FC236}">
                <a16:creationId xmlns:a16="http://schemas.microsoft.com/office/drawing/2014/main" id="{3A015146-3E3B-4ADF-B6D0-04408F84619A}"/>
              </a:ext>
            </a:extLst>
          </p:cNvPr>
          <p:cNvPicPr>
            <a:picLocks noChangeAspect="1"/>
          </p:cNvPicPr>
          <p:nvPr userDrawn="1"/>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7776"/>
          <a:stretch/>
        </p:blipFill>
        <p:spPr>
          <a:xfrm>
            <a:off x="-1" y="6003985"/>
            <a:ext cx="12192000" cy="872820"/>
          </a:xfrm>
          <a:prstGeom prst="rect">
            <a:avLst/>
          </a:prstGeom>
        </p:spPr>
      </p:pic>
      <p:sp>
        <p:nvSpPr>
          <p:cNvPr id="14" name="TextBox 13">
            <a:extLst>
              <a:ext uri="{FF2B5EF4-FFF2-40B4-BE49-F238E27FC236}">
                <a16:creationId xmlns:a16="http://schemas.microsoft.com/office/drawing/2014/main" id="{3A95AAB8-A246-4778-9EA0-A92788F6E1A6}"/>
              </a:ext>
            </a:extLst>
          </p:cNvPr>
          <p:cNvSpPr txBox="1"/>
          <p:nvPr userDrawn="1"/>
        </p:nvSpPr>
        <p:spPr>
          <a:xfrm>
            <a:off x="591941" y="6178785"/>
            <a:ext cx="10870095" cy="523220"/>
          </a:xfrm>
          <a:prstGeom prst="rect">
            <a:avLst/>
          </a:prstGeom>
          <a:noFill/>
        </p:spPr>
        <p:txBody>
          <a:bodyPr wrap="square" rtlCol="0">
            <a:spAutoFit/>
          </a:bodyPr>
          <a:lstStyle/>
          <a:p>
            <a:r>
              <a:rPr lang="es-ES" sz="2800" b="1" i="1" noProof="0" dirty="0">
                <a:solidFill>
                  <a:schemeClr val="bg1"/>
                </a:solidFill>
              </a:rPr>
              <a:t>Guías de la FMH para el Tratamiento de la Hemofilia, </a:t>
            </a:r>
            <a:r>
              <a:rPr lang="es-ES" sz="2800" b="1" i="0" noProof="0" dirty="0">
                <a:solidFill>
                  <a:schemeClr val="bg1"/>
                </a:solidFill>
              </a:rPr>
              <a:t>3ª Edición</a:t>
            </a:r>
          </a:p>
        </p:txBody>
      </p:sp>
    </p:spTree>
    <p:extLst>
      <p:ext uri="{BB962C8B-B14F-4D97-AF65-F5344CB8AC3E}">
        <p14:creationId xmlns:p14="http://schemas.microsoft.com/office/powerpoint/2010/main" val="86927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dirty="0"/>
          </a:p>
        </p:txBody>
      </p:sp>
      <p:sp>
        <p:nvSpPr>
          <p:cNvPr id="5"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424063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Tree>
    <p:extLst>
      <p:ext uri="{BB962C8B-B14F-4D97-AF65-F5344CB8AC3E}">
        <p14:creationId xmlns:p14="http://schemas.microsoft.com/office/powerpoint/2010/main" val="100787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8BDC-5F40-B44F-B411-5716E71E1DB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791514-CD23-BA48-8CFD-2C47D10AE541}"/>
              </a:ext>
            </a:extLst>
          </p:cNvPr>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4053E-FC2C-E94D-A750-B4B12D10F9E3}"/>
              </a:ext>
            </a:extLst>
          </p:cNvPr>
          <p:cNvSpPr>
            <a:spLocks noGrp="1"/>
          </p:cNvSpPr>
          <p:nvPr>
            <p:ph type="dt" sz="half" idx="10"/>
          </p:nvPr>
        </p:nvSpPr>
        <p:spPr/>
        <p:txBody>
          <a:bodyPr/>
          <a:lstStyle/>
          <a:p>
            <a:fld id="{99FA353C-B228-D648-BA6F-C5FE40FF6F9E}" type="datetimeFigureOut">
              <a:rPr lang="en-US" smtClean="0"/>
              <a:t>8/9/2021</a:t>
            </a:fld>
            <a:endParaRPr lang="en-US" dirty="0"/>
          </a:p>
        </p:txBody>
      </p:sp>
      <p:sp>
        <p:nvSpPr>
          <p:cNvPr id="5" name="Footer Placeholder 4">
            <a:extLst>
              <a:ext uri="{FF2B5EF4-FFF2-40B4-BE49-F238E27FC236}">
                <a16:creationId xmlns:a16="http://schemas.microsoft.com/office/drawing/2014/main" id="{422FB87F-6580-3A4E-8873-B9D95E20A4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EF87C7-4ED0-F349-B151-5FDCAC834362}"/>
              </a:ext>
            </a:extLst>
          </p:cNvPr>
          <p:cNvSpPr>
            <a:spLocks noGrp="1"/>
          </p:cNvSpPr>
          <p:nvPr>
            <p:ph type="sldNum" sz="quarter" idx="12"/>
          </p:nvPr>
        </p:nvSpPr>
        <p:spPr/>
        <p:txBody>
          <a:bodyPr/>
          <a:lstStyle/>
          <a:p>
            <a:fld id="{5BAC8732-66C3-AF47-99DC-2B6DA4C694F7}" type="slidenum">
              <a:rPr lang="en-US" smtClean="0"/>
              <a:t>‹#›</a:t>
            </a:fld>
            <a:endParaRPr lang="en-US" dirty="0"/>
          </a:p>
        </p:txBody>
      </p:sp>
      <p:pic>
        <p:nvPicPr>
          <p:cNvPr id="13" name="Picture 12">
            <a:extLst>
              <a:ext uri="{FF2B5EF4-FFF2-40B4-BE49-F238E27FC236}">
                <a16:creationId xmlns:a16="http://schemas.microsoft.com/office/drawing/2014/main" id="{69CA8BD8-7DB8-4812-B9B0-84825E73B0CB}"/>
              </a:ext>
            </a:extLst>
          </p:cNvPr>
          <p:cNvPicPr>
            <a:picLocks noChangeAspect="1"/>
          </p:cNvPicPr>
          <p:nvPr userDrawn="1"/>
        </p:nvPicPr>
        <p:blipFill rotWithShape="1">
          <a:blip r:embed="rId2">
            <a:duotone>
              <a:prstClr val="black"/>
              <a:srgbClr val="008BB0">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b="96644"/>
          <a:stretch/>
        </p:blipFill>
        <p:spPr>
          <a:xfrm>
            <a:off x="0" y="6724650"/>
            <a:ext cx="12192000" cy="152400"/>
          </a:xfrm>
          <a:prstGeom prst="rect">
            <a:avLst/>
          </a:prstGeom>
        </p:spPr>
      </p:pic>
    </p:spTree>
    <p:extLst>
      <p:ext uri="{BB962C8B-B14F-4D97-AF65-F5344CB8AC3E}">
        <p14:creationId xmlns:p14="http://schemas.microsoft.com/office/powerpoint/2010/main" val="167821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fld id="{5BAC8732-66C3-AF47-99DC-2B6DA4C694F7}" type="slidenum">
              <a:rPr lang="en-US" smtClean="0"/>
              <a:pPr/>
              <a:t>‹#›</a:t>
            </a:fld>
            <a:endParaRPr lang="en-US" sz="1100" dirty="0"/>
          </a:p>
        </p:txBody>
      </p:sp>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9">
            <a:duotone>
              <a:prstClr val="black"/>
              <a:srgbClr val="008BB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rcRect b="96644"/>
          <a:stretch/>
        </p:blipFill>
        <p:spPr>
          <a:xfrm>
            <a:off x="0" y="6724650"/>
            <a:ext cx="12192000" cy="152400"/>
          </a:xfrm>
          <a:prstGeom prst="rect">
            <a:avLst/>
          </a:prstGeom>
        </p:spPr>
      </p:pic>
      <p:pic>
        <p:nvPicPr>
          <p:cNvPr id="9" name="Picture 8">
            <a:extLst>
              <a:ext uri="{FF2B5EF4-FFF2-40B4-BE49-F238E27FC236}">
                <a16:creationId xmlns:a16="http://schemas.microsoft.com/office/drawing/2014/main" id="{5A641F55-AC73-4BF1-882F-72BB17DC2E48}"/>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18055" r="19682"/>
          <a:stretch/>
        </p:blipFill>
        <p:spPr>
          <a:xfrm>
            <a:off x="10805057" y="6047692"/>
            <a:ext cx="1386943" cy="676958"/>
          </a:xfrm>
          <a:prstGeom prst="rect">
            <a:avLst/>
          </a:prstGeom>
        </p:spPr>
      </p:pic>
    </p:spTree>
    <p:extLst>
      <p:ext uri="{BB962C8B-B14F-4D97-AF65-F5344CB8AC3E}">
        <p14:creationId xmlns:p14="http://schemas.microsoft.com/office/powerpoint/2010/main" val="33963612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 id="2147483685" r:id="rId6"/>
    <p:sldLayoutId id="2147483686" r:id="rId7"/>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3469-532D-4691-87EF-3C3CB476CFBA}"/>
              </a:ext>
            </a:extLst>
          </p:cNvPr>
          <p:cNvSpPr>
            <a:spLocks noGrp="1"/>
          </p:cNvSpPr>
          <p:nvPr>
            <p:ph type="ctrTitle"/>
          </p:nvPr>
        </p:nvSpPr>
        <p:spPr/>
        <p:txBody>
          <a:bodyPr>
            <a:normAutofit/>
          </a:bodyPr>
          <a:lstStyle/>
          <a:p>
            <a:r>
              <a:rPr lang="es-US" dirty="0"/>
              <a:t>Guías para el tratamiento de la hemofilia, para todos</a:t>
            </a:r>
            <a:endParaRPr lang="en-US" dirty="0"/>
          </a:p>
        </p:txBody>
      </p:sp>
      <p:sp>
        <p:nvSpPr>
          <p:cNvPr id="3" name="Subtitle 2">
            <a:extLst>
              <a:ext uri="{FF2B5EF4-FFF2-40B4-BE49-F238E27FC236}">
                <a16:creationId xmlns:a16="http://schemas.microsoft.com/office/drawing/2014/main" id="{AA7C183B-16C7-4831-96B4-F20CAE110378}"/>
              </a:ext>
            </a:extLst>
          </p:cNvPr>
          <p:cNvSpPr>
            <a:spLocks noGrp="1"/>
          </p:cNvSpPr>
          <p:nvPr>
            <p:ph type="subTitle" idx="1"/>
          </p:nvPr>
        </p:nvSpPr>
        <p:spPr/>
        <p:txBody>
          <a:bodyPr/>
          <a:lstStyle/>
          <a:p>
            <a:r>
              <a:rPr lang="es-US" dirty="0"/>
              <a:t>Una nueva y ambiciosa iniciativa de la Federación Mundial de Hemofilia</a:t>
            </a:r>
          </a:p>
        </p:txBody>
      </p:sp>
    </p:spTree>
    <p:extLst>
      <p:ext uri="{BB962C8B-B14F-4D97-AF65-F5344CB8AC3E}">
        <p14:creationId xmlns:p14="http://schemas.microsoft.com/office/powerpoint/2010/main" val="24957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FBB4444-6D34-CA4B-8EEB-2D2A6DFC5CB4}"/>
              </a:ext>
            </a:extLst>
          </p:cNvPr>
          <p:cNvSpPr>
            <a:spLocks noGrp="1"/>
          </p:cNvSpPr>
          <p:nvPr>
            <p:ph type="title"/>
          </p:nvPr>
        </p:nvSpPr>
        <p:spPr/>
        <p:txBody>
          <a:bodyPr>
            <a:noAutofit/>
          </a:bodyPr>
          <a:lstStyle/>
          <a:p>
            <a:pPr>
              <a:lnSpc>
                <a:spcPct val="100000"/>
              </a:lnSpc>
            </a:pPr>
            <a:r>
              <a:rPr lang="es-US" dirty="0"/>
              <a:t>Componentes clave de la atención integral:</a:t>
            </a:r>
            <a:br>
              <a:rPr lang="es-US" dirty="0"/>
            </a:br>
            <a:r>
              <a:rPr lang="es-US" dirty="0"/>
              <a:t>El equipo de atención integral</a:t>
            </a:r>
          </a:p>
        </p:txBody>
      </p:sp>
      <p:sp>
        <p:nvSpPr>
          <p:cNvPr id="3" name="Content Placeholder 2">
            <a:extLst>
              <a:ext uri="{FF2B5EF4-FFF2-40B4-BE49-F238E27FC236}">
                <a16:creationId xmlns:a16="http://schemas.microsoft.com/office/drawing/2014/main" id="{F7149481-CF61-4B8A-A077-F607B0BB41CA}"/>
              </a:ext>
            </a:extLst>
          </p:cNvPr>
          <p:cNvSpPr>
            <a:spLocks noGrp="1"/>
          </p:cNvSpPr>
          <p:nvPr>
            <p:ph idx="1"/>
          </p:nvPr>
        </p:nvSpPr>
        <p:spPr>
          <a:xfrm>
            <a:off x="766490" y="1528588"/>
            <a:ext cx="3184665" cy="4614863"/>
          </a:xfrm>
        </p:spPr>
        <p:txBody>
          <a:bodyPr>
            <a:normAutofit/>
          </a:bodyPr>
          <a:lstStyle/>
          <a:p>
            <a:pPr marL="0" indent="0">
              <a:buNone/>
            </a:pPr>
            <a:r>
              <a:rPr lang="es-US" sz="2200" b="1" dirty="0">
                <a:solidFill>
                  <a:schemeClr val="accent1"/>
                </a:solidFill>
              </a:rPr>
              <a:t>Recomendación 2.2.1 </a:t>
            </a:r>
            <a:br>
              <a:rPr lang="es-US" sz="2200" dirty="0"/>
            </a:br>
            <a:r>
              <a:rPr lang="es-US" sz="2200" dirty="0"/>
              <a:t>Para personas con hemofilia, la FMH recomienda la administración coordinada de atención integral por parte de un equipo multidisciplinario de profesionales médicos con conocimientos y experiencia en el campo de la hemofilia.</a:t>
            </a:r>
          </a:p>
        </p:txBody>
      </p:sp>
      <p:grpSp>
        <p:nvGrpSpPr>
          <p:cNvPr id="8" name="Group 7">
            <a:extLst>
              <a:ext uri="{FF2B5EF4-FFF2-40B4-BE49-F238E27FC236}">
                <a16:creationId xmlns:a16="http://schemas.microsoft.com/office/drawing/2014/main" id="{B81CF4D1-F405-44E6-BF68-8FC4395E6969}"/>
              </a:ext>
            </a:extLst>
          </p:cNvPr>
          <p:cNvGrpSpPr/>
          <p:nvPr/>
        </p:nvGrpSpPr>
        <p:grpSpPr>
          <a:xfrm>
            <a:off x="4342698" y="1422796"/>
            <a:ext cx="7454376" cy="4720655"/>
            <a:chOff x="4215698" y="1498996"/>
            <a:chExt cx="7454376" cy="4720655"/>
          </a:xfrm>
        </p:grpSpPr>
        <p:cxnSp>
          <p:nvCxnSpPr>
            <p:cNvPr id="27" name="Straight Connector 26">
              <a:extLst>
                <a:ext uri="{FF2B5EF4-FFF2-40B4-BE49-F238E27FC236}">
                  <a16:creationId xmlns:a16="http://schemas.microsoft.com/office/drawing/2014/main" id="{821EAA4C-1A98-43F4-9A63-F0E389B75DA5}"/>
                </a:ext>
              </a:extLst>
            </p:cNvPr>
            <p:cNvCxnSpPr>
              <a:cxnSpLocks/>
            </p:cNvCxnSpPr>
            <p:nvPr/>
          </p:nvCxnSpPr>
          <p:spPr>
            <a:xfrm flipV="1">
              <a:off x="7984876" y="4778123"/>
              <a:ext cx="0" cy="822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F906FC-2F01-4F91-BC8C-3CCCAA68E6D4}"/>
                </a:ext>
              </a:extLst>
            </p:cNvPr>
            <p:cNvCxnSpPr>
              <a:cxnSpLocks/>
            </p:cNvCxnSpPr>
            <p:nvPr/>
          </p:nvCxnSpPr>
          <p:spPr>
            <a:xfrm flipV="1">
              <a:off x="7984876" y="1922313"/>
              <a:ext cx="0" cy="8223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04340085-82C4-4E9D-832F-7B3D8084E864}"/>
                </a:ext>
              </a:extLst>
            </p:cNvPr>
            <p:cNvSpPr/>
            <p:nvPr/>
          </p:nvSpPr>
          <p:spPr>
            <a:xfrm flipV="1">
              <a:off x="8926350" y="2561764"/>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Freeform: Shape 29">
              <a:extLst>
                <a:ext uri="{FF2B5EF4-FFF2-40B4-BE49-F238E27FC236}">
                  <a16:creationId xmlns:a16="http://schemas.microsoft.com/office/drawing/2014/main" id="{11331565-80A5-4D0E-A2FF-6EABC1267110}"/>
                </a:ext>
              </a:extLst>
            </p:cNvPr>
            <p:cNvSpPr/>
            <p:nvPr/>
          </p:nvSpPr>
          <p:spPr>
            <a:xfrm flipH="1" flipV="1">
              <a:off x="6220892" y="2561764"/>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Rectangle 30">
              <a:extLst>
                <a:ext uri="{FF2B5EF4-FFF2-40B4-BE49-F238E27FC236}">
                  <a16:creationId xmlns:a16="http://schemas.microsoft.com/office/drawing/2014/main" id="{49940B26-23EF-42A5-9B8B-AFCCEC1CDF27}"/>
                </a:ext>
              </a:extLst>
            </p:cNvPr>
            <p:cNvSpPr/>
            <p:nvPr/>
          </p:nvSpPr>
          <p:spPr>
            <a:xfrm>
              <a:off x="9671121" y="2270026"/>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0" bIns="92929" numCol="1" spcCol="1270" anchor="ctr" anchorCtr="0">
              <a:noAutofit/>
            </a:bodyPr>
            <a:lstStyle/>
            <a:p>
              <a:pPr marL="0" lvl="0" indent="0" algn="ctr" defTabSz="711200">
                <a:lnSpc>
                  <a:spcPct val="90000"/>
                </a:lnSpc>
                <a:spcBef>
                  <a:spcPct val="0"/>
                </a:spcBef>
                <a:spcAft>
                  <a:spcPct val="35000"/>
                </a:spcAft>
                <a:buNone/>
              </a:pPr>
              <a:r>
                <a:rPr lang="es-US" sz="1600" b="1" kern="1200" dirty="0">
                  <a:solidFill>
                    <a:schemeClr val="accent1"/>
                  </a:solidFill>
                  <a:latin typeface="+mj-lt"/>
                  <a:ea typeface="+mn-ea"/>
                  <a:cs typeface="+mn-cs"/>
                </a:rPr>
                <a:t>Enfermera</a:t>
              </a:r>
              <a:r>
                <a:rPr lang="en-ZA" sz="1600" b="1" kern="1200" dirty="0">
                  <a:solidFill>
                    <a:schemeClr val="accent1"/>
                  </a:solidFill>
                  <a:latin typeface="+mj-lt"/>
                  <a:ea typeface="+mn-ea"/>
                  <a:cs typeface="+mn-cs"/>
                </a:rPr>
                <a:t>(o)</a:t>
              </a:r>
            </a:p>
          </p:txBody>
        </p:sp>
        <p:sp>
          <p:nvSpPr>
            <p:cNvPr id="32" name="Rectangle 31">
              <a:extLst>
                <a:ext uri="{FF2B5EF4-FFF2-40B4-BE49-F238E27FC236}">
                  <a16:creationId xmlns:a16="http://schemas.microsoft.com/office/drawing/2014/main" id="{262BE1D3-63E9-45AF-91CC-8954B20AEEA9}"/>
                </a:ext>
              </a:extLst>
            </p:cNvPr>
            <p:cNvSpPr/>
            <p:nvPr/>
          </p:nvSpPr>
          <p:spPr>
            <a:xfrm>
              <a:off x="4424087" y="2288548"/>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es-US" sz="1600" b="1" kern="1200" dirty="0">
                  <a:solidFill>
                    <a:schemeClr val="accent1"/>
                  </a:solidFill>
                  <a:latin typeface="+mj-lt"/>
                </a:rPr>
                <a:t>Patólogo</a:t>
              </a:r>
            </a:p>
          </p:txBody>
        </p:sp>
        <p:sp>
          <p:nvSpPr>
            <p:cNvPr id="33" name="Freeform: Shape 32">
              <a:extLst>
                <a:ext uri="{FF2B5EF4-FFF2-40B4-BE49-F238E27FC236}">
                  <a16:creationId xmlns:a16="http://schemas.microsoft.com/office/drawing/2014/main" id="{2A4450C4-1FDC-4EBC-B1D2-15AF6357C41F}"/>
                </a:ext>
              </a:extLst>
            </p:cNvPr>
            <p:cNvSpPr/>
            <p:nvPr/>
          </p:nvSpPr>
          <p:spPr>
            <a:xfrm>
              <a:off x="8926350" y="4434440"/>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Freeform: Shape 33">
              <a:extLst>
                <a:ext uri="{FF2B5EF4-FFF2-40B4-BE49-F238E27FC236}">
                  <a16:creationId xmlns:a16="http://schemas.microsoft.com/office/drawing/2014/main" id="{6E741579-723C-4F49-B055-EF489DFFD45E}"/>
                </a:ext>
              </a:extLst>
            </p:cNvPr>
            <p:cNvSpPr/>
            <p:nvPr/>
          </p:nvSpPr>
          <p:spPr>
            <a:xfrm flipH="1">
              <a:off x="6220892" y="4434440"/>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5" name="Straight Connector 34">
              <a:extLst>
                <a:ext uri="{FF2B5EF4-FFF2-40B4-BE49-F238E27FC236}">
                  <a16:creationId xmlns:a16="http://schemas.microsoft.com/office/drawing/2014/main" id="{86002968-877B-4D19-A2BA-41A7369F3841}"/>
                </a:ext>
              </a:extLst>
            </p:cNvPr>
            <p:cNvCxnSpPr>
              <a:cxnSpLocks/>
            </p:cNvCxnSpPr>
            <p:nvPr/>
          </p:nvCxnSpPr>
          <p:spPr>
            <a:xfrm>
              <a:off x="5996176" y="3759181"/>
              <a:ext cx="88200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9D1856-BDEC-43B8-9A31-E1BDE1ED1520}"/>
                </a:ext>
              </a:extLst>
            </p:cNvPr>
            <p:cNvCxnSpPr>
              <a:cxnSpLocks/>
            </p:cNvCxnSpPr>
            <p:nvPr/>
          </p:nvCxnSpPr>
          <p:spPr>
            <a:xfrm>
              <a:off x="9004729" y="3759181"/>
              <a:ext cx="88200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CBBE022-F809-4D5D-A111-5A7EDB23FF0A}"/>
                </a:ext>
              </a:extLst>
            </p:cNvPr>
            <p:cNvSpPr/>
            <p:nvPr/>
          </p:nvSpPr>
          <p:spPr>
            <a:xfrm>
              <a:off x="7095422" y="1498996"/>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algn="ctr" defTabSz="711200">
                <a:lnSpc>
                  <a:spcPct val="90000"/>
                </a:lnSpc>
                <a:spcBef>
                  <a:spcPct val="0"/>
                </a:spcBef>
                <a:spcAft>
                  <a:spcPct val="35000"/>
                </a:spcAft>
              </a:pPr>
              <a:r>
                <a:rPr lang="es-US" sz="1600" b="1" dirty="0">
                  <a:solidFill>
                    <a:schemeClr val="accent1"/>
                  </a:solidFill>
                  <a:latin typeface="+mj-lt"/>
                </a:rPr>
                <a:t>Médico</a:t>
              </a:r>
            </a:p>
          </p:txBody>
        </p:sp>
        <p:sp>
          <p:nvSpPr>
            <p:cNvPr id="41" name="Rectangle 40">
              <a:extLst>
                <a:ext uri="{FF2B5EF4-FFF2-40B4-BE49-F238E27FC236}">
                  <a16:creationId xmlns:a16="http://schemas.microsoft.com/office/drawing/2014/main" id="{1244BF80-0E4D-4103-BB96-AFC1A347B871}"/>
                </a:ext>
              </a:extLst>
            </p:cNvPr>
            <p:cNvSpPr/>
            <p:nvPr/>
          </p:nvSpPr>
          <p:spPr>
            <a:xfrm>
              <a:off x="9886734" y="3477049"/>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algn="ctr" defTabSz="711200">
                <a:lnSpc>
                  <a:spcPct val="90000"/>
                </a:lnSpc>
                <a:spcBef>
                  <a:spcPct val="0"/>
                </a:spcBef>
                <a:spcAft>
                  <a:spcPct val="35000"/>
                </a:spcAft>
              </a:pPr>
              <a:r>
                <a:rPr lang="es-US" sz="1600" b="1" dirty="0">
                  <a:solidFill>
                    <a:schemeClr val="accent1"/>
                  </a:solidFill>
                  <a:latin typeface="+mj-lt"/>
                </a:rPr>
                <a:t>Genetista</a:t>
              </a:r>
            </a:p>
          </p:txBody>
        </p:sp>
        <p:sp>
          <p:nvSpPr>
            <p:cNvPr id="42" name="Rectangle 41">
              <a:extLst>
                <a:ext uri="{FF2B5EF4-FFF2-40B4-BE49-F238E27FC236}">
                  <a16:creationId xmlns:a16="http://schemas.microsoft.com/office/drawing/2014/main" id="{2B0C5CD3-1EAF-4B16-A89E-E117F96BFC21}"/>
                </a:ext>
              </a:extLst>
            </p:cNvPr>
            <p:cNvSpPr/>
            <p:nvPr/>
          </p:nvSpPr>
          <p:spPr>
            <a:xfrm>
              <a:off x="9671121" y="4634324"/>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es-US" sz="1600" b="1" dirty="0">
                  <a:solidFill>
                    <a:schemeClr val="accent1"/>
                  </a:solidFill>
                  <a:latin typeface="+mj-lt"/>
                </a:rPr>
                <a:t>Trabajador(a) s</a:t>
              </a:r>
              <a:r>
                <a:rPr lang="es-US" sz="1600" b="1" kern="1200" dirty="0">
                  <a:solidFill>
                    <a:schemeClr val="accent1"/>
                  </a:solidFill>
                  <a:latin typeface="+mj-lt"/>
                </a:rPr>
                <a:t>ocial</a:t>
              </a:r>
            </a:p>
          </p:txBody>
        </p:sp>
        <p:sp>
          <p:nvSpPr>
            <p:cNvPr id="43" name="Rectangle 42">
              <a:extLst>
                <a:ext uri="{FF2B5EF4-FFF2-40B4-BE49-F238E27FC236}">
                  <a16:creationId xmlns:a16="http://schemas.microsoft.com/office/drawing/2014/main" id="{77F13806-FEBE-4972-A7BE-BED35C6DEE6C}"/>
                </a:ext>
              </a:extLst>
            </p:cNvPr>
            <p:cNvSpPr/>
            <p:nvPr/>
          </p:nvSpPr>
          <p:spPr>
            <a:xfrm>
              <a:off x="7095422" y="5453374"/>
              <a:ext cx="1783340" cy="76627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es-US" sz="1600" b="1" kern="1200" dirty="0">
                  <a:solidFill>
                    <a:schemeClr val="accent1"/>
                  </a:solidFill>
                  <a:latin typeface="+mj-lt"/>
                </a:rPr>
                <a:t>Especialista en enfermedades infecciosas</a:t>
              </a:r>
            </a:p>
          </p:txBody>
        </p:sp>
        <p:sp>
          <p:nvSpPr>
            <p:cNvPr id="45" name="Rectangle 44">
              <a:extLst>
                <a:ext uri="{FF2B5EF4-FFF2-40B4-BE49-F238E27FC236}">
                  <a16:creationId xmlns:a16="http://schemas.microsoft.com/office/drawing/2014/main" id="{FE62C3B9-4342-422B-BB56-3D0E2B1037C2}"/>
                </a:ext>
              </a:extLst>
            </p:cNvPr>
            <p:cNvSpPr/>
            <p:nvPr/>
          </p:nvSpPr>
          <p:spPr>
            <a:xfrm>
              <a:off x="4414422" y="4619958"/>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es-US" sz="1600" b="1" kern="1200" dirty="0">
                  <a:solidFill>
                    <a:schemeClr val="accent1"/>
                  </a:solidFill>
                  <a:latin typeface="+mj-lt"/>
                </a:rPr>
                <a:t>Ortopedista</a:t>
              </a:r>
            </a:p>
          </p:txBody>
        </p:sp>
        <p:sp>
          <p:nvSpPr>
            <p:cNvPr id="46" name="Rectangle 45">
              <a:extLst>
                <a:ext uri="{FF2B5EF4-FFF2-40B4-BE49-F238E27FC236}">
                  <a16:creationId xmlns:a16="http://schemas.microsoft.com/office/drawing/2014/main" id="{2DC0B484-5338-4955-9F23-3786F79D5C69}"/>
                </a:ext>
              </a:extLst>
            </p:cNvPr>
            <p:cNvSpPr/>
            <p:nvPr/>
          </p:nvSpPr>
          <p:spPr>
            <a:xfrm>
              <a:off x="4215698" y="3457599"/>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es-US" sz="1600" b="1" kern="1200" dirty="0">
                  <a:solidFill>
                    <a:schemeClr val="accent1"/>
                  </a:solidFill>
                  <a:latin typeface="+mj-lt"/>
                </a:rPr>
                <a:t>Fisioterapeuta</a:t>
              </a:r>
            </a:p>
          </p:txBody>
        </p:sp>
        <p:grpSp>
          <p:nvGrpSpPr>
            <p:cNvPr id="7" name="Group 6">
              <a:extLst>
                <a:ext uri="{FF2B5EF4-FFF2-40B4-BE49-F238E27FC236}">
                  <a16:creationId xmlns:a16="http://schemas.microsoft.com/office/drawing/2014/main" id="{440CA2EC-AE06-4FA8-93C4-9957249DAFA5}"/>
                </a:ext>
              </a:extLst>
            </p:cNvPr>
            <p:cNvGrpSpPr/>
            <p:nvPr/>
          </p:nvGrpSpPr>
          <p:grpSpPr>
            <a:xfrm>
              <a:off x="6577108" y="2498539"/>
              <a:ext cx="2747012" cy="2530662"/>
              <a:chOff x="6309465" y="2251975"/>
              <a:chExt cx="3282298" cy="3023789"/>
            </a:xfrm>
          </p:grpSpPr>
          <p:sp>
            <p:nvSpPr>
              <p:cNvPr id="39" name="Oval 38">
                <a:extLst>
                  <a:ext uri="{FF2B5EF4-FFF2-40B4-BE49-F238E27FC236}">
                    <a16:creationId xmlns:a16="http://schemas.microsoft.com/office/drawing/2014/main" id="{1A40011B-A970-4DC4-AA64-2BD68BA61BFB}"/>
                  </a:ext>
                </a:extLst>
              </p:cNvPr>
              <p:cNvSpPr/>
              <p:nvPr/>
            </p:nvSpPr>
            <p:spPr>
              <a:xfrm>
                <a:off x="6425312" y="2251975"/>
                <a:ext cx="3023788" cy="3023789"/>
              </a:xfrm>
              <a:prstGeom prst="ellipse">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TextBox 47">
                <a:extLst>
                  <a:ext uri="{FF2B5EF4-FFF2-40B4-BE49-F238E27FC236}">
                    <a16:creationId xmlns:a16="http://schemas.microsoft.com/office/drawing/2014/main" id="{A8F5E15D-C339-4F23-953C-FD2F855D1E64}"/>
                  </a:ext>
                </a:extLst>
              </p:cNvPr>
              <p:cNvSpPr txBox="1"/>
              <p:nvPr/>
            </p:nvSpPr>
            <p:spPr>
              <a:xfrm>
                <a:off x="6309465" y="3242944"/>
                <a:ext cx="3282298" cy="992926"/>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US" sz="2400" b="1" dirty="0">
                    <a:solidFill>
                      <a:srgbClr val="642566"/>
                    </a:solidFill>
                  </a:rPr>
                  <a:t>Personas con hemofilia</a:t>
                </a:r>
              </a:p>
            </p:txBody>
          </p:sp>
        </p:grpSp>
        <p:cxnSp>
          <p:nvCxnSpPr>
            <p:cNvPr id="49" name="Straight Connector 48">
              <a:extLst>
                <a:ext uri="{FF2B5EF4-FFF2-40B4-BE49-F238E27FC236}">
                  <a16:creationId xmlns:a16="http://schemas.microsoft.com/office/drawing/2014/main" id="{3F2666FD-104C-4E88-A965-5616BABDE861}"/>
                </a:ext>
              </a:extLst>
            </p:cNvPr>
            <p:cNvCxnSpPr>
              <a:cxnSpLocks/>
            </p:cNvCxnSpPr>
            <p:nvPr/>
          </p:nvCxnSpPr>
          <p:spPr>
            <a:xfrm>
              <a:off x="7695355" y="545337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580F428-6B7C-4C7D-9F48-92B1DCD6DF0C}"/>
                </a:ext>
              </a:extLst>
            </p:cNvPr>
            <p:cNvCxnSpPr>
              <a:cxnSpLocks/>
            </p:cNvCxnSpPr>
            <p:nvPr/>
          </p:nvCxnSpPr>
          <p:spPr>
            <a:xfrm>
              <a:off x="7695355" y="2066601"/>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BEA11D4-41C7-4EBE-AC9B-9ECD4F152600}"/>
                </a:ext>
              </a:extLst>
            </p:cNvPr>
            <p:cNvCxnSpPr>
              <a:cxnSpLocks/>
            </p:cNvCxnSpPr>
            <p:nvPr/>
          </p:nvCxnSpPr>
          <p:spPr>
            <a:xfrm rot="5400000">
              <a:off x="9386097" y="256176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3EE1107-49DE-4518-9900-7844A275C239}"/>
                </a:ext>
              </a:extLst>
            </p:cNvPr>
            <p:cNvCxnSpPr>
              <a:cxnSpLocks/>
            </p:cNvCxnSpPr>
            <p:nvPr/>
          </p:nvCxnSpPr>
          <p:spPr>
            <a:xfrm rot="5400000">
              <a:off x="9608039" y="3766613"/>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3EFDC1-5482-4E8D-8F31-28C92BC9E9C2}"/>
                </a:ext>
              </a:extLst>
            </p:cNvPr>
            <p:cNvCxnSpPr>
              <a:cxnSpLocks/>
            </p:cNvCxnSpPr>
            <p:nvPr/>
          </p:nvCxnSpPr>
          <p:spPr>
            <a:xfrm rot="5400000">
              <a:off x="9386096" y="4923887"/>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48F913-4F2B-4D83-9AA0-A68236A297AB}"/>
                </a:ext>
              </a:extLst>
            </p:cNvPr>
            <p:cNvCxnSpPr>
              <a:cxnSpLocks/>
            </p:cNvCxnSpPr>
            <p:nvPr/>
          </p:nvCxnSpPr>
          <p:spPr>
            <a:xfrm rot="5400000">
              <a:off x="5933934" y="4923887"/>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8B65100-EFC7-4F05-873E-91BA7DB26D26}"/>
                </a:ext>
              </a:extLst>
            </p:cNvPr>
            <p:cNvCxnSpPr>
              <a:cxnSpLocks/>
            </p:cNvCxnSpPr>
            <p:nvPr/>
          </p:nvCxnSpPr>
          <p:spPr>
            <a:xfrm rot="5400000">
              <a:off x="5712334" y="3766613"/>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81C8C5D-1C59-4DDE-B6F2-EE70B161AE57}"/>
                </a:ext>
              </a:extLst>
            </p:cNvPr>
            <p:cNvCxnSpPr>
              <a:cxnSpLocks/>
            </p:cNvCxnSpPr>
            <p:nvPr/>
          </p:nvCxnSpPr>
          <p:spPr>
            <a:xfrm rot="5400000">
              <a:off x="5933935" y="256176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320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3F43-293E-4033-9FBA-829DB1421229}"/>
              </a:ext>
            </a:extLst>
          </p:cNvPr>
          <p:cNvSpPr>
            <a:spLocks noGrp="1"/>
          </p:cNvSpPr>
          <p:nvPr>
            <p:ph type="title"/>
          </p:nvPr>
        </p:nvSpPr>
        <p:spPr>
          <a:xfrm>
            <a:off x="838199" y="225425"/>
            <a:ext cx="10515599" cy="1090079"/>
          </a:xfrm>
        </p:spPr>
        <p:txBody>
          <a:bodyPr>
            <a:normAutofit/>
          </a:bodyPr>
          <a:lstStyle/>
          <a:p>
            <a:r>
              <a:rPr lang="es-US" dirty="0"/>
              <a:t>Atención integral</a:t>
            </a:r>
          </a:p>
        </p:txBody>
      </p:sp>
      <p:sp>
        <p:nvSpPr>
          <p:cNvPr id="3" name="Content Placeholder 2">
            <a:extLst>
              <a:ext uri="{FF2B5EF4-FFF2-40B4-BE49-F238E27FC236}">
                <a16:creationId xmlns:a16="http://schemas.microsoft.com/office/drawing/2014/main" id="{F9654097-6445-416F-818C-CFD388DCB2C9}"/>
              </a:ext>
            </a:extLst>
          </p:cNvPr>
          <p:cNvSpPr>
            <a:spLocks noGrp="1"/>
          </p:cNvSpPr>
          <p:nvPr>
            <p:ph idx="1"/>
          </p:nvPr>
        </p:nvSpPr>
        <p:spPr>
          <a:xfrm>
            <a:off x="838200" y="1562100"/>
            <a:ext cx="10515600" cy="4614863"/>
          </a:xfrm>
        </p:spPr>
        <p:txBody>
          <a:bodyPr>
            <a:noAutofit/>
          </a:bodyPr>
          <a:lstStyle/>
          <a:p>
            <a:pPr marL="0" indent="0">
              <a:buNone/>
            </a:pPr>
            <a:r>
              <a:rPr lang="es-US" b="1" dirty="0">
                <a:solidFill>
                  <a:schemeClr val="accent1"/>
                </a:solidFill>
              </a:rPr>
              <a:t>Recomendación 2.2.2 </a:t>
            </a:r>
            <a:br>
              <a:rPr lang="es-US" dirty="0"/>
            </a:br>
            <a:endParaRPr lang="es-US" dirty="0"/>
          </a:p>
          <a:p>
            <a:pPr marL="0" indent="0">
              <a:buNone/>
            </a:pPr>
            <a:r>
              <a:rPr lang="es-US" dirty="0"/>
              <a:t>Para personas con hemofilia, la FMH recomienda la disponibilidad y el acceso a los siguientes servicios:</a:t>
            </a:r>
          </a:p>
          <a:p>
            <a:r>
              <a:rPr lang="es-US" dirty="0"/>
              <a:t>Atención de emergencia adecuada en todo momento.</a:t>
            </a:r>
          </a:p>
          <a:p>
            <a:r>
              <a:rPr lang="es-US" dirty="0"/>
              <a:t>Un laboratorio de coagulación capaz de realizar ensayos de factor de coagulación y pruebas de inhibidores.</a:t>
            </a:r>
          </a:p>
          <a:p>
            <a:r>
              <a:rPr lang="es-US" dirty="0"/>
              <a:t>Concentrados de factor de coagulación (CFC) adecuados, ya sea derivados de plasma o recombinantes, así como otros agentes hemostáticos, tales como desmopresina (DDAVP), emicizumab y antifibrinolíticos.</a:t>
            </a:r>
          </a:p>
          <a:p>
            <a:pPr indent="0" algn="l">
              <a:spcBef>
                <a:spcPts val="300"/>
              </a:spcBef>
              <a:buNone/>
            </a:pPr>
            <a:endParaRPr lang="en-US" sz="2000" i="0" u="none" strike="noStrike" baseline="0" dirty="0"/>
          </a:p>
          <a:p>
            <a:pPr indent="0" algn="l">
              <a:spcBef>
                <a:spcPts val="300"/>
              </a:spcBef>
              <a:buNone/>
            </a:pPr>
            <a:endParaRPr lang="en-US" dirty="0"/>
          </a:p>
          <a:p>
            <a:pPr indent="0" algn="l">
              <a:spcBef>
                <a:spcPts val="300"/>
              </a:spcBef>
              <a:buNone/>
            </a:pPr>
            <a:r>
              <a:rPr lang="en-US" sz="1600" i="0" u="none" strike="noStrike" baseline="0" dirty="0"/>
              <a:t>… continua</a:t>
            </a:r>
          </a:p>
        </p:txBody>
      </p:sp>
      <p:sp>
        <p:nvSpPr>
          <p:cNvPr id="4" name="Text Placeholder 9">
            <a:extLst>
              <a:ext uri="{FF2B5EF4-FFF2-40B4-BE49-F238E27FC236}">
                <a16:creationId xmlns:a16="http://schemas.microsoft.com/office/drawing/2014/main" id="{3CB169A0-C8DB-4A25-AFBE-3DA46A1325EF}"/>
              </a:ext>
            </a:extLst>
          </p:cNvPr>
          <p:cNvSpPr>
            <a:spLocks noGrp="1"/>
          </p:cNvSpPr>
          <p:nvPr>
            <p:ph type="body" sz="quarter" idx="13"/>
          </p:nvPr>
        </p:nvSpPr>
        <p:spPr>
          <a:xfrm>
            <a:off x="838201" y="6356351"/>
            <a:ext cx="9925050" cy="365125"/>
          </a:xfrm>
        </p:spPr>
        <p:txBody>
          <a:bodyPr/>
          <a:lstStyle/>
          <a:p>
            <a:r>
              <a:rPr lang="es-US" dirty="0"/>
              <a:t>CFC, concentrados de factor de coagulación; DDAVP, desmopresina.</a:t>
            </a:r>
          </a:p>
        </p:txBody>
      </p:sp>
    </p:spTree>
    <p:extLst>
      <p:ext uri="{BB962C8B-B14F-4D97-AF65-F5344CB8AC3E}">
        <p14:creationId xmlns:p14="http://schemas.microsoft.com/office/powerpoint/2010/main" val="70463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3F43-293E-4033-9FBA-829DB1421229}"/>
              </a:ext>
            </a:extLst>
          </p:cNvPr>
          <p:cNvSpPr>
            <a:spLocks noGrp="1"/>
          </p:cNvSpPr>
          <p:nvPr>
            <p:ph type="title"/>
          </p:nvPr>
        </p:nvSpPr>
        <p:spPr/>
        <p:txBody>
          <a:bodyPr>
            <a:normAutofit/>
          </a:bodyPr>
          <a:lstStyle/>
          <a:p>
            <a:pPr>
              <a:lnSpc>
                <a:spcPct val="100000"/>
              </a:lnSpc>
            </a:pPr>
            <a:r>
              <a:rPr lang="es-US" dirty="0"/>
              <a:t>Atención integral</a:t>
            </a:r>
            <a:endParaRPr lang="en-CA" sz="3400" dirty="0"/>
          </a:p>
        </p:txBody>
      </p:sp>
      <p:sp>
        <p:nvSpPr>
          <p:cNvPr id="3" name="Content Placeholder 2">
            <a:extLst>
              <a:ext uri="{FF2B5EF4-FFF2-40B4-BE49-F238E27FC236}">
                <a16:creationId xmlns:a16="http://schemas.microsoft.com/office/drawing/2014/main" id="{F9654097-6445-416F-818C-CFD388DCB2C9}"/>
              </a:ext>
            </a:extLst>
          </p:cNvPr>
          <p:cNvSpPr>
            <a:spLocks noGrp="1"/>
          </p:cNvSpPr>
          <p:nvPr>
            <p:ph idx="1"/>
          </p:nvPr>
        </p:nvSpPr>
        <p:spPr/>
        <p:txBody>
          <a:bodyPr>
            <a:noAutofit/>
          </a:bodyPr>
          <a:lstStyle/>
          <a:p>
            <a:pPr marL="0" indent="0">
              <a:lnSpc>
                <a:spcPct val="100000"/>
              </a:lnSpc>
              <a:buNone/>
            </a:pPr>
            <a:r>
              <a:rPr lang="es-US" sz="2000" b="1" dirty="0">
                <a:solidFill>
                  <a:srgbClr val="008BB0"/>
                </a:solidFill>
              </a:rPr>
              <a:t>Recomendación 2.2.2 </a:t>
            </a:r>
          </a:p>
          <a:p>
            <a:pPr marL="0" indent="0">
              <a:lnSpc>
                <a:spcPct val="100000"/>
              </a:lnSpc>
              <a:buNone/>
            </a:pPr>
            <a:endParaRPr lang="es-US" sz="2000" b="1" dirty="0">
              <a:solidFill>
                <a:srgbClr val="008BB0"/>
              </a:solidFill>
            </a:endParaRPr>
          </a:p>
          <a:p>
            <a:pPr>
              <a:lnSpc>
                <a:spcPct val="100000"/>
              </a:lnSpc>
              <a:spcBef>
                <a:spcPts val="400"/>
              </a:spcBef>
            </a:pPr>
            <a:r>
              <a:rPr lang="es-US" dirty="0"/>
              <a:t>Hemocomponentes seguros, tales como plasma fresco congelado y crioprecipitado, que hayan sido adecuadamente sometidos a pruebas de detección y/o inactivación viral, si no hubiera CFC disponibles.</a:t>
            </a:r>
            <a:endParaRPr lang="es-US" sz="2000" dirty="0"/>
          </a:p>
          <a:p>
            <a:pPr>
              <a:lnSpc>
                <a:spcPct val="100000"/>
              </a:lnSpc>
            </a:pPr>
            <a:r>
              <a:rPr lang="es-US" sz="2000" dirty="0"/>
              <a:t>Enyesado y/o entablillado para inmovilización</a:t>
            </a:r>
            <a:r>
              <a:rPr lang="es-US" dirty="0"/>
              <a:t>, y dispositivos de movilidad/apoyo, conforme sea necesario.</a:t>
            </a:r>
            <a:endParaRPr lang="es-US" sz="2000" dirty="0"/>
          </a:p>
          <a:p>
            <a:pPr>
              <a:lnSpc>
                <a:spcPct val="100000"/>
              </a:lnSpc>
            </a:pPr>
            <a:r>
              <a:rPr lang="es-US" dirty="0"/>
              <a:t>Acceso a otros especialistas para atender problemas médicos y de salud específicos que algunas personas pudieran tener, conforme sea necesario.</a:t>
            </a:r>
            <a:endParaRPr lang="es-US" sz="2000" dirty="0"/>
          </a:p>
        </p:txBody>
      </p:sp>
      <p:sp>
        <p:nvSpPr>
          <p:cNvPr id="7" name="Text Placeholder 6">
            <a:extLst>
              <a:ext uri="{FF2B5EF4-FFF2-40B4-BE49-F238E27FC236}">
                <a16:creationId xmlns:a16="http://schemas.microsoft.com/office/drawing/2014/main" id="{88FF366E-E42B-4B54-9D0A-1F67829251E1}"/>
              </a:ext>
            </a:extLst>
          </p:cNvPr>
          <p:cNvSpPr>
            <a:spLocks noGrp="1"/>
          </p:cNvSpPr>
          <p:nvPr>
            <p:ph type="body" sz="quarter" idx="13"/>
          </p:nvPr>
        </p:nvSpPr>
        <p:spPr/>
        <p:txBody>
          <a:bodyPr/>
          <a:lstStyle/>
          <a:p>
            <a:r>
              <a:rPr lang="es-US" dirty="0"/>
              <a:t>CFC, concentrado de factor de coagulación</a:t>
            </a:r>
            <a:r>
              <a:rPr lang="en-US" dirty="0"/>
              <a:t>.</a:t>
            </a:r>
            <a:endParaRPr lang="en-CA" dirty="0"/>
          </a:p>
        </p:txBody>
      </p:sp>
    </p:spTree>
    <p:extLst>
      <p:ext uri="{BB962C8B-B14F-4D97-AF65-F5344CB8AC3E}">
        <p14:creationId xmlns:p14="http://schemas.microsoft.com/office/powerpoint/2010/main" val="362633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AC6A-5874-4AB6-A477-4EB9CB9CBB91}"/>
              </a:ext>
            </a:extLst>
          </p:cNvPr>
          <p:cNvSpPr>
            <a:spLocks noGrp="1"/>
          </p:cNvSpPr>
          <p:nvPr>
            <p:ph type="title"/>
          </p:nvPr>
        </p:nvSpPr>
        <p:spPr>
          <a:xfrm>
            <a:off x="838199" y="225425"/>
            <a:ext cx="10515599" cy="1090079"/>
          </a:xfrm>
        </p:spPr>
        <p:txBody>
          <a:bodyPr>
            <a:noAutofit/>
          </a:bodyPr>
          <a:lstStyle/>
          <a:p>
            <a:r>
              <a:rPr lang="es-US" dirty="0"/>
              <a:t>Atención integral</a:t>
            </a:r>
            <a:br>
              <a:rPr lang="es-US" dirty="0"/>
            </a:br>
            <a:r>
              <a:rPr lang="es-US" dirty="0"/>
              <a:t>Coordinación y administración de la atención</a:t>
            </a:r>
          </a:p>
        </p:txBody>
      </p:sp>
      <p:sp>
        <p:nvSpPr>
          <p:cNvPr id="3" name="Content Placeholder 2">
            <a:extLst>
              <a:ext uri="{FF2B5EF4-FFF2-40B4-BE49-F238E27FC236}">
                <a16:creationId xmlns:a16="http://schemas.microsoft.com/office/drawing/2014/main" id="{26064841-9D59-4EC2-96C5-26F8C9BDCF6A}"/>
              </a:ext>
            </a:extLst>
          </p:cNvPr>
          <p:cNvSpPr>
            <a:spLocks noGrp="1"/>
          </p:cNvSpPr>
          <p:nvPr>
            <p:ph idx="1"/>
          </p:nvPr>
        </p:nvSpPr>
        <p:spPr>
          <a:xfrm>
            <a:off x="838200" y="1562101"/>
            <a:ext cx="10515600" cy="1651000"/>
          </a:xfrm>
        </p:spPr>
        <p:txBody>
          <a:bodyPr>
            <a:normAutofit/>
          </a:bodyPr>
          <a:lstStyle/>
          <a:p>
            <a:pPr marL="0" indent="0">
              <a:buNone/>
            </a:pPr>
            <a:r>
              <a:rPr lang="es-US" b="1" dirty="0">
                <a:solidFill>
                  <a:schemeClr val="accent1"/>
                </a:solidFill>
              </a:rPr>
              <a:t>Recomendación 2.2.4 </a:t>
            </a:r>
            <a:br>
              <a:rPr lang="es-US" dirty="0"/>
            </a:br>
            <a:r>
              <a:rPr lang="es-US" dirty="0"/>
              <a:t>Para personas con hemofilia, la FMH recomienda un </a:t>
            </a:r>
            <a:r>
              <a:rPr lang="es-US" b="1" dirty="0"/>
              <a:t>chequeo de salud multidisciplinario que incluya valoraciones hematológica, musculoesquelética y de calidad de vida, </a:t>
            </a:r>
            <a:r>
              <a:rPr lang="es-US" dirty="0"/>
              <a:t>por parte de los miembros del equipo básico de atención integral, por lo menos una vez al año (cada 6 meses, en el caso de niños). </a:t>
            </a:r>
          </a:p>
        </p:txBody>
      </p:sp>
      <p:sp>
        <p:nvSpPr>
          <p:cNvPr id="8" name="Content Placeholder 2">
            <a:extLst>
              <a:ext uri="{FF2B5EF4-FFF2-40B4-BE49-F238E27FC236}">
                <a16:creationId xmlns:a16="http://schemas.microsoft.com/office/drawing/2014/main" id="{2BA71529-471A-449A-80CA-1D0A10725DAA}"/>
              </a:ext>
            </a:extLst>
          </p:cNvPr>
          <p:cNvSpPr txBox="1">
            <a:spLocks/>
          </p:cNvSpPr>
          <p:nvPr/>
        </p:nvSpPr>
        <p:spPr>
          <a:xfrm>
            <a:off x="838198" y="3884407"/>
            <a:ext cx="10515600" cy="165100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Centros más pequeños y médicos familiares pueden proporcionar atención y tratamiento primarios para algunas complicaciones de la hemofilia, en consulta frecuente con el centro de atención integral de la hemofilia, particularmente en el caso de pacientes que viven a grandes distancias del centro de tratamiento de hemofilia. </a:t>
            </a:r>
          </a:p>
        </p:txBody>
      </p:sp>
    </p:spTree>
    <p:extLst>
      <p:ext uri="{BB962C8B-B14F-4D97-AF65-F5344CB8AC3E}">
        <p14:creationId xmlns:p14="http://schemas.microsoft.com/office/powerpoint/2010/main" val="407301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A3ED-62AC-4BE5-B8BF-81731B12127B}"/>
              </a:ext>
            </a:extLst>
          </p:cNvPr>
          <p:cNvSpPr>
            <a:spLocks noGrp="1"/>
          </p:cNvSpPr>
          <p:nvPr>
            <p:ph type="title"/>
          </p:nvPr>
        </p:nvSpPr>
        <p:spPr>
          <a:xfrm>
            <a:off x="838199" y="225425"/>
            <a:ext cx="10515599" cy="1090079"/>
          </a:xfrm>
        </p:spPr>
        <p:txBody>
          <a:bodyPr>
            <a:noAutofit/>
          </a:bodyPr>
          <a:lstStyle/>
          <a:p>
            <a:r>
              <a:rPr lang="es-US" dirty="0"/>
              <a:t>Atención integral</a:t>
            </a:r>
            <a:br>
              <a:rPr lang="es-US" dirty="0"/>
            </a:br>
            <a:r>
              <a:rPr lang="es-US" dirty="0"/>
              <a:t>Registro de pacientes y recolección de datos</a:t>
            </a:r>
          </a:p>
        </p:txBody>
      </p:sp>
      <p:sp>
        <p:nvSpPr>
          <p:cNvPr id="3" name="Content Placeholder 2">
            <a:extLst>
              <a:ext uri="{FF2B5EF4-FFF2-40B4-BE49-F238E27FC236}">
                <a16:creationId xmlns:a16="http://schemas.microsoft.com/office/drawing/2014/main" id="{7AFDDF2C-2E9B-4774-BEFF-837E014816A6}"/>
              </a:ext>
            </a:extLst>
          </p:cNvPr>
          <p:cNvSpPr>
            <a:spLocks noGrp="1"/>
          </p:cNvSpPr>
          <p:nvPr>
            <p:ph idx="1"/>
          </p:nvPr>
        </p:nvSpPr>
        <p:spPr>
          <a:xfrm>
            <a:off x="838200" y="1562100"/>
            <a:ext cx="10344844" cy="4614863"/>
          </a:xfrm>
        </p:spPr>
        <p:txBody>
          <a:bodyPr>
            <a:noAutofit/>
          </a:bodyPr>
          <a:lstStyle/>
          <a:p>
            <a:pPr marL="0" indent="0">
              <a:buNone/>
            </a:pPr>
            <a:r>
              <a:rPr lang="es-US" b="1" dirty="0">
                <a:solidFill>
                  <a:schemeClr val="accent1"/>
                </a:solidFill>
              </a:rPr>
              <a:t>Recomendación 2.2.5 </a:t>
            </a:r>
            <a:br>
              <a:rPr lang="es-US" dirty="0"/>
            </a:br>
            <a:endParaRPr lang="es-US" dirty="0"/>
          </a:p>
          <a:p>
            <a:pPr marL="0" indent="0">
              <a:buNone/>
            </a:pPr>
            <a:r>
              <a:rPr lang="es-US" dirty="0"/>
              <a:t>Para todos los pacientes con hemofilia, la FMH recomienda </a:t>
            </a:r>
            <a:r>
              <a:rPr lang="es-US" b="1" dirty="0"/>
              <a:t>la recolección sistemática de datos </a:t>
            </a:r>
            <a:r>
              <a:rPr lang="es-US" dirty="0"/>
              <a:t>en registros (padrones) de pacientes, de ser posible, a fin de </a:t>
            </a:r>
            <a:r>
              <a:rPr lang="es-US" b="1" dirty="0"/>
              <a:t>documentar la asignación de recursos</a:t>
            </a:r>
            <a:r>
              <a:rPr lang="es-US" dirty="0"/>
              <a:t>, apoyar la mejora de la administración de los servicios de atención, y fomentar la colaboración entre centros para compartir datos y realizar investigación. </a:t>
            </a:r>
          </a:p>
        </p:txBody>
      </p:sp>
      <p:pic>
        <p:nvPicPr>
          <p:cNvPr id="4" name="Picture 3">
            <a:extLst>
              <a:ext uri="{FF2B5EF4-FFF2-40B4-BE49-F238E27FC236}">
                <a16:creationId xmlns:a16="http://schemas.microsoft.com/office/drawing/2014/main" id="{ECB5EB74-28AD-924D-9F66-222DD2C4585F}"/>
              </a:ext>
            </a:extLst>
          </p:cNvPr>
          <p:cNvPicPr>
            <a:picLocks noChangeAspect="1"/>
          </p:cNvPicPr>
          <p:nvPr/>
        </p:nvPicPr>
        <p:blipFill>
          <a:blip r:embed="rId3">
            <a:duotone>
              <a:schemeClr val="accent3">
                <a:shade val="45000"/>
                <a:satMod val="135000"/>
              </a:schemeClr>
              <a:prstClr val="white"/>
            </a:duotone>
          </a:blip>
          <a:stretch>
            <a:fillRect/>
          </a:stretch>
        </p:blipFill>
        <p:spPr>
          <a:xfrm>
            <a:off x="10371932" y="513897"/>
            <a:ext cx="811112" cy="801607"/>
          </a:xfrm>
          <a:prstGeom prst="rect">
            <a:avLst/>
          </a:prstGeom>
        </p:spPr>
      </p:pic>
    </p:spTree>
    <p:extLst>
      <p:ext uri="{BB962C8B-B14F-4D97-AF65-F5344CB8AC3E}">
        <p14:creationId xmlns:p14="http://schemas.microsoft.com/office/powerpoint/2010/main" val="247342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39A1-8B42-4EF4-B68C-E682B3A2BFDC}"/>
              </a:ext>
            </a:extLst>
          </p:cNvPr>
          <p:cNvSpPr>
            <a:spLocks noGrp="1"/>
          </p:cNvSpPr>
          <p:nvPr>
            <p:ph type="title"/>
          </p:nvPr>
        </p:nvSpPr>
        <p:spPr>
          <a:xfrm>
            <a:off x="838199" y="225425"/>
            <a:ext cx="10515599" cy="1090079"/>
          </a:xfrm>
        </p:spPr>
        <p:txBody>
          <a:bodyPr>
            <a:noAutofit/>
          </a:bodyPr>
          <a:lstStyle/>
          <a:p>
            <a:r>
              <a:rPr lang="es-US" dirty="0"/>
              <a:t>Atención integral</a:t>
            </a:r>
            <a:br>
              <a:rPr lang="es-US" dirty="0"/>
            </a:br>
            <a:r>
              <a:rPr lang="es-US" dirty="0"/>
              <a:t>Instrucción y apoyo al paciente/cuidador</a:t>
            </a:r>
          </a:p>
        </p:txBody>
      </p:sp>
      <p:sp>
        <p:nvSpPr>
          <p:cNvPr id="3" name="Content Placeholder 2">
            <a:extLst>
              <a:ext uri="{FF2B5EF4-FFF2-40B4-BE49-F238E27FC236}">
                <a16:creationId xmlns:a16="http://schemas.microsoft.com/office/drawing/2014/main" id="{A7A124B8-D12D-4121-9335-454A77BF1A54}"/>
              </a:ext>
            </a:extLst>
          </p:cNvPr>
          <p:cNvSpPr>
            <a:spLocks noGrp="1"/>
          </p:cNvSpPr>
          <p:nvPr>
            <p:ph idx="1"/>
          </p:nvPr>
        </p:nvSpPr>
        <p:spPr>
          <a:xfrm>
            <a:off x="838200" y="1737198"/>
            <a:ext cx="10515600" cy="4614863"/>
          </a:xfrm>
        </p:spPr>
        <p:txBody>
          <a:bodyPr>
            <a:normAutofit/>
          </a:bodyPr>
          <a:lstStyle/>
          <a:p>
            <a:pPr marL="0" indent="0">
              <a:buNone/>
            </a:pPr>
            <a:r>
              <a:rPr lang="es-US" b="1" dirty="0">
                <a:solidFill>
                  <a:schemeClr val="accent1"/>
                </a:solidFill>
              </a:rPr>
              <a:t>Recomendación 2.2.6 </a:t>
            </a:r>
            <a:br>
              <a:rPr lang="es-US" dirty="0"/>
            </a:br>
            <a:r>
              <a:rPr lang="es-US" dirty="0"/>
              <a:t>La FMH recomienda que se proporcione instrucción adecuada a personas con hemofilia, sus familiares y otros proveedores de cuidados, a fin de permitir el automanejo y una suficiente comprensión de la enfermedad para prevención de hemorragias y sus complicaciones, y para la planificación de la vida.</a:t>
            </a:r>
            <a:endParaRPr lang="es-US" b="1" dirty="0">
              <a:solidFill>
                <a:schemeClr val="accent1"/>
              </a:solidFill>
            </a:endParaRPr>
          </a:p>
          <a:p>
            <a:pPr marL="0" indent="0">
              <a:buNone/>
            </a:pPr>
            <a:endParaRPr lang="es-US" b="1" dirty="0">
              <a:solidFill>
                <a:schemeClr val="accent1"/>
              </a:solidFill>
            </a:endParaRPr>
          </a:p>
          <a:p>
            <a:pPr marL="0" indent="0">
              <a:buNone/>
            </a:pPr>
            <a:r>
              <a:rPr lang="es-US" b="1" dirty="0">
                <a:solidFill>
                  <a:schemeClr val="accent1"/>
                </a:solidFill>
              </a:rPr>
              <a:t>Recomendación 2.2.7</a:t>
            </a:r>
            <a:br>
              <a:rPr lang="es-US" dirty="0"/>
            </a:br>
            <a:r>
              <a:rPr lang="es-US" dirty="0"/>
              <a:t>Para personas con hemofilia y sus familiares, la FMH recomienda la promoción y/o la facilitación de actividades educativas y recreativas en colaboración con organizaciones de pacientes, a fin de proporcionar oportunidades para descubrir nuevos intereses y capacidades, y para establecer una red de apoyo con diversos miembros de la comunidad de hemofilia.</a:t>
            </a:r>
          </a:p>
        </p:txBody>
      </p:sp>
    </p:spTree>
    <p:extLst>
      <p:ext uri="{BB962C8B-B14F-4D97-AF65-F5344CB8AC3E}">
        <p14:creationId xmlns:p14="http://schemas.microsoft.com/office/powerpoint/2010/main" val="128011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CC26-D1CC-425B-8E87-9C2C88085E1C}"/>
              </a:ext>
            </a:extLst>
          </p:cNvPr>
          <p:cNvSpPr>
            <a:spLocks noGrp="1"/>
          </p:cNvSpPr>
          <p:nvPr>
            <p:ph type="title"/>
          </p:nvPr>
        </p:nvSpPr>
        <p:spPr>
          <a:xfrm>
            <a:off x="838199" y="131501"/>
            <a:ext cx="10515599" cy="1090079"/>
          </a:xfrm>
        </p:spPr>
        <p:txBody>
          <a:bodyPr>
            <a:normAutofit/>
          </a:bodyPr>
          <a:lstStyle/>
          <a:p>
            <a:r>
              <a:rPr lang="es-US" dirty="0"/>
              <a:t>Acondicionamiento y actividad física</a:t>
            </a:r>
          </a:p>
        </p:txBody>
      </p:sp>
      <p:sp>
        <p:nvSpPr>
          <p:cNvPr id="3" name="Content Placeholder 2">
            <a:extLst>
              <a:ext uri="{FF2B5EF4-FFF2-40B4-BE49-F238E27FC236}">
                <a16:creationId xmlns:a16="http://schemas.microsoft.com/office/drawing/2014/main" id="{DF4352A5-F381-4BEA-8F4F-903C4F033356}"/>
              </a:ext>
            </a:extLst>
          </p:cNvPr>
          <p:cNvSpPr>
            <a:spLocks noGrp="1"/>
          </p:cNvSpPr>
          <p:nvPr>
            <p:ph idx="1"/>
          </p:nvPr>
        </p:nvSpPr>
        <p:spPr>
          <a:xfrm>
            <a:off x="838198" y="1099871"/>
            <a:ext cx="10515600" cy="3708400"/>
          </a:xfrm>
        </p:spPr>
        <p:txBody>
          <a:bodyPr>
            <a:noAutofit/>
          </a:bodyPr>
          <a:lstStyle/>
          <a:p>
            <a:pPr marL="0" indent="0">
              <a:buNone/>
            </a:pPr>
            <a:r>
              <a:rPr lang="es-US" b="1" dirty="0">
                <a:solidFill>
                  <a:schemeClr val="accent1"/>
                </a:solidFill>
              </a:rPr>
              <a:t>Recomendación 2.3.1 </a:t>
            </a:r>
            <a:br>
              <a:rPr lang="es-US" dirty="0"/>
            </a:br>
            <a:r>
              <a:rPr lang="es-US" dirty="0"/>
              <a:t>Para personas con hemofilia, la FMH recomienda </a:t>
            </a:r>
            <a:r>
              <a:rPr lang="es-US" b="1" dirty="0"/>
              <a:t>fomentar la actividad y el acondicionamiento físicos habituales</a:t>
            </a:r>
            <a:r>
              <a:rPr lang="es-US" dirty="0"/>
              <a:t>, con atención particular al mantenimiento de la salud ósea, el fortalecimiento de los músculos, la coordinación, el funcionamiento físico, un peso corporal saludable y una autoestima positiva. </a:t>
            </a:r>
          </a:p>
          <a:p>
            <a:pPr marL="0" indent="0">
              <a:buNone/>
            </a:pPr>
            <a:r>
              <a:rPr lang="es-US" b="1" dirty="0">
                <a:solidFill>
                  <a:schemeClr val="accent1"/>
                </a:solidFill>
              </a:rPr>
              <a:t>Recomendación 2.3.2</a:t>
            </a:r>
            <a:br>
              <a:rPr lang="es-US" dirty="0"/>
            </a:br>
            <a:r>
              <a:rPr lang="es-US" dirty="0"/>
              <a:t>Para personas con hemofilia, la FMH recomienda </a:t>
            </a:r>
            <a:r>
              <a:rPr lang="es-US" b="1" dirty="0"/>
              <a:t>fomentar los deportes sin contacto</a:t>
            </a:r>
            <a:r>
              <a:rPr lang="es-US" dirty="0"/>
              <a:t>. Los deportes de alto contacto y colisión, y las actividades de alta velocidad deberían evitarse a menos que la persona se encuentre bajo un régimen profiláctico adecuado para cubrir tales actividades, y esté adecuadamente informada de los riesgos potenciales y otras medidas protectoras necesarias. </a:t>
            </a:r>
          </a:p>
        </p:txBody>
      </p:sp>
      <p:sp>
        <p:nvSpPr>
          <p:cNvPr id="8" name="Content Placeholder 2">
            <a:extLst>
              <a:ext uri="{FF2B5EF4-FFF2-40B4-BE49-F238E27FC236}">
                <a16:creationId xmlns:a16="http://schemas.microsoft.com/office/drawing/2014/main" id="{99A60056-D1FB-409B-BBC2-CF7D0840C61B}"/>
              </a:ext>
            </a:extLst>
          </p:cNvPr>
          <p:cNvSpPr txBox="1">
            <a:spLocks/>
          </p:cNvSpPr>
          <p:nvPr/>
        </p:nvSpPr>
        <p:spPr>
          <a:xfrm>
            <a:off x="838198" y="5041735"/>
            <a:ext cx="9803862" cy="127503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La selección de actividades deportivas debería tomar en cuenta la condición física y habilidad de la persona, sus preferencias e intereses, las costumbres locales y los recursos disponibles.</a:t>
            </a:r>
          </a:p>
        </p:txBody>
      </p:sp>
      <p:pic>
        <p:nvPicPr>
          <p:cNvPr id="4" name="Picture 3">
            <a:extLst>
              <a:ext uri="{FF2B5EF4-FFF2-40B4-BE49-F238E27FC236}">
                <a16:creationId xmlns:a16="http://schemas.microsoft.com/office/drawing/2014/main" id="{46828627-D2D0-F645-968C-8DD9BA8A3485}"/>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9692634" y="-6541"/>
            <a:ext cx="1144588" cy="1135646"/>
          </a:xfrm>
          <a:prstGeom prst="rect">
            <a:avLst/>
          </a:prstGeom>
        </p:spPr>
      </p:pic>
    </p:spTree>
    <p:extLst>
      <p:ext uri="{BB962C8B-B14F-4D97-AF65-F5344CB8AC3E}">
        <p14:creationId xmlns:p14="http://schemas.microsoft.com/office/powerpoint/2010/main" val="89105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CC26-D1CC-425B-8E87-9C2C88085E1C}"/>
              </a:ext>
            </a:extLst>
          </p:cNvPr>
          <p:cNvSpPr>
            <a:spLocks noGrp="1"/>
          </p:cNvSpPr>
          <p:nvPr>
            <p:ph type="title"/>
          </p:nvPr>
        </p:nvSpPr>
        <p:spPr>
          <a:xfrm>
            <a:off x="838199" y="225425"/>
            <a:ext cx="10515599" cy="1090079"/>
          </a:xfrm>
        </p:spPr>
        <p:txBody>
          <a:bodyPr>
            <a:normAutofit/>
          </a:bodyPr>
          <a:lstStyle/>
          <a:p>
            <a:r>
              <a:rPr lang="es-US" dirty="0"/>
              <a:t>Acondicionamiento y actividad física</a:t>
            </a:r>
            <a:endParaRPr lang="en-CA" dirty="0"/>
          </a:p>
        </p:txBody>
      </p:sp>
      <p:sp>
        <p:nvSpPr>
          <p:cNvPr id="3" name="Content Placeholder 2">
            <a:extLst>
              <a:ext uri="{FF2B5EF4-FFF2-40B4-BE49-F238E27FC236}">
                <a16:creationId xmlns:a16="http://schemas.microsoft.com/office/drawing/2014/main" id="{DF4352A5-F381-4BEA-8F4F-903C4F033356}"/>
              </a:ext>
            </a:extLst>
          </p:cNvPr>
          <p:cNvSpPr>
            <a:spLocks noGrp="1"/>
          </p:cNvSpPr>
          <p:nvPr>
            <p:ph idx="1"/>
          </p:nvPr>
        </p:nvSpPr>
        <p:spPr>
          <a:xfrm>
            <a:off x="838200" y="1562100"/>
            <a:ext cx="10515600" cy="4614863"/>
          </a:xfrm>
        </p:spPr>
        <p:txBody>
          <a:bodyPr>
            <a:normAutofit/>
          </a:bodyPr>
          <a:lstStyle/>
          <a:p>
            <a:pPr marL="0" indent="0">
              <a:buNone/>
            </a:pPr>
            <a:r>
              <a:rPr lang="es-US" b="1" dirty="0">
                <a:solidFill>
                  <a:schemeClr val="accent1"/>
                </a:solidFill>
              </a:rPr>
              <a:t>Recomendación 2.3.3</a:t>
            </a:r>
            <a:br>
              <a:rPr lang="es-US" dirty="0"/>
            </a:br>
            <a:endParaRPr lang="es-US" dirty="0"/>
          </a:p>
          <a:p>
            <a:pPr marL="0" indent="0">
              <a:buNone/>
            </a:pPr>
            <a:r>
              <a:rPr lang="es-US" dirty="0"/>
              <a:t>Para personas con hemofilia, la FMH recomienda </a:t>
            </a:r>
            <a:r>
              <a:rPr lang="es-US" b="1" dirty="0"/>
              <a:t>consultar a un fisioterapeuta u otro especialista musculoesquelético antes de participar en deportes y actividades físicas</a:t>
            </a:r>
            <a:r>
              <a:rPr lang="es-US" dirty="0"/>
              <a:t>, a fin de abordar su conveniencia específicamente en relación con la situación de la persona y la necesidad de habilidades físicas y/o equipo de protección específicos.</a:t>
            </a:r>
          </a:p>
          <a:p>
            <a:r>
              <a:rPr lang="es-US" dirty="0"/>
              <a:t>Todas las personas con hemofilia que practiquen deportes de contacto deberían utilizar protectores bucales hechos a la medida, a fin de evitar traumatismos y lesiones en dientes y tejidos blandos orales. </a:t>
            </a:r>
          </a:p>
          <a:p>
            <a:endParaRPr lang="en-US" dirty="0"/>
          </a:p>
          <a:p>
            <a:endParaRPr lang="en-US" dirty="0"/>
          </a:p>
        </p:txBody>
      </p:sp>
      <p:pic>
        <p:nvPicPr>
          <p:cNvPr id="5" name="Picture 4">
            <a:extLst>
              <a:ext uri="{FF2B5EF4-FFF2-40B4-BE49-F238E27FC236}">
                <a16:creationId xmlns:a16="http://schemas.microsoft.com/office/drawing/2014/main" id="{4361BE92-142D-BA40-AFF3-EBB877E06AF4}"/>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9799638" y="351842"/>
            <a:ext cx="1144588" cy="1135646"/>
          </a:xfrm>
          <a:prstGeom prst="rect">
            <a:avLst/>
          </a:prstGeom>
        </p:spPr>
      </p:pic>
    </p:spTree>
    <p:extLst>
      <p:ext uri="{BB962C8B-B14F-4D97-AF65-F5344CB8AC3E}">
        <p14:creationId xmlns:p14="http://schemas.microsoft.com/office/powerpoint/2010/main" val="217190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4AC30-F843-C04F-AD64-519134D8A5A4}"/>
              </a:ext>
            </a:extLst>
          </p:cNvPr>
          <p:cNvSpPr txBox="1"/>
          <p:nvPr/>
        </p:nvSpPr>
        <p:spPr>
          <a:xfrm>
            <a:off x="10763251" y="5757863"/>
            <a:ext cx="1295399" cy="963613"/>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2C0AD515-EFDF-409D-9F97-0389DD6127CC}"/>
              </a:ext>
            </a:extLst>
          </p:cNvPr>
          <p:cNvSpPr>
            <a:spLocks noGrp="1"/>
          </p:cNvSpPr>
          <p:nvPr>
            <p:ph type="title"/>
          </p:nvPr>
        </p:nvSpPr>
        <p:spPr>
          <a:xfrm>
            <a:off x="838199" y="225425"/>
            <a:ext cx="10515599" cy="1090079"/>
          </a:xfrm>
        </p:spPr>
        <p:txBody>
          <a:bodyPr>
            <a:normAutofit/>
          </a:bodyPr>
          <a:lstStyle/>
          <a:p>
            <a:r>
              <a:rPr lang="es-US" dirty="0"/>
              <a:t>Tratamiento complementario</a:t>
            </a:r>
          </a:p>
        </p:txBody>
      </p:sp>
      <p:sp>
        <p:nvSpPr>
          <p:cNvPr id="13" name="Content Placeholder 12">
            <a:extLst>
              <a:ext uri="{FF2B5EF4-FFF2-40B4-BE49-F238E27FC236}">
                <a16:creationId xmlns:a16="http://schemas.microsoft.com/office/drawing/2014/main" id="{2869C36A-46F7-5D46-A959-63138B38CE38}"/>
              </a:ext>
            </a:extLst>
          </p:cNvPr>
          <p:cNvSpPr>
            <a:spLocks noGrp="1"/>
          </p:cNvSpPr>
          <p:nvPr>
            <p:ph idx="1"/>
          </p:nvPr>
        </p:nvSpPr>
        <p:spPr>
          <a:xfrm>
            <a:off x="838198" y="1283144"/>
            <a:ext cx="10515600" cy="3113758"/>
          </a:xfrm>
        </p:spPr>
        <p:txBody>
          <a:bodyPr>
            <a:noAutofit/>
          </a:bodyPr>
          <a:lstStyle/>
          <a:p>
            <a:pPr marL="0" indent="0">
              <a:buNone/>
            </a:pPr>
            <a:r>
              <a:rPr lang="es-US" b="1" dirty="0">
                <a:solidFill>
                  <a:schemeClr val="accent1"/>
                </a:solidFill>
              </a:rPr>
              <a:t>Recomendación 2.4.1 </a:t>
            </a:r>
            <a:br>
              <a:rPr lang="es-US" dirty="0"/>
            </a:br>
            <a:r>
              <a:rPr lang="es-US" dirty="0"/>
              <a:t>Para personas con hemofilia con una hemorragia articular o muscular, la FMH recomienda seguir los </a:t>
            </a:r>
            <a:r>
              <a:rPr lang="es-US" b="1" dirty="0"/>
              <a:t>principios PRICE (</a:t>
            </a:r>
            <a:r>
              <a:rPr lang="es-US" b="1" u="sng" dirty="0"/>
              <a:t>p</a:t>
            </a:r>
            <a:r>
              <a:rPr lang="es-US" b="1" dirty="0"/>
              <a:t>rotección, </a:t>
            </a:r>
            <a:r>
              <a:rPr lang="es-US" b="1" u="sng" dirty="0"/>
              <a:t>r</a:t>
            </a:r>
            <a:r>
              <a:rPr lang="es-US" b="1" dirty="0"/>
              <a:t>eposo, h</a:t>
            </a:r>
            <a:r>
              <a:rPr lang="es-US" b="1" u="sng" dirty="0"/>
              <a:t>i</a:t>
            </a:r>
            <a:r>
              <a:rPr lang="es-US" b="1" dirty="0"/>
              <a:t>elo, </a:t>
            </a:r>
            <a:r>
              <a:rPr lang="es-US" b="1" u="sng" dirty="0"/>
              <a:t>c</a:t>
            </a:r>
            <a:r>
              <a:rPr lang="es-US" b="1" dirty="0"/>
              <a:t>ompresión y </a:t>
            </a:r>
            <a:r>
              <a:rPr lang="es-US" b="1" u="sng" dirty="0"/>
              <a:t>e</a:t>
            </a:r>
            <a:r>
              <a:rPr lang="es-US" b="1" dirty="0"/>
              <a:t>levación)</a:t>
            </a:r>
            <a:r>
              <a:rPr lang="es-US" dirty="0"/>
              <a:t>, además de incrementar el nivel de factor. </a:t>
            </a:r>
          </a:p>
          <a:p>
            <a:pPr marL="0" indent="0">
              <a:buNone/>
            </a:pPr>
            <a:r>
              <a:rPr lang="es-US" b="1" dirty="0">
                <a:solidFill>
                  <a:schemeClr val="accent1"/>
                </a:solidFill>
              </a:rPr>
              <a:t>Recomendación 2.4.2</a:t>
            </a:r>
            <a:br>
              <a:rPr lang="es-US" dirty="0"/>
            </a:br>
            <a:r>
              <a:rPr lang="es-US" dirty="0"/>
              <a:t>Para personas con hemofilia </a:t>
            </a:r>
            <a:r>
              <a:rPr lang="es-US" b="1" dirty="0"/>
              <a:t>en recuperación </a:t>
            </a:r>
            <a:r>
              <a:rPr lang="es-US" dirty="0"/>
              <a:t>de una hemorragia articular o </a:t>
            </a:r>
            <a:r>
              <a:rPr lang="es-US" b="1" dirty="0"/>
              <a:t>muscular</a:t>
            </a:r>
            <a:r>
              <a:rPr lang="es-US" dirty="0"/>
              <a:t>, la FMH recomienda </a:t>
            </a:r>
            <a:r>
              <a:rPr lang="es-US" b="1" dirty="0"/>
              <a:t>el reinicio gradual de actividades físicas bajo la supervisión de un fisioterapeuta </a:t>
            </a:r>
            <a:r>
              <a:rPr lang="es-US" dirty="0"/>
              <a:t>con experiencia en hemofilia, para valorar la reanudación de la coordinación y el desarrollo motores normales. </a:t>
            </a:r>
          </a:p>
        </p:txBody>
      </p:sp>
      <p:sp>
        <p:nvSpPr>
          <p:cNvPr id="5" name="Text Placeholder 3">
            <a:extLst>
              <a:ext uri="{FF2B5EF4-FFF2-40B4-BE49-F238E27FC236}">
                <a16:creationId xmlns:a16="http://schemas.microsoft.com/office/drawing/2014/main" id="{F31C3A7F-5A51-494F-8413-CDF731E24380}"/>
              </a:ext>
            </a:extLst>
          </p:cNvPr>
          <p:cNvSpPr>
            <a:spLocks noGrp="1"/>
          </p:cNvSpPr>
          <p:nvPr>
            <p:ph type="body" sz="quarter" idx="13"/>
          </p:nvPr>
        </p:nvSpPr>
        <p:spPr>
          <a:xfrm>
            <a:off x="838201" y="6356351"/>
            <a:ext cx="9925050" cy="365125"/>
          </a:xfrm>
        </p:spPr>
        <p:txBody>
          <a:bodyPr/>
          <a:lstStyle/>
          <a:p>
            <a:r>
              <a:rPr lang="es-US" dirty="0"/>
              <a:t>PRICE, protección, reposo, hielo, compresión y elevación.</a:t>
            </a:r>
          </a:p>
        </p:txBody>
      </p:sp>
      <p:sp>
        <p:nvSpPr>
          <p:cNvPr id="9" name="Content Placeholder 2">
            <a:extLst>
              <a:ext uri="{FF2B5EF4-FFF2-40B4-BE49-F238E27FC236}">
                <a16:creationId xmlns:a16="http://schemas.microsoft.com/office/drawing/2014/main" id="{D173C5A6-4A3D-4EFB-842B-F07D22A1E0CB}"/>
              </a:ext>
            </a:extLst>
          </p:cNvPr>
          <p:cNvSpPr txBox="1">
            <a:spLocks/>
          </p:cNvSpPr>
          <p:nvPr/>
        </p:nvSpPr>
        <p:spPr>
          <a:xfrm>
            <a:off x="838198" y="4750565"/>
            <a:ext cx="10515600" cy="127503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Para niños con hemofilia en recuperación de una hemorragia articular o muscular, el fisioterapeuta y el familiar cuidador deberían permanecer en estrecha comunicación a fin de abordar y decidir las actividades y deportes adecuados para la rehabilitación progresiva del menor. </a:t>
            </a:r>
          </a:p>
        </p:txBody>
      </p:sp>
    </p:spTree>
    <p:extLst>
      <p:ext uri="{BB962C8B-B14F-4D97-AF65-F5344CB8AC3E}">
        <p14:creationId xmlns:p14="http://schemas.microsoft.com/office/powerpoint/2010/main" val="285707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D515-EFDF-409D-9F97-0389DD6127CC}"/>
              </a:ext>
            </a:extLst>
          </p:cNvPr>
          <p:cNvSpPr>
            <a:spLocks noGrp="1"/>
          </p:cNvSpPr>
          <p:nvPr>
            <p:ph type="title"/>
          </p:nvPr>
        </p:nvSpPr>
        <p:spPr>
          <a:xfrm>
            <a:off x="838199" y="225425"/>
            <a:ext cx="10515599" cy="1090079"/>
          </a:xfrm>
        </p:spPr>
        <p:txBody>
          <a:bodyPr>
            <a:normAutofit/>
          </a:bodyPr>
          <a:lstStyle/>
          <a:p>
            <a:r>
              <a:rPr lang="es-US" dirty="0"/>
              <a:t>Tratamiento complementario</a:t>
            </a:r>
            <a:endParaRPr lang="en-CA" dirty="0"/>
          </a:p>
        </p:txBody>
      </p:sp>
      <p:sp>
        <p:nvSpPr>
          <p:cNvPr id="13" name="Content Placeholder 12">
            <a:extLst>
              <a:ext uri="{FF2B5EF4-FFF2-40B4-BE49-F238E27FC236}">
                <a16:creationId xmlns:a16="http://schemas.microsoft.com/office/drawing/2014/main" id="{2869C36A-46F7-5D46-A959-63138B38CE38}"/>
              </a:ext>
            </a:extLst>
          </p:cNvPr>
          <p:cNvSpPr>
            <a:spLocks noGrp="1"/>
          </p:cNvSpPr>
          <p:nvPr>
            <p:ph idx="1"/>
          </p:nvPr>
        </p:nvSpPr>
        <p:spPr>
          <a:xfrm>
            <a:off x="838200" y="1562100"/>
            <a:ext cx="10515600" cy="4614863"/>
          </a:xfrm>
        </p:spPr>
        <p:txBody>
          <a:bodyPr>
            <a:noAutofit/>
          </a:bodyPr>
          <a:lstStyle/>
          <a:p>
            <a:pPr marL="0" indent="0">
              <a:buNone/>
            </a:pPr>
            <a:r>
              <a:rPr lang="es-US" b="1" dirty="0">
                <a:solidFill>
                  <a:schemeClr val="accent1"/>
                </a:solidFill>
              </a:rPr>
              <a:t>Recomendación 2.4.4 </a:t>
            </a:r>
            <a:br>
              <a:rPr lang="es-US" dirty="0"/>
            </a:br>
            <a:endParaRPr lang="es-US" dirty="0"/>
          </a:p>
          <a:p>
            <a:pPr marL="0" indent="0">
              <a:buNone/>
            </a:pPr>
            <a:r>
              <a:rPr lang="es-US" dirty="0"/>
              <a:t>Para personas con hemofilia, la FMH recomienda</a:t>
            </a:r>
            <a:r>
              <a:rPr lang="es-US" b="1" dirty="0"/>
              <a:t> el uso de fármacos antifibrinolíticos </a:t>
            </a:r>
            <a:r>
              <a:rPr lang="es-US" dirty="0"/>
              <a:t>[ej., ácido tranexámico, ácido épsilon aminocaproico (AEAC)] </a:t>
            </a:r>
            <a:r>
              <a:rPr lang="es-US" b="1" dirty="0"/>
              <a:t>por sí solos o como tratamiento complementario</a:t>
            </a:r>
            <a:r>
              <a:rPr lang="es-US" dirty="0"/>
              <a:t>, particularmente para el control de hemorragias en mucosas y para procedimientos dentales invasivos. </a:t>
            </a:r>
          </a:p>
        </p:txBody>
      </p:sp>
    </p:spTree>
    <p:extLst>
      <p:ext uri="{BB962C8B-B14F-4D97-AF65-F5344CB8AC3E}">
        <p14:creationId xmlns:p14="http://schemas.microsoft.com/office/powerpoint/2010/main" val="403139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9E7F2-8A51-944D-9B89-44C4FD5FF276}"/>
              </a:ext>
            </a:extLst>
          </p:cNvPr>
          <p:cNvPicPr>
            <a:picLocks noChangeAspect="1"/>
          </p:cNvPicPr>
          <p:nvPr/>
        </p:nvPicPr>
        <p:blipFill>
          <a:blip r:embed="rId3"/>
          <a:srcRect/>
          <a:stretch/>
        </p:blipFill>
        <p:spPr>
          <a:xfrm>
            <a:off x="4074742" y="1104556"/>
            <a:ext cx="4042511" cy="5222128"/>
          </a:xfrm>
          <a:prstGeom prst="rect">
            <a:avLst/>
          </a:prstGeom>
        </p:spPr>
      </p:pic>
      <p:sp>
        <p:nvSpPr>
          <p:cNvPr id="2" name="Title 1">
            <a:extLst>
              <a:ext uri="{FF2B5EF4-FFF2-40B4-BE49-F238E27FC236}">
                <a16:creationId xmlns:a16="http://schemas.microsoft.com/office/drawing/2014/main" id="{0F3FA7CA-25A6-4E52-AD19-9B794E7D92C0}"/>
              </a:ext>
            </a:extLst>
          </p:cNvPr>
          <p:cNvSpPr>
            <a:spLocks noGrp="1"/>
          </p:cNvSpPr>
          <p:nvPr>
            <p:ph type="title"/>
          </p:nvPr>
        </p:nvSpPr>
        <p:spPr>
          <a:xfrm>
            <a:off x="838199" y="225425"/>
            <a:ext cx="10872020" cy="1090079"/>
          </a:xfrm>
        </p:spPr>
        <p:txBody>
          <a:bodyPr vert="horz" lIns="91440" tIns="45720" rIns="91440" bIns="45720" rtlCol="0" anchor="ctr">
            <a:noAutofit/>
          </a:bodyPr>
          <a:lstStyle/>
          <a:p>
            <a:r>
              <a:rPr lang="es-US" dirty="0"/>
              <a:t>Guías de la FMH para el tratamiento de la hemofilia</a:t>
            </a:r>
            <a:endParaRPr lang="en-CA" dirty="0"/>
          </a:p>
        </p:txBody>
      </p:sp>
      <p:sp>
        <p:nvSpPr>
          <p:cNvPr id="8" name="Text Placeholder 4">
            <a:extLst>
              <a:ext uri="{FF2B5EF4-FFF2-40B4-BE49-F238E27FC236}">
                <a16:creationId xmlns:a16="http://schemas.microsoft.com/office/drawing/2014/main" id="{7CE073A0-1351-4356-BA43-24CF785CB56A}"/>
              </a:ext>
            </a:extLst>
          </p:cNvPr>
          <p:cNvSpPr>
            <a:spLocks noGrp="1"/>
          </p:cNvSpPr>
          <p:nvPr>
            <p:ph type="body" sz="quarter" idx="13"/>
          </p:nvPr>
        </p:nvSpPr>
        <p:spPr>
          <a:xfrm>
            <a:off x="838201" y="6356351"/>
            <a:ext cx="9925050" cy="365125"/>
          </a:xfrm>
        </p:spPr>
        <p:txBody>
          <a:bodyPr>
            <a:noAutofit/>
          </a:bodyPr>
          <a:lstStyle/>
          <a:p>
            <a:r>
              <a:rPr lang="es-US" sz="900" b="1" i="1" u="none" strike="noStrike" baseline="0" dirty="0"/>
              <a:t>Todas las recomendaciones están basadas en consenso.</a:t>
            </a:r>
          </a:p>
          <a:p>
            <a:pPr marL="0" indent="0">
              <a:spcBef>
                <a:spcPts val="0"/>
              </a:spcBef>
              <a:buNone/>
            </a:pPr>
            <a:r>
              <a:rPr lang="it-IT" sz="900" dirty="0"/>
              <a:t>Srivastava A et al. Haemophilia. 2020;26(Suppl 6):1–158. </a:t>
            </a:r>
          </a:p>
        </p:txBody>
      </p:sp>
    </p:spTree>
    <p:extLst>
      <p:ext uri="{BB962C8B-B14F-4D97-AF65-F5344CB8AC3E}">
        <p14:creationId xmlns:p14="http://schemas.microsoft.com/office/powerpoint/2010/main" val="42780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1E98-89FF-417B-AB2E-AC056CACDDCA}"/>
              </a:ext>
            </a:extLst>
          </p:cNvPr>
          <p:cNvSpPr>
            <a:spLocks noGrp="1"/>
          </p:cNvSpPr>
          <p:nvPr>
            <p:ph type="title"/>
          </p:nvPr>
        </p:nvSpPr>
        <p:spPr>
          <a:xfrm>
            <a:off x="838200" y="370320"/>
            <a:ext cx="10515599" cy="1090079"/>
          </a:xfrm>
        </p:spPr>
        <p:txBody>
          <a:bodyPr>
            <a:normAutofit/>
          </a:bodyPr>
          <a:lstStyle/>
          <a:p>
            <a:pPr>
              <a:lnSpc>
                <a:spcPct val="100000"/>
              </a:lnSpc>
            </a:pPr>
            <a:r>
              <a:rPr lang="es-US" sz="3400" dirty="0"/>
              <a:t>Terapia en el hogar</a:t>
            </a:r>
          </a:p>
        </p:txBody>
      </p:sp>
      <p:sp>
        <p:nvSpPr>
          <p:cNvPr id="3" name="Content Placeholder 2">
            <a:extLst>
              <a:ext uri="{FF2B5EF4-FFF2-40B4-BE49-F238E27FC236}">
                <a16:creationId xmlns:a16="http://schemas.microsoft.com/office/drawing/2014/main" id="{7F2452B4-2BDA-4833-8B64-18124D031B0D}"/>
              </a:ext>
            </a:extLst>
          </p:cNvPr>
          <p:cNvSpPr>
            <a:spLocks noGrp="1"/>
          </p:cNvSpPr>
          <p:nvPr>
            <p:ph idx="1"/>
          </p:nvPr>
        </p:nvSpPr>
        <p:spPr>
          <a:xfrm>
            <a:off x="736869" y="1446618"/>
            <a:ext cx="10718260" cy="4614863"/>
          </a:xfrm>
        </p:spPr>
        <p:txBody>
          <a:bodyPr>
            <a:normAutofit lnSpcReduction="10000"/>
          </a:bodyPr>
          <a:lstStyle/>
          <a:p>
            <a:pPr>
              <a:lnSpc>
                <a:spcPct val="100000"/>
              </a:lnSpc>
            </a:pPr>
            <a:r>
              <a:rPr lang="es-US" sz="2000" dirty="0"/>
              <a:t>La terapia en el hogar ofrece a las personas con hemofilia acceso inmediato a CFC u otras terapias de coagulación y agentes hemostáticos.</a:t>
            </a:r>
          </a:p>
          <a:p>
            <a:pPr>
              <a:lnSpc>
                <a:spcPct val="100000"/>
              </a:lnSpc>
            </a:pPr>
            <a:r>
              <a:rPr lang="es-US" dirty="0"/>
              <a:t>Permite un tratamiento precoz óptimo, lo cual genera menor dolor, menor disfunción, menor discapacidad a largo plazo, y</a:t>
            </a:r>
            <a:r>
              <a:rPr lang="es-US" sz="2000" dirty="0"/>
              <a:t> reduce la hospitalización debida a complicaciones hemorrágicas.</a:t>
            </a:r>
          </a:p>
          <a:p>
            <a:pPr>
              <a:lnSpc>
                <a:spcPct val="100000"/>
              </a:lnSpc>
            </a:pPr>
            <a:r>
              <a:rPr lang="es-US" sz="2000" dirty="0"/>
              <a:t>Para personas con hemofilia, </a:t>
            </a:r>
            <a:r>
              <a:rPr lang="es-US" sz="2000" b="1" dirty="0"/>
              <a:t>el automanejo requiere conocimientos concretos sobre mecanismos hemorrágicos y estrategias de tratamiento.</a:t>
            </a:r>
          </a:p>
          <a:p>
            <a:pPr>
              <a:lnSpc>
                <a:spcPct val="100000"/>
              </a:lnSpc>
            </a:pPr>
            <a:r>
              <a:rPr lang="es-US" sz="2000" dirty="0"/>
              <a:t>Pacientes y sus </a:t>
            </a:r>
            <a:r>
              <a:rPr lang="es-US" dirty="0"/>
              <a:t>cuidadores deberían entender las diferencias, ventajas y cualesquiera riesgos relacionados con un tratamiento en particular.</a:t>
            </a:r>
            <a:endParaRPr lang="es-US" sz="2000" dirty="0"/>
          </a:p>
          <a:p>
            <a:pPr>
              <a:lnSpc>
                <a:spcPct val="100000"/>
              </a:lnSpc>
            </a:pPr>
            <a:r>
              <a:rPr lang="es-US" b="1" dirty="0"/>
              <a:t>El reconocimiento de hemorragias</a:t>
            </a:r>
            <a:r>
              <a:rPr lang="es-US" sz="2000" dirty="0"/>
              <a:t>, </a:t>
            </a:r>
            <a:r>
              <a:rPr lang="es-US" dirty="0"/>
              <a:t>particularmente de hemorragias articulares y musculares, constituye parte esencial del automanejo, de manera que pueda iniciarse el tratamiento inmediato a fin de reducir al mínimo los impactos a corto y largo plazo de las hemorragias.</a:t>
            </a:r>
            <a:endParaRPr lang="es-US" sz="2000" dirty="0"/>
          </a:p>
        </p:txBody>
      </p:sp>
      <p:sp>
        <p:nvSpPr>
          <p:cNvPr id="7" name="Text Placeholder 6">
            <a:extLst>
              <a:ext uri="{FF2B5EF4-FFF2-40B4-BE49-F238E27FC236}">
                <a16:creationId xmlns:a16="http://schemas.microsoft.com/office/drawing/2014/main" id="{B513757D-1135-4C05-91B4-4D55F21174EE}"/>
              </a:ext>
            </a:extLst>
          </p:cNvPr>
          <p:cNvSpPr>
            <a:spLocks noGrp="1"/>
          </p:cNvSpPr>
          <p:nvPr>
            <p:ph type="body" sz="quarter" idx="13"/>
          </p:nvPr>
        </p:nvSpPr>
        <p:spPr/>
        <p:txBody>
          <a:bodyPr/>
          <a:lstStyle/>
          <a:p>
            <a:r>
              <a:rPr lang="es-US" dirty="0"/>
              <a:t>CFC, concentrado de factor de coagulación</a:t>
            </a:r>
            <a:r>
              <a:rPr lang="en-US" dirty="0"/>
              <a:t>.</a:t>
            </a:r>
            <a:endParaRPr lang="en-CA" dirty="0"/>
          </a:p>
        </p:txBody>
      </p:sp>
      <p:pic>
        <p:nvPicPr>
          <p:cNvPr id="4" name="Picture 3">
            <a:extLst>
              <a:ext uri="{FF2B5EF4-FFF2-40B4-BE49-F238E27FC236}">
                <a16:creationId xmlns:a16="http://schemas.microsoft.com/office/drawing/2014/main" id="{9CB8AD7E-2954-EE4C-89D7-D8BF675FEB09}"/>
              </a:ext>
            </a:extLst>
          </p:cNvPr>
          <p:cNvPicPr>
            <a:picLocks noChangeAspect="1"/>
          </p:cNvPicPr>
          <p:nvPr/>
        </p:nvPicPr>
        <p:blipFill>
          <a:blip r:embed="rId2">
            <a:duotone>
              <a:schemeClr val="accent1">
                <a:shade val="45000"/>
                <a:satMod val="135000"/>
              </a:schemeClr>
              <a:prstClr val="white"/>
            </a:duotone>
            <a:alphaModFix/>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913170" y="430648"/>
            <a:ext cx="784953" cy="781887"/>
          </a:xfrm>
          <a:prstGeom prst="rect">
            <a:avLst/>
          </a:prstGeom>
        </p:spPr>
      </p:pic>
      <p:pic>
        <p:nvPicPr>
          <p:cNvPr id="5" name="Picture 4">
            <a:extLst>
              <a:ext uri="{FF2B5EF4-FFF2-40B4-BE49-F238E27FC236}">
                <a16:creationId xmlns:a16="http://schemas.microsoft.com/office/drawing/2014/main" id="{6ED9C0E9-6798-DD4B-8909-D140C47B6BC4}"/>
              </a:ext>
            </a:extLst>
          </p:cNvPr>
          <p:cNvPicPr>
            <a:picLocks noChangeAspect="1"/>
          </p:cNvPicPr>
          <p:nvPr/>
        </p:nvPicPr>
        <p:blipFill>
          <a:blip r:embed="rId4">
            <a:duotone>
              <a:schemeClr val="accent1">
                <a:shade val="45000"/>
                <a:satMod val="135000"/>
              </a:schemeClr>
              <a:prstClr val="white"/>
            </a:duotone>
            <a:alphaModFix/>
          </a:blip>
          <a:stretch>
            <a:fillRect/>
          </a:stretch>
        </p:blipFill>
        <p:spPr>
          <a:xfrm rot="9521507">
            <a:off x="10338328" y="817324"/>
            <a:ext cx="439204" cy="437488"/>
          </a:xfrm>
          <a:prstGeom prst="rect">
            <a:avLst/>
          </a:prstGeom>
        </p:spPr>
      </p:pic>
    </p:spTree>
    <p:extLst>
      <p:ext uri="{BB962C8B-B14F-4D97-AF65-F5344CB8AC3E}">
        <p14:creationId xmlns:p14="http://schemas.microsoft.com/office/powerpoint/2010/main" val="372192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632C-C453-4D51-8B95-9061978AC13B}"/>
              </a:ext>
            </a:extLst>
          </p:cNvPr>
          <p:cNvSpPr>
            <a:spLocks noGrp="1"/>
          </p:cNvSpPr>
          <p:nvPr>
            <p:ph type="title"/>
          </p:nvPr>
        </p:nvSpPr>
        <p:spPr>
          <a:xfrm>
            <a:off x="838199" y="225425"/>
            <a:ext cx="10515599" cy="1090079"/>
          </a:xfrm>
        </p:spPr>
        <p:txBody>
          <a:bodyPr>
            <a:noAutofit/>
          </a:bodyPr>
          <a:lstStyle/>
          <a:p>
            <a:r>
              <a:rPr lang="es-US" sz="3400" dirty="0"/>
              <a:t>Terapia en el hogar</a:t>
            </a:r>
            <a:br>
              <a:rPr lang="es-US" dirty="0"/>
            </a:br>
            <a:r>
              <a:rPr lang="es-US" dirty="0"/>
              <a:t>Automanejo</a:t>
            </a:r>
          </a:p>
        </p:txBody>
      </p:sp>
      <p:sp>
        <p:nvSpPr>
          <p:cNvPr id="3" name="Content Placeholder 2">
            <a:extLst>
              <a:ext uri="{FF2B5EF4-FFF2-40B4-BE49-F238E27FC236}">
                <a16:creationId xmlns:a16="http://schemas.microsoft.com/office/drawing/2014/main" id="{5C17CB1E-9B69-4E44-A8EF-C38D56C19D9B}"/>
              </a:ext>
            </a:extLst>
          </p:cNvPr>
          <p:cNvSpPr>
            <a:spLocks noGrp="1"/>
          </p:cNvSpPr>
          <p:nvPr>
            <p:ph idx="1"/>
          </p:nvPr>
        </p:nvSpPr>
        <p:spPr>
          <a:xfrm>
            <a:off x="838200" y="1562100"/>
            <a:ext cx="10515600" cy="4614863"/>
          </a:xfrm>
        </p:spPr>
        <p:txBody>
          <a:bodyPr>
            <a:noAutofit/>
          </a:bodyPr>
          <a:lstStyle/>
          <a:p>
            <a:pPr marL="0" indent="0">
              <a:buNone/>
            </a:pPr>
            <a:r>
              <a:rPr lang="es-US" b="1" dirty="0">
                <a:solidFill>
                  <a:schemeClr val="accent1"/>
                </a:solidFill>
              </a:rPr>
              <a:t>Recomendación 2.5.1 </a:t>
            </a:r>
            <a:br>
              <a:rPr lang="es-US" dirty="0"/>
            </a:br>
            <a:r>
              <a:rPr lang="es-US" dirty="0"/>
              <a:t>A los pacientes (o a los cuidadores de niños) con hemofilia debería enseñárseles cómo manejar su atención en el hogar, y deberían poder demostrar comprensión sobre cómo reconocer hemorragias y su habilidad para infundir o autoinfundirse, con monitoreo de las habilidades de acceso venoso a lo largo de la vida del paciente. </a:t>
            </a:r>
          </a:p>
          <a:p>
            <a:pPr marL="0" indent="0">
              <a:buNone/>
            </a:pPr>
            <a:r>
              <a:rPr lang="es-US" b="1" dirty="0">
                <a:solidFill>
                  <a:schemeClr val="accent1"/>
                </a:solidFill>
              </a:rPr>
              <a:t>Recomendación 2.5.2 </a:t>
            </a:r>
            <a:br>
              <a:rPr lang="es-US" dirty="0"/>
            </a:br>
            <a:r>
              <a:rPr lang="es-US" dirty="0"/>
              <a:t>Para pacientes con hemofilia debería documentarse un registro detallado de todos los tratamientos administrados (motivo, número de lote, número de unidades, etc.) y utilizarse para personalizar los planes de tratamiento. </a:t>
            </a:r>
          </a:p>
          <a:p>
            <a:pPr marL="0" indent="0">
              <a:buNone/>
            </a:pPr>
            <a:r>
              <a:rPr lang="es-US" b="1" dirty="0">
                <a:solidFill>
                  <a:schemeClr val="accent1"/>
                </a:solidFill>
              </a:rPr>
              <a:t>Recomendación 2.5.3 </a:t>
            </a:r>
            <a:br>
              <a:rPr lang="es-US" dirty="0"/>
            </a:br>
            <a:r>
              <a:rPr lang="es-US" dirty="0"/>
              <a:t>Para niños con hemofilia deberían considerarse dispositivos de acceso venoso central, a fin de facilitar el acceso precoz al tratamiento para hemorragias y a la profilaxis. </a:t>
            </a:r>
          </a:p>
          <a:p>
            <a:pPr marL="0" indent="0">
              <a:buNone/>
            </a:pPr>
            <a:endParaRPr lang="en-CA" dirty="0"/>
          </a:p>
        </p:txBody>
      </p:sp>
      <p:pic>
        <p:nvPicPr>
          <p:cNvPr id="11" name="Picture 10">
            <a:extLst>
              <a:ext uri="{FF2B5EF4-FFF2-40B4-BE49-F238E27FC236}">
                <a16:creationId xmlns:a16="http://schemas.microsoft.com/office/drawing/2014/main" id="{CE1E7DA2-8CC2-BD47-931E-AC5DB0438042}"/>
              </a:ext>
            </a:extLst>
          </p:cNvPr>
          <p:cNvPicPr>
            <a:picLocks noChangeAspect="1"/>
          </p:cNvPicPr>
          <p:nvPr/>
        </p:nvPicPr>
        <p:blipFill>
          <a:blip r:embed="rId3">
            <a:duotone>
              <a:schemeClr val="accent1">
                <a:shade val="45000"/>
                <a:satMod val="135000"/>
              </a:schemeClr>
              <a:prstClr val="white"/>
            </a:duotone>
            <a:alphaModFix/>
          </a:blip>
          <a:stretch>
            <a:fillRect/>
          </a:stretch>
        </p:blipFill>
        <p:spPr>
          <a:xfrm>
            <a:off x="9913170" y="430648"/>
            <a:ext cx="784953" cy="781887"/>
          </a:xfrm>
          <a:prstGeom prst="rect">
            <a:avLst/>
          </a:prstGeom>
        </p:spPr>
      </p:pic>
      <p:pic>
        <p:nvPicPr>
          <p:cNvPr id="12" name="Picture 11">
            <a:extLst>
              <a:ext uri="{FF2B5EF4-FFF2-40B4-BE49-F238E27FC236}">
                <a16:creationId xmlns:a16="http://schemas.microsoft.com/office/drawing/2014/main" id="{52A87367-9ACB-2944-91B3-67D80031680C}"/>
              </a:ext>
            </a:extLst>
          </p:cNvPr>
          <p:cNvPicPr>
            <a:picLocks noChangeAspect="1"/>
          </p:cNvPicPr>
          <p:nvPr/>
        </p:nvPicPr>
        <p:blipFill>
          <a:blip r:embed="rId4">
            <a:duotone>
              <a:schemeClr val="accent1">
                <a:shade val="45000"/>
                <a:satMod val="135000"/>
              </a:schemeClr>
              <a:prstClr val="white"/>
            </a:duotone>
            <a:alphaModFix/>
          </a:blip>
          <a:stretch>
            <a:fillRect/>
          </a:stretch>
        </p:blipFill>
        <p:spPr>
          <a:xfrm rot="9521507">
            <a:off x="10338328" y="817324"/>
            <a:ext cx="439204" cy="437488"/>
          </a:xfrm>
          <a:prstGeom prst="rect">
            <a:avLst/>
          </a:prstGeom>
        </p:spPr>
      </p:pic>
    </p:spTree>
    <p:extLst>
      <p:ext uri="{BB962C8B-B14F-4D97-AF65-F5344CB8AC3E}">
        <p14:creationId xmlns:p14="http://schemas.microsoft.com/office/powerpoint/2010/main" val="311989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095E-361C-854F-9905-566BE77AAF0E}"/>
              </a:ext>
            </a:extLst>
          </p:cNvPr>
          <p:cNvSpPr>
            <a:spLocks noGrp="1"/>
          </p:cNvSpPr>
          <p:nvPr>
            <p:ph type="title"/>
          </p:nvPr>
        </p:nvSpPr>
        <p:spPr>
          <a:xfrm>
            <a:off x="838199" y="225425"/>
            <a:ext cx="10515599" cy="1090079"/>
          </a:xfrm>
        </p:spPr>
        <p:txBody>
          <a:bodyPr>
            <a:normAutofit/>
          </a:bodyPr>
          <a:lstStyle/>
          <a:p>
            <a:r>
              <a:rPr lang="es-US" dirty="0"/>
              <a:t>Caso clínico</a:t>
            </a:r>
          </a:p>
        </p:txBody>
      </p:sp>
      <p:sp>
        <p:nvSpPr>
          <p:cNvPr id="3" name="Content Placeholder 2">
            <a:extLst>
              <a:ext uri="{FF2B5EF4-FFF2-40B4-BE49-F238E27FC236}">
                <a16:creationId xmlns:a16="http://schemas.microsoft.com/office/drawing/2014/main" id="{81F6A876-8C5A-A94A-BE9B-C5AF6C361B26}"/>
              </a:ext>
            </a:extLst>
          </p:cNvPr>
          <p:cNvSpPr>
            <a:spLocks noGrp="1"/>
          </p:cNvSpPr>
          <p:nvPr>
            <p:ph idx="1"/>
          </p:nvPr>
        </p:nvSpPr>
        <p:spPr>
          <a:xfrm>
            <a:off x="838199" y="1211904"/>
            <a:ext cx="5912797" cy="4614863"/>
          </a:xfrm>
        </p:spPr>
        <p:txBody>
          <a:bodyPr>
            <a:normAutofit fontScale="92500" lnSpcReduction="10000"/>
          </a:bodyPr>
          <a:lstStyle/>
          <a:p>
            <a:pPr algn="just"/>
            <a:r>
              <a:rPr lang="es-US" dirty="0"/>
              <a:t>Simón tenía hemofilia moderada.</a:t>
            </a:r>
          </a:p>
          <a:p>
            <a:r>
              <a:rPr lang="es-US" dirty="0"/>
              <a:t>Vivía muy lejos del centro de tratamiento de hemofilia.</a:t>
            </a:r>
          </a:p>
          <a:p>
            <a:pPr algn="just"/>
            <a:r>
              <a:rPr lang="es-US" dirty="0"/>
              <a:t>Simón aprendió que sus hemorragias mejoraban más rápido cuando las reconocía  en cuanto empezaban.</a:t>
            </a:r>
          </a:p>
          <a:p>
            <a:pPr algn="just"/>
            <a:r>
              <a:rPr lang="es-US" dirty="0"/>
              <a:t>Pronto se dio cuenta de que tenía hemorragias al realizar algunas actividades; habló con su enfermera y fisioterapeuta, y encontró una manera segura de realizar sus actividades y cómo autoadministrarse tratamiento en el hogar.</a:t>
            </a:r>
          </a:p>
          <a:p>
            <a:pPr algn="just"/>
            <a:r>
              <a:rPr lang="es-US" dirty="0"/>
              <a:t>Después de todo, vivir con hemofilia no era tan malo.</a:t>
            </a:r>
          </a:p>
        </p:txBody>
      </p:sp>
      <p:pic>
        <p:nvPicPr>
          <p:cNvPr id="6" name="Picture 5" descr="A picture containing sky, ground, outdoor, person&#10;&#10;Description automatically generated">
            <a:extLst>
              <a:ext uri="{FF2B5EF4-FFF2-40B4-BE49-F238E27FC236}">
                <a16:creationId xmlns:a16="http://schemas.microsoft.com/office/drawing/2014/main" id="{5F29A204-819E-490F-A3B9-6345A768A412}"/>
              </a:ext>
            </a:extLst>
          </p:cNvPr>
          <p:cNvPicPr>
            <a:picLocks noChangeAspect="1"/>
          </p:cNvPicPr>
          <p:nvPr/>
        </p:nvPicPr>
        <p:blipFill rotWithShape="1">
          <a:blip r:embed="rId2"/>
          <a:srcRect t="19626" b="4896"/>
          <a:stretch/>
        </p:blipFill>
        <p:spPr>
          <a:xfrm>
            <a:off x="7395871" y="1562100"/>
            <a:ext cx="3628268" cy="3723962"/>
          </a:xfrm>
          <a:prstGeom prst="roundRect">
            <a:avLst/>
          </a:prstGeom>
        </p:spPr>
      </p:pic>
    </p:spTree>
    <p:extLst>
      <p:ext uri="{BB962C8B-B14F-4D97-AF65-F5344CB8AC3E}">
        <p14:creationId xmlns:p14="http://schemas.microsoft.com/office/powerpoint/2010/main" val="196598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850F-3C65-4DDE-830E-58578050ECFC}"/>
              </a:ext>
            </a:extLst>
          </p:cNvPr>
          <p:cNvSpPr>
            <a:spLocks noGrp="1"/>
          </p:cNvSpPr>
          <p:nvPr>
            <p:ph type="title"/>
          </p:nvPr>
        </p:nvSpPr>
        <p:spPr>
          <a:xfrm>
            <a:off x="838199" y="225425"/>
            <a:ext cx="10515599" cy="1090079"/>
          </a:xfrm>
        </p:spPr>
        <p:txBody>
          <a:bodyPr>
            <a:noAutofit/>
          </a:bodyPr>
          <a:lstStyle/>
          <a:p>
            <a:r>
              <a:rPr lang="es-US" dirty="0"/>
              <a:t>Control del dolor</a:t>
            </a:r>
            <a:br>
              <a:rPr lang="es-US" dirty="0"/>
            </a:br>
            <a:r>
              <a:rPr lang="es-US" dirty="0"/>
              <a:t>Agudo</a:t>
            </a:r>
          </a:p>
        </p:txBody>
      </p:sp>
      <p:sp>
        <p:nvSpPr>
          <p:cNvPr id="3" name="Content Placeholder 2">
            <a:extLst>
              <a:ext uri="{FF2B5EF4-FFF2-40B4-BE49-F238E27FC236}">
                <a16:creationId xmlns:a16="http://schemas.microsoft.com/office/drawing/2014/main" id="{F75D470B-0FCE-4903-A82F-D3FF7D98C1FB}"/>
              </a:ext>
            </a:extLst>
          </p:cNvPr>
          <p:cNvSpPr>
            <a:spLocks noGrp="1"/>
          </p:cNvSpPr>
          <p:nvPr>
            <p:ph idx="1"/>
          </p:nvPr>
        </p:nvSpPr>
        <p:spPr>
          <a:xfrm>
            <a:off x="838200" y="1562101"/>
            <a:ext cx="10515600" cy="3497580"/>
          </a:xfrm>
        </p:spPr>
        <p:txBody>
          <a:bodyPr>
            <a:noAutofit/>
          </a:bodyPr>
          <a:lstStyle/>
          <a:p>
            <a:pPr marL="0" indent="0">
              <a:buNone/>
            </a:pPr>
            <a:r>
              <a:rPr lang="es-US" b="1" dirty="0">
                <a:solidFill>
                  <a:schemeClr val="accent1"/>
                </a:solidFill>
              </a:rPr>
              <a:t>Recomendación 2.6.1 </a:t>
            </a:r>
            <a:br>
              <a:rPr lang="es-US" dirty="0"/>
            </a:br>
            <a:r>
              <a:rPr lang="es-US" dirty="0"/>
              <a:t>Para personas con hemofilia con </a:t>
            </a:r>
            <a:r>
              <a:rPr lang="es-US" b="1" dirty="0"/>
              <a:t>dolor agudo o crónico</a:t>
            </a:r>
            <a:r>
              <a:rPr lang="es-US" dirty="0"/>
              <a:t>, la FMH recomienda el uso de herramientas de valoración del dolor, adecuadas a la edad del paciente, a fin de determinar la causa del mismo y orientar su control adecuado. </a:t>
            </a:r>
          </a:p>
          <a:p>
            <a:pPr marL="0" indent="0">
              <a:buNone/>
            </a:pPr>
            <a:endParaRPr lang="es-US" b="1" dirty="0">
              <a:solidFill>
                <a:schemeClr val="accent1"/>
              </a:solidFill>
            </a:endParaRPr>
          </a:p>
          <a:p>
            <a:pPr marL="0" indent="0">
              <a:buNone/>
            </a:pPr>
            <a:r>
              <a:rPr lang="es-US" b="1" dirty="0">
                <a:solidFill>
                  <a:schemeClr val="accent1"/>
                </a:solidFill>
              </a:rPr>
              <a:t>Recomendación 2.6.2 </a:t>
            </a:r>
            <a:br>
              <a:rPr lang="es-US" dirty="0"/>
            </a:br>
            <a:r>
              <a:rPr lang="es-US" dirty="0"/>
              <a:t>Para personas con hemofilia con dolor, incomodidad o ansiedad debidos al dispositivo de acceso venoso, la FMH recomienda la aplicación local de un anestésico en aerosol o en crema, en el lugar del acceso venoso. </a:t>
            </a:r>
          </a:p>
          <a:p>
            <a:pPr marL="0" indent="0">
              <a:buNone/>
            </a:pPr>
            <a:endParaRPr lang="en-CA" dirty="0"/>
          </a:p>
        </p:txBody>
      </p:sp>
      <p:pic>
        <p:nvPicPr>
          <p:cNvPr id="4" name="Picture 3">
            <a:extLst>
              <a:ext uri="{FF2B5EF4-FFF2-40B4-BE49-F238E27FC236}">
                <a16:creationId xmlns:a16="http://schemas.microsoft.com/office/drawing/2014/main" id="{D8097B01-45E4-9848-88DA-3FE5EA8F53EE}"/>
              </a:ext>
            </a:extLst>
          </p:cNvPr>
          <p:cNvPicPr>
            <a:picLocks noChangeAspect="1"/>
          </p:cNvPicPr>
          <p:nvPr/>
        </p:nvPicPr>
        <p:blipFill>
          <a:blip r:embed="rId3">
            <a:alphaModFix/>
          </a:blip>
          <a:stretch>
            <a:fillRect/>
          </a:stretch>
        </p:blipFill>
        <p:spPr>
          <a:xfrm>
            <a:off x="9764712" y="459840"/>
            <a:ext cx="908051" cy="908051"/>
          </a:xfrm>
          <a:prstGeom prst="rect">
            <a:avLst/>
          </a:prstGeom>
        </p:spPr>
      </p:pic>
    </p:spTree>
    <p:extLst>
      <p:ext uri="{BB962C8B-B14F-4D97-AF65-F5344CB8AC3E}">
        <p14:creationId xmlns:p14="http://schemas.microsoft.com/office/powerpoint/2010/main" val="128062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850F-3C65-4DDE-830E-58578050ECFC}"/>
              </a:ext>
            </a:extLst>
          </p:cNvPr>
          <p:cNvSpPr>
            <a:spLocks noGrp="1"/>
          </p:cNvSpPr>
          <p:nvPr>
            <p:ph type="title"/>
          </p:nvPr>
        </p:nvSpPr>
        <p:spPr>
          <a:xfrm>
            <a:off x="838199" y="225425"/>
            <a:ext cx="10515599" cy="1090079"/>
          </a:xfrm>
        </p:spPr>
        <p:txBody>
          <a:bodyPr>
            <a:noAutofit/>
          </a:bodyPr>
          <a:lstStyle/>
          <a:p>
            <a:r>
              <a:rPr lang="es-US" dirty="0"/>
              <a:t>Control del dolor</a:t>
            </a:r>
            <a:br>
              <a:rPr lang="es-US" dirty="0"/>
            </a:br>
            <a:r>
              <a:rPr lang="es-US" dirty="0"/>
              <a:t>Agudo</a:t>
            </a:r>
          </a:p>
        </p:txBody>
      </p:sp>
      <p:sp>
        <p:nvSpPr>
          <p:cNvPr id="3" name="Content Placeholder 2">
            <a:extLst>
              <a:ext uri="{FF2B5EF4-FFF2-40B4-BE49-F238E27FC236}">
                <a16:creationId xmlns:a16="http://schemas.microsoft.com/office/drawing/2014/main" id="{F75D470B-0FCE-4903-A82F-D3FF7D98C1FB}"/>
              </a:ext>
            </a:extLst>
          </p:cNvPr>
          <p:cNvSpPr>
            <a:spLocks noGrp="1"/>
          </p:cNvSpPr>
          <p:nvPr>
            <p:ph idx="1"/>
          </p:nvPr>
        </p:nvSpPr>
        <p:spPr>
          <a:xfrm>
            <a:off x="838200" y="1549920"/>
            <a:ext cx="10515600" cy="4627044"/>
          </a:xfrm>
        </p:spPr>
        <p:txBody>
          <a:bodyPr>
            <a:noAutofit/>
          </a:bodyPr>
          <a:lstStyle/>
          <a:p>
            <a:pPr marL="0" indent="0">
              <a:buNone/>
            </a:pPr>
            <a:r>
              <a:rPr lang="es-US" b="1" dirty="0">
                <a:solidFill>
                  <a:schemeClr val="accent1"/>
                </a:solidFill>
              </a:rPr>
              <a:t>Recomendación 2.6.3 </a:t>
            </a:r>
            <a:br>
              <a:rPr lang="es-US" dirty="0"/>
            </a:br>
            <a:r>
              <a:rPr lang="es-US" dirty="0"/>
              <a:t>Para personas con hemofilia con dolor agudo debido a una hemorragia articular o muscular, la FMH recomienda la administración inmediata de concentrados de factor de coagulación para detener la hemorragia, medicamentos para el dolor y medidas complementarias tales como inmovilización, compresión y entablillado a fin de mitigar el dolor, si fueran adecuadas. </a:t>
            </a:r>
          </a:p>
          <a:p>
            <a:pPr marL="0" indent="0">
              <a:buNone/>
            </a:pPr>
            <a:endParaRPr lang="es-US" b="1" dirty="0">
              <a:solidFill>
                <a:schemeClr val="accent1"/>
              </a:solidFill>
            </a:endParaRPr>
          </a:p>
          <a:p>
            <a:pPr marL="0" indent="0">
              <a:buNone/>
            </a:pPr>
            <a:r>
              <a:rPr lang="es-US" b="1" dirty="0">
                <a:solidFill>
                  <a:schemeClr val="accent1"/>
                </a:solidFill>
              </a:rPr>
              <a:t>Recomendación 2.6.10</a:t>
            </a:r>
            <a:br>
              <a:rPr lang="es-US" dirty="0"/>
            </a:br>
            <a:r>
              <a:rPr lang="es-US" dirty="0"/>
              <a:t>Para </a:t>
            </a:r>
            <a:r>
              <a:rPr lang="es-US" b="1" dirty="0"/>
              <a:t>niños y adultos con hemofilia</a:t>
            </a:r>
            <a:r>
              <a:rPr lang="es-US" dirty="0"/>
              <a:t>, la FMH recomienda </a:t>
            </a:r>
            <a:r>
              <a:rPr lang="es-US" b="1" dirty="0"/>
              <a:t>el control interino del dolor dental u orofacial</a:t>
            </a:r>
            <a:r>
              <a:rPr lang="es-US" dirty="0"/>
              <a:t> con base en un enfoque equilibrado para la mitigación del dolor, y la referencia a un profesional de cuidados dentales para su valoración. </a:t>
            </a:r>
          </a:p>
          <a:p>
            <a:pPr marL="0" indent="0">
              <a:buNone/>
            </a:pPr>
            <a:endParaRPr lang="en-CA" dirty="0"/>
          </a:p>
        </p:txBody>
      </p:sp>
      <p:pic>
        <p:nvPicPr>
          <p:cNvPr id="5" name="Picture 4">
            <a:extLst>
              <a:ext uri="{FF2B5EF4-FFF2-40B4-BE49-F238E27FC236}">
                <a16:creationId xmlns:a16="http://schemas.microsoft.com/office/drawing/2014/main" id="{A9A780ED-479F-EB4B-92F9-CFF9F5E67181}"/>
              </a:ext>
            </a:extLst>
          </p:cNvPr>
          <p:cNvPicPr>
            <a:picLocks noChangeAspect="1"/>
          </p:cNvPicPr>
          <p:nvPr/>
        </p:nvPicPr>
        <p:blipFill>
          <a:blip r:embed="rId3"/>
          <a:stretch>
            <a:fillRect/>
          </a:stretch>
        </p:blipFill>
        <p:spPr>
          <a:xfrm>
            <a:off x="9764712" y="459840"/>
            <a:ext cx="908051" cy="908051"/>
          </a:xfrm>
          <a:prstGeom prst="rect">
            <a:avLst/>
          </a:prstGeom>
        </p:spPr>
      </p:pic>
    </p:spTree>
    <p:extLst>
      <p:ext uri="{BB962C8B-B14F-4D97-AF65-F5344CB8AC3E}">
        <p14:creationId xmlns:p14="http://schemas.microsoft.com/office/powerpoint/2010/main" val="62714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7F70-366C-46CB-98F0-8A7C3DCE40E0}"/>
              </a:ext>
            </a:extLst>
          </p:cNvPr>
          <p:cNvSpPr>
            <a:spLocks noGrp="1"/>
          </p:cNvSpPr>
          <p:nvPr>
            <p:ph type="title"/>
          </p:nvPr>
        </p:nvSpPr>
        <p:spPr>
          <a:xfrm>
            <a:off x="838201" y="100845"/>
            <a:ext cx="10515599" cy="801607"/>
          </a:xfrm>
        </p:spPr>
        <p:txBody>
          <a:bodyPr>
            <a:noAutofit/>
          </a:bodyPr>
          <a:lstStyle/>
          <a:p>
            <a:r>
              <a:rPr lang="es-US" dirty="0"/>
              <a:t>Control del dolor - Dolor posoperatorio</a:t>
            </a:r>
          </a:p>
        </p:txBody>
      </p:sp>
      <p:sp>
        <p:nvSpPr>
          <p:cNvPr id="3" name="Content Placeholder 2">
            <a:extLst>
              <a:ext uri="{FF2B5EF4-FFF2-40B4-BE49-F238E27FC236}">
                <a16:creationId xmlns:a16="http://schemas.microsoft.com/office/drawing/2014/main" id="{973179D4-9974-4551-A34F-FDE936F7D9DD}"/>
              </a:ext>
            </a:extLst>
          </p:cNvPr>
          <p:cNvSpPr>
            <a:spLocks noGrp="1"/>
          </p:cNvSpPr>
          <p:nvPr>
            <p:ph idx="1"/>
          </p:nvPr>
        </p:nvSpPr>
        <p:spPr>
          <a:xfrm>
            <a:off x="838201" y="911786"/>
            <a:ext cx="10515600" cy="3225800"/>
          </a:xfrm>
        </p:spPr>
        <p:txBody>
          <a:bodyPr>
            <a:noAutofit/>
          </a:bodyPr>
          <a:lstStyle/>
          <a:p>
            <a:pPr marL="0" indent="0">
              <a:buNone/>
            </a:pPr>
            <a:r>
              <a:rPr lang="es-US" b="1" dirty="0">
                <a:solidFill>
                  <a:schemeClr val="accent1"/>
                </a:solidFill>
              </a:rPr>
              <a:t>Recomendación 2.6.4</a:t>
            </a:r>
            <a:br>
              <a:rPr lang="es-US" dirty="0"/>
            </a:br>
            <a:r>
              <a:rPr lang="es-US" dirty="0"/>
              <a:t>Para pacientes con hemofilia y </a:t>
            </a:r>
            <a:r>
              <a:rPr lang="es-US" b="1" dirty="0"/>
              <a:t>dolor posoperatorio, la FMH recomienda el </a:t>
            </a:r>
            <a:r>
              <a:rPr lang="es-US" dirty="0"/>
              <a:t> </a:t>
            </a:r>
            <a:r>
              <a:rPr lang="es-US" b="1" dirty="0"/>
              <a:t>manejo equilibrado</a:t>
            </a:r>
            <a:r>
              <a:rPr lang="es-US" dirty="0"/>
              <a:t> del dolor posoperatorio en </a:t>
            </a:r>
            <a:r>
              <a:rPr lang="es-US" b="1" dirty="0"/>
              <a:t>coordinación</a:t>
            </a:r>
            <a:r>
              <a:rPr lang="es-US" dirty="0"/>
              <a:t> con el </a:t>
            </a:r>
            <a:r>
              <a:rPr lang="es-US" b="1" dirty="0"/>
              <a:t>anestesiólogo</a:t>
            </a:r>
            <a:r>
              <a:rPr lang="es-US" dirty="0"/>
              <a:t> o con el </a:t>
            </a:r>
            <a:r>
              <a:rPr lang="es-US" b="1" dirty="0"/>
              <a:t>especialista en dolor</a:t>
            </a:r>
            <a:r>
              <a:rPr lang="es-US" dirty="0"/>
              <a:t>.</a:t>
            </a:r>
          </a:p>
          <a:p>
            <a:pPr marL="0" indent="0">
              <a:buNone/>
            </a:pPr>
            <a:r>
              <a:rPr lang="es-US" b="1" dirty="0">
                <a:solidFill>
                  <a:schemeClr val="accent1"/>
                </a:solidFill>
              </a:rPr>
              <a:t>Recomendación 2.6.5</a:t>
            </a:r>
            <a:br>
              <a:rPr lang="es-US" dirty="0"/>
            </a:br>
            <a:r>
              <a:rPr lang="es-US" dirty="0"/>
              <a:t>Para pacientes con hemofilia y dolor posoperatorio, la FMH recomienda </a:t>
            </a:r>
            <a:r>
              <a:rPr lang="es-US" b="1" dirty="0"/>
              <a:t>opciones analgésicas</a:t>
            </a:r>
            <a:r>
              <a:rPr lang="es-US" dirty="0"/>
              <a:t> similares a las usadas en pacientes sin hemofilia, según sea adecuado, entre ellas el uso de morfina intravenosa u otros analgésicos narcóticos seguidos de un opioide por vía oral (ej., tramadol, codeína, hidrocodona, etc.) y de paracetamol/acetaminofén conforme disminuya el dolor.</a:t>
            </a:r>
          </a:p>
        </p:txBody>
      </p:sp>
      <p:sp>
        <p:nvSpPr>
          <p:cNvPr id="6" name="Text Placeholder 3">
            <a:extLst>
              <a:ext uri="{FF2B5EF4-FFF2-40B4-BE49-F238E27FC236}">
                <a16:creationId xmlns:a16="http://schemas.microsoft.com/office/drawing/2014/main" id="{12763989-1AD4-4DCD-907B-86B2DA5354FD}"/>
              </a:ext>
            </a:extLst>
          </p:cNvPr>
          <p:cNvSpPr>
            <a:spLocks noGrp="1"/>
          </p:cNvSpPr>
          <p:nvPr>
            <p:ph type="body" sz="quarter" idx="13"/>
          </p:nvPr>
        </p:nvSpPr>
        <p:spPr>
          <a:xfrm>
            <a:off x="838201" y="6356351"/>
            <a:ext cx="9925050" cy="365125"/>
          </a:xfrm>
        </p:spPr>
        <p:txBody>
          <a:bodyPr/>
          <a:lstStyle/>
          <a:p>
            <a:r>
              <a:rPr lang="es-US" dirty="0"/>
              <a:t>COX-2, ciclooxigenasa-2; AINES, medicamentos antinflamatorios no esteroides.</a:t>
            </a:r>
          </a:p>
        </p:txBody>
      </p:sp>
      <p:sp>
        <p:nvSpPr>
          <p:cNvPr id="7" name="Content Placeholder 2">
            <a:extLst>
              <a:ext uri="{FF2B5EF4-FFF2-40B4-BE49-F238E27FC236}">
                <a16:creationId xmlns:a16="http://schemas.microsoft.com/office/drawing/2014/main" id="{46A701D1-F351-4A30-8282-18C8F0313E5C}"/>
              </a:ext>
            </a:extLst>
          </p:cNvPr>
          <p:cNvSpPr txBox="1">
            <a:spLocks/>
          </p:cNvSpPr>
          <p:nvPr/>
        </p:nvSpPr>
        <p:spPr>
          <a:xfrm>
            <a:off x="925750" y="4435851"/>
            <a:ext cx="9925050" cy="1653637"/>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Con excepción de los inhibidores selectivos de la COX-2, </a:t>
            </a:r>
            <a:r>
              <a:rPr lang="es-US" b="1" i="0" u="none" strike="noStrike" baseline="0" dirty="0"/>
              <a:t>no deben usarse AINES en pacientes con hemofilia</a:t>
            </a:r>
            <a:r>
              <a:rPr lang="es-US" i="0" u="none" strike="noStrike" baseline="0" dirty="0"/>
              <a:t>.</a:t>
            </a:r>
            <a:endParaRPr lang="es-US" b="1" i="0" u="none" strike="noStrike" baseline="0" dirty="0"/>
          </a:p>
          <a:p>
            <a:pPr marL="0" indent="0">
              <a:lnSpc>
                <a:spcPct val="100000"/>
              </a:lnSpc>
              <a:buNone/>
            </a:pPr>
            <a:r>
              <a:rPr lang="es-US" b="1" i="0" u="none" strike="noStrike" baseline="0" dirty="0">
                <a:solidFill>
                  <a:srgbClr val="008BB0"/>
                </a:solidFill>
              </a:rPr>
              <a:t>OBSERVACIÓN: </a:t>
            </a:r>
            <a:r>
              <a:rPr lang="es-US" i="0" u="none" strike="noStrike" baseline="0" dirty="0"/>
              <a:t>No se recomienda la vía de administración </a:t>
            </a:r>
            <a:r>
              <a:rPr lang="es-US" b="1" i="0" u="none" strike="noStrike" baseline="0" dirty="0"/>
              <a:t>intramuscular</a:t>
            </a:r>
            <a:r>
              <a:rPr lang="es-US" i="0" u="none" strike="noStrike" baseline="0" dirty="0"/>
              <a:t> para la administración de analgésicos.</a:t>
            </a:r>
          </a:p>
        </p:txBody>
      </p:sp>
    </p:spTree>
    <p:extLst>
      <p:ext uri="{BB962C8B-B14F-4D97-AF65-F5344CB8AC3E}">
        <p14:creationId xmlns:p14="http://schemas.microsoft.com/office/powerpoint/2010/main" val="35047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B1EF-F002-44A6-8AEC-13C635B2D8B0}"/>
              </a:ext>
            </a:extLst>
          </p:cNvPr>
          <p:cNvSpPr>
            <a:spLocks noGrp="1"/>
          </p:cNvSpPr>
          <p:nvPr>
            <p:ph type="title"/>
          </p:nvPr>
        </p:nvSpPr>
        <p:spPr>
          <a:xfrm>
            <a:off x="838199" y="225425"/>
            <a:ext cx="10515599" cy="1090079"/>
          </a:xfrm>
        </p:spPr>
        <p:txBody>
          <a:bodyPr>
            <a:noAutofit/>
          </a:bodyPr>
          <a:lstStyle/>
          <a:p>
            <a:r>
              <a:rPr lang="es-US" dirty="0"/>
              <a:t>Control del dolor</a:t>
            </a:r>
            <a:br>
              <a:rPr lang="en-US" dirty="0"/>
            </a:br>
            <a:r>
              <a:rPr lang="es-US" dirty="0"/>
              <a:t>Artropatía hemofílica crónica</a:t>
            </a:r>
          </a:p>
        </p:txBody>
      </p:sp>
      <p:sp>
        <p:nvSpPr>
          <p:cNvPr id="3" name="Content Placeholder 2">
            <a:extLst>
              <a:ext uri="{FF2B5EF4-FFF2-40B4-BE49-F238E27FC236}">
                <a16:creationId xmlns:a16="http://schemas.microsoft.com/office/drawing/2014/main" id="{38841847-7547-4521-8247-BD3EC30E7069}"/>
              </a:ext>
            </a:extLst>
          </p:cNvPr>
          <p:cNvSpPr>
            <a:spLocks noGrp="1"/>
          </p:cNvSpPr>
          <p:nvPr>
            <p:ph idx="1"/>
          </p:nvPr>
        </p:nvSpPr>
        <p:spPr>
          <a:xfrm>
            <a:off x="838200" y="1562100"/>
            <a:ext cx="10515600" cy="3622743"/>
          </a:xfrm>
        </p:spPr>
        <p:txBody>
          <a:bodyPr>
            <a:normAutofit/>
          </a:bodyPr>
          <a:lstStyle/>
          <a:p>
            <a:pPr marL="0" indent="0">
              <a:buNone/>
            </a:pPr>
            <a:r>
              <a:rPr lang="es-US" b="1" dirty="0">
                <a:solidFill>
                  <a:schemeClr val="accent1"/>
                </a:solidFill>
              </a:rPr>
              <a:t>Recomendación 2.6.6 </a:t>
            </a:r>
            <a:br>
              <a:rPr lang="es-US" dirty="0"/>
            </a:br>
            <a:r>
              <a:rPr lang="es-US" dirty="0"/>
              <a:t>Para personas con hemofilia</a:t>
            </a:r>
            <a:r>
              <a:rPr lang="es-US" b="1" dirty="0"/>
              <a:t> y artropatía hemofílica crónica </a:t>
            </a:r>
            <a:r>
              <a:rPr lang="es-US" dirty="0"/>
              <a:t>que necesitan control del dolor, la FMH recomienda </a:t>
            </a:r>
            <a:r>
              <a:rPr lang="es-US" b="1" dirty="0"/>
              <a:t>capacitación y adaptaciones funcionales, junto con los analgésicos adecuados. </a:t>
            </a:r>
          </a:p>
          <a:p>
            <a:pPr marL="0" indent="0">
              <a:buNone/>
            </a:pPr>
            <a:endParaRPr lang="es-US" b="1" dirty="0">
              <a:solidFill>
                <a:schemeClr val="accent1"/>
              </a:solidFill>
            </a:endParaRPr>
          </a:p>
          <a:p>
            <a:pPr marL="0" indent="0">
              <a:buNone/>
            </a:pPr>
            <a:r>
              <a:rPr lang="es-US" b="1" dirty="0">
                <a:solidFill>
                  <a:schemeClr val="accent1"/>
                </a:solidFill>
              </a:rPr>
              <a:t>Recomendación 2.6.7 </a:t>
            </a:r>
            <a:br>
              <a:rPr lang="es-US" dirty="0"/>
            </a:br>
            <a:r>
              <a:rPr lang="es-US" dirty="0"/>
              <a:t>Para personas con hemofilia</a:t>
            </a:r>
            <a:r>
              <a:rPr lang="es-US" b="1" dirty="0"/>
              <a:t> y artropatía hemofílica crónica</a:t>
            </a:r>
            <a:r>
              <a:rPr lang="es-US" dirty="0"/>
              <a:t>, la FMH recomienda instrucción sobre </a:t>
            </a:r>
            <a:r>
              <a:rPr lang="es-US" b="1" dirty="0"/>
              <a:t>control del dolor, que abarque el uso de técnicas complementarias de control del dolor </a:t>
            </a:r>
            <a:r>
              <a:rPr lang="es-US" dirty="0"/>
              <a:t>(ej., meditación, distracción, concentración, o terapia con música). </a:t>
            </a:r>
          </a:p>
        </p:txBody>
      </p:sp>
    </p:spTree>
    <p:extLst>
      <p:ext uri="{BB962C8B-B14F-4D97-AF65-F5344CB8AC3E}">
        <p14:creationId xmlns:p14="http://schemas.microsoft.com/office/powerpoint/2010/main" val="1845138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33D4-F4C9-4687-9454-40A5485E9BC7}"/>
              </a:ext>
            </a:extLst>
          </p:cNvPr>
          <p:cNvSpPr>
            <a:spLocks noGrp="1"/>
          </p:cNvSpPr>
          <p:nvPr>
            <p:ph type="title"/>
          </p:nvPr>
        </p:nvSpPr>
        <p:spPr>
          <a:xfrm>
            <a:off x="838199" y="225425"/>
            <a:ext cx="10515599" cy="1090079"/>
          </a:xfrm>
        </p:spPr>
        <p:txBody>
          <a:bodyPr>
            <a:noAutofit/>
          </a:bodyPr>
          <a:lstStyle/>
          <a:p>
            <a:r>
              <a:rPr lang="es-US" dirty="0"/>
              <a:t>Control del dolor</a:t>
            </a:r>
            <a:br>
              <a:rPr lang="en-US" dirty="0"/>
            </a:br>
            <a:r>
              <a:rPr lang="es-US" dirty="0"/>
              <a:t>Artropatía hemofílica crónica</a:t>
            </a:r>
            <a:endParaRPr lang="en-CA" dirty="0"/>
          </a:p>
        </p:txBody>
      </p:sp>
      <p:sp>
        <p:nvSpPr>
          <p:cNvPr id="3" name="Content Placeholder 2">
            <a:extLst>
              <a:ext uri="{FF2B5EF4-FFF2-40B4-BE49-F238E27FC236}">
                <a16:creationId xmlns:a16="http://schemas.microsoft.com/office/drawing/2014/main" id="{0E2E43AC-BF98-4A8D-91C1-A8BFC4108B7E}"/>
              </a:ext>
            </a:extLst>
          </p:cNvPr>
          <p:cNvSpPr>
            <a:spLocks noGrp="1"/>
          </p:cNvSpPr>
          <p:nvPr>
            <p:ph idx="1"/>
          </p:nvPr>
        </p:nvSpPr>
        <p:spPr>
          <a:xfrm>
            <a:off x="838200" y="1712571"/>
            <a:ext cx="10515600" cy="4614863"/>
          </a:xfrm>
        </p:spPr>
        <p:txBody>
          <a:bodyPr>
            <a:noAutofit/>
          </a:bodyPr>
          <a:lstStyle/>
          <a:p>
            <a:pPr marL="0" indent="0">
              <a:buNone/>
            </a:pPr>
            <a:r>
              <a:rPr lang="es-US" b="1" dirty="0">
                <a:solidFill>
                  <a:schemeClr val="accent1"/>
                </a:solidFill>
              </a:rPr>
              <a:t>Recomendación 2.6.8</a:t>
            </a:r>
            <a:br>
              <a:rPr lang="es-US" dirty="0"/>
            </a:br>
            <a:r>
              <a:rPr lang="es-US" dirty="0"/>
              <a:t>Para </a:t>
            </a:r>
            <a:r>
              <a:rPr lang="es-US" b="1" dirty="0"/>
              <a:t>niños y adultos con hemofilia con dolor </a:t>
            </a:r>
            <a:r>
              <a:rPr lang="es-US" dirty="0"/>
              <a:t>debido a la artropatía hemofílica crónica, la FMH recomienda</a:t>
            </a:r>
            <a:r>
              <a:rPr lang="es-US" b="1" dirty="0"/>
              <a:t> el uso de paracetamol/acetaminofén, inhibidores selectivos de la  COX-2</a:t>
            </a:r>
            <a:r>
              <a:rPr lang="es-US" dirty="0"/>
              <a:t>, </a:t>
            </a:r>
            <a:r>
              <a:rPr lang="es-US" b="1" dirty="0"/>
              <a:t>tramadol o morfina, y evitar el uso de otros AINES</a:t>
            </a:r>
            <a:r>
              <a:rPr lang="es-US" dirty="0"/>
              <a:t>. La codeína puede usarse para niños mayores de 12 años, pero está contraindicada en niños más pequeños. </a:t>
            </a:r>
            <a:br>
              <a:rPr lang="es-US" dirty="0"/>
            </a:br>
            <a:endParaRPr lang="es-US" dirty="0"/>
          </a:p>
          <a:p>
            <a:endParaRPr lang="en-US" dirty="0"/>
          </a:p>
          <a:p>
            <a:pPr marL="0" indent="0">
              <a:buNone/>
            </a:pPr>
            <a:endParaRPr lang="en-CA" b="1" dirty="0">
              <a:solidFill>
                <a:schemeClr val="accent1"/>
              </a:solidFill>
            </a:endParaRPr>
          </a:p>
          <a:p>
            <a:pPr marL="0" indent="0">
              <a:buNone/>
            </a:pPr>
            <a:endParaRPr lang="en-CA" b="1" dirty="0">
              <a:solidFill>
                <a:schemeClr val="accent1"/>
              </a:solidFill>
            </a:endParaRPr>
          </a:p>
        </p:txBody>
      </p:sp>
      <p:sp>
        <p:nvSpPr>
          <p:cNvPr id="9" name="Text Placeholder 3">
            <a:extLst>
              <a:ext uri="{FF2B5EF4-FFF2-40B4-BE49-F238E27FC236}">
                <a16:creationId xmlns:a16="http://schemas.microsoft.com/office/drawing/2014/main" id="{31053ED3-0A99-4E9A-BA39-CD8E4F30BF6F}"/>
              </a:ext>
            </a:extLst>
          </p:cNvPr>
          <p:cNvSpPr>
            <a:spLocks noGrp="1"/>
          </p:cNvSpPr>
          <p:nvPr>
            <p:ph type="body" sz="quarter" idx="13"/>
          </p:nvPr>
        </p:nvSpPr>
        <p:spPr>
          <a:xfrm>
            <a:off x="838201" y="6356351"/>
            <a:ext cx="9925050" cy="365125"/>
          </a:xfrm>
        </p:spPr>
        <p:txBody>
          <a:bodyPr/>
          <a:lstStyle/>
          <a:p>
            <a:r>
              <a:rPr lang="es-US" dirty="0"/>
              <a:t>COX-2, ciclooxigenasa-2; AINES, medicamentos antinflamatorios no esteroides.</a:t>
            </a:r>
          </a:p>
          <a:p>
            <a:r>
              <a:rPr lang="en-US" dirty="0"/>
              <a:t>.</a:t>
            </a:r>
            <a:endParaRPr lang="en-CA" dirty="0"/>
          </a:p>
        </p:txBody>
      </p:sp>
      <p:sp>
        <p:nvSpPr>
          <p:cNvPr id="7" name="Content Placeholder 2">
            <a:extLst>
              <a:ext uri="{FF2B5EF4-FFF2-40B4-BE49-F238E27FC236}">
                <a16:creationId xmlns:a16="http://schemas.microsoft.com/office/drawing/2014/main" id="{1FC13245-2A6B-4C50-904A-FDC2CB30B87C}"/>
              </a:ext>
            </a:extLst>
          </p:cNvPr>
          <p:cNvSpPr txBox="1">
            <a:spLocks/>
          </p:cNvSpPr>
          <p:nvPr/>
        </p:nvSpPr>
        <p:spPr>
          <a:xfrm>
            <a:off x="838201" y="3907614"/>
            <a:ext cx="10515600" cy="180080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El uso prolongado de estos medicamentos puede conllevar riesgo de dependencia o adicción, así como daños orgánicos, por lo que debe monitorearse cuidadosamente.</a:t>
            </a:r>
          </a:p>
          <a:p>
            <a:pPr marL="0" indent="0">
              <a:lnSpc>
                <a:spcPct val="100000"/>
              </a:lnSpc>
              <a:buNone/>
            </a:pPr>
            <a:r>
              <a:rPr lang="es-US" b="1" i="0" u="none" strike="noStrike" baseline="0" dirty="0">
                <a:solidFill>
                  <a:srgbClr val="008BB0"/>
                </a:solidFill>
              </a:rPr>
              <a:t>OBSERVACIÓN: </a:t>
            </a:r>
            <a:r>
              <a:rPr lang="es-US" i="0" u="none" strike="noStrike" baseline="0" dirty="0"/>
              <a:t>Las personas con dolor persistente deberían ser referidas a un equipo especializado en control del dolor.</a:t>
            </a:r>
          </a:p>
        </p:txBody>
      </p:sp>
    </p:spTree>
    <p:extLst>
      <p:ext uri="{BB962C8B-B14F-4D97-AF65-F5344CB8AC3E}">
        <p14:creationId xmlns:p14="http://schemas.microsoft.com/office/powerpoint/2010/main" val="93714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5DA8-56D2-4A3A-AC43-87708A36155D}"/>
              </a:ext>
            </a:extLst>
          </p:cNvPr>
          <p:cNvSpPr>
            <a:spLocks noGrp="1"/>
          </p:cNvSpPr>
          <p:nvPr>
            <p:ph type="title"/>
          </p:nvPr>
        </p:nvSpPr>
        <p:spPr/>
        <p:txBody>
          <a:bodyPr/>
          <a:lstStyle/>
          <a:p>
            <a:r>
              <a:rPr lang="es-US" dirty="0"/>
              <a:t>Control del dolor</a:t>
            </a:r>
            <a:br>
              <a:rPr lang="en-US" dirty="0"/>
            </a:br>
            <a:r>
              <a:rPr lang="es-US" dirty="0"/>
              <a:t>Artropatía hemofílica crónica</a:t>
            </a:r>
            <a:endParaRPr lang="en-CA" dirty="0"/>
          </a:p>
        </p:txBody>
      </p:sp>
      <p:sp>
        <p:nvSpPr>
          <p:cNvPr id="6" name="Content Placeholder 2">
            <a:extLst>
              <a:ext uri="{FF2B5EF4-FFF2-40B4-BE49-F238E27FC236}">
                <a16:creationId xmlns:a16="http://schemas.microsoft.com/office/drawing/2014/main" id="{C3E2AB98-DDF9-4BE2-9AC6-098A08E1DDE9}"/>
              </a:ext>
            </a:extLst>
          </p:cNvPr>
          <p:cNvSpPr txBox="1">
            <a:spLocks/>
          </p:cNvSpPr>
          <p:nvPr/>
        </p:nvSpPr>
        <p:spPr>
          <a:xfrm>
            <a:off x="838200" y="1909340"/>
            <a:ext cx="10515600" cy="1736685"/>
          </a:xfrm>
          <a:prstGeom prst="rect">
            <a:avLst/>
          </a:prstGeom>
        </p:spPr>
        <p:txBody>
          <a:bodyPr>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US" b="1" dirty="0">
                <a:solidFill>
                  <a:schemeClr val="accent1"/>
                </a:solidFill>
              </a:rPr>
              <a:t>Recomendación 2.6.9</a:t>
            </a:r>
            <a:br>
              <a:rPr lang="es-US" dirty="0"/>
            </a:br>
            <a:r>
              <a:rPr lang="es-US" dirty="0"/>
              <a:t>Para </a:t>
            </a:r>
            <a:r>
              <a:rPr lang="es-US" b="1" dirty="0"/>
              <a:t>pacientes con hemofilia con dolor incapacitante </a:t>
            </a:r>
            <a:r>
              <a:rPr lang="es-US" dirty="0"/>
              <a:t>debido a la artropatía hemofílica crónica, la FMH recomienda </a:t>
            </a:r>
            <a:r>
              <a:rPr lang="es-US" b="1" dirty="0"/>
              <a:t>referirlos a un especialista ortopédico </a:t>
            </a:r>
            <a:r>
              <a:rPr lang="es-US" dirty="0"/>
              <a:t>para considerar la posibilidad de una cirugía ortopédica. </a:t>
            </a:r>
          </a:p>
        </p:txBody>
      </p:sp>
    </p:spTree>
    <p:extLst>
      <p:ext uri="{BB962C8B-B14F-4D97-AF65-F5344CB8AC3E}">
        <p14:creationId xmlns:p14="http://schemas.microsoft.com/office/powerpoint/2010/main" val="1459856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F0F-AFB8-4B49-BA94-C11358DCDCD9}"/>
              </a:ext>
            </a:extLst>
          </p:cNvPr>
          <p:cNvSpPr>
            <a:spLocks noGrp="1"/>
          </p:cNvSpPr>
          <p:nvPr>
            <p:ph type="title"/>
          </p:nvPr>
        </p:nvSpPr>
        <p:spPr>
          <a:xfrm>
            <a:off x="838199" y="225425"/>
            <a:ext cx="10515599" cy="1090079"/>
          </a:xfrm>
        </p:spPr>
        <p:txBody>
          <a:bodyPr>
            <a:normAutofit/>
          </a:bodyPr>
          <a:lstStyle/>
          <a:p>
            <a:r>
              <a:rPr lang="es-US" dirty="0"/>
              <a:t>Atención y tratamiento dentales</a:t>
            </a:r>
          </a:p>
        </p:txBody>
      </p:sp>
      <p:sp>
        <p:nvSpPr>
          <p:cNvPr id="3" name="Content Placeholder 2">
            <a:extLst>
              <a:ext uri="{FF2B5EF4-FFF2-40B4-BE49-F238E27FC236}">
                <a16:creationId xmlns:a16="http://schemas.microsoft.com/office/drawing/2014/main" id="{8AAE9735-791D-4FD5-983A-4738DBEA8429}"/>
              </a:ext>
            </a:extLst>
          </p:cNvPr>
          <p:cNvSpPr>
            <a:spLocks noGrp="1"/>
          </p:cNvSpPr>
          <p:nvPr>
            <p:ph idx="1"/>
          </p:nvPr>
        </p:nvSpPr>
        <p:spPr>
          <a:xfrm>
            <a:off x="838200" y="1429856"/>
            <a:ext cx="10515600" cy="4542927"/>
          </a:xfrm>
        </p:spPr>
        <p:txBody>
          <a:bodyPr>
            <a:noAutofit/>
          </a:bodyPr>
          <a:lstStyle/>
          <a:p>
            <a:pPr marL="0" indent="0">
              <a:buNone/>
            </a:pPr>
            <a:r>
              <a:rPr lang="es-US" b="1" dirty="0">
                <a:solidFill>
                  <a:schemeClr val="accent1"/>
                </a:solidFill>
              </a:rPr>
              <a:t>Recomendación 2.7.2</a:t>
            </a:r>
            <a:br>
              <a:rPr lang="es-US" dirty="0"/>
            </a:br>
            <a:r>
              <a:rPr lang="es-US" dirty="0"/>
              <a:t>Para </a:t>
            </a:r>
            <a:r>
              <a:rPr lang="es-US" b="1" dirty="0"/>
              <a:t>niños con hemofilia</a:t>
            </a:r>
            <a:r>
              <a:rPr lang="es-US" dirty="0"/>
              <a:t>, la FMH recomienda </a:t>
            </a:r>
            <a:r>
              <a:rPr lang="es-US" b="1" dirty="0"/>
              <a:t>referirlos a un centro de atención dental designado, desde el momento de la primera erupción dental </a:t>
            </a:r>
            <a:r>
              <a:rPr lang="es-US" dirty="0"/>
              <a:t>(alrededor de los 6 meses de vida) o al año, a fin de reducir complicaciones, morbilidad, costos e impactos de salud y psicosociales relacionados con enfermedades orales en personas con hemofilia. </a:t>
            </a:r>
          </a:p>
          <a:p>
            <a:pPr marL="0" indent="0">
              <a:buNone/>
            </a:pPr>
            <a:endParaRPr lang="es-US" dirty="0"/>
          </a:p>
          <a:p>
            <a:pPr marL="0" indent="0">
              <a:buNone/>
            </a:pPr>
            <a:r>
              <a:rPr lang="es-US" b="1" dirty="0">
                <a:solidFill>
                  <a:schemeClr val="accent1"/>
                </a:solidFill>
              </a:rPr>
              <a:t>Recomendación 2.7.3</a:t>
            </a:r>
            <a:br>
              <a:rPr lang="es-US" dirty="0"/>
            </a:br>
            <a:r>
              <a:rPr lang="es-US" dirty="0"/>
              <a:t>Para </a:t>
            </a:r>
            <a:r>
              <a:rPr lang="es-US" b="1" dirty="0"/>
              <a:t>adultos con hemofilia</a:t>
            </a:r>
            <a:r>
              <a:rPr lang="es-US" dirty="0"/>
              <a:t>, la FMH recomienda facilitar el </a:t>
            </a:r>
            <a:r>
              <a:rPr lang="es-US" b="1" dirty="0"/>
              <a:t>acceso a servicios y procedimientos dentales adecuados, con valoraciones dentales periódicas </a:t>
            </a:r>
            <a:r>
              <a:rPr lang="es-US" dirty="0"/>
              <a:t>a lo largo de la vida, a fin de monitorear y salvaguardar la salud oral utilizando protocolos dentales preventivos personalizados y basados en pruebas científicas. </a:t>
            </a:r>
          </a:p>
        </p:txBody>
      </p:sp>
      <p:pic>
        <p:nvPicPr>
          <p:cNvPr id="1026" name="Picture 2" descr="Analytics free icon">
            <a:extLst>
              <a:ext uri="{FF2B5EF4-FFF2-40B4-BE49-F238E27FC236}">
                <a16:creationId xmlns:a16="http://schemas.microsoft.com/office/drawing/2014/main" id="{B174F3CF-7AC6-6843-AFEC-169307AEE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391305"/>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D6C1-DA59-4362-B71C-AAE5FF9178D4}"/>
              </a:ext>
            </a:extLst>
          </p:cNvPr>
          <p:cNvSpPr>
            <a:spLocks noGrp="1"/>
          </p:cNvSpPr>
          <p:nvPr>
            <p:ph type="ctrTitle"/>
          </p:nvPr>
        </p:nvSpPr>
        <p:spPr>
          <a:xfrm>
            <a:off x="1219200" y="1122363"/>
            <a:ext cx="9144000" cy="2387600"/>
          </a:xfrm>
        </p:spPr>
        <p:txBody>
          <a:bodyPr>
            <a:normAutofit/>
          </a:bodyPr>
          <a:lstStyle/>
          <a:p>
            <a:r>
              <a:rPr lang="es-US" sz="4000" dirty="0">
                <a:solidFill>
                  <a:schemeClr val="accent1"/>
                </a:solidFill>
              </a:rPr>
              <a:t>Capítulo 2: Atención integral de la hemofilia</a:t>
            </a:r>
          </a:p>
        </p:txBody>
      </p:sp>
      <p:sp>
        <p:nvSpPr>
          <p:cNvPr id="7" name="Subtitle 6">
            <a:extLst>
              <a:ext uri="{FF2B5EF4-FFF2-40B4-BE49-F238E27FC236}">
                <a16:creationId xmlns:a16="http://schemas.microsoft.com/office/drawing/2014/main" id="{54633026-B018-4149-8233-2354578F6339}"/>
              </a:ext>
            </a:extLst>
          </p:cNvPr>
          <p:cNvSpPr>
            <a:spLocks noGrp="1"/>
          </p:cNvSpPr>
          <p:nvPr>
            <p:ph type="subTitle" idx="1"/>
          </p:nvPr>
        </p:nvSpPr>
        <p:spPr/>
        <p:txBody>
          <a:bodyPr>
            <a:normAutofit/>
          </a:bodyPr>
          <a:lstStyle/>
          <a:p>
            <a:r>
              <a:rPr lang="es-US" sz="3000" b="1" dirty="0"/>
              <a:t>Kate Khair, PhD</a:t>
            </a:r>
            <a:br>
              <a:rPr lang="es-US" sz="2000" dirty="0"/>
            </a:br>
            <a:r>
              <a:rPr lang="es-US" sz="2000" dirty="0"/>
              <a:t>Directora de investigación, Haemnet, Londres</a:t>
            </a:r>
            <a:br>
              <a:rPr lang="es-US" sz="2000" dirty="0"/>
            </a:br>
            <a:r>
              <a:rPr lang="es-ES" sz="2000" dirty="0"/>
              <a:t>Centro para la Investigación de Resultados y Experiencias en Salud Infantil, Unidad de Investigación de Enfermedades y Discapacidades</a:t>
            </a:r>
            <a:r>
              <a:rPr lang="es-US" sz="2000" dirty="0"/>
              <a:t>entre (ORCHID), Hospital Infantil de la Calle Great Ormond</a:t>
            </a:r>
            <a:br>
              <a:rPr lang="es-US" sz="2000" dirty="0"/>
            </a:br>
            <a:r>
              <a:rPr lang="es-US" sz="2000" dirty="0"/>
              <a:t>Londres, Reino Unido</a:t>
            </a:r>
          </a:p>
        </p:txBody>
      </p:sp>
    </p:spTree>
    <p:extLst>
      <p:ext uri="{BB962C8B-B14F-4D97-AF65-F5344CB8AC3E}">
        <p14:creationId xmlns:p14="http://schemas.microsoft.com/office/powerpoint/2010/main" val="5750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F0F-AFB8-4B49-BA94-C11358DCDCD9}"/>
              </a:ext>
            </a:extLst>
          </p:cNvPr>
          <p:cNvSpPr>
            <a:spLocks noGrp="1"/>
          </p:cNvSpPr>
          <p:nvPr>
            <p:ph type="title"/>
          </p:nvPr>
        </p:nvSpPr>
        <p:spPr>
          <a:xfrm>
            <a:off x="838199" y="225425"/>
            <a:ext cx="10515599" cy="1090079"/>
          </a:xfrm>
        </p:spPr>
        <p:txBody>
          <a:bodyPr>
            <a:normAutofit/>
          </a:bodyPr>
          <a:lstStyle/>
          <a:p>
            <a:r>
              <a:rPr lang="es-US" dirty="0"/>
              <a:t>Atención y tratamiento dentales</a:t>
            </a:r>
            <a:endParaRPr lang="en-CA" dirty="0"/>
          </a:p>
        </p:txBody>
      </p:sp>
      <p:sp>
        <p:nvSpPr>
          <p:cNvPr id="3" name="Content Placeholder 2">
            <a:extLst>
              <a:ext uri="{FF2B5EF4-FFF2-40B4-BE49-F238E27FC236}">
                <a16:creationId xmlns:a16="http://schemas.microsoft.com/office/drawing/2014/main" id="{8AAE9735-791D-4FD5-983A-4738DBEA8429}"/>
              </a:ext>
            </a:extLst>
          </p:cNvPr>
          <p:cNvSpPr>
            <a:spLocks noGrp="1"/>
          </p:cNvSpPr>
          <p:nvPr>
            <p:ph idx="1"/>
          </p:nvPr>
        </p:nvSpPr>
        <p:spPr>
          <a:xfrm>
            <a:off x="838200" y="1583767"/>
            <a:ext cx="10280515" cy="1743093"/>
          </a:xfrm>
        </p:spPr>
        <p:txBody>
          <a:bodyPr>
            <a:noAutofit/>
          </a:bodyPr>
          <a:lstStyle/>
          <a:p>
            <a:pPr marL="0" indent="0">
              <a:buNone/>
            </a:pPr>
            <a:r>
              <a:rPr lang="es-US" b="1" dirty="0">
                <a:solidFill>
                  <a:schemeClr val="accent1"/>
                </a:solidFill>
              </a:rPr>
              <a:t>Recomendación 2.7.4</a:t>
            </a:r>
            <a:br>
              <a:rPr lang="es-US" dirty="0"/>
            </a:br>
            <a:r>
              <a:rPr lang="es-US" dirty="0"/>
              <a:t>Para personas con hemofilia, la FMH recomienda </a:t>
            </a:r>
            <a:r>
              <a:rPr lang="es-US" b="1" dirty="0"/>
              <a:t>atención dental y oral preventiva prioritaria</a:t>
            </a:r>
            <a:r>
              <a:rPr lang="es-US" dirty="0"/>
              <a:t>, con el propósito de garantizar una salud e higiene oral óptimas </a:t>
            </a:r>
            <a:r>
              <a:rPr lang="es-US" b="1" dirty="0"/>
              <a:t>a fin de evitar enfermedad periodontal y caries dentales</a:t>
            </a:r>
            <a:r>
              <a:rPr lang="es-US" dirty="0"/>
              <a:t>, las cuales predisponen al sangrado gingival, dolor dental, pérdida de dientes, dificultades de masticado, e impactos sociales. </a:t>
            </a:r>
          </a:p>
        </p:txBody>
      </p:sp>
      <p:pic>
        <p:nvPicPr>
          <p:cNvPr id="4" name="Picture 2" descr="Analytics free icon">
            <a:extLst>
              <a:ext uri="{FF2B5EF4-FFF2-40B4-BE49-F238E27FC236}">
                <a16:creationId xmlns:a16="http://schemas.microsoft.com/office/drawing/2014/main" id="{C8A1F29F-85E6-4540-B1BB-D9970C034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391305"/>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16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11C7-586B-46C8-B844-A0338319D0A8}"/>
              </a:ext>
            </a:extLst>
          </p:cNvPr>
          <p:cNvSpPr>
            <a:spLocks noGrp="1"/>
          </p:cNvSpPr>
          <p:nvPr>
            <p:ph type="title"/>
          </p:nvPr>
        </p:nvSpPr>
        <p:spPr>
          <a:xfrm>
            <a:off x="838199" y="225425"/>
            <a:ext cx="10515599" cy="1090079"/>
          </a:xfrm>
        </p:spPr>
        <p:txBody>
          <a:bodyPr>
            <a:noAutofit/>
          </a:bodyPr>
          <a:lstStyle/>
          <a:p>
            <a:r>
              <a:rPr lang="es-US" dirty="0"/>
              <a:t>Atención y tratamiento dentales</a:t>
            </a:r>
            <a:br>
              <a:rPr lang="es-US" dirty="0"/>
            </a:br>
            <a:r>
              <a:rPr lang="es-US" dirty="0"/>
              <a:t>Cuidados orales</a:t>
            </a:r>
          </a:p>
        </p:txBody>
      </p:sp>
      <p:sp>
        <p:nvSpPr>
          <p:cNvPr id="3" name="Content Placeholder 2">
            <a:extLst>
              <a:ext uri="{FF2B5EF4-FFF2-40B4-BE49-F238E27FC236}">
                <a16:creationId xmlns:a16="http://schemas.microsoft.com/office/drawing/2014/main" id="{8351C834-B70A-40C3-9727-13C2CF8A862D}"/>
              </a:ext>
            </a:extLst>
          </p:cNvPr>
          <p:cNvSpPr>
            <a:spLocks noGrp="1"/>
          </p:cNvSpPr>
          <p:nvPr>
            <p:ph idx="1"/>
          </p:nvPr>
        </p:nvSpPr>
        <p:spPr>
          <a:xfrm>
            <a:off x="838200" y="1315505"/>
            <a:ext cx="10515600" cy="2633926"/>
          </a:xfrm>
        </p:spPr>
        <p:txBody>
          <a:bodyPr>
            <a:noAutofit/>
          </a:bodyPr>
          <a:lstStyle/>
          <a:p>
            <a:pPr marL="0" indent="0">
              <a:buNone/>
            </a:pPr>
            <a:r>
              <a:rPr lang="es-US" b="1" dirty="0">
                <a:solidFill>
                  <a:schemeClr val="accent1"/>
                </a:solidFill>
              </a:rPr>
              <a:t>Recomendación 2.7.5</a:t>
            </a:r>
            <a:br>
              <a:rPr lang="es-US" dirty="0"/>
            </a:br>
            <a:r>
              <a:rPr lang="es-US" dirty="0"/>
              <a:t>Pata todas las </a:t>
            </a:r>
            <a:r>
              <a:rPr lang="es-US" b="1" dirty="0"/>
              <a:t>personas con hemofilia</a:t>
            </a:r>
            <a:r>
              <a:rPr lang="es-US" dirty="0"/>
              <a:t>, la FMH recomienda </a:t>
            </a:r>
            <a:r>
              <a:rPr lang="es-US" b="1" dirty="0"/>
              <a:t>instrucción sobre la importancia de una buena higiene oral a fin de prevenir problemas y complicaciones dentales</a:t>
            </a:r>
            <a:r>
              <a:rPr lang="es-US" dirty="0"/>
              <a:t>, que abarque instrucciones de cepillado de dientes dos veces al día con un cepillo dental con cerdas de textura media o suave y con un dentífrico con fluoruro para eliminar depósitos de placa. Para maximizar los beneficios del fluoruro después del cepillado, el dentífrico no debería enjuagarse, sino más bien retenerse (“escupir, pero no enjuagar”). </a:t>
            </a:r>
          </a:p>
          <a:p>
            <a:pPr marL="0" indent="0">
              <a:buNone/>
            </a:pPr>
            <a:endParaRPr lang="en-US" dirty="0"/>
          </a:p>
          <a:p>
            <a:pPr marL="0" indent="0">
              <a:buNone/>
            </a:pPr>
            <a:endParaRPr lang="en-CA" dirty="0"/>
          </a:p>
        </p:txBody>
      </p:sp>
      <p:sp>
        <p:nvSpPr>
          <p:cNvPr id="7" name="Content Placeholder 2">
            <a:extLst>
              <a:ext uri="{FF2B5EF4-FFF2-40B4-BE49-F238E27FC236}">
                <a16:creationId xmlns:a16="http://schemas.microsoft.com/office/drawing/2014/main" id="{5A6D7473-32E1-4F03-AC7D-E53CD15D947D}"/>
              </a:ext>
            </a:extLst>
          </p:cNvPr>
          <p:cNvSpPr txBox="1">
            <a:spLocks/>
          </p:cNvSpPr>
          <p:nvPr/>
        </p:nvSpPr>
        <p:spPr>
          <a:xfrm>
            <a:off x="838198" y="4105574"/>
            <a:ext cx="10066508" cy="1962620"/>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Debería fomentarse el uso de seda dental o cepillos interdentales a fin de garantizar la eliminaci</a:t>
            </a:r>
            <a:r>
              <a:rPr lang="es-US" dirty="0"/>
              <a:t>ón completa de la placa dental</a:t>
            </a:r>
            <a:r>
              <a:rPr lang="es-US" i="0" u="none" strike="noStrike" baseline="0" dirty="0"/>
              <a:t>.</a:t>
            </a:r>
          </a:p>
          <a:p>
            <a:pPr marL="0" indent="0">
              <a:lnSpc>
                <a:spcPct val="100000"/>
              </a:lnSpc>
              <a:buNone/>
            </a:pPr>
            <a:r>
              <a:rPr lang="es-US" b="1" i="0" u="none" strike="noStrike" baseline="0" dirty="0">
                <a:solidFill>
                  <a:srgbClr val="008BB0"/>
                </a:solidFill>
              </a:rPr>
              <a:t>OBSERVACIÓN: </a:t>
            </a:r>
            <a:r>
              <a:rPr lang="es-US" i="0" u="none" strike="noStrike" baseline="0" dirty="0"/>
              <a:t>Las personas con restricciones de movimiento en el hombro o el codo podrían beneficiarse </a:t>
            </a:r>
            <a:r>
              <a:rPr lang="es-US" dirty="0"/>
              <a:t>con cepillos modificados o eléctricos, y con auxiliares de seda dental</a:t>
            </a:r>
            <a:r>
              <a:rPr lang="es-US" i="0" u="none" strike="noStrike" baseline="0" dirty="0"/>
              <a:t>.</a:t>
            </a:r>
          </a:p>
        </p:txBody>
      </p:sp>
      <p:pic>
        <p:nvPicPr>
          <p:cNvPr id="8" name="Picture 2" descr="Analytics free icon">
            <a:extLst>
              <a:ext uri="{FF2B5EF4-FFF2-40B4-BE49-F238E27FC236}">
                <a16:creationId xmlns:a16="http://schemas.microsoft.com/office/drawing/2014/main" id="{2F5A98AC-688C-5346-9DD9-F154CFE6B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7278" y="391305"/>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91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B25E-30F5-4102-98F3-CA27EBB790DB}"/>
              </a:ext>
            </a:extLst>
          </p:cNvPr>
          <p:cNvSpPr>
            <a:spLocks noGrp="1"/>
          </p:cNvSpPr>
          <p:nvPr>
            <p:ph type="title"/>
          </p:nvPr>
        </p:nvSpPr>
        <p:spPr>
          <a:xfrm>
            <a:off x="838199" y="225425"/>
            <a:ext cx="10515599" cy="1090079"/>
          </a:xfrm>
        </p:spPr>
        <p:txBody>
          <a:bodyPr>
            <a:noAutofit/>
          </a:bodyPr>
          <a:lstStyle/>
          <a:p>
            <a:r>
              <a:rPr lang="es-US" dirty="0"/>
              <a:t>Atención y tratamiento dentales</a:t>
            </a:r>
            <a:br>
              <a:rPr lang="en-US" dirty="0"/>
            </a:br>
            <a:r>
              <a:rPr lang="es-US" dirty="0"/>
              <a:t>Cirugía y procedimientos invasivos</a:t>
            </a:r>
          </a:p>
        </p:txBody>
      </p:sp>
      <p:sp>
        <p:nvSpPr>
          <p:cNvPr id="3" name="Content Placeholder 2">
            <a:extLst>
              <a:ext uri="{FF2B5EF4-FFF2-40B4-BE49-F238E27FC236}">
                <a16:creationId xmlns:a16="http://schemas.microsoft.com/office/drawing/2014/main" id="{879DACC5-C68D-4768-9FF5-4F5FA29D90D1}"/>
              </a:ext>
            </a:extLst>
          </p:cNvPr>
          <p:cNvSpPr>
            <a:spLocks noGrp="1"/>
          </p:cNvSpPr>
          <p:nvPr>
            <p:ph idx="1"/>
          </p:nvPr>
        </p:nvSpPr>
        <p:spPr>
          <a:xfrm>
            <a:off x="838200" y="1406457"/>
            <a:ext cx="10515600" cy="3308889"/>
          </a:xfrm>
        </p:spPr>
        <p:txBody>
          <a:bodyPr>
            <a:noAutofit/>
          </a:bodyPr>
          <a:lstStyle/>
          <a:p>
            <a:pPr marL="0" indent="0">
              <a:buNone/>
            </a:pPr>
            <a:r>
              <a:rPr lang="es-US" b="1" dirty="0">
                <a:solidFill>
                  <a:schemeClr val="accent1"/>
                </a:solidFill>
              </a:rPr>
              <a:t>Recomendación 2.7.7</a:t>
            </a:r>
            <a:br>
              <a:rPr lang="es-US" dirty="0"/>
            </a:br>
            <a:r>
              <a:rPr lang="es-US" dirty="0"/>
              <a:t>Para </a:t>
            </a:r>
            <a:r>
              <a:rPr lang="es-US" b="1" dirty="0"/>
              <a:t>pacientes con hemofilia</a:t>
            </a:r>
            <a:r>
              <a:rPr lang="es-US" dirty="0"/>
              <a:t>, la FMH recomienda que </a:t>
            </a:r>
            <a:r>
              <a:rPr lang="es-US" b="1" dirty="0"/>
              <a:t>las extracciones dentales u otros procedimientos invasivos dentro de la cavidad oral </a:t>
            </a:r>
            <a:r>
              <a:rPr lang="es-US" dirty="0"/>
              <a:t>(ej., implantes dentales, cirugía periodontal o biopsia gingival) se </a:t>
            </a:r>
            <a:r>
              <a:rPr lang="es-US" b="1" dirty="0"/>
              <a:t>realicen solamente con un plan personalizado para el control hemostático </a:t>
            </a:r>
            <a:r>
              <a:rPr lang="es-US" dirty="0"/>
              <a:t>preparado con la asesoría de un hematólogo. </a:t>
            </a:r>
          </a:p>
          <a:p>
            <a:pPr marL="0" indent="0">
              <a:buNone/>
            </a:pPr>
            <a:r>
              <a:rPr lang="es-US" b="1" dirty="0">
                <a:solidFill>
                  <a:schemeClr val="accent1"/>
                </a:solidFill>
              </a:rPr>
              <a:t>Recomendación 2.7.8</a:t>
            </a:r>
            <a:br>
              <a:rPr lang="es-US" dirty="0"/>
            </a:br>
            <a:r>
              <a:rPr lang="es-US" dirty="0"/>
              <a:t>Para </a:t>
            </a:r>
            <a:r>
              <a:rPr lang="es-US" b="1" dirty="0"/>
              <a:t>pacientes con hemofilia</a:t>
            </a:r>
            <a:r>
              <a:rPr lang="es-US" dirty="0"/>
              <a:t>, la FMH recomienda el </a:t>
            </a:r>
            <a:r>
              <a:rPr lang="es-US" b="1" dirty="0"/>
              <a:t>uso sistémico o tópico de ácido tranexámico o ácido épsilon aminocaproico como tratamiento complementario pre y posoperatorio en el manejo de intervenciones dentales</a:t>
            </a:r>
            <a:r>
              <a:rPr lang="es-US" dirty="0"/>
              <a:t>, a fin de reducir la necesidad de terapia de reemplazo de factor. </a:t>
            </a:r>
          </a:p>
        </p:txBody>
      </p:sp>
      <p:sp>
        <p:nvSpPr>
          <p:cNvPr id="9" name="Content Placeholder 2">
            <a:extLst>
              <a:ext uri="{FF2B5EF4-FFF2-40B4-BE49-F238E27FC236}">
                <a16:creationId xmlns:a16="http://schemas.microsoft.com/office/drawing/2014/main" id="{DDD17005-1544-4979-8FFE-03A3A58F3AE2}"/>
              </a:ext>
            </a:extLst>
          </p:cNvPr>
          <p:cNvSpPr txBox="1">
            <a:spLocks/>
          </p:cNvSpPr>
          <p:nvPr/>
        </p:nvSpPr>
        <p:spPr>
          <a:xfrm>
            <a:off x="953311" y="4910411"/>
            <a:ext cx="9752284" cy="13258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Debería recomendarse a los pacientes que mantengan una dieta blanda y realicen un cepillado cuidadoso alrededor del lugar de la herida durante un mínimo de 3 a 5 días después de la operación para evitar alterar el coágulo y permitir que sane la herida del alveolo dental. </a:t>
            </a:r>
          </a:p>
        </p:txBody>
      </p:sp>
      <p:pic>
        <p:nvPicPr>
          <p:cNvPr id="6" name="Picture 2" descr="Analytics free icon">
            <a:extLst>
              <a:ext uri="{FF2B5EF4-FFF2-40B4-BE49-F238E27FC236}">
                <a16:creationId xmlns:a16="http://schemas.microsoft.com/office/drawing/2014/main" id="{C0A01C67-1E52-BE4C-85EB-0557C7A9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391305"/>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1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2391-BB81-428A-B719-CA72E4C30259}"/>
              </a:ext>
            </a:extLst>
          </p:cNvPr>
          <p:cNvSpPr>
            <a:spLocks noGrp="1"/>
          </p:cNvSpPr>
          <p:nvPr>
            <p:ph type="title"/>
          </p:nvPr>
        </p:nvSpPr>
        <p:spPr>
          <a:xfrm>
            <a:off x="838199" y="225425"/>
            <a:ext cx="10727988" cy="1090079"/>
          </a:xfrm>
        </p:spPr>
        <p:txBody>
          <a:bodyPr>
            <a:normAutofit/>
          </a:bodyPr>
          <a:lstStyle/>
          <a:p>
            <a:r>
              <a:rPr lang="es-US" dirty="0"/>
              <a:t>Transición de atención pediátrica a atención adulta</a:t>
            </a:r>
          </a:p>
        </p:txBody>
      </p:sp>
      <p:sp>
        <p:nvSpPr>
          <p:cNvPr id="3" name="Content Placeholder 2">
            <a:extLst>
              <a:ext uri="{FF2B5EF4-FFF2-40B4-BE49-F238E27FC236}">
                <a16:creationId xmlns:a16="http://schemas.microsoft.com/office/drawing/2014/main" id="{354B93B1-02CF-4A23-9492-1CA76C8675BE}"/>
              </a:ext>
            </a:extLst>
          </p:cNvPr>
          <p:cNvSpPr>
            <a:spLocks noGrp="1"/>
          </p:cNvSpPr>
          <p:nvPr>
            <p:ph idx="1"/>
          </p:nvPr>
        </p:nvSpPr>
        <p:spPr>
          <a:xfrm>
            <a:off x="838200" y="1562100"/>
            <a:ext cx="10515600" cy="4614863"/>
          </a:xfrm>
        </p:spPr>
        <p:txBody>
          <a:bodyPr>
            <a:normAutofit/>
          </a:bodyPr>
          <a:lstStyle/>
          <a:p>
            <a:pPr marL="0" indent="0">
              <a:buNone/>
            </a:pPr>
            <a:r>
              <a:rPr lang="es-US" b="1" dirty="0"/>
              <a:t>Hay dos periodos de transición que presentan problemas para la observancia del tratamiento:</a:t>
            </a:r>
          </a:p>
          <a:p>
            <a:pPr marL="914400" lvl="1" indent="-457200">
              <a:buFont typeface="+mj-lt"/>
              <a:buAutoNum type="arabicPeriod"/>
            </a:pPr>
            <a:r>
              <a:rPr lang="es-US" dirty="0"/>
              <a:t>Cuando los </a:t>
            </a:r>
            <a:r>
              <a:rPr lang="es-US" b="1" dirty="0"/>
              <a:t>adolescentes cambian al autotratamiento.</a:t>
            </a:r>
          </a:p>
          <a:p>
            <a:pPr marL="914400" lvl="1" indent="-457200">
              <a:buFont typeface="+mj-lt"/>
              <a:buAutoNum type="arabicPeriod"/>
            </a:pPr>
            <a:r>
              <a:rPr lang="es-US" dirty="0"/>
              <a:t>Cuando los </a:t>
            </a:r>
            <a:r>
              <a:rPr lang="es-US" b="1" dirty="0"/>
              <a:t>adultos jóvenes dejan </a:t>
            </a:r>
            <a:r>
              <a:rPr lang="es-US" dirty="0"/>
              <a:t>el hogar y asumen </a:t>
            </a:r>
            <a:r>
              <a:rPr lang="es-US" b="1" dirty="0"/>
              <a:t>la responsabilidad total </a:t>
            </a:r>
            <a:r>
              <a:rPr lang="es-US" dirty="0"/>
              <a:t>de su autocuidado.</a:t>
            </a:r>
          </a:p>
          <a:p>
            <a:pPr marL="0" indent="0">
              <a:buNone/>
            </a:pPr>
            <a:r>
              <a:rPr lang="es-US" b="1" dirty="0"/>
              <a:t>Para remediar estos problemas, los siguientes son los componentes clave de las estrategias de transición:</a:t>
            </a:r>
          </a:p>
          <a:p>
            <a:pPr lvl="1"/>
            <a:r>
              <a:rPr lang="es-US" dirty="0"/>
              <a:t>Desarrollo de un plan de transición estructurado.</a:t>
            </a:r>
          </a:p>
          <a:p>
            <a:pPr lvl="1"/>
            <a:r>
              <a:rPr lang="es-US" dirty="0"/>
              <a:t>Monitoreo con valoraciones sistemáticas de la preparación del paciente.</a:t>
            </a:r>
          </a:p>
          <a:p>
            <a:pPr lvl="1"/>
            <a:r>
              <a:rPr lang="es-US" dirty="0"/>
              <a:t>Apoyo individualizado.</a:t>
            </a:r>
          </a:p>
          <a:p>
            <a:pPr lvl="1"/>
            <a:r>
              <a:rPr lang="es-US" dirty="0"/>
              <a:t>Apoyo adicional al cambiar al autotratamiento o al dejar el hogar.</a:t>
            </a:r>
          </a:p>
          <a:p>
            <a:endParaRPr lang="en-CA" dirty="0"/>
          </a:p>
        </p:txBody>
      </p:sp>
    </p:spTree>
    <p:extLst>
      <p:ext uri="{BB962C8B-B14F-4D97-AF65-F5344CB8AC3E}">
        <p14:creationId xmlns:p14="http://schemas.microsoft.com/office/powerpoint/2010/main" val="151784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095E-361C-854F-9905-566BE77AAF0E}"/>
              </a:ext>
            </a:extLst>
          </p:cNvPr>
          <p:cNvSpPr>
            <a:spLocks noGrp="1"/>
          </p:cNvSpPr>
          <p:nvPr>
            <p:ph type="title"/>
          </p:nvPr>
        </p:nvSpPr>
        <p:spPr>
          <a:xfrm>
            <a:off x="838199" y="225425"/>
            <a:ext cx="10515599" cy="1090079"/>
          </a:xfrm>
        </p:spPr>
        <p:txBody>
          <a:bodyPr>
            <a:normAutofit/>
          </a:bodyPr>
          <a:lstStyle/>
          <a:p>
            <a:r>
              <a:rPr lang="es-US" dirty="0"/>
              <a:t>Caso clínico</a:t>
            </a:r>
          </a:p>
        </p:txBody>
      </p:sp>
      <p:sp>
        <p:nvSpPr>
          <p:cNvPr id="5" name="Content Placeholder 4">
            <a:extLst>
              <a:ext uri="{FF2B5EF4-FFF2-40B4-BE49-F238E27FC236}">
                <a16:creationId xmlns:a16="http://schemas.microsoft.com/office/drawing/2014/main" id="{C9EFB4E4-E849-4298-8F7C-DF65A78400A8}"/>
              </a:ext>
            </a:extLst>
          </p:cNvPr>
          <p:cNvSpPr>
            <a:spLocks noGrp="1"/>
          </p:cNvSpPr>
          <p:nvPr>
            <p:ph idx="1"/>
          </p:nvPr>
        </p:nvSpPr>
        <p:spPr>
          <a:xfrm>
            <a:off x="536641" y="1548320"/>
            <a:ext cx="5960473" cy="3685162"/>
          </a:xfrm>
        </p:spPr>
        <p:txBody>
          <a:bodyPr>
            <a:normAutofit lnSpcReduction="10000"/>
          </a:bodyPr>
          <a:lstStyle/>
          <a:p>
            <a:r>
              <a:rPr lang="es-US" dirty="0"/>
              <a:t>‘James’ tenía dos años cuando le diagnosticaron hemofilia.</a:t>
            </a:r>
          </a:p>
          <a:p>
            <a:r>
              <a:rPr lang="es-US" dirty="0"/>
              <a:t>A los 10 años, James fue a un campamento de verano y conoció a otros chicos con hemofilia.</a:t>
            </a:r>
          </a:p>
          <a:p>
            <a:r>
              <a:rPr lang="es-US" dirty="0"/>
              <a:t>A los 16 años podía encargarse de su propia atención y comprendió la necesidad del tratamiento.</a:t>
            </a:r>
          </a:p>
          <a:p>
            <a:r>
              <a:rPr lang="es-US" dirty="0"/>
              <a:t>Se convirtió en ‘compañero’ de chicos con hemofilia más jóvenes, incluso cuando empezó  a recibir atención en el hospital para adultos.</a:t>
            </a:r>
          </a:p>
        </p:txBody>
      </p:sp>
      <p:pic>
        <p:nvPicPr>
          <p:cNvPr id="4" name="Picture 3" descr="A group of people standing around a table&#10;&#10;Description automatically generated with low confidence">
            <a:extLst>
              <a:ext uri="{FF2B5EF4-FFF2-40B4-BE49-F238E27FC236}">
                <a16:creationId xmlns:a16="http://schemas.microsoft.com/office/drawing/2014/main" id="{ADE2D6D0-6FEF-42CD-9626-5C0D9CDCE717}"/>
              </a:ext>
            </a:extLst>
          </p:cNvPr>
          <p:cNvPicPr>
            <a:picLocks/>
          </p:cNvPicPr>
          <p:nvPr/>
        </p:nvPicPr>
        <p:blipFill rotWithShape="1">
          <a:blip r:embed="rId2"/>
          <a:srcRect l="8658" r="11354"/>
          <a:stretch/>
        </p:blipFill>
        <p:spPr>
          <a:xfrm>
            <a:off x="6798673" y="1809750"/>
            <a:ext cx="4682716" cy="2914650"/>
          </a:xfrm>
          <a:prstGeom prst="roundRect">
            <a:avLst/>
          </a:prstGeom>
        </p:spPr>
      </p:pic>
    </p:spTree>
    <p:extLst>
      <p:ext uri="{BB962C8B-B14F-4D97-AF65-F5344CB8AC3E}">
        <p14:creationId xmlns:p14="http://schemas.microsoft.com/office/powerpoint/2010/main" val="3040579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6336-F576-43C6-A988-7ABF0E624544}"/>
              </a:ext>
            </a:extLst>
          </p:cNvPr>
          <p:cNvSpPr>
            <a:spLocks noGrp="1"/>
          </p:cNvSpPr>
          <p:nvPr>
            <p:ph type="title"/>
          </p:nvPr>
        </p:nvSpPr>
        <p:spPr>
          <a:xfrm>
            <a:off x="838199" y="225425"/>
            <a:ext cx="10727988" cy="1090079"/>
          </a:xfrm>
        </p:spPr>
        <p:txBody>
          <a:bodyPr>
            <a:normAutofit/>
          </a:bodyPr>
          <a:lstStyle/>
          <a:p>
            <a:r>
              <a:rPr lang="es-US" dirty="0"/>
              <a:t>Transición de atención pediátrica a atención adulta</a:t>
            </a:r>
            <a:endParaRPr lang="en-CA" dirty="0"/>
          </a:p>
        </p:txBody>
      </p:sp>
      <p:sp>
        <p:nvSpPr>
          <p:cNvPr id="3" name="Content Placeholder 2">
            <a:extLst>
              <a:ext uri="{FF2B5EF4-FFF2-40B4-BE49-F238E27FC236}">
                <a16:creationId xmlns:a16="http://schemas.microsoft.com/office/drawing/2014/main" id="{50D04035-0301-4CD4-B9C0-0C1A7D24C716}"/>
              </a:ext>
            </a:extLst>
          </p:cNvPr>
          <p:cNvSpPr>
            <a:spLocks noGrp="1"/>
          </p:cNvSpPr>
          <p:nvPr>
            <p:ph idx="1"/>
          </p:nvPr>
        </p:nvSpPr>
        <p:spPr>
          <a:xfrm>
            <a:off x="838200" y="1562101"/>
            <a:ext cx="10515600" cy="2338690"/>
          </a:xfrm>
        </p:spPr>
        <p:txBody>
          <a:bodyPr>
            <a:noAutofit/>
          </a:bodyPr>
          <a:lstStyle/>
          <a:p>
            <a:pPr marL="0" indent="0">
              <a:lnSpc>
                <a:spcPct val="110000"/>
              </a:lnSpc>
              <a:buNone/>
            </a:pPr>
            <a:r>
              <a:rPr lang="es-US" b="1" dirty="0">
                <a:solidFill>
                  <a:schemeClr val="accent1"/>
                </a:solidFill>
              </a:rPr>
              <a:t>Recomendación 2.8.1</a:t>
            </a:r>
            <a:br>
              <a:rPr lang="es-US" dirty="0"/>
            </a:br>
            <a:r>
              <a:rPr lang="es-US" b="1" dirty="0"/>
              <a:t>Niños y adolescentes con hemofilia deberían recibir apoyo constante con instrucción y desarrollo de habilidades</a:t>
            </a:r>
            <a:r>
              <a:rPr lang="es-US" dirty="0"/>
              <a:t>, entre ellas la capacidad para autoinfundirse y otras destrezas de autoeficacia, a fin de que adquieran los conocimientos sobre la hemofilia necesarios para el automanejo de su trastorno, antes de hacer la transición de la atención pediátrica a la atención adulta. </a:t>
            </a:r>
          </a:p>
        </p:txBody>
      </p:sp>
      <p:sp>
        <p:nvSpPr>
          <p:cNvPr id="8" name="Content Placeholder 2">
            <a:extLst>
              <a:ext uri="{FF2B5EF4-FFF2-40B4-BE49-F238E27FC236}">
                <a16:creationId xmlns:a16="http://schemas.microsoft.com/office/drawing/2014/main" id="{C1FCFD72-80A6-49F9-BD2F-F02639DA97B2}"/>
              </a:ext>
            </a:extLst>
          </p:cNvPr>
          <p:cNvSpPr txBox="1">
            <a:spLocks/>
          </p:cNvSpPr>
          <p:nvPr/>
        </p:nvSpPr>
        <p:spPr>
          <a:xfrm>
            <a:off x="838198" y="4148681"/>
            <a:ext cx="10601530" cy="13258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US" b="1" i="0" u="none" strike="noStrike" baseline="0" dirty="0">
                <a:solidFill>
                  <a:srgbClr val="008BB0"/>
                </a:solidFill>
              </a:rPr>
              <a:t>OBSERVACIÓN: </a:t>
            </a:r>
            <a:r>
              <a:rPr lang="es-US" i="0" u="none" strike="noStrike" baseline="0" dirty="0"/>
              <a:t>El equipo de transición debería apoyar a los pacientes jóvenes y a sus familias durante el periodo de transición. De ser posible, en la primera visita deberían estar presentes tanto el hematólogo pediátrico como el hematólogo para adultos.</a:t>
            </a:r>
          </a:p>
        </p:txBody>
      </p:sp>
    </p:spTree>
    <p:extLst>
      <p:ext uri="{BB962C8B-B14F-4D97-AF65-F5344CB8AC3E}">
        <p14:creationId xmlns:p14="http://schemas.microsoft.com/office/powerpoint/2010/main" val="111717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6336-F576-43C6-A988-7ABF0E624544}"/>
              </a:ext>
            </a:extLst>
          </p:cNvPr>
          <p:cNvSpPr>
            <a:spLocks noGrp="1"/>
          </p:cNvSpPr>
          <p:nvPr>
            <p:ph type="title"/>
          </p:nvPr>
        </p:nvSpPr>
        <p:spPr>
          <a:xfrm>
            <a:off x="838199" y="225425"/>
            <a:ext cx="10718261" cy="1090079"/>
          </a:xfrm>
        </p:spPr>
        <p:txBody>
          <a:bodyPr>
            <a:normAutofit/>
          </a:bodyPr>
          <a:lstStyle/>
          <a:p>
            <a:r>
              <a:rPr lang="es-US" dirty="0"/>
              <a:t>Transición de atención pediátrica a atención adulta</a:t>
            </a:r>
            <a:endParaRPr lang="en-CA" dirty="0"/>
          </a:p>
        </p:txBody>
      </p:sp>
      <p:sp>
        <p:nvSpPr>
          <p:cNvPr id="3" name="Content Placeholder 2">
            <a:extLst>
              <a:ext uri="{FF2B5EF4-FFF2-40B4-BE49-F238E27FC236}">
                <a16:creationId xmlns:a16="http://schemas.microsoft.com/office/drawing/2014/main" id="{50D04035-0301-4CD4-B9C0-0C1A7D24C716}"/>
              </a:ext>
            </a:extLst>
          </p:cNvPr>
          <p:cNvSpPr>
            <a:spLocks noGrp="1"/>
          </p:cNvSpPr>
          <p:nvPr>
            <p:ph idx="1"/>
          </p:nvPr>
        </p:nvSpPr>
        <p:spPr>
          <a:xfrm>
            <a:off x="838198" y="1330906"/>
            <a:ext cx="10591801" cy="4614863"/>
          </a:xfrm>
        </p:spPr>
        <p:txBody>
          <a:bodyPr>
            <a:normAutofit/>
          </a:bodyPr>
          <a:lstStyle/>
          <a:p>
            <a:pPr marL="0" indent="0">
              <a:buNone/>
            </a:pPr>
            <a:r>
              <a:rPr lang="es-US" b="1" dirty="0">
                <a:solidFill>
                  <a:schemeClr val="accent1"/>
                </a:solidFill>
              </a:rPr>
              <a:t>Recomendación 2.8.2</a:t>
            </a:r>
            <a:br>
              <a:rPr lang="es-US" dirty="0"/>
            </a:br>
            <a:r>
              <a:rPr lang="es-US" dirty="0"/>
              <a:t>Para </a:t>
            </a:r>
            <a:r>
              <a:rPr lang="es-US" b="1" dirty="0"/>
              <a:t>adolescentes con hemofilia </a:t>
            </a:r>
            <a:r>
              <a:rPr lang="es-US" dirty="0"/>
              <a:t>que reciben tratamiento profiláctico, la FMH recomienda </a:t>
            </a:r>
            <a:r>
              <a:rPr lang="es-US" b="1" dirty="0"/>
              <a:t>instrucción y capacitación individuales, idealmente de la coordinación de enfermería de atención de la hemofilia</a:t>
            </a:r>
            <a:r>
              <a:rPr lang="es-US" dirty="0"/>
              <a:t>, a fin de asegurarse de que cuenten con los conocimientos adecuados de la hemofilia, y de apoyar la observancia de la profilaxis y la gestión del autotratamiento. Esto debería abarcar la comprensión de las medidas de observancia, así como factores y riesgos que pueden generar cambios en la tasa de hemorragias. </a:t>
            </a:r>
          </a:p>
          <a:p>
            <a:pPr marL="0" indent="0">
              <a:buNone/>
            </a:pPr>
            <a:endParaRPr lang="es-US" b="1" dirty="0">
              <a:solidFill>
                <a:schemeClr val="accent1"/>
              </a:solidFill>
            </a:endParaRPr>
          </a:p>
          <a:p>
            <a:pPr marL="0" indent="0">
              <a:buNone/>
            </a:pPr>
            <a:r>
              <a:rPr lang="es-US" b="1" dirty="0">
                <a:solidFill>
                  <a:schemeClr val="accent1"/>
                </a:solidFill>
              </a:rPr>
              <a:t>Recomendación 2.8.3</a:t>
            </a:r>
            <a:br>
              <a:rPr lang="es-US" dirty="0"/>
            </a:br>
            <a:r>
              <a:rPr lang="es-US" dirty="0"/>
              <a:t>Para adolescentes de 12-18 años con hemofilia, la FMH recomienda campamentos de hemofilia adecuados a la edad, con el propósito de fomentar el apoyo entre compañeros de grupo y desarrollar sus habilidades de autoinfusión y la comprensión de la importancia de la observancia del tratamiento. </a:t>
            </a:r>
          </a:p>
        </p:txBody>
      </p:sp>
    </p:spTree>
    <p:extLst>
      <p:ext uri="{BB962C8B-B14F-4D97-AF65-F5344CB8AC3E}">
        <p14:creationId xmlns:p14="http://schemas.microsoft.com/office/powerpoint/2010/main" val="2879037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8C96-7FE0-4B41-9BBA-F4D39485281D}"/>
              </a:ext>
            </a:extLst>
          </p:cNvPr>
          <p:cNvSpPr>
            <a:spLocks noGrp="1"/>
          </p:cNvSpPr>
          <p:nvPr>
            <p:ph type="title"/>
          </p:nvPr>
        </p:nvSpPr>
        <p:spPr>
          <a:xfrm>
            <a:off x="838199" y="225425"/>
            <a:ext cx="10515599" cy="1090079"/>
          </a:xfrm>
        </p:spPr>
        <p:txBody>
          <a:bodyPr>
            <a:normAutofit/>
          </a:bodyPr>
          <a:lstStyle/>
          <a:p>
            <a:r>
              <a:rPr lang="es-US" dirty="0"/>
              <a:t>Conclusiones</a:t>
            </a:r>
          </a:p>
        </p:txBody>
      </p:sp>
      <p:sp>
        <p:nvSpPr>
          <p:cNvPr id="4" name="Content Placeholder 3">
            <a:extLst>
              <a:ext uri="{FF2B5EF4-FFF2-40B4-BE49-F238E27FC236}">
                <a16:creationId xmlns:a16="http://schemas.microsoft.com/office/drawing/2014/main" id="{83DE37B1-4EC6-418A-978D-5F40AD0BA89F}"/>
              </a:ext>
            </a:extLst>
          </p:cNvPr>
          <p:cNvSpPr>
            <a:spLocks noGrp="1"/>
          </p:cNvSpPr>
          <p:nvPr>
            <p:ph idx="1"/>
          </p:nvPr>
        </p:nvSpPr>
        <p:spPr>
          <a:xfrm>
            <a:off x="838200" y="1562101"/>
            <a:ext cx="10515600" cy="3476828"/>
          </a:xfrm>
        </p:spPr>
        <p:txBody>
          <a:bodyPr>
            <a:normAutofit/>
          </a:bodyPr>
          <a:lstStyle/>
          <a:p>
            <a:r>
              <a:rPr lang="es-US" sz="2200" dirty="0"/>
              <a:t>La atención integral multidisciplinaria fomenta la mejor atención y los mejores resultados para personas con hemofilia, y abarca instrucción y apoyo a la persona afectada y a sus familiares.</a:t>
            </a:r>
          </a:p>
          <a:p>
            <a:r>
              <a:rPr lang="es-US" sz="2200" dirty="0"/>
              <a:t>La participación de los pacientes con el equipo de atención integral es importante a fin de garantizar una atención individualizada y adecuada a la edad de todas las personas afectadas.</a:t>
            </a:r>
          </a:p>
          <a:p>
            <a:r>
              <a:rPr lang="es-US" sz="2200" dirty="0"/>
              <a:t>Todas las personas con hemofilia deberían recibir instrucción para su autotratamiento, a fin de garantizar los mejores resultados y una vida bien vivida.</a:t>
            </a:r>
          </a:p>
        </p:txBody>
      </p:sp>
    </p:spTree>
    <p:extLst>
      <p:ext uri="{BB962C8B-B14F-4D97-AF65-F5344CB8AC3E}">
        <p14:creationId xmlns:p14="http://schemas.microsoft.com/office/powerpoint/2010/main" val="3849429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A6E-C584-499C-8520-F180DB23C60D}"/>
              </a:ext>
            </a:extLst>
          </p:cNvPr>
          <p:cNvSpPr>
            <a:spLocks noGrp="1"/>
          </p:cNvSpPr>
          <p:nvPr>
            <p:ph type="title"/>
          </p:nvPr>
        </p:nvSpPr>
        <p:spPr>
          <a:xfrm>
            <a:off x="838200" y="2057400"/>
            <a:ext cx="10515599" cy="1472197"/>
          </a:xfrm>
        </p:spPr>
        <p:txBody>
          <a:bodyPr>
            <a:normAutofit/>
          </a:bodyPr>
          <a:lstStyle/>
          <a:p>
            <a:pPr algn="ctr">
              <a:lnSpc>
                <a:spcPct val="100000"/>
              </a:lnSpc>
            </a:pPr>
            <a:r>
              <a:rPr lang="es-US" sz="3200" dirty="0"/>
              <a:t>Agradecemos el apoyo de </a:t>
            </a:r>
            <a:r>
              <a:rPr lang="es-US" sz="3200" b="1" dirty="0"/>
              <a:t>Hemophilia Alliance para la preparación de esta presentación.</a:t>
            </a:r>
            <a:endParaRPr lang="en-US" sz="3400" b="1" dirty="0">
              <a:latin typeface="Arial" panose="020B0604020202020204" pitchFamily="34" charset="0"/>
              <a:cs typeface="Arial" panose="020B0604020202020204" pitchFamily="34" charset="0"/>
            </a:endParaRPr>
          </a:p>
        </p:txBody>
      </p:sp>
      <p:pic>
        <p:nvPicPr>
          <p:cNvPr id="5" name="Content Placeholder 4" descr="A picture containing logo&#10;&#10;Description automatically generated">
            <a:extLst>
              <a:ext uri="{FF2B5EF4-FFF2-40B4-BE49-F238E27FC236}">
                <a16:creationId xmlns:a16="http://schemas.microsoft.com/office/drawing/2014/main" id="{490F289A-D8AB-4BFD-B8AD-37B762158981}"/>
              </a:ext>
            </a:extLst>
          </p:cNvPr>
          <p:cNvPicPr>
            <a:picLocks noGrp="1" noChangeAspect="1"/>
          </p:cNvPicPr>
          <p:nvPr>
            <p:ph idx="4294967295"/>
          </p:nvPr>
        </p:nvPicPr>
        <p:blipFill>
          <a:blip r:embed="rId2"/>
          <a:stretch>
            <a:fillRect/>
          </a:stretch>
        </p:blipFill>
        <p:spPr>
          <a:xfrm>
            <a:off x="4371180" y="3720925"/>
            <a:ext cx="3449638" cy="2012950"/>
          </a:xfrm>
        </p:spPr>
      </p:pic>
    </p:spTree>
    <p:extLst>
      <p:ext uri="{BB962C8B-B14F-4D97-AF65-F5344CB8AC3E}">
        <p14:creationId xmlns:p14="http://schemas.microsoft.com/office/powerpoint/2010/main" val="28275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5425"/>
            <a:ext cx="10515599" cy="1090079"/>
          </a:xfrm>
        </p:spPr>
        <p:txBody>
          <a:bodyPr/>
          <a:lstStyle/>
          <a:p>
            <a:r>
              <a:rPr lang="es-US" dirty="0"/>
              <a:t>Divulgaciones: Kate Khair</a:t>
            </a:r>
          </a:p>
        </p:txBody>
      </p:sp>
      <p:sp>
        <p:nvSpPr>
          <p:cNvPr id="4" name="Content Placeholder 3">
            <a:extLst>
              <a:ext uri="{FF2B5EF4-FFF2-40B4-BE49-F238E27FC236}">
                <a16:creationId xmlns:a16="http://schemas.microsoft.com/office/drawing/2014/main" id="{E1DAD743-20C6-43DE-9B65-E011741CFFAC}"/>
              </a:ext>
            </a:extLst>
          </p:cNvPr>
          <p:cNvSpPr>
            <a:spLocks noGrp="1"/>
          </p:cNvSpPr>
          <p:nvPr>
            <p:ph idx="1"/>
          </p:nvPr>
        </p:nvSpPr>
        <p:spPr>
          <a:xfrm>
            <a:off x="838200" y="1562100"/>
            <a:ext cx="10515600" cy="4614863"/>
          </a:xfrm>
        </p:spPr>
        <p:txBody>
          <a:bodyPr/>
          <a:lstStyle/>
          <a:p>
            <a:pPr marL="0" indent="0">
              <a:buNone/>
            </a:pPr>
            <a:r>
              <a:rPr lang="es-US" b="1" dirty="0">
                <a:solidFill>
                  <a:schemeClr val="accent1"/>
                </a:solidFill>
              </a:rPr>
              <a:t>Subvención/Apoyo a la investigación</a:t>
            </a:r>
          </a:p>
          <a:p>
            <a:r>
              <a:rPr lang="es-US" dirty="0"/>
              <a:t>CSL Behring, Roche, Sobi, Takeda, Pfizer, uniQure </a:t>
            </a:r>
          </a:p>
          <a:p>
            <a:pPr marL="0" indent="0">
              <a:buNone/>
            </a:pPr>
            <a:r>
              <a:rPr lang="es-US" b="1" dirty="0">
                <a:solidFill>
                  <a:schemeClr val="accent1"/>
                </a:solidFill>
              </a:rPr>
              <a:t>Ponencias patrocinadas</a:t>
            </a:r>
          </a:p>
          <a:p>
            <a:r>
              <a:rPr lang="es-US" dirty="0"/>
              <a:t>Bayer, CSL Behring, Novo Nordisk, Roche, Sobi, Takeda, Pfizer, uniQure</a:t>
            </a:r>
          </a:p>
          <a:p>
            <a:pPr marL="0" indent="0">
              <a:buNone/>
            </a:pPr>
            <a:r>
              <a:rPr lang="es-US" b="1" dirty="0">
                <a:solidFill>
                  <a:schemeClr val="accent1"/>
                </a:solidFill>
              </a:rPr>
              <a:t>Accionista</a:t>
            </a:r>
          </a:p>
          <a:p>
            <a:r>
              <a:rPr lang="es-US" dirty="0"/>
              <a:t>Haemnet Ltd </a:t>
            </a:r>
          </a:p>
        </p:txBody>
      </p:sp>
    </p:spTree>
    <p:extLst>
      <p:ext uri="{BB962C8B-B14F-4D97-AF65-F5344CB8AC3E}">
        <p14:creationId xmlns:p14="http://schemas.microsoft.com/office/powerpoint/2010/main" val="48895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05B9-B8F3-4BAD-B33E-CE66B088923A}"/>
              </a:ext>
            </a:extLst>
          </p:cNvPr>
          <p:cNvSpPr>
            <a:spLocks noGrp="1"/>
          </p:cNvSpPr>
          <p:nvPr>
            <p:ph type="title"/>
          </p:nvPr>
        </p:nvSpPr>
        <p:spPr>
          <a:xfrm>
            <a:off x="838199" y="225425"/>
            <a:ext cx="10515599" cy="1090079"/>
          </a:xfrm>
        </p:spPr>
        <p:txBody>
          <a:bodyPr>
            <a:normAutofit/>
          </a:bodyPr>
          <a:lstStyle/>
          <a:p>
            <a:r>
              <a:rPr lang="es-US" dirty="0"/>
              <a:t>Autores</a:t>
            </a:r>
          </a:p>
        </p:txBody>
      </p:sp>
      <p:sp>
        <p:nvSpPr>
          <p:cNvPr id="3" name="Content Placeholder 2">
            <a:extLst>
              <a:ext uri="{FF2B5EF4-FFF2-40B4-BE49-F238E27FC236}">
                <a16:creationId xmlns:a16="http://schemas.microsoft.com/office/drawing/2014/main" id="{177E4F86-6C2F-4004-9502-3953902B91D1}"/>
              </a:ext>
            </a:extLst>
          </p:cNvPr>
          <p:cNvSpPr>
            <a:spLocks noGrp="1"/>
          </p:cNvSpPr>
          <p:nvPr>
            <p:ph idx="1"/>
          </p:nvPr>
        </p:nvSpPr>
        <p:spPr>
          <a:xfrm>
            <a:off x="838200" y="1562100"/>
            <a:ext cx="10515600" cy="4614863"/>
          </a:xfrm>
        </p:spPr>
        <p:txBody>
          <a:bodyPr>
            <a:noAutofit/>
          </a:bodyPr>
          <a:lstStyle/>
          <a:p>
            <a:pPr>
              <a:spcBef>
                <a:spcPts val="600"/>
              </a:spcBef>
            </a:pPr>
            <a:r>
              <a:rPr lang="en-CA" b="1" dirty="0"/>
              <a:t>Elena Santagostino</a:t>
            </a:r>
          </a:p>
          <a:p>
            <a:pPr>
              <a:spcBef>
                <a:spcPts val="600"/>
              </a:spcBef>
            </a:pPr>
            <a:r>
              <a:rPr lang="en-CA" b="1" dirty="0"/>
              <a:t>Alison Dougall</a:t>
            </a:r>
          </a:p>
          <a:p>
            <a:pPr>
              <a:spcBef>
                <a:spcPts val="600"/>
              </a:spcBef>
            </a:pPr>
            <a:r>
              <a:rPr lang="en-CA" b="1" dirty="0"/>
              <a:t>Mathieu Jackson (PCH)</a:t>
            </a:r>
          </a:p>
          <a:p>
            <a:pPr>
              <a:spcBef>
                <a:spcPts val="600"/>
              </a:spcBef>
            </a:pPr>
            <a:r>
              <a:rPr lang="en-CA" b="1" dirty="0"/>
              <a:t>Kate Khair</a:t>
            </a:r>
          </a:p>
          <a:p>
            <a:pPr>
              <a:spcBef>
                <a:spcPts val="600"/>
              </a:spcBef>
            </a:pPr>
            <a:r>
              <a:rPr lang="en-CA" b="1" dirty="0"/>
              <a:t>Richa Mohan</a:t>
            </a:r>
          </a:p>
          <a:p>
            <a:pPr>
              <a:spcBef>
                <a:spcPts val="600"/>
              </a:spcBef>
            </a:pPr>
            <a:r>
              <a:rPr lang="en-CA" b="1" dirty="0"/>
              <a:t>Kim Chew (PCH)</a:t>
            </a:r>
          </a:p>
          <a:p>
            <a:pPr>
              <a:spcBef>
                <a:spcPts val="600"/>
              </a:spcBef>
            </a:pPr>
            <a:r>
              <a:rPr lang="en-CA" b="1" dirty="0"/>
              <a:t>Augustas Nedzinskas (PCH)</a:t>
            </a:r>
          </a:p>
          <a:p>
            <a:pPr>
              <a:spcBef>
                <a:spcPts val="600"/>
              </a:spcBef>
            </a:pPr>
            <a:r>
              <a:rPr lang="en-CA" b="1" dirty="0"/>
              <a:t>Margareth C. Ozelo</a:t>
            </a:r>
          </a:p>
          <a:p>
            <a:pPr>
              <a:spcBef>
                <a:spcPts val="600"/>
              </a:spcBef>
            </a:pPr>
            <a:r>
              <a:rPr lang="en-CA" b="1" dirty="0"/>
              <a:t>H. Marijke van den Berg</a:t>
            </a:r>
          </a:p>
          <a:p>
            <a:pPr>
              <a:spcBef>
                <a:spcPts val="600"/>
              </a:spcBef>
            </a:pPr>
            <a:r>
              <a:rPr lang="en-CA" b="1" dirty="0"/>
              <a:t>Glenn F. Pierce</a:t>
            </a:r>
          </a:p>
          <a:p>
            <a:pPr>
              <a:spcBef>
                <a:spcPts val="600"/>
              </a:spcBef>
            </a:pPr>
            <a:r>
              <a:rPr lang="en-CA" b="1" dirty="0"/>
              <a:t>Alok Srivastava</a:t>
            </a:r>
          </a:p>
        </p:txBody>
      </p:sp>
      <p:sp>
        <p:nvSpPr>
          <p:cNvPr id="9" name="Text Placeholder 8">
            <a:extLst>
              <a:ext uri="{FF2B5EF4-FFF2-40B4-BE49-F238E27FC236}">
                <a16:creationId xmlns:a16="http://schemas.microsoft.com/office/drawing/2014/main" id="{7F45E7F5-AF62-4B25-A3E1-94250E28E1B3}"/>
              </a:ext>
            </a:extLst>
          </p:cNvPr>
          <p:cNvSpPr>
            <a:spLocks noGrp="1"/>
          </p:cNvSpPr>
          <p:nvPr>
            <p:ph type="body" sz="quarter" idx="13"/>
          </p:nvPr>
        </p:nvSpPr>
        <p:spPr/>
        <p:txBody>
          <a:bodyPr/>
          <a:lstStyle/>
          <a:p>
            <a:r>
              <a:rPr lang="es-US" dirty="0"/>
              <a:t>PCH, persona con hemofilia</a:t>
            </a:r>
          </a:p>
          <a:p>
            <a:r>
              <a:rPr lang="en-CA" dirty="0"/>
              <a:t>.</a:t>
            </a:r>
          </a:p>
        </p:txBody>
      </p:sp>
      <p:pic>
        <p:nvPicPr>
          <p:cNvPr id="7" name="Picture 6">
            <a:extLst>
              <a:ext uri="{FF2B5EF4-FFF2-40B4-BE49-F238E27FC236}">
                <a16:creationId xmlns:a16="http://schemas.microsoft.com/office/drawing/2014/main" id="{617D5CA8-ED64-4F71-9F8E-7D8DDF621A10}"/>
              </a:ext>
            </a:extLst>
          </p:cNvPr>
          <p:cNvPicPr>
            <a:picLocks noChangeAspect="1"/>
          </p:cNvPicPr>
          <p:nvPr/>
        </p:nvPicPr>
        <p:blipFill rotWithShape="1">
          <a:blip r:embed="rId3"/>
          <a:srcRect t="13977"/>
          <a:stretch/>
        </p:blipFill>
        <p:spPr>
          <a:xfrm>
            <a:off x="4819625" y="1647666"/>
            <a:ext cx="7256609" cy="3562668"/>
          </a:xfrm>
          <a:prstGeom prst="rect">
            <a:avLst/>
          </a:prstGeom>
        </p:spPr>
      </p:pic>
    </p:spTree>
    <p:extLst>
      <p:ext uri="{BB962C8B-B14F-4D97-AF65-F5344CB8AC3E}">
        <p14:creationId xmlns:p14="http://schemas.microsoft.com/office/powerpoint/2010/main" val="85349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p:txBody>
          <a:bodyPr>
            <a:normAutofit/>
          </a:bodyPr>
          <a:lstStyle/>
          <a:p>
            <a:pPr>
              <a:lnSpc>
                <a:spcPct val="100000"/>
              </a:lnSpc>
            </a:pPr>
            <a:r>
              <a:rPr lang="es-US" sz="3400" dirty="0"/>
              <a:t>Hemofilia A y B</a:t>
            </a:r>
          </a:p>
        </p:txBody>
      </p:sp>
      <p:sp>
        <p:nvSpPr>
          <p:cNvPr id="5" name="Content Placeholder 4">
            <a:extLst>
              <a:ext uri="{FF2B5EF4-FFF2-40B4-BE49-F238E27FC236}">
                <a16:creationId xmlns:a16="http://schemas.microsoft.com/office/drawing/2014/main" id="{F5845780-D5B7-44FB-BF96-3B1CFE30C970}"/>
              </a:ext>
            </a:extLst>
          </p:cNvPr>
          <p:cNvSpPr>
            <a:spLocks noGrp="1"/>
          </p:cNvSpPr>
          <p:nvPr>
            <p:ph idx="1"/>
          </p:nvPr>
        </p:nvSpPr>
        <p:spPr>
          <a:xfrm>
            <a:off x="838200" y="1121568"/>
            <a:ext cx="10515600" cy="4614863"/>
          </a:xfrm>
        </p:spPr>
        <p:txBody>
          <a:bodyPr>
            <a:normAutofit/>
          </a:bodyPr>
          <a:lstStyle/>
          <a:p>
            <a:pPr>
              <a:lnSpc>
                <a:spcPct val="100000"/>
              </a:lnSpc>
              <a:spcBef>
                <a:spcPts val="600"/>
              </a:spcBef>
            </a:pPr>
            <a:r>
              <a:rPr lang="es-US" sz="2000" dirty="0"/>
              <a:t>La hemofilia es un trastorno de la coagulación congénito poco común </a:t>
            </a:r>
            <a:r>
              <a:rPr lang="es-US" sz="2000" b="1" dirty="0"/>
              <a:t>ligado al cromosoma X</a:t>
            </a:r>
            <a:r>
              <a:rPr lang="es-US" sz="2000" dirty="0"/>
              <a:t>. </a:t>
            </a:r>
          </a:p>
          <a:p>
            <a:pPr>
              <a:lnSpc>
                <a:spcPct val="100000"/>
              </a:lnSpc>
              <a:spcBef>
                <a:spcPts val="600"/>
              </a:spcBef>
            </a:pPr>
            <a:r>
              <a:rPr lang="es-US" sz="2000" dirty="0"/>
              <a:t>La hemofilia A se caracteriza por una deficiencia del </a:t>
            </a:r>
            <a:r>
              <a:rPr lang="es-US" sz="2000" b="1" dirty="0"/>
              <a:t>factor de coagulación VIII</a:t>
            </a:r>
            <a:r>
              <a:rPr lang="es-US" sz="2000" dirty="0"/>
              <a:t> (FVIII).</a:t>
            </a:r>
          </a:p>
          <a:p>
            <a:pPr>
              <a:lnSpc>
                <a:spcPct val="100000"/>
              </a:lnSpc>
              <a:spcBef>
                <a:spcPts val="600"/>
              </a:spcBef>
            </a:pPr>
            <a:r>
              <a:rPr lang="es-US" sz="2000" dirty="0"/>
              <a:t>La hemofilia </a:t>
            </a:r>
            <a:r>
              <a:rPr lang="es-US" dirty="0"/>
              <a:t>B </a:t>
            </a:r>
            <a:r>
              <a:rPr lang="es-US" sz="2000" dirty="0"/>
              <a:t>se caracteriza por una deficiencia del </a:t>
            </a:r>
            <a:r>
              <a:rPr lang="es-US" sz="2000" b="1" dirty="0"/>
              <a:t>factor de coagulación IX </a:t>
            </a:r>
            <a:r>
              <a:rPr lang="es-US" sz="2000" dirty="0"/>
              <a:t>(FIX).</a:t>
            </a:r>
          </a:p>
          <a:p>
            <a:pPr>
              <a:lnSpc>
                <a:spcPct val="100000"/>
              </a:lnSpc>
            </a:pPr>
            <a:endParaRPr lang="es-US" sz="2000" dirty="0"/>
          </a:p>
          <a:p>
            <a:pPr>
              <a:lnSpc>
                <a:spcPct val="100000"/>
              </a:lnSpc>
              <a:spcBef>
                <a:spcPts val="600"/>
              </a:spcBef>
            </a:pPr>
            <a:r>
              <a:rPr lang="es-US" sz="2000" dirty="0"/>
              <a:t>30% de todos los casos de hemofilia son el resultado de una </a:t>
            </a:r>
            <a:r>
              <a:rPr lang="es-US" sz="2000" b="1" dirty="0"/>
              <a:t>variante genética espontánea</a:t>
            </a:r>
            <a:r>
              <a:rPr lang="es-US" sz="2000" dirty="0"/>
              <a:t>.</a:t>
            </a:r>
            <a:endParaRPr lang="es-US" sz="2000" b="1" dirty="0"/>
          </a:p>
          <a:p>
            <a:pPr>
              <a:lnSpc>
                <a:spcPct val="100000"/>
              </a:lnSpc>
              <a:spcBef>
                <a:spcPts val="600"/>
              </a:spcBef>
            </a:pPr>
            <a:r>
              <a:rPr lang="es-US" sz="2000" dirty="0"/>
              <a:t>50% de las personas </a:t>
            </a:r>
            <a:r>
              <a:rPr lang="es-US" sz="2000" b="1" dirty="0"/>
              <a:t>recién diagnosticadas</a:t>
            </a:r>
            <a:r>
              <a:rPr lang="es-US" sz="2000" dirty="0"/>
              <a:t> con hemofilia </a:t>
            </a:r>
            <a:r>
              <a:rPr lang="es-US" sz="2000" b="1" dirty="0"/>
              <a:t>grave</a:t>
            </a:r>
            <a:r>
              <a:rPr lang="es-US" sz="2000" dirty="0"/>
              <a:t> no tienen historial familiar previo de hemofilia.</a:t>
            </a:r>
          </a:p>
          <a:p>
            <a:pPr marL="0" indent="0">
              <a:lnSpc>
                <a:spcPct val="100000"/>
              </a:lnSpc>
              <a:buNone/>
            </a:pPr>
            <a:endParaRPr lang="es-US" sz="2000" dirty="0"/>
          </a:p>
          <a:p>
            <a:pPr marL="0" indent="0" algn="ctr">
              <a:lnSpc>
                <a:spcPct val="100000"/>
              </a:lnSpc>
              <a:buNone/>
            </a:pPr>
            <a:r>
              <a:rPr lang="es-US" b="1" dirty="0">
                <a:solidFill>
                  <a:srgbClr val="008BB0"/>
                </a:solidFill>
              </a:rPr>
              <a:t>El diagnóstico exacto es indispensable para documentar un tratamiento adecuado</a:t>
            </a:r>
            <a:r>
              <a:rPr lang="es-US" sz="2000" b="1" dirty="0">
                <a:solidFill>
                  <a:srgbClr val="008BB0"/>
                </a:solidFill>
              </a:rPr>
              <a:t>.</a:t>
            </a:r>
          </a:p>
        </p:txBody>
      </p:sp>
      <p:sp>
        <p:nvSpPr>
          <p:cNvPr id="21" name="Content Placeholder 4">
            <a:extLst>
              <a:ext uri="{FF2B5EF4-FFF2-40B4-BE49-F238E27FC236}">
                <a16:creationId xmlns:a16="http://schemas.microsoft.com/office/drawing/2014/main" id="{B8E9C8FE-28FE-5D4B-8E98-2B013B6F850E}"/>
              </a:ext>
            </a:extLst>
          </p:cNvPr>
          <p:cNvSpPr txBox="1">
            <a:spLocks/>
          </p:cNvSpPr>
          <p:nvPr/>
        </p:nvSpPr>
        <p:spPr>
          <a:xfrm>
            <a:off x="9177921" y="1433319"/>
            <a:ext cx="3429000" cy="483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34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a:xfrm>
            <a:off x="838199" y="225425"/>
            <a:ext cx="10515599" cy="1090079"/>
          </a:xfrm>
        </p:spPr>
        <p:txBody>
          <a:bodyPr>
            <a:normAutofit/>
          </a:bodyPr>
          <a:lstStyle/>
          <a:p>
            <a:r>
              <a:rPr lang="es-US" dirty="0"/>
              <a:t>Prevalencia</a:t>
            </a:r>
          </a:p>
        </p:txBody>
      </p:sp>
      <p:sp>
        <p:nvSpPr>
          <p:cNvPr id="13" name="Content Placeholder 12">
            <a:extLst>
              <a:ext uri="{FF2B5EF4-FFF2-40B4-BE49-F238E27FC236}">
                <a16:creationId xmlns:a16="http://schemas.microsoft.com/office/drawing/2014/main" id="{6A337DED-5D7C-46C6-A75F-143346FC0706}"/>
              </a:ext>
            </a:extLst>
          </p:cNvPr>
          <p:cNvSpPr>
            <a:spLocks noGrp="1"/>
          </p:cNvSpPr>
          <p:nvPr>
            <p:ph idx="1"/>
          </p:nvPr>
        </p:nvSpPr>
        <p:spPr>
          <a:xfrm>
            <a:off x="700105" y="5007935"/>
            <a:ext cx="10653695" cy="818933"/>
          </a:xfrm>
        </p:spPr>
        <p:txBody>
          <a:bodyPr/>
          <a:lstStyle/>
          <a:p>
            <a:pPr marL="0" indent="0">
              <a:buNone/>
            </a:pPr>
            <a:r>
              <a:rPr lang="es-US" dirty="0"/>
              <a:t>Con base en la prevalencia de la hemofilia, en 2020, el número esperado de varones con hemofilia se calculó en 784,000, la mayoría de los cuales permanece sin recibir diagnóstico.</a:t>
            </a:r>
          </a:p>
          <a:p>
            <a:endParaRPr lang="en-CA" dirty="0"/>
          </a:p>
        </p:txBody>
      </p:sp>
      <p:graphicFrame>
        <p:nvGraphicFramePr>
          <p:cNvPr id="10" name="Table 6">
            <a:extLst>
              <a:ext uri="{FF2B5EF4-FFF2-40B4-BE49-F238E27FC236}">
                <a16:creationId xmlns:a16="http://schemas.microsoft.com/office/drawing/2014/main" id="{CF6F2F9F-0562-4663-A154-9FC292513C67}"/>
              </a:ext>
            </a:extLst>
          </p:cNvPr>
          <p:cNvGraphicFramePr>
            <a:graphicFrameLocks noGrp="1"/>
          </p:cNvGraphicFramePr>
          <p:nvPr>
            <p:extLst>
              <p:ext uri="{D42A27DB-BD31-4B8C-83A1-F6EECF244321}">
                <p14:modId xmlns:p14="http://schemas.microsoft.com/office/powerpoint/2010/main" val="2525194456"/>
              </p:ext>
            </p:extLst>
          </p:nvPr>
        </p:nvGraphicFramePr>
        <p:xfrm>
          <a:off x="822960" y="1819510"/>
          <a:ext cx="10653695" cy="2523813"/>
        </p:xfrm>
        <a:graphic>
          <a:graphicData uri="http://schemas.openxmlformats.org/drawingml/2006/table">
            <a:tbl>
              <a:tblPr firstRow="1" bandRow="1">
                <a:tableStyleId>{3B4B98B0-60AC-42C2-AFA5-B58CD77FA1E5}</a:tableStyleId>
              </a:tblPr>
              <a:tblGrid>
                <a:gridCol w="1599227">
                  <a:extLst>
                    <a:ext uri="{9D8B030D-6E8A-4147-A177-3AD203B41FA5}">
                      <a16:colId xmlns:a16="http://schemas.microsoft.com/office/drawing/2014/main" val="2594553570"/>
                    </a:ext>
                  </a:extLst>
                </a:gridCol>
                <a:gridCol w="2645924">
                  <a:extLst>
                    <a:ext uri="{9D8B030D-6E8A-4147-A177-3AD203B41FA5}">
                      <a16:colId xmlns:a16="http://schemas.microsoft.com/office/drawing/2014/main" val="3998076085"/>
                    </a:ext>
                  </a:extLst>
                </a:gridCol>
                <a:gridCol w="2626468">
                  <a:extLst>
                    <a:ext uri="{9D8B030D-6E8A-4147-A177-3AD203B41FA5}">
                      <a16:colId xmlns:a16="http://schemas.microsoft.com/office/drawing/2014/main" val="3628527644"/>
                    </a:ext>
                  </a:extLst>
                </a:gridCol>
                <a:gridCol w="3782076">
                  <a:extLst>
                    <a:ext uri="{9D8B030D-6E8A-4147-A177-3AD203B41FA5}">
                      <a16:colId xmlns:a16="http://schemas.microsoft.com/office/drawing/2014/main" val="3300974220"/>
                    </a:ext>
                  </a:extLst>
                </a:gridCol>
              </a:tblGrid>
              <a:tr h="409423">
                <a:tc>
                  <a:txBody>
                    <a:bodyPr/>
                    <a:lstStyle/>
                    <a:p>
                      <a:pPr algn="ctr"/>
                      <a:endParaRPr lang="es-US" sz="2000" noProof="0"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1" noProof="0" dirty="0">
                          <a:solidFill>
                            <a:srgbClr val="008BB0"/>
                          </a:solidFill>
                        </a:rPr>
                        <a:t>Porcentaje de todos los pacientes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1" noProof="0" dirty="0">
                          <a:solidFill>
                            <a:srgbClr val="008BB0"/>
                          </a:solidFill>
                        </a:rPr>
                        <a:t>Prevalencia</a:t>
                      </a:r>
                    </a:p>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0" noProof="0" dirty="0">
                          <a:solidFill>
                            <a:srgbClr val="008BB0"/>
                          </a:solidFill>
                        </a:rPr>
                        <a:t>/100,000 varones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1" noProof="0" dirty="0">
                          <a:solidFill>
                            <a:srgbClr val="008BB0"/>
                          </a:solidFill>
                        </a:rPr>
                        <a:t>Prevalencia al nacer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0" noProof="0" dirty="0">
                          <a:solidFill>
                            <a:srgbClr val="008BB0"/>
                          </a:solidFill>
                        </a:rPr>
                        <a:t>/100,000 varones al nacimiento</a:t>
                      </a:r>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5956459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noProof="0" dirty="0"/>
                        <a:t>Hemofilia A</a:t>
                      </a:r>
                    </a:p>
                  </a:txBody>
                  <a:tcPr anchor="ctr">
                    <a:lnR w="12700" cap="flat" cmpd="sng" algn="ctr">
                      <a:solidFill>
                        <a:schemeClr val="accent1"/>
                      </a:solidFill>
                      <a:prstDash val="solid"/>
                      <a:round/>
                      <a:headEnd type="none" w="med" len="med"/>
                      <a:tailEnd type="none" w="med" len="med"/>
                    </a:lnR>
                  </a:tcPr>
                </a:tc>
                <a:tc>
                  <a:txBody>
                    <a:bodyPr/>
                    <a:lstStyle/>
                    <a:p>
                      <a:pPr algn="ctr"/>
                      <a:r>
                        <a:rPr lang="es-US" sz="2000" noProof="0" dirty="0"/>
                        <a:t>80-85%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t>17.1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t>24.6</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087873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noProof="0" dirty="0"/>
                        <a:t>Hemofilia B</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t>15-20%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t>3.8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s-US" sz="2000" noProof="0" dirty="0"/>
                        <a:t>5</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45129103"/>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noProof="0" dirty="0"/>
                        <a:t>Todas</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1" noProof="0" dirty="0"/>
                        <a: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t>21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t>30</a:t>
                      </a:r>
                      <a:endParaRPr lang="es-US" sz="2000" noProof="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040964586"/>
                  </a:ext>
                </a:extLst>
              </a:tr>
            </a:tbl>
          </a:graphicData>
        </a:graphic>
      </p:graphicFrame>
    </p:spTree>
    <p:extLst>
      <p:ext uri="{BB962C8B-B14F-4D97-AF65-F5344CB8AC3E}">
        <p14:creationId xmlns:p14="http://schemas.microsoft.com/office/powerpoint/2010/main" val="221828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DBED-85AA-48FB-B63B-14EF12D101F6}"/>
              </a:ext>
            </a:extLst>
          </p:cNvPr>
          <p:cNvSpPr>
            <a:spLocks noGrp="1"/>
          </p:cNvSpPr>
          <p:nvPr>
            <p:ph type="title"/>
          </p:nvPr>
        </p:nvSpPr>
        <p:spPr>
          <a:xfrm>
            <a:off x="838199" y="225425"/>
            <a:ext cx="10515599" cy="1090079"/>
          </a:xfrm>
        </p:spPr>
        <p:txBody>
          <a:bodyPr>
            <a:normAutofit/>
          </a:bodyPr>
          <a:lstStyle/>
          <a:p>
            <a:r>
              <a:rPr lang="es-US" dirty="0"/>
              <a:t>Diagnóstico clínico</a:t>
            </a:r>
          </a:p>
        </p:txBody>
      </p:sp>
      <p:sp>
        <p:nvSpPr>
          <p:cNvPr id="3" name="Content Placeholder 2">
            <a:extLst>
              <a:ext uri="{FF2B5EF4-FFF2-40B4-BE49-F238E27FC236}">
                <a16:creationId xmlns:a16="http://schemas.microsoft.com/office/drawing/2014/main" id="{D3F59790-1380-401F-A273-DAB43A1BBA68}"/>
              </a:ext>
            </a:extLst>
          </p:cNvPr>
          <p:cNvSpPr>
            <a:spLocks noGrp="1"/>
          </p:cNvSpPr>
          <p:nvPr>
            <p:ph idx="1"/>
          </p:nvPr>
        </p:nvSpPr>
        <p:spPr>
          <a:xfrm>
            <a:off x="838200" y="1562100"/>
            <a:ext cx="5743353" cy="4614863"/>
          </a:xfrm>
        </p:spPr>
        <p:txBody>
          <a:bodyPr>
            <a:noAutofit/>
          </a:bodyPr>
          <a:lstStyle/>
          <a:p>
            <a:r>
              <a:rPr lang="es-US" b="1" dirty="0"/>
              <a:t>Principales signos</a:t>
            </a:r>
            <a:r>
              <a:rPr lang="es-US" dirty="0"/>
              <a:t>: Propensión a hematomas (moretones), hemorragias “espontáneas”, y hemorragias excesivas.</a:t>
            </a:r>
          </a:p>
          <a:p>
            <a:r>
              <a:rPr lang="es-US" dirty="0"/>
              <a:t>Los síntomas de hemorragias articulares a una edad muy joven constituyen un indicador clave de hemofilia grave, además de los siguientes:</a:t>
            </a:r>
          </a:p>
          <a:p>
            <a:pPr lvl="1"/>
            <a:r>
              <a:rPr lang="es-US" dirty="0"/>
              <a:t>Hemorragias intramusculares y en tejidos blandos</a:t>
            </a:r>
          </a:p>
          <a:p>
            <a:pPr lvl="1"/>
            <a:r>
              <a:rPr lang="es-US" dirty="0"/>
              <a:t>Hemorragias relacionadas con procedimientos médicos </a:t>
            </a:r>
          </a:p>
          <a:p>
            <a:pPr lvl="1"/>
            <a:r>
              <a:rPr lang="es-US" dirty="0"/>
              <a:t>Hemorragias mucocutáneas </a:t>
            </a:r>
          </a:p>
          <a:p>
            <a:pPr lvl="1"/>
            <a:r>
              <a:rPr lang="es-US" dirty="0"/>
              <a:t>Hemorragias intracraneales</a:t>
            </a:r>
          </a:p>
          <a:p>
            <a:pPr lvl="1"/>
            <a:endParaRPr lang="en-CA" dirty="0"/>
          </a:p>
        </p:txBody>
      </p:sp>
      <p:pic>
        <p:nvPicPr>
          <p:cNvPr id="5" name="Picture 4">
            <a:extLst>
              <a:ext uri="{FF2B5EF4-FFF2-40B4-BE49-F238E27FC236}">
                <a16:creationId xmlns:a16="http://schemas.microsoft.com/office/drawing/2014/main" id="{52B4DCFC-3C17-8447-AC2B-DAA6BA762766}"/>
              </a:ext>
            </a:extLst>
          </p:cNvPr>
          <p:cNvPicPr>
            <a:picLocks noChangeAspect="1"/>
          </p:cNvPicPr>
          <p:nvPr/>
        </p:nvPicPr>
        <p:blipFill>
          <a:blip r:embed="rId2"/>
          <a:stretch>
            <a:fillRect/>
          </a:stretch>
        </p:blipFill>
        <p:spPr>
          <a:xfrm flipH="1">
            <a:off x="6872835" y="1717998"/>
            <a:ext cx="2164876" cy="3222602"/>
          </a:xfrm>
          <a:prstGeom prst="roundRect">
            <a:avLst/>
          </a:prstGeom>
        </p:spPr>
      </p:pic>
      <p:pic>
        <p:nvPicPr>
          <p:cNvPr id="10" name="Picture 9">
            <a:extLst>
              <a:ext uri="{FF2B5EF4-FFF2-40B4-BE49-F238E27FC236}">
                <a16:creationId xmlns:a16="http://schemas.microsoft.com/office/drawing/2014/main" id="{94B04533-3602-F44D-9520-E8BC4E0001C7}"/>
              </a:ext>
            </a:extLst>
          </p:cNvPr>
          <p:cNvPicPr>
            <a:picLocks noChangeAspect="1"/>
          </p:cNvPicPr>
          <p:nvPr/>
        </p:nvPicPr>
        <p:blipFill>
          <a:blip r:embed="rId3"/>
          <a:stretch>
            <a:fillRect/>
          </a:stretch>
        </p:blipFill>
        <p:spPr>
          <a:xfrm rot="5400000">
            <a:off x="8926166" y="2120824"/>
            <a:ext cx="3222603" cy="2416952"/>
          </a:xfrm>
          <a:prstGeom prst="roundRect">
            <a:avLst/>
          </a:prstGeom>
        </p:spPr>
      </p:pic>
    </p:spTree>
    <p:extLst>
      <p:ext uri="{BB962C8B-B14F-4D97-AF65-F5344CB8AC3E}">
        <p14:creationId xmlns:p14="http://schemas.microsoft.com/office/powerpoint/2010/main" val="406802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CE32FAF-AF35-BF4F-B467-EAEA8F79C3CD}"/>
              </a:ext>
            </a:extLst>
          </p:cNvPr>
          <p:cNvSpPr>
            <a:spLocks noGrp="1"/>
          </p:cNvSpPr>
          <p:nvPr>
            <p:ph type="title"/>
          </p:nvPr>
        </p:nvSpPr>
        <p:spPr/>
        <p:txBody>
          <a:bodyPr>
            <a:normAutofit/>
          </a:bodyPr>
          <a:lstStyle/>
          <a:p>
            <a:pPr>
              <a:lnSpc>
                <a:spcPct val="100000"/>
              </a:lnSpc>
            </a:pPr>
            <a:r>
              <a:rPr lang="es-US" dirty="0">
                <a:latin typeface="Arial" panose="020B0604020202020204" pitchFamily="34" charset="0"/>
                <a:cs typeface="Arial" panose="020B0604020202020204" pitchFamily="34" charset="0"/>
              </a:rPr>
              <a:t>Manifestaciones hemorrágicas</a:t>
            </a:r>
            <a:endParaRPr lang="es-US" sz="3400" b="1" dirty="0">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id="{DF873A10-06CD-1141-BAF5-62C13BF4F79D}"/>
              </a:ext>
            </a:extLst>
          </p:cNvPr>
          <p:cNvSpPr>
            <a:spLocks noGrp="1"/>
          </p:cNvSpPr>
          <p:nvPr>
            <p:ph idx="1"/>
          </p:nvPr>
        </p:nvSpPr>
        <p:spPr>
          <a:xfrm>
            <a:off x="838199" y="5252720"/>
            <a:ext cx="10515600" cy="876084"/>
          </a:xfrm>
        </p:spPr>
        <p:txBody>
          <a:bodyPr>
            <a:normAutofit/>
          </a:bodyPr>
          <a:lstStyle/>
          <a:p>
            <a:pPr marL="0" indent="0" algn="ctr">
              <a:lnSpc>
                <a:spcPct val="100000"/>
              </a:lnSpc>
              <a:buNone/>
            </a:pPr>
            <a:r>
              <a:rPr lang="es-US" sz="2000" i="0" u="none" strike="noStrike" baseline="0" dirty="0">
                <a:latin typeface="Arial" panose="020B0604020202020204" pitchFamily="34" charset="0"/>
                <a:cs typeface="Arial" panose="020B0604020202020204" pitchFamily="34" charset="0"/>
              </a:rPr>
              <a:t>La gravedad de la hemorragia está correlacionada con el grado de deficiencia de factor de coagulación, con base en un ensayo de factor para demostrar la deficiencia de </a:t>
            </a:r>
            <a:r>
              <a:rPr lang="es-US" sz="2000" dirty="0">
                <a:latin typeface="Arial" panose="020B0604020202020204" pitchFamily="34" charset="0"/>
                <a:cs typeface="Arial" panose="020B0604020202020204" pitchFamily="34" charset="0"/>
              </a:rPr>
              <a:t>FVIII o FIX.</a:t>
            </a:r>
            <a:endParaRPr lang="es-US" sz="2000" i="0" u="none" strike="noStrike" baseline="0" dirty="0">
              <a:latin typeface="Arial" panose="020B0604020202020204" pitchFamily="34" charset="0"/>
              <a:cs typeface="Arial" panose="020B0604020202020204" pitchFamily="34" charset="0"/>
            </a:endParaRPr>
          </a:p>
        </p:txBody>
      </p:sp>
      <p:graphicFrame>
        <p:nvGraphicFramePr>
          <p:cNvPr id="5" name="Table 6">
            <a:extLst>
              <a:ext uri="{FF2B5EF4-FFF2-40B4-BE49-F238E27FC236}">
                <a16:creationId xmlns:a16="http://schemas.microsoft.com/office/drawing/2014/main" id="{6A958B03-234C-C342-88CC-B2A8D7070734}"/>
              </a:ext>
            </a:extLst>
          </p:cNvPr>
          <p:cNvGraphicFramePr>
            <a:graphicFrameLocks noGrp="1"/>
          </p:cNvGraphicFramePr>
          <p:nvPr>
            <p:extLst>
              <p:ext uri="{D42A27DB-BD31-4B8C-83A1-F6EECF244321}">
                <p14:modId xmlns:p14="http://schemas.microsoft.com/office/powerpoint/2010/main" val="1538868657"/>
              </p:ext>
            </p:extLst>
          </p:nvPr>
        </p:nvGraphicFramePr>
        <p:xfrm>
          <a:off x="838199" y="1811175"/>
          <a:ext cx="10877552" cy="3108960"/>
        </p:xfrm>
        <a:graphic>
          <a:graphicData uri="http://schemas.openxmlformats.org/drawingml/2006/table">
            <a:tbl>
              <a:tblPr firstRow="1" bandRow="1">
                <a:tableStyleId>{3B4B98B0-60AC-42C2-AFA5-B58CD77FA1E5}</a:tableStyleId>
              </a:tblPr>
              <a:tblGrid>
                <a:gridCol w="1603444">
                  <a:extLst>
                    <a:ext uri="{9D8B030D-6E8A-4147-A177-3AD203B41FA5}">
                      <a16:colId xmlns:a16="http://schemas.microsoft.com/office/drawing/2014/main" val="2594553570"/>
                    </a:ext>
                  </a:extLst>
                </a:gridCol>
                <a:gridCol w="2052536">
                  <a:extLst>
                    <a:ext uri="{9D8B030D-6E8A-4147-A177-3AD203B41FA5}">
                      <a16:colId xmlns:a16="http://schemas.microsoft.com/office/drawing/2014/main" val="3998076085"/>
                    </a:ext>
                  </a:extLst>
                </a:gridCol>
                <a:gridCol w="7221572">
                  <a:extLst>
                    <a:ext uri="{9D8B030D-6E8A-4147-A177-3AD203B41FA5}">
                      <a16:colId xmlns:a16="http://schemas.microsoft.com/office/drawing/2014/main" val="3628527644"/>
                    </a:ext>
                  </a:extLst>
                </a:gridCol>
              </a:tblGrid>
              <a:tr h="409423">
                <a:tc>
                  <a:txBody>
                    <a:bodyPr/>
                    <a:lstStyle/>
                    <a:p>
                      <a:pPr algn="ctr"/>
                      <a:r>
                        <a:rPr lang="es-US" sz="2000" b="1" kern="1200" noProof="0" dirty="0">
                          <a:solidFill>
                            <a:srgbClr val="008BB0"/>
                          </a:solidFill>
                          <a:latin typeface="+mn-lt"/>
                          <a:ea typeface="+mn-ea"/>
                          <a:cs typeface="+mn-cs"/>
                        </a:rPr>
                        <a:t>Gravedad</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1" noProof="0" dirty="0">
                          <a:solidFill>
                            <a:srgbClr val="008BB0"/>
                          </a:solidFill>
                        </a:rPr>
                        <a:t>Nivel de factor de coagulación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1" noProof="0" dirty="0">
                          <a:solidFill>
                            <a:srgbClr val="008BB0"/>
                          </a:solidFill>
                        </a:rPr>
                        <a:t>Episodios hemorrágicos</a:t>
                      </a:r>
                      <a:endParaRPr lang="es-US" sz="2000" b="0" noProof="0" dirty="0">
                        <a:solidFill>
                          <a:srgbClr val="008BB0"/>
                        </a:solidFill>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956459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noProof="0" dirty="0"/>
                        <a:t>Leve</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0" noProof="0" dirty="0"/>
                        <a:t>5-40 UI/dL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noProof="0" dirty="0">
                          <a:latin typeface="Arial" panose="020B0604020202020204" pitchFamily="34" charset="0"/>
                          <a:cs typeface="Arial" panose="020B0604020202020204" pitchFamily="34" charset="0"/>
                        </a:rPr>
                        <a:t>Hemorragias graves por traumatismos o cirugías mayores; hemorragias espontáneas poco comunes.</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9087873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noProof="0" dirty="0">
                          <a:latin typeface="Arial" panose="020B0604020202020204" pitchFamily="34" charset="0"/>
                          <a:cs typeface="Arial" panose="020B0604020202020204" pitchFamily="34" charset="0"/>
                        </a:rPr>
                        <a:t>Moderada</a:t>
                      </a:r>
                      <a:endParaRPr lang="es-US" sz="2000" b="1" noProof="0"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noProof="0" dirty="0">
                          <a:latin typeface="Arial" panose="020B0604020202020204" pitchFamily="34" charset="0"/>
                          <a:cs typeface="Arial" panose="020B0604020202020204" pitchFamily="34" charset="0"/>
                        </a:rPr>
                        <a:t>1-5 UI/dL</a:t>
                      </a:r>
                      <a:endParaRPr lang="es-US" sz="2000" noProof="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noProof="0" dirty="0">
                          <a:latin typeface="Arial" panose="020B0604020202020204" pitchFamily="34" charset="0"/>
                          <a:cs typeface="Arial" panose="020B0604020202020204" pitchFamily="34" charset="0"/>
                        </a:rPr>
                        <a:t>Hemorragias espontáneas ocasionales; hemorragias prolongadas debidas a traumatismos o cirugías menores.</a:t>
                      </a:r>
                      <a:endParaRPr lang="es-US" sz="2000" noProof="0"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645129103"/>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noProof="0" dirty="0"/>
                        <a:t>Grave</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2000" b="0" noProof="0" dirty="0"/>
                        <a:t>&lt;1 UI/dL</a:t>
                      </a:r>
                      <a:endParaRPr lang="es-US" sz="2000" b="1" noProof="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noProof="0" dirty="0">
                          <a:latin typeface="Arial" panose="020B0604020202020204" pitchFamily="34" charset="0"/>
                          <a:cs typeface="Arial" panose="020B0604020202020204" pitchFamily="34" charset="0"/>
                        </a:rPr>
                        <a:t>Hemorragias espontáneas en articulaciones o músculos, predominantemente en ausencia de desafíos hemostáticos identificables.</a:t>
                      </a:r>
                      <a:endParaRPr lang="es-US" sz="2000" noProof="0"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40964586"/>
                  </a:ext>
                </a:extLst>
              </a:tr>
            </a:tbl>
          </a:graphicData>
        </a:graphic>
      </p:graphicFrame>
    </p:spTree>
    <p:extLst>
      <p:ext uri="{BB962C8B-B14F-4D97-AF65-F5344CB8AC3E}">
        <p14:creationId xmlns:p14="http://schemas.microsoft.com/office/powerpoint/2010/main" val="282895132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5391</TotalTime>
  <Words>3562</Words>
  <Application>Microsoft Office PowerPoint</Application>
  <PresentationFormat>Widescreen</PresentationFormat>
  <Paragraphs>232</Paragraphs>
  <Slides>38</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Guías para el tratamiento de la hemofilia, para todos</vt:lpstr>
      <vt:lpstr>Guías de la FMH para el tratamiento de la hemofilia</vt:lpstr>
      <vt:lpstr>Capítulo 2: Atención integral de la hemofilia</vt:lpstr>
      <vt:lpstr>Divulgaciones: Kate Khair</vt:lpstr>
      <vt:lpstr>Autores</vt:lpstr>
      <vt:lpstr>Hemofilia A y B</vt:lpstr>
      <vt:lpstr>Prevalencia</vt:lpstr>
      <vt:lpstr>Diagnóstico clínico</vt:lpstr>
      <vt:lpstr>Manifestaciones hemorrágicas</vt:lpstr>
      <vt:lpstr>Componentes clave de la atención integral: El equipo de atención integral</vt:lpstr>
      <vt:lpstr>Atención integral</vt:lpstr>
      <vt:lpstr>Atención integral</vt:lpstr>
      <vt:lpstr>Atención integral Coordinación y administración de la atención</vt:lpstr>
      <vt:lpstr>Atención integral Registro de pacientes y recolección de datos</vt:lpstr>
      <vt:lpstr>Atención integral Instrucción y apoyo al paciente/cuidador</vt:lpstr>
      <vt:lpstr>Acondicionamiento y actividad física</vt:lpstr>
      <vt:lpstr>Acondicionamiento y actividad física</vt:lpstr>
      <vt:lpstr>Tratamiento complementario</vt:lpstr>
      <vt:lpstr>Tratamiento complementario</vt:lpstr>
      <vt:lpstr>Terapia en el hogar</vt:lpstr>
      <vt:lpstr>Terapia en el hogar Automanejo</vt:lpstr>
      <vt:lpstr>Caso clínico</vt:lpstr>
      <vt:lpstr>Control del dolor Agudo</vt:lpstr>
      <vt:lpstr>Control del dolor Agudo</vt:lpstr>
      <vt:lpstr>Control del dolor - Dolor posoperatorio</vt:lpstr>
      <vt:lpstr>Control del dolor Artropatía hemofílica crónica</vt:lpstr>
      <vt:lpstr>Control del dolor Artropatía hemofílica crónica</vt:lpstr>
      <vt:lpstr>Control del dolor Artropatía hemofílica crónica</vt:lpstr>
      <vt:lpstr>Atención y tratamiento dentales</vt:lpstr>
      <vt:lpstr>Atención y tratamiento dentales</vt:lpstr>
      <vt:lpstr>Atención y tratamiento dentales Cuidados orales</vt:lpstr>
      <vt:lpstr>Atención y tratamiento dentales Cirugía y procedimientos invasivos</vt:lpstr>
      <vt:lpstr>Transición de atención pediátrica a atención adulta</vt:lpstr>
      <vt:lpstr>Caso clínico</vt:lpstr>
      <vt:lpstr>Transición de atención pediátrica a atención adulta</vt:lpstr>
      <vt:lpstr>Transición de atención pediátrica a atención adulta</vt:lpstr>
      <vt:lpstr>Conclusiones</vt:lpstr>
      <vt:lpstr>Agradecemos el apoyo de Hemophilia Alliance para la preparación de esta presentación.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Jubb</dc:creator>
  <cp:lastModifiedBy>Julia Chadwick</cp:lastModifiedBy>
  <cp:revision>178</cp:revision>
  <dcterms:created xsi:type="dcterms:W3CDTF">2020-08-28T16:07:48Z</dcterms:created>
  <dcterms:modified xsi:type="dcterms:W3CDTF">2021-08-09T15:42:54Z</dcterms:modified>
</cp:coreProperties>
</file>