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5" r:id="rId1"/>
  </p:sldMasterIdLst>
  <p:notesMasterIdLst>
    <p:notesMasterId r:id="rId34"/>
  </p:notesMasterIdLst>
  <p:handoutMasterIdLst>
    <p:handoutMasterId r:id="rId35"/>
  </p:handoutMasterIdLst>
  <p:sldIdLst>
    <p:sldId id="2967" r:id="rId2"/>
    <p:sldId id="2968" r:id="rId3"/>
    <p:sldId id="2808" r:id="rId4"/>
    <p:sldId id="2970" r:id="rId5"/>
    <p:sldId id="2966" r:id="rId6"/>
    <p:sldId id="2810" r:id="rId7"/>
    <p:sldId id="2892" r:id="rId8"/>
    <p:sldId id="2907" r:id="rId9"/>
    <p:sldId id="2920" r:id="rId10"/>
    <p:sldId id="2908" r:id="rId11"/>
    <p:sldId id="2903" r:id="rId12"/>
    <p:sldId id="2909" r:id="rId13"/>
    <p:sldId id="2972" r:id="rId14"/>
    <p:sldId id="2895" r:id="rId15"/>
    <p:sldId id="2911" r:id="rId16"/>
    <p:sldId id="2910" r:id="rId17"/>
    <p:sldId id="2922" r:id="rId18"/>
    <p:sldId id="2914" r:id="rId19"/>
    <p:sldId id="2912" r:id="rId20"/>
    <p:sldId id="2915" r:id="rId21"/>
    <p:sldId id="2974" r:id="rId22"/>
    <p:sldId id="2897" r:id="rId23"/>
    <p:sldId id="2973" r:id="rId24"/>
    <p:sldId id="2916" r:id="rId25"/>
    <p:sldId id="2905" r:id="rId26"/>
    <p:sldId id="2925" r:id="rId27"/>
    <p:sldId id="2926" r:id="rId28"/>
    <p:sldId id="2898" r:id="rId29"/>
    <p:sldId id="2906" r:id="rId30"/>
    <p:sldId id="2900" r:id="rId31"/>
    <p:sldId id="2917" r:id="rId32"/>
    <p:sldId id="2764" r:id="rId33"/>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 Chadwick" initials="JC" lastIdx="2" clrIdx="0">
    <p:extLst>
      <p:ext uri="{19B8F6BF-5375-455C-9EA6-DF929625EA0E}">
        <p15:presenceInfo xmlns:p15="http://schemas.microsoft.com/office/powerpoint/2012/main" userId="S::jchadwick@wfh.org::bd1ae82f-124b-4de6-bc22-d4eddcd0bf4b" providerId="AD"/>
      </p:ext>
    </p:extLst>
  </p:cmAuthor>
  <p:cmAuthor id="2" name="Karine Igartua, Dr" initials="KID" lastIdx="1" clrIdx="1">
    <p:extLst>
      <p:ext uri="{19B8F6BF-5375-455C-9EA6-DF929625EA0E}">
        <p15:presenceInfo xmlns:p15="http://schemas.microsoft.com/office/powerpoint/2012/main" userId="S::karine.igartua@mcgill.ca::0db75cb2-a157-489c-977a-76c312e8a96c" providerId="AD"/>
      </p:ext>
    </p:extLst>
  </p:cmAuthor>
  <p:cmAuthor id="3" name="Mariana Fregoso Lomas" initials="MFL" lastIdx="5" clrIdx="2">
    <p:extLst>
      <p:ext uri="{19B8F6BF-5375-455C-9EA6-DF929625EA0E}">
        <p15:presenceInfo xmlns:p15="http://schemas.microsoft.com/office/powerpoint/2012/main" userId="Mariana Fregoso Loma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D2E"/>
    <a:srgbClr val="008B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59342B-13BF-4B6E-BD6C-13AA11A37D49}" v="58" dt="2021-03-10T15:09:57.5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86957" autoAdjust="0"/>
  </p:normalViewPr>
  <p:slideViewPr>
    <p:cSldViewPr snapToGrid="0" snapToObjects="1">
      <p:cViewPr varScale="1">
        <p:scale>
          <a:sx n="95" d="100"/>
          <a:sy n="95" d="100"/>
        </p:scale>
        <p:origin x="1062" y="90"/>
      </p:cViewPr>
      <p:guideLst>
        <p:guide orient="horz" pos="2160"/>
        <p:guide pos="3840"/>
      </p:guideLst>
    </p:cSldViewPr>
  </p:slideViewPr>
  <p:outlineViewPr>
    <p:cViewPr>
      <p:scale>
        <a:sx n="33" d="100"/>
        <a:sy n="33" d="100"/>
      </p:scale>
      <p:origin x="0" y="-23508"/>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6038" y="0"/>
            <a:ext cx="2951162" cy="496888"/>
          </a:xfrm>
          <a:prstGeom prst="rect">
            <a:avLst/>
          </a:prstGeom>
        </p:spPr>
        <p:txBody>
          <a:bodyPr vert="horz" lIns="91440" tIns="45720" rIns="91440" bIns="45720" rtlCol="0"/>
          <a:lstStyle>
            <a:lvl1pPr algn="r">
              <a:defRPr sz="1200"/>
            </a:lvl1pPr>
          </a:lstStyle>
          <a:p>
            <a:fld id="{730BB77D-DC02-4454-BB0D-397D9D6FA2F1}" type="datetimeFigureOut">
              <a:rPr lang="en-GB" smtClean="0"/>
              <a:t>09/08/2021</a:t>
            </a:fld>
            <a:endParaRPr lang="en-GB" dirty="0"/>
          </a:p>
        </p:txBody>
      </p:sp>
      <p:sp>
        <p:nvSpPr>
          <p:cNvPr id="4" name="Footer Placeholder 3"/>
          <p:cNvSpPr>
            <a:spLocks noGrp="1"/>
          </p:cNvSpPr>
          <p:nvPr>
            <p:ph type="ftr" sz="quarter" idx="2"/>
          </p:nvPr>
        </p:nvSpPr>
        <p:spPr>
          <a:xfrm>
            <a:off x="0" y="9442450"/>
            <a:ext cx="2951163" cy="49688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6038" y="9442450"/>
            <a:ext cx="2951162" cy="496888"/>
          </a:xfrm>
          <a:prstGeom prst="rect">
            <a:avLst/>
          </a:prstGeom>
        </p:spPr>
        <p:txBody>
          <a:bodyPr vert="horz" lIns="91440" tIns="45720" rIns="91440" bIns="45720" rtlCol="0" anchor="b"/>
          <a:lstStyle>
            <a:lvl1pPr algn="r">
              <a:defRPr sz="1200"/>
            </a:lvl1pPr>
          </a:lstStyle>
          <a:p>
            <a:fld id="{B00E40BC-8276-4C6B-9C83-4969187C12F1}" type="slidenum">
              <a:rPr lang="en-GB" smtClean="0"/>
              <a:t>‹#›</a:t>
            </a:fld>
            <a:endParaRPr lang="en-GB" dirty="0"/>
          </a:p>
        </p:txBody>
      </p:sp>
    </p:spTree>
    <p:extLst>
      <p:ext uri="{BB962C8B-B14F-4D97-AF65-F5344CB8AC3E}">
        <p14:creationId xmlns:p14="http://schemas.microsoft.com/office/powerpoint/2010/main" val="2040295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A0A2A73B-7DB9-6943-A389-8374875A2C8E}" type="datetimeFigureOut">
              <a:rPr lang="en-US" smtClean="0"/>
              <a:t>8/9/2021</a:t>
            </a:fld>
            <a:endParaRPr lang="en-US" dirty="0"/>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38F14F07-66F3-8E44-8DF6-7B4782CC2973}" type="slidenum">
              <a:rPr lang="en-US" smtClean="0"/>
              <a:t>‹#›</a:t>
            </a:fld>
            <a:endParaRPr lang="en-US" dirty="0"/>
          </a:p>
        </p:txBody>
      </p:sp>
    </p:spTree>
    <p:extLst>
      <p:ext uri="{BB962C8B-B14F-4D97-AF65-F5344CB8AC3E}">
        <p14:creationId xmlns:p14="http://schemas.microsoft.com/office/powerpoint/2010/main" val="4085788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BBCE48-BBE6-4F6B-B025-041E5A993504}" type="slidenum">
              <a:rPr lang="en-CA" smtClean="0"/>
              <a:t>2</a:t>
            </a:fld>
            <a:endParaRPr lang="en-CA" dirty="0"/>
          </a:p>
        </p:txBody>
      </p:sp>
    </p:spTree>
    <p:extLst>
      <p:ext uri="{BB962C8B-B14F-4D97-AF65-F5344CB8AC3E}">
        <p14:creationId xmlns:p14="http://schemas.microsoft.com/office/powerpoint/2010/main" val="3159658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BBCE48-BBE6-4F6B-B025-041E5A993504}" type="slidenum">
              <a:rPr lang="en-CA" smtClean="0"/>
              <a:t>5</a:t>
            </a:fld>
            <a:endParaRPr lang="en-CA" dirty="0"/>
          </a:p>
        </p:txBody>
      </p:sp>
    </p:spTree>
    <p:extLst>
      <p:ext uri="{BB962C8B-B14F-4D97-AF65-F5344CB8AC3E}">
        <p14:creationId xmlns:p14="http://schemas.microsoft.com/office/powerpoint/2010/main" val="4030541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06AF15-8A5C-4CF2-A296-805ED02749C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5820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8F14F07-66F3-8E44-8DF6-7B4782CC2973}" type="slidenum">
              <a:rPr lang="en-US" smtClean="0"/>
              <a:t>8</a:t>
            </a:fld>
            <a:endParaRPr lang="en-US" dirty="0"/>
          </a:p>
        </p:txBody>
      </p:sp>
    </p:spTree>
    <p:extLst>
      <p:ext uri="{BB962C8B-B14F-4D97-AF65-F5344CB8AC3E}">
        <p14:creationId xmlns:p14="http://schemas.microsoft.com/office/powerpoint/2010/main" val="1304103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F14F07-66F3-8E44-8DF6-7B4782CC2973}"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626958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F14F07-66F3-8E44-8DF6-7B4782CC2973}" type="slidenum">
              <a:rPr lang="en-US" smtClean="0"/>
              <a:t>21</a:t>
            </a:fld>
            <a:endParaRPr lang="en-US" dirty="0"/>
          </a:p>
        </p:txBody>
      </p:sp>
    </p:spTree>
    <p:extLst>
      <p:ext uri="{BB962C8B-B14F-4D97-AF65-F5344CB8AC3E}">
        <p14:creationId xmlns:p14="http://schemas.microsoft.com/office/powerpoint/2010/main" val="1096442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8F14F07-66F3-8E44-8DF6-7B4782CC2973}" type="slidenum">
              <a:rPr lang="en-US" smtClean="0"/>
              <a:t>28</a:t>
            </a:fld>
            <a:endParaRPr lang="en-US" dirty="0"/>
          </a:p>
        </p:txBody>
      </p:sp>
    </p:spTree>
    <p:extLst>
      <p:ext uri="{BB962C8B-B14F-4D97-AF65-F5344CB8AC3E}">
        <p14:creationId xmlns:p14="http://schemas.microsoft.com/office/powerpoint/2010/main" val="3470109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2.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3" name="Content Placeholder 2"/>
          <p:cNvSpPr>
            <a:spLocks noGrp="1"/>
          </p:cNvSpPr>
          <p:nvPr>
            <p:ph idx="1"/>
          </p:nvPr>
        </p:nvSpPr>
        <p:spPr/>
        <p:txBody>
          <a:bodyPr/>
          <a:lstStyle>
            <a:lvl1pPr>
              <a:buClr>
                <a:srgbClr val="642566"/>
              </a:buClr>
              <a:defRPr/>
            </a:lvl1pPr>
            <a:lvl2pPr>
              <a:buClr>
                <a:srgbClr val="642566"/>
              </a:buClr>
              <a:defRPr/>
            </a:lvl2pPr>
            <a:lvl3pPr>
              <a:buClr>
                <a:srgbClr val="642566"/>
              </a:buClr>
              <a:defRPr/>
            </a:lvl3pPr>
            <a:lvl4pPr>
              <a:buClr>
                <a:srgbClr val="642566"/>
              </a:buClr>
              <a:defRPr/>
            </a:lvl4pPr>
            <a:lvl5pPr>
              <a:buClr>
                <a:srgbClr val="64256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6"/>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
        <p:nvSpPr>
          <p:cNvPr id="8" name="Slide Number Placeholder 7"/>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814A5-5B67-49A0-A5BA-40050328EF92}" type="slidenum">
              <a:rPr kumimoji="0" lang="en-CA" sz="11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1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89120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219200" y="1122363"/>
            <a:ext cx="9144000" cy="2387600"/>
          </a:xfrm>
        </p:spPr>
        <p:txBody>
          <a:bodyPr anchor="b">
            <a:norm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219200" y="3602038"/>
            <a:ext cx="9144000" cy="26463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31270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814A5-5B67-49A0-A5BA-40050328EF92}" type="slidenum">
              <a:rPr kumimoji="0" lang="en-CA" sz="11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1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4" name="Text Placeholder 6">
            <a:extLst>
              <a:ext uri="{FF2B5EF4-FFF2-40B4-BE49-F238E27FC236}">
                <a16:creationId xmlns:a16="http://schemas.microsoft.com/office/drawing/2014/main" id="{F276C467-B1B5-48BF-859F-C41555A9A4E8}"/>
              </a:ext>
            </a:extLst>
          </p:cNvPr>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Tree>
    <p:extLst>
      <p:ext uri="{BB962C8B-B14F-4D97-AF65-F5344CB8AC3E}">
        <p14:creationId xmlns:p14="http://schemas.microsoft.com/office/powerpoint/2010/main" val="2962825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2D72D790-C515-493E-8CE0-5E9DF2BDFF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038394" y="0"/>
            <a:ext cx="2153606" cy="1030288"/>
          </a:xfrm>
          <a:prstGeom prst="rect">
            <a:avLst/>
          </a:prstGeom>
        </p:spPr>
      </p:pic>
      <p:pic>
        <p:nvPicPr>
          <p:cNvPr id="7" name="Picture 6">
            <a:extLst>
              <a:ext uri="{FF2B5EF4-FFF2-40B4-BE49-F238E27FC236}">
                <a16:creationId xmlns:a16="http://schemas.microsoft.com/office/drawing/2014/main" id="{B8B9362B-55A2-4FF8-B78E-B908424C20D7}"/>
              </a:ext>
            </a:extLst>
          </p:cNvPr>
          <p:cNvPicPr>
            <a:picLocks noChangeAspect="1"/>
          </p:cNvPicPr>
          <p:nvPr userDrawn="1"/>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Lst>
          </a:blip>
          <a:srcRect t="37776"/>
          <a:stretch/>
        </p:blipFill>
        <p:spPr>
          <a:xfrm>
            <a:off x="-1" y="6003985"/>
            <a:ext cx="12192000" cy="872820"/>
          </a:xfrm>
          <a:prstGeom prst="rect">
            <a:avLst/>
          </a:prstGeom>
        </p:spPr>
      </p:pic>
      <p:sp>
        <p:nvSpPr>
          <p:cNvPr id="9" name="TextBox 8">
            <a:extLst>
              <a:ext uri="{FF2B5EF4-FFF2-40B4-BE49-F238E27FC236}">
                <a16:creationId xmlns:a16="http://schemas.microsoft.com/office/drawing/2014/main" id="{6FA9B1A5-C1BE-4B55-A2F7-3455EA5AF736}"/>
              </a:ext>
            </a:extLst>
          </p:cNvPr>
          <p:cNvSpPr txBox="1"/>
          <p:nvPr userDrawn="1"/>
        </p:nvSpPr>
        <p:spPr>
          <a:xfrm>
            <a:off x="591941" y="6178785"/>
            <a:ext cx="10870095" cy="523220"/>
          </a:xfrm>
          <a:prstGeom prst="rect">
            <a:avLst/>
          </a:prstGeom>
          <a:noFill/>
        </p:spPr>
        <p:txBody>
          <a:bodyPr wrap="square" rtlCol="0">
            <a:spAutoFit/>
          </a:bodyPr>
          <a:lstStyle/>
          <a:p>
            <a:r>
              <a:rPr lang="es-ES" sz="2800" b="1" i="1" noProof="0" dirty="0">
                <a:solidFill>
                  <a:schemeClr val="bg1"/>
                </a:solidFill>
              </a:rPr>
              <a:t>Guías de la FMH para el Tratamiento de la Hemofilia, </a:t>
            </a:r>
            <a:r>
              <a:rPr lang="es-ES" sz="2800" b="1" i="0" noProof="0" dirty="0">
                <a:solidFill>
                  <a:schemeClr val="bg1"/>
                </a:solidFill>
              </a:rPr>
              <a:t>3ª Edición</a:t>
            </a:r>
          </a:p>
        </p:txBody>
      </p:sp>
    </p:spTree>
    <p:extLst>
      <p:ext uri="{BB962C8B-B14F-4D97-AF65-F5344CB8AC3E}">
        <p14:creationId xmlns:p14="http://schemas.microsoft.com/office/powerpoint/2010/main" val="62680766"/>
      </p:ext>
    </p:extLst>
  </p:cSld>
  <p:clrMapOvr>
    <a:masterClrMapping/>
  </p:clrMapOvr>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FF3365-1B3B-AE40-897B-3F273547EDE7}"/>
              </a:ext>
            </a:extLst>
          </p:cNvPr>
          <p:cNvSpPr>
            <a:spLocks noGrp="1"/>
          </p:cNvSpPr>
          <p:nvPr>
            <p:ph type="title"/>
          </p:nvPr>
        </p:nvSpPr>
        <p:spPr>
          <a:xfrm>
            <a:off x="838199" y="225425"/>
            <a:ext cx="10515599" cy="1090079"/>
          </a:xfrm>
          <a:prstGeom prst="rect">
            <a:avLst/>
          </a:prstGeom>
        </p:spPr>
        <p:txBody>
          <a:bodyPr vert="horz" lIns="91440" tIns="45720" rIns="91440" bIns="45720" rtlCol="0" anchor="ctr">
            <a:normAutofit/>
          </a:bodyPr>
          <a:lstStyle/>
          <a:p>
            <a:r>
              <a:rPr lang="en-US" dirty="0"/>
              <a:t>Click to edit Master title style</a:t>
            </a:r>
            <a:br>
              <a:rPr lang="en-US" dirty="0"/>
            </a:br>
            <a:endParaRPr lang="en-US" dirty="0"/>
          </a:p>
        </p:txBody>
      </p:sp>
      <p:sp>
        <p:nvSpPr>
          <p:cNvPr id="3" name="Text Placeholder 2">
            <a:extLst>
              <a:ext uri="{FF2B5EF4-FFF2-40B4-BE49-F238E27FC236}">
                <a16:creationId xmlns:a16="http://schemas.microsoft.com/office/drawing/2014/main" id="{C2DC2FB9-82F0-7645-AE9C-21EDC14F354F}"/>
              </a:ext>
            </a:extLst>
          </p:cNvPr>
          <p:cNvSpPr>
            <a:spLocks noGrp="1"/>
          </p:cNvSpPr>
          <p:nvPr>
            <p:ph type="body" idx="1"/>
          </p:nvPr>
        </p:nvSpPr>
        <p:spPr>
          <a:xfrm>
            <a:off x="838200" y="1562100"/>
            <a:ext cx="10515600" cy="46148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99C6682-5A17-3349-B2C2-42FD07376596}"/>
              </a:ext>
            </a:extLst>
          </p:cNvPr>
          <p:cNvSpPr>
            <a:spLocks noGrp="1"/>
          </p:cNvSpPr>
          <p:nvPr>
            <p:ph type="sldNum" sz="quarter" idx="4"/>
          </p:nvPr>
        </p:nvSpPr>
        <p:spPr>
          <a:xfrm>
            <a:off x="241300" y="6356350"/>
            <a:ext cx="596900" cy="365125"/>
          </a:xfrm>
          <a:prstGeom prst="rect">
            <a:avLst/>
          </a:prstGeom>
        </p:spPr>
        <p:txBody>
          <a:bodyPr vert="horz" lIns="91440" tIns="45720" rIns="91440" bIns="0" rtlCol="0" anchor="b"/>
          <a:lstStyle>
            <a:lvl1pPr algn="r">
              <a:defRPr sz="11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AC8732-66C3-AF47-99DC-2B6DA4C694F7}" type="slidenum">
              <a:rPr kumimoji="0" lang="en-US" sz="11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C667B1BE-FB9D-4955-AE31-DCA4774DB769}"/>
              </a:ext>
            </a:extLst>
          </p:cNvPr>
          <p:cNvPicPr>
            <a:picLocks noChangeAspect="1"/>
          </p:cNvPicPr>
          <p:nvPr userDrawn="1"/>
        </p:nvPicPr>
        <p:blipFill rotWithShape="1">
          <a:blip r:embed="rId6"/>
          <a:srcRect t="228" b="228"/>
          <a:stretch/>
        </p:blipFill>
        <p:spPr>
          <a:xfrm>
            <a:off x="10827943" y="6028343"/>
            <a:ext cx="1257027" cy="656013"/>
          </a:xfrm>
          <a:prstGeom prst="rect">
            <a:avLst/>
          </a:prstGeom>
        </p:spPr>
      </p:pic>
      <p:pic>
        <p:nvPicPr>
          <p:cNvPr id="8" name="Picture 7">
            <a:extLst>
              <a:ext uri="{FF2B5EF4-FFF2-40B4-BE49-F238E27FC236}">
                <a16:creationId xmlns:a16="http://schemas.microsoft.com/office/drawing/2014/main" id="{609C7A7C-071F-4B63-90CB-BB6650ECC3A7}"/>
              </a:ext>
            </a:extLst>
          </p:cNvPr>
          <p:cNvPicPr>
            <a:picLocks noChangeAspect="1"/>
          </p:cNvPicPr>
          <p:nvPr userDrawn="1"/>
        </p:nvPicPr>
        <p:blipFill rotWithShape="1">
          <a:blip r:embed="rId7">
            <a:duotone>
              <a:prstClr val="black"/>
              <a:srgbClr val="008BB0">
                <a:tint val="45000"/>
                <a:satMod val="400000"/>
              </a:srgbClr>
            </a:duotone>
            <a:extLst>
              <a:ext uri="{BEBA8EAE-BF5A-486C-A8C5-ECC9F3942E4B}">
                <a14:imgProps xmlns:a14="http://schemas.microsoft.com/office/drawing/2010/main">
                  <a14:imgLayer r:embed="rId8">
                    <a14:imgEffect>
                      <a14:saturation sat="0"/>
                    </a14:imgEffect>
                  </a14:imgLayer>
                </a14:imgProps>
              </a:ext>
            </a:extLst>
          </a:blip>
          <a:srcRect b="96644"/>
          <a:stretch/>
        </p:blipFill>
        <p:spPr>
          <a:xfrm>
            <a:off x="0" y="6724650"/>
            <a:ext cx="12192000" cy="152400"/>
          </a:xfrm>
          <a:prstGeom prst="rect">
            <a:avLst/>
          </a:prstGeom>
        </p:spPr>
      </p:pic>
    </p:spTree>
    <p:extLst>
      <p:ext uri="{BB962C8B-B14F-4D97-AF65-F5344CB8AC3E}">
        <p14:creationId xmlns:p14="http://schemas.microsoft.com/office/powerpoint/2010/main" val="302837886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txStyles>
    <p:title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8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elearning.wfh.org/resource/diagnosis-of-hemophilia-and-other-bleeding-disorders-a-laboratory-manual/"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63469-532D-4691-87EF-3C3CB476CFBA}"/>
              </a:ext>
            </a:extLst>
          </p:cNvPr>
          <p:cNvSpPr>
            <a:spLocks noGrp="1"/>
          </p:cNvSpPr>
          <p:nvPr>
            <p:ph type="ctrTitle"/>
          </p:nvPr>
        </p:nvSpPr>
        <p:spPr>
          <a:xfrm>
            <a:off x="190500" y="1122363"/>
            <a:ext cx="11811000" cy="2387600"/>
          </a:xfrm>
        </p:spPr>
        <p:txBody>
          <a:bodyPr>
            <a:normAutofit/>
          </a:bodyPr>
          <a:lstStyle/>
          <a:p>
            <a:pPr>
              <a:lnSpc>
                <a:spcPct val="100000"/>
              </a:lnSpc>
            </a:pPr>
            <a:r>
              <a:rPr lang="es-US" dirty="0"/>
              <a:t>Guías para el tratamiento de la hemofilia, para todos</a:t>
            </a:r>
            <a:endParaRPr lang="en-CA" b="1" noProof="0" dirty="0"/>
          </a:p>
        </p:txBody>
      </p:sp>
      <p:sp>
        <p:nvSpPr>
          <p:cNvPr id="3" name="Subtitle 2">
            <a:extLst>
              <a:ext uri="{FF2B5EF4-FFF2-40B4-BE49-F238E27FC236}">
                <a16:creationId xmlns:a16="http://schemas.microsoft.com/office/drawing/2014/main" id="{AA7C183B-16C7-4831-96B4-F20CAE110378}"/>
              </a:ext>
            </a:extLst>
          </p:cNvPr>
          <p:cNvSpPr>
            <a:spLocks noGrp="1"/>
          </p:cNvSpPr>
          <p:nvPr>
            <p:ph type="subTitle" idx="1"/>
          </p:nvPr>
        </p:nvSpPr>
        <p:spPr/>
        <p:txBody>
          <a:bodyPr/>
          <a:lstStyle/>
          <a:p>
            <a:r>
              <a:rPr lang="es-US" dirty="0"/>
              <a:t>Una nueva y ambiciosa iniciativa de la Federación Mundial de Hemofilia</a:t>
            </a:r>
          </a:p>
        </p:txBody>
      </p:sp>
    </p:spTree>
    <p:extLst>
      <p:ext uri="{BB962C8B-B14F-4D97-AF65-F5344CB8AC3E}">
        <p14:creationId xmlns:p14="http://schemas.microsoft.com/office/powerpoint/2010/main" val="2594352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F886-7F02-4482-ABDE-716BAC9A7DEB}"/>
              </a:ext>
            </a:extLst>
          </p:cNvPr>
          <p:cNvSpPr>
            <a:spLocks noGrp="1"/>
          </p:cNvSpPr>
          <p:nvPr>
            <p:ph type="title"/>
          </p:nvPr>
        </p:nvSpPr>
        <p:spPr>
          <a:xfrm>
            <a:off x="838199" y="225425"/>
            <a:ext cx="11010500" cy="1090079"/>
          </a:xfrm>
        </p:spPr>
        <p:txBody>
          <a:bodyPr>
            <a:normAutofit/>
          </a:bodyPr>
          <a:lstStyle/>
          <a:p>
            <a:r>
              <a:rPr lang="es-US" dirty="0">
                <a:latin typeface="Arial" panose="020B0604020202020204" pitchFamily="34" charset="0"/>
                <a:cs typeface="Arial" panose="020B0604020202020204" pitchFamily="34" charset="0"/>
              </a:rPr>
              <a:t>Pruebas de laboratorio de coagulación: Diagnóstico</a:t>
            </a:r>
            <a:endParaRPr lang="en-CA" sz="2800" b="0" noProof="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A4C6540-9FF8-4FAA-AA54-151941C21932}"/>
              </a:ext>
            </a:extLst>
          </p:cNvPr>
          <p:cNvSpPr>
            <a:spLocks noGrp="1"/>
          </p:cNvSpPr>
          <p:nvPr>
            <p:ph idx="1"/>
          </p:nvPr>
        </p:nvSpPr>
        <p:spPr/>
        <p:txBody>
          <a:bodyPr>
            <a:normAutofit/>
          </a:bodyPr>
          <a:lstStyle/>
          <a:p>
            <a:pPr marL="0" indent="0" algn="l" rtl="0" eaLnBrk="1" fontAlgn="t" latinLnBrk="0" hangingPunct="1">
              <a:buNone/>
            </a:pPr>
            <a:r>
              <a:rPr lang="es-US" b="1" i="0" u="none" strike="noStrike" kern="1200" dirty="0">
                <a:solidFill>
                  <a:srgbClr val="008BB0"/>
                </a:solidFill>
                <a:effectLst/>
                <a:latin typeface="Arial" panose="020B0604020202020204" pitchFamily="34" charset="0"/>
                <a:cs typeface="Arial" panose="020B0604020202020204" pitchFamily="34" charset="0"/>
              </a:rPr>
              <a:t>Recomendación 3.2.10 </a:t>
            </a:r>
            <a:br>
              <a:rPr lang="es-US" b="1" i="0" u="none" strike="noStrike" kern="1200" dirty="0">
                <a:solidFill>
                  <a:srgbClr val="008BB0"/>
                </a:solidFill>
                <a:effectLst/>
                <a:latin typeface="Arial" panose="020B0604020202020204" pitchFamily="34" charset="0"/>
                <a:cs typeface="Arial" panose="020B0604020202020204" pitchFamily="34" charset="0"/>
              </a:rPr>
            </a:br>
            <a:r>
              <a:rPr lang="es-US" i="0" u="none" strike="noStrike" kern="1200" dirty="0">
                <a:solidFill>
                  <a:srgbClr val="000000"/>
                </a:solidFill>
                <a:effectLst/>
                <a:latin typeface="Arial" panose="020B0604020202020204" pitchFamily="34" charset="0"/>
                <a:cs typeface="Arial" panose="020B0604020202020204" pitchFamily="34" charset="0"/>
              </a:rPr>
              <a:t>Para la</a:t>
            </a:r>
            <a:r>
              <a:rPr lang="es-US" b="1" i="0" u="none" strike="noStrike" kern="1200" dirty="0">
                <a:solidFill>
                  <a:srgbClr val="000000"/>
                </a:solidFill>
                <a:effectLst/>
                <a:latin typeface="Arial" panose="020B0604020202020204" pitchFamily="34" charset="0"/>
                <a:cs typeface="Arial" panose="020B0604020202020204" pitchFamily="34" charset="0"/>
              </a:rPr>
              <a:t> investigación de laboratorio </a:t>
            </a:r>
            <a:r>
              <a:rPr lang="es-US" b="0" i="0" u="none" strike="noStrike" kern="1200" dirty="0">
                <a:solidFill>
                  <a:srgbClr val="000000"/>
                </a:solidFill>
                <a:effectLst/>
                <a:latin typeface="Arial" panose="020B0604020202020204" pitchFamily="34" charset="0"/>
                <a:cs typeface="Arial" panose="020B0604020202020204" pitchFamily="34" charset="0"/>
              </a:rPr>
              <a:t>de pacientes en estudio debido a una </a:t>
            </a:r>
            <a:r>
              <a:rPr lang="es-US" b="1" dirty="0">
                <a:solidFill>
                  <a:srgbClr val="000000"/>
                </a:solidFill>
                <a:latin typeface="Arial" panose="020B0604020202020204" pitchFamily="34" charset="0"/>
                <a:cs typeface="Arial" panose="020B0604020202020204" pitchFamily="34" charset="0"/>
              </a:rPr>
              <a:t>sospecha clínica de hemofilia A</a:t>
            </a:r>
            <a:r>
              <a:rPr lang="es-US" b="0" i="0" u="none" strike="noStrike" kern="1200" dirty="0">
                <a:solidFill>
                  <a:srgbClr val="000000"/>
                </a:solidFill>
                <a:effectLst/>
                <a:latin typeface="Arial" panose="020B0604020202020204" pitchFamily="34" charset="0"/>
                <a:cs typeface="Arial" panose="020B0604020202020204" pitchFamily="34" charset="0"/>
              </a:rPr>
              <a:t>, la FMH recomienda el </a:t>
            </a:r>
            <a:r>
              <a:rPr lang="es-US" b="1" i="0" u="none" strike="noStrike" kern="1200" dirty="0">
                <a:solidFill>
                  <a:srgbClr val="000000"/>
                </a:solidFill>
                <a:effectLst/>
                <a:latin typeface="Arial" panose="020B0604020202020204" pitchFamily="34" charset="0"/>
                <a:cs typeface="Arial" panose="020B0604020202020204" pitchFamily="34" charset="0"/>
              </a:rPr>
              <a:t>uso tanto del ensayo de una etapa de FVIII </a:t>
            </a:r>
            <a:r>
              <a:rPr lang="es-US" b="0" i="0" u="none" strike="noStrike" kern="1200" dirty="0">
                <a:solidFill>
                  <a:srgbClr val="000000"/>
                </a:solidFill>
                <a:effectLst/>
                <a:latin typeface="Arial" panose="020B0604020202020204" pitchFamily="34" charset="0"/>
                <a:cs typeface="Arial" panose="020B0604020202020204" pitchFamily="34" charset="0"/>
              </a:rPr>
              <a:t>como del </a:t>
            </a:r>
            <a:r>
              <a:rPr lang="es-US" b="1" i="0" u="none" strike="noStrike" kern="1200" dirty="0">
                <a:solidFill>
                  <a:srgbClr val="000000"/>
                </a:solidFill>
                <a:effectLst/>
                <a:latin typeface="Arial" panose="020B0604020202020204" pitchFamily="34" charset="0"/>
                <a:cs typeface="Arial" panose="020B0604020202020204" pitchFamily="34" charset="0"/>
              </a:rPr>
              <a:t>ensayo cromogénico de FVIII:C </a:t>
            </a:r>
            <a:r>
              <a:rPr lang="es-US" dirty="0">
                <a:solidFill>
                  <a:srgbClr val="000000"/>
                </a:solidFill>
                <a:latin typeface="Arial" panose="020B0604020202020204" pitchFamily="34" charset="0"/>
                <a:cs typeface="Arial" panose="020B0604020202020204" pitchFamily="34" charset="0"/>
              </a:rPr>
              <a:t>e</a:t>
            </a:r>
            <a:r>
              <a:rPr lang="es-US" b="0" i="0" u="none" strike="noStrike" kern="1200" dirty="0">
                <a:solidFill>
                  <a:srgbClr val="000000"/>
                </a:solidFill>
                <a:effectLst/>
                <a:latin typeface="Arial" panose="020B0604020202020204" pitchFamily="34" charset="0"/>
                <a:cs typeface="Arial" panose="020B0604020202020204" pitchFamily="34" charset="0"/>
              </a:rPr>
              <a:t>n el chequeo diagnóstico inicial. </a:t>
            </a:r>
          </a:p>
          <a:p>
            <a:pPr marL="0" indent="0" algn="l" rtl="0" eaLnBrk="1" fontAlgn="t" latinLnBrk="0" hangingPunct="1">
              <a:buNone/>
            </a:pPr>
            <a:endParaRPr lang="es-US" b="0" i="0" u="none" strike="noStrike" kern="1200" dirty="0">
              <a:solidFill>
                <a:srgbClr val="000000"/>
              </a:solidFill>
              <a:effectLst/>
              <a:latin typeface="Arial" panose="020B0604020202020204" pitchFamily="34" charset="0"/>
              <a:cs typeface="Arial" panose="020B0604020202020204" pitchFamily="34" charset="0"/>
            </a:endParaRPr>
          </a:p>
          <a:p>
            <a:pPr marL="0" indent="0" algn="l" rtl="0" eaLnBrk="1" fontAlgn="t" latinLnBrk="0" hangingPunct="1">
              <a:buNone/>
            </a:pPr>
            <a:endParaRPr lang="es-US" b="0" i="0" u="none" strike="noStrike" dirty="0">
              <a:effectLst/>
              <a:latin typeface="Arial" panose="020B0604020202020204" pitchFamily="34" charset="0"/>
            </a:endParaRPr>
          </a:p>
          <a:p>
            <a:pPr marL="0" indent="0">
              <a:buNone/>
            </a:pPr>
            <a:endParaRPr lang="es-US" dirty="0">
              <a:latin typeface="Arial" panose="020B0604020202020204" pitchFamily="34" charset="0"/>
              <a:cs typeface="Arial" panose="020B0604020202020204" pitchFamily="34" charset="0"/>
            </a:endParaRPr>
          </a:p>
          <a:p>
            <a:r>
              <a:rPr lang="es-US" dirty="0"/>
              <a:t>Algunos casos confirmados genéticamente muestran actividad normal en ensayos de una etapa y actividad reducida en ensayos cromogénicos; lo inverso también podría ocurrir.</a:t>
            </a:r>
          </a:p>
          <a:p>
            <a:endParaRPr lang="en-CA" noProof="0" dirty="0"/>
          </a:p>
        </p:txBody>
      </p:sp>
      <p:sp>
        <p:nvSpPr>
          <p:cNvPr id="6" name="Content Placeholder 2">
            <a:extLst>
              <a:ext uri="{FF2B5EF4-FFF2-40B4-BE49-F238E27FC236}">
                <a16:creationId xmlns:a16="http://schemas.microsoft.com/office/drawing/2014/main" id="{287A2946-59F4-4095-AA2C-7F128E40434A}"/>
              </a:ext>
            </a:extLst>
          </p:cNvPr>
          <p:cNvSpPr txBox="1">
            <a:spLocks/>
          </p:cNvSpPr>
          <p:nvPr/>
        </p:nvSpPr>
        <p:spPr>
          <a:xfrm>
            <a:off x="838200" y="3199129"/>
            <a:ext cx="10515598" cy="1040094"/>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s-US" b="1" dirty="0">
                <a:solidFill>
                  <a:schemeClr val="accent1"/>
                </a:solidFill>
                <a:latin typeface="Arial" panose="020B0604020202020204" pitchFamily="34" charset="0"/>
                <a:cs typeface="Arial" panose="020B0604020202020204" pitchFamily="34" charset="0"/>
              </a:rPr>
              <a:t>OBSERVACIÓN: </a:t>
            </a:r>
            <a:r>
              <a:rPr lang="es-US" dirty="0">
                <a:latin typeface="Arial" panose="020B0604020202020204" pitchFamily="34" charset="0"/>
                <a:cs typeface="Arial" panose="020B0604020202020204" pitchFamily="34" charset="0"/>
              </a:rPr>
              <a:t>Ambos ensayos deberían realizarse aún cuando el resultado de uno de ellos muestre actividad del FVIII dentro del rango normal. </a:t>
            </a:r>
          </a:p>
        </p:txBody>
      </p:sp>
    </p:spTree>
    <p:extLst>
      <p:ext uri="{BB962C8B-B14F-4D97-AF65-F5344CB8AC3E}">
        <p14:creationId xmlns:p14="http://schemas.microsoft.com/office/powerpoint/2010/main" val="2750383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B48DCD-4059-462F-AF5E-F5DD20E2CB0C}"/>
              </a:ext>
            </a:extLst>
          </p:cNvPr>
          <p:cNvSpPr>
            <a:spLocks noGrp="1"/>
          </p:cNvSpPr>
          <p:nvPr>
            <p:ph idx="1"/>
          </p:nvPr>
        </p:nvSpPr>
        <p:spPr>
          <a:xfrm>
            <a:off x="1081038" y="1562100"/>
            <a:ext cx="9682213" cy="4614863"/>
          </a:xfrm>
        </p:spPr>
        <p:txBody>
          <a:bodyPr>
            <a:normAutofit/>
          </a:bodyPr>
          <a:lstStyle/>
          <a:p>
            <a:r>
              <a:rPr lang="es-US" dirty="0">
                <a:latin typeface="Arial" panose="020B0604020202020204" pitchFamily="34" charset="0"/>
                <a:cs typeface="Arial" panose="020B0604020202020204" pitchFamily="34" charset="0"/>
              </a:rPr>
              <a:t>Hay numerosos estudios de ensayos publicados que comparan resultados en muestras que contienen CFC, incluso FVIII de VMP, y concentrados de FIX, que </a:t>
            </a:r>
            <a:r>
              <a:rPr lang="es-US" b="1" dirty="0">
                <a:latin typeface="Arial" panose="020B0604020202020204" pitchFamily="34" charset="0"/>
                <a:cs typeface="Arial" panose="020B0604020202020204" pitchFamily="34" charset="0"/>
              </a:rPr>
              <a:t>muestran importantes diferencias</a:t>
            </a:r>
            <a:r>
              <a:rPr lang="es-US" dirty="0">
                <a:latin typeface="Arial" panose="020B0604020202020204" pitchFamily="34" charset="0"/>
                <a:cs typeface="Arial" panose="020B0604020202020204" pitchFamily="34" charset="0"/>
              </a:rPr>
              <a:t> entre los resultados obtenidos con diferentes métodos.</a:t>
            </a:r>
          </a:p>
          <a:p>
            <a:pPr algn="l"/>
            <a:r>
              <a:rPr lang="es-US" b="0" i="0" u="none" strike="noStrike" baseline="0" dirty="0">
                <a:latin typeface="Arial" panose="020B0604020202020204" pitchFamily="34" charset="0"/>
                <a:cs typeface="Arial" panose="020B0604020202020204" pitchFamily="34" charset="0"/>
              </a:rPr>
              <a:t>Los ensayos que arrojan resultados que difieren </a:t>
            </a:r>
            <a:r>
              <a:rPr lang="es-US" dirty="0">
                <a:latin typeface="Arial" panose="020B0604020202020204" pitchFamily="34" charset="0"/>
                <a:cs typeface="Arial" panose="020B0604020202020204" pitchFamily="34" charset="0"/>
              </a:rPr>
              <a:t>en más </a:t>
            </a:r>
            <a:r>
              <a:rPr lang="es-US" b="0" i="0" u="none" strike="noStrike" baseline="0" dirty="0">
                <a:latin typeface="Arial" panose="020B0604020202020204" pitchFamily="34" charset="0"/>
                <a:cs typeface="Arial" panose="020B0604020202020204" pitchFamily="34" charset="0"/>
              </a:rPr>
              <a:t>25-30% de la potencia del concentrado indicada en la etiqueta de la ampolleta deberían evitarse o no deberían usarse sin tomar en cuenta tales diferencias.</a:t>
            </a:r>
          </a:p>
        </p:txBody>
      </p:sp>
      <p:sp>
        <p:nvSpPr>
          <p:cNvPr id="4" name="Text Placeholder 3">
            <a:extLst>
              <a:ext uri="{FF2B5EF4-FFF2-40B4-BE49-F238E27FC236}">
                <a16:creationId xmlns:a16="http://schemas.microsoft.com/office/drawing/2014/main" id="{52832F31-A55D-49ED-996B-1648E64A281F}"/>
              </a:ext>
            </a:extLst>
          </p:cNvPr>
          <p:cNvSpPr>
            <a:spLocks noGrp="1"/>
          </p:cNvSpPr>
          <p:nvPr>
            <p:ph type="body" sz="quarter" idx="13"/>
          </p:nvPr>
        </p:nvSpPr>
        <p:spPr/>
        <p:txBody>
          <a:bodyPr/>
          <a:lstStyle/>
          <a:p>
            <a:r>
              <a:rPr lang="es-US" dirty="0"/>
              <a:t>CFC, concentrado de factor de coagulación; VMP, vida media prolongada.</a:t>
            </a:r>
          </a:p>
        </p:txBody>
      </p:sp>
      <p:sp>
        <p:nvSpPr>
          <p:cNvPr id="7" name="Title 1">
            <a:extLst>
              <a:ext uri="{FF2B5EF4-FFF2-40B4-BE49-F238E27FC236}">
                <a16:creationId xmlns:a16="http://schemas.microsoft.com/office/drawing/2014/main" id="{2D0C5FEE-BDC2-044B-865E-9883E32FB8C3}"/>
              </a:ext>
            </a:extLst>
          </p:cNvPr>
          <p:cNvSpPr>
            <a:spLocks noGrp="1"/>
          </p:cNvSpPr>
          <p:nvPr>
            <p:ph type="title"/>
          </p:nvPr>
        </p:nvSpPr>
        <p:spPr>
          <a:xfrm>
            <a:off x="838199" y="225425"/>
            <a:ext cx="10515599" cy="1090079"/>
          </a:xfrm>
        </p:spPr>
        <p:txBody>
          <a:bodyPr>
            <a:normAutofit/>
          </a:bodyPr>
          <a:lstStyle/>
          <a:p>
            <a:r>
              <a:rPr lang="es-US" dirty="0">
                <a:latin typeface="Arial" panose="020B0604020202020204" pitchFamily="34" charset="0"/>
                <a:cs typeface="Arial" panose="020B0604020202020204" pitchFamily="34" charset="0"/>
              </a:rPr>
              <a:t>Pruebas de laboratorio de coagulación: Ensayos</a:t>
            </a:r>
            <a:endParaRPr lang="en-CA" sz="2800" b="0" noProof="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A355A0A-EB70-4F4D-A7C4-EEE42AFFAC2C}"/>
              </a:ext>
            </a:extLst>
          </p:cNvPr>
          <p:cNvPicPr>
            <a:picLocks noChangeAspect="1"/>
          </p:cNvPicPr>
          <p:nvPr/>
        </p:nvPicPr>
        <p:blipFill>
          <a:blip r:embed="rId2"/>
          <a:stretch>
            <a:fillRect/>
          </a:stretch>
        </p:blipFill>
        <p:spPr>
          <a:xfrm>
            <a:off x="8716092" y="4697474"/>
            <a:ext cx="1687513" cy="1726085"/>
          </a:xfrm>
          <a:prstGeom prst="rect">
            <a:avLst/>
          </a:prstGeom>
        </p:spPr>
      </p:pic>
    </p:spTree>
    <p:extLst>
      <p:ext uri="{BB962C8B-B14F-4D97-AF65-F5344CB8AC3E}">
        <p14:creationId xmlns:p14="http://schemas.microsoft.com/office/powerpoint/2010/main" val="2456061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E7F4E1-8BB7-4D6E-BDD2-DFEFA458C1B6}"/>
              </a:ext>
            </a:extLst>
          </p:cNvPr>
          <p:cNvSpPr>
            <a:spLocks noGrp="1"/>
          </p:cNvSpPr>
          <p:nvPr>
            <p:ph idx="1"/>
          </p:nvPr>
        </p:nvSpPr>
        <p:spPr>
          <a:xfrm>
            <a:off x="838200" y="1562100"/>
            <a:ext cx="10515600" cy="4614863"/>
          </a:xfrm>
        </p:spPr>
        <p:txBody>
          <a:bodyPr>
            <a:normAutofit/>
          </a:bodyPr>
          <a:lstStyle/>
          <a:p>
            <a:pPr marL="0" indent="0">
              <a:buNone/>
            </a:pPr>
            <a:r>
              <a:rPr lang="es-US" b="1" dirty="0">
                <a:solidFill>
                  <a:schemeClr val="accent1"/>
                </a:solidFill>
              </a:rPr>
              <a:t>Recomendación 3.2.18 </a:t>
            </a:r>
            <a:br>
              <a:rPr lang="es-US" dirty="0"/>
            </a:br>
            <a:r>
              <a:rPr lang="es-US" dirty="0"/>
              <a:t>Para el monitoreo de la terapia de reemplazo con concentrados de FVIII o FIX, la FMH recomienda que los laboratorios utilicen un ensayo de FVIII/FIX que haya sido </a:t>
            </a:r>
            <a:r>
              <a:rPr lang="es-US" b="1" dirty="0"/>
              <a:t>validado para su uso con el concentrado específico utilizado </a:t>
            </a:r>
            <a:r>
              <a:rPr lang="es-US" dirty="0"/>
              <a:t>para el tratamiento. </a:t>
            </a:r>
          </a:p>
          <a:p>
            <a:endParaRPr lang="en-CA" noProof="0" dirty="0"/>
          </a:p>
        </p:txBody>
      </p:sp>
      <p:sp>
        <p:nvSpPr>
          <p:cNvPr id="9" name="Content Placeholder 2">
            <a:extLst>
              <a:ext uri="{FF2B5EF4-FFF2-40B4-BE49-F238E27FC236}">
                <a16:creationId xmlns:a16="http://schemas.microsoft.com/office/drawing/2014/main" id="{D4945C3B-8DA4-4295-894C-DC2CBD437420}"/>
              </a:ext>
            </a:extLst>
          </p:cNvPr>
          <p:cNvSpPr txBox="1">
            <a:spLocks/>
          </p:cNvSpPr>
          <p:nvPr/>
        </p:nvSpPr>
        <p:spPr>
          <a:xfrm>
            <a:off x="838200" y="3358786"/>
            <a:ext cx="10515598" cy="1040094"/>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s-US" b="1" i="0" u="none" strike="noStrike" baseline="0" dirty="0">
                <a:solidFill>
                  <a:schemeClr val="accent1"/>
                </a:solidFill>
                <a:latin typeface="Arial" panose="020B0604020202020204" pitchFamily="34" charset="0"/>
                <a:cs typeface="Arial" panose="020B0604020202020204" pitchFamily="34" charset="0"/>
              </a:rPr>
              <a:t>OBSERVACIÓN: </a:t>
            </a:r>
            <a:r>
              <a:rPr lang="es-US" dirty="0">
                <a:latin typeface="Arial" panose="020B0604020202020204" pitchFamily="34" charset="0"/>
                <a:cs typeface="Arial" panose="020B0604020202020204" pitchFamily="34" charset="0"/>
              </a:rPr>
              <a:t>Esta recomendación es particularmente importante para formas moleculares modificadas de FVIII y FIX.</a:t>
            </a:r>
          </a:p>
        </p:txBody>
      </p:sp>
      <p:sp>
        <p:nvSpPr>
          <p:cNvPr id="8" name="Title 1">
            <a:extLst>
              <a:ext uri="{FF2B5EF4-FFF2-40B4-BE49-F238E27FC236}">
                <a16:creationId xmlns:a16="http://schemas.microsoft.com/office/drawing/2014/main" id="{AE450D3A-87D5-B441-8685-29EFAE50CD79}"/>
              </a:ext>
            </a:extLst>
          </p:cNvPr>
          <p:cNvSpPr>
            <a:spLocks noGrp="1"/>
          </p:cNvSpPr>
          <p:nvPr>
            <p:ph type="title"/>
          </p:nvPr>
        </p:nvSpPr>
        <p:spPr>
          <a:xfrm>
            <a:off x="838199" y="225425"/>
            <a:ext cx="10515599" cy="1090079"/>
          </a:xfrm>
        </p:spPr>
        <p:txBody>
          <a:bodyPr>
            <a:normAutofit/>
          </a:bodyPr>
          <a:lstStyle/>
          <a:p>
            <a:r>
              <a:rPr lang="es-US" dirty="0">
                <a:latin typeface="Arial" panose="020B0604020202020204" pitchFamily="34" charset="0"/>
                <a:cs typeface="Arial" panose="020B0604020202020204" pitchFamily="34" charset="0"/>
              </a:rPr>
              <a:t>Pruebas de laboratorio de coagulación: Ensayos de FVIII/FIX</a:t>
            </a:r>
            <a:endParaRPr lang="en-CA" sz="2800" b="0" noProof="0"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4259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67DAA-3AE8-40B4-B46B-8A51B003188A}"/>
              </a:ext>
            </a:extLst>
          </p:cNvPr>
          <p:cNvSpPr>
            <a:spLocks noGrp="1"/>
          </p:cNvSpPr>
          <p:nvPr>
            <p:ph type="title"/>
          </p:nvPr>
        </p:nvSpPr>
        <p:spPr>
          <a:xfrm>
            <a:off x="838199" y="225425"/>
            <a:ext cx="11242965" cy="1090079"/>
          </a:xfrm>
        </p:spPr>
        <p:txBody>
          <a:bodyPr>
            <a:normAutofit/>
          </a:bodyPr>
          <a:lstStyle/>
          <a:p>
            <a:r>
              <a:rPr lang="es-US" dirty="0"/>
              <a:t>Monitoreo de laboratorio del FVIII</a:t>
            </a:r>
            <a:r>
              <a:rPr lang="es-US" b="1" dirty="0"/>
              <a:t>: </a:t>
            </a:r>
            <a:r>
              <a:rPr lang="es-US" dirty="0"/>
              <a:t>Elocta</a:t>
            </a:r>
            <a:r>
              <a:rPr lang="es-US" baseline="30000" dirty="0"/>
              <a:t>®</a:t>
            </a:r>
            <a:r>
              <a:rPr lang="es-US" dirty="0"/>
              <a:t>/Eloctate</a:t>
            </a:r>
            <a:r>
              <a:rPr lang="es-US" baseline="30000" dirty="0"/>
              <a:t>®</a:t>
            </a:r>
          </a:p>
        </p:txBody>
      </p:sp>
      <p:sp>
        <p:nvSpPr>
          <p:cNvPr id="3" name="Content Placeholder 2">
            <a:extLst>
              <a:ext uri="{FF2B5EF4-FFF2-40B4-BE49-F238E27FC236}">
                <a16:creationId xmlns:a16="http://schemas.microsoft.com/office/drawing/2014/main" id="{D40BC5F6-0C51-4ADF-A791-EA2E72E274DD}"/>
              </a:ext>
            </a:extLst>
          </p:cNvPr>
          <p:cNvSpPr>
            <a:spLocks noGrp="1"/>
          </p:cNvSpPr>
          <p:nvPr>
            <p:ph idx="1"/>
          </p:nvPr>
        </p:nvSpPr>
        <p:spPr>
          <a:xfrm>
            <a:off x="838200" y="1562100"/>
            <a:ext cx="10515600" cy="4614863"/>
          </a:xfrm>
        </p:spPr>
        <p:txBody>
          <a:bodyPr>
            <a:normAutofit/>
          </a:bodyPr>
          <a:lstStyle/>
          <a:p>
            <a:pPr marL="0" indent="0" algn="l" rtl="0" eaLnBrk="1" fontAlgn="t" latinLnBrk="0" hangingPunct="1">
              <a:buNone/>
            </a:pPr>
            <a:r>
              <a:rPr lang="es-US" b="1" i="0" u="none" strike="noStrike" kern="1200" dirty="0">
                <a:solidFill>
                  <a:srgbClr val="008BB0"/>
                </a:solidFill>
                <a:effectLst/>
                <a:latin typeface="Arial" panose="020B0604020202020204" pitchFamily="34" charset="0"/>
                <a:cs typeface="Arial" panose="020B0604020202020204" pitchFamily="34" charset="0"/>
              </a:rPr>
              <a:t>Recomendación 3.2.21 </a:t>
            </a:r>
            <a:br>
              <a:rPr lang="es-US" b="1" i="0" u="none" strike="noStrike" kern="1200" dirty="0">
                <a:solidFill>
                  <a:srgbClr val="008BB0"/>
                </a:solidFill>
                <a:effectLst/>
                <a:latin typeface="Arial" panose="020B0604020202020204" pitchFamily="34" charset="0"/>
                <a:cs typeface="Arial" panose="020B0604020202020204" pitchFamily="34" charset="0"/>
              </a:rPr>
            </a:br>
            <a:r>
              <a:rPr lang="es-US" b="0" i="0" u="none" strike="noStrike" kern="1200" baseline="0" dirty="0">
                <a:solidFill>
                  <a:srgbClr val="000000"/>
                </a:solidFill>
                <a:effectLst/>
                <a:latin typeface="Arial" panose="020B0604020202020204" pitchFamily="34" charset="0"/>
                <a:cs typeface="Arial" panose="020B0604020202020204" pitchFamily="34" charset="0"/>
              </a:rPr>
              <a:t>Para el monitoreo de la terapia de reemplazo con efmoroctocog alfa (FVIII recombinante fusionado con inmunoglobulina humana G1 [rFVIIIFc]; Elocta</a:t>
            </a:r>
            <a:r>
              <a:rPr lang="es-US" b="0" i="0" u="none" strike="noStrike" kern="1200" baseline="30000" dirty="0">
                <a:solidFill>
                  <a:srgbClr val="000000"/>
                </a:solidFill>
                <a:effectLst/>
                <a:latin typeface="Arial" panose="020B0604020202020204" pitchFamily="34" charset="0"/>
                <a:cs typeface="Arial" panose="020B0604020202020204" pitchFamily="34" charset="0"/>
              </a:rPr>
              <a:t>®</a:t>
            </a:r>
            <a:r>
              <a:rPr lang="es-US" b="0" i="0" u="none" strike="noStrike" kern="1200" baseline="0" dirty="0">
                <a:solidFill>
                  <a:srgbClr val="000000"/>
                </a:solidFill>
                <a:effectLst/>
                <a:latin typeface="Arial" panose="020B0604020202020204" pitchFamily="34" charset="0"/>
                <a:cs typeface="Arial" panose="020B0604020202020204" pitchFamily="34" charset="0"/>
              </a:rPr>
              <a:t>/Eloctate</a:t>
            </a:r>
            <a:r>
              <a:rPr lang="es-US" b="0" i="0" u="none" strike="noStrike" kern="1200" baseline="30000" dirty="0">
                <a:solidFill>
                  <a:srgbClr val="000000"/>
                </a:solidFill>
                <a:effectLst/>
                <a:latin typeface="Arial" panose="020B0604020202020204" pitchFamily="34" charset="0"/>
                <a:cs typeface="Arial" panose="020B0604020202020204" pitchFamily="34" charset="0"/>
              </a:rPr>
              <a:t>®</a:t>
            </a:r>
            <a:r>
              <a:rPr lang="es-US" b="0" i="0" u="none" strike="noStrike" kern="1200" baseline="0" dirty="0">
                <a:solidFill>
                  <a:srgbClr val="000000"/>
                </a:solidFill>
                <a:effectLst/>
                <a:latin typeface="Arial" panose="020B0604020202020204" pitchFamily="34" charset="0"/>
                <a:cs typeface="Arial" panose="020B0604020202020204" pitchFamily="34" charset="0"/>
              </a:rPr>
              <a:t>), la FMH recomienda el uso de </a:t>
            </a:r>
            <a:r>
              <a:rPr lang="es-US" b="1" i="0" u="none" strike="noStrike" kern="1200" baseline="0" dirty="0">
                <a:solidFill>
                  <a:srgbClr val="000000"/>
                </a:solidFill>
                <a:effectLst/>
                <a:latin typeface="Arial" panose="020B0604020202020204" pitchFamily="34" charset="0"/>
                <a:cs typeface="Arial" panose="020B0604020202020204" pitchFamily="34" charset="0"/>
              </a:rPr>
              <a:t>un ensayo de FVIII, cromogénico o de una etapa, </a:t>
            </a:r>
            <a:r>
              <a:rPr lang="es-US" b="0" i="0" u="none" strike="noStrike" kern="1200" baseline="0" dirty="0">
                <a:solidFill>
                  <a:srgbClr val="000000"/>
                </a:solidFill>
                <a:effectLst/>
                <a:latin typeface="Arial" panose="020B0604020202020204" pitchFamily="34" charset="0"/>
                <a:cs typeface="Arial" panose="020B0604020202020204" pitchFamily="34" charset="0"/>
              </a:rPr>
              <a:t>calibrado con plasma estándar que </a:t>
            </a:r>
            <a:r>
              <a:rPr lang="es-ES" b="0" i="0" u="none" strike="noStrike" kern="1200" baseline="0" dirty="0">
                <a:solidFill>
                  <a:srgbClr val="000000"/>
                </a:solidFill>
                <a:effectLst/>
                <a:latin typeface="Arial" panose="020B0604020202020204" pitchFamily="34" charset="0"/>
                <a:cs typeface="Arial" panose="020B0604020202020204" pitchFamily="34" charset="0"/>
              </a:rPr>
              <a:t>se haya establecido contrastándolo con una norma internacional de la OMS</a:t>
            </a:r>
            <a:r>
              <a:rPr lang="es-US" b="0" i="0" u="none" strike="noStrike" kern="1200" baseline="0" dirty="0">
                <a:solidFill>
                  <a:srgbClr val="000000"/>
                </a:solidFill>
                <a:effectLst/>
                <a:latin typeface="Arial" panose="020B0604020202020204" pitchFamily="34" charset="0"/>
                <a:cs typeface="Arial" panose="020B0604020202020204" pitchFamily="34" charset="0"/>
              </a:rPr>
              <a:t>. </a:t>
            </a:r>
            <a:endParaRPr lang="es-US" b="0" i="0" u="none" strike="noStrike" dirty="0">
              <a:effectLst/>
              <a:latin typeface="Arial" panose="020B0604020202020204" pitchFamily="34" charset="0"/>
            </a:endParaRPr>
          </a:p>
          <a:p>
            <a:r>
              <a:rPr lang="es-US" dirty="0">
                <a:latin typeface="Arial" panose="020B0604020202020204" pitchFamily="34" charset="0"/>
                <a:cs typeface="Arial" panose="020B0604020202020204" pitchFamily="34" charset="0"/>
              </a:rPr>
              <a:t>Ninguno de los ensayos de una etapa o cromogénicos que se han estudiado han demostrado ser inadecuados.</a:t>
            </a:r>
          </a:p>
          <a:p>
            <a:pPr algn="l"/>
            <a:endParaRPr lang="en-CA" b="1" i="0" u="none" strike="noStrike" baseline="0" noProof="0" dirty="0">
              <a:solidFill>
                <a:srgbClr val="FFFFFF"/>
              </a:solidFill>
              <a:latin typeface="TimesNewRomanPS-BoldMT"/>
            </a:endParaRPr>
          </a:p>
        </p:txBody>
      </p:sp>
      <p:sp>
        <p:nvSpPr>
          <p:cNvPr id="4" name="Text Placeholder 11">
            <a:extLst>
              <a:ext uri="{FF2B5EF4-FFF2-40B4-BE49-F238E27FC236}">
                <a16:creationId xmlns:a16="http://schemas.microsoft.com/office/drawing/2014/main" id="{0D17F9ED-E575-4F7B-AAEA-BB01EEF1555E}"/>
              </a:ext>
            </a:extLst>
          </p:cNvPr>
          <p:cNvSpPr>
            <a:spLocks noGrp="1"/>
          </p:cNvSpPr>
          <p:nvPr>
            <p:ph type="body" sz="quarter" idx="13"/>
          </p:nvPr>
        </p:nvSpPr>
        <p:spPr>
          <a:xfrm>
            <a:off x="838201" y="6356351"/>
            <a:ext cx="9925050" cy="365125"/>
          </a:xfrm>
        </p:spPr>
        <p:txBody>
          <a:bodyPr/>
          <a:lstStyle/>
          <a:p>
            <a:endParaRPr lang="en-CA" noProof="0" dirty="0"/>
          </a:p>
        </p:txBody>
      </p:sp>
    </p:spTree>
    <p:extLst>
      <p:ext uri="{BB962C8B-B14F-4D97-AF65-F5344CB8AC3E}">
        <p14:creationId xmlns:p14="http://schemas.microsoft.com/office/powerpoint/2010/main" val="2096478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67DAA-3AE8-40B4-B46B-8A51B003188A}"/>
              </a:ext>
            </a:extLst>
          </p:cNvPr>
          <p:cNvSpPr>
            <a:spLocks noGrp="1"/>
          </p:cNvSpPr>
          <p:nvPr>
            <p:ph type="title"/>
          </p:nvPr>
        </p:nvSpPr>
        <p:spPr/>
        <p:txBody>
          <a:bodyPr>
            <a:normAutofit/>
          </a:bodyPr>
          <a:lstStyle/>
          <a:p>
            <a:r>
              <a:rPr lang="es-US" dirty="0"/>
              <a:t>Monitoreo de laboratorio del FVIII: Esperoct</a:t>
            </a:r>
            <a:r>
              <a:rPr lang="es-US" baseline="30000" dirty="0"/>
              <a:t>®</a:t>
            </a:r>
            <a:r>
              <a:rPr lang="es-US" dirty="0"/>
              <a:t> </a:t>
            </a:r>
          </a:p>
        </p:txBody>
      </p:sp>
      <p:sp>
        <p:nvSpPr>
          <p:cNvPr id="3" name="Content Placeholder 2">
            <a:extLst>
              <a:ext uri="{FF2B5EF4-FFF2-40B4-BE49-F238E27FC236}">
                <a16:creationId xmlns:a16="http://schemas.microsoft.com/office/drawing/2014/main" id="{4D64135F-B1E2-4823-B25D-8CB8F4C31506}"/>
              </a:ext>
            </a:extLst>
          </p:cNvPr>
          <p:cNvSpPr>
            <a:spLocks noGrp="1"/>
          </p:cNvSpPr>
          <p:nvPr>
            <p:ph idx="1"/>
          </p:nvPr>
        </p:nvSpPr>
        <p:spPr>
          <a:xfrm>
            <a:off x="696627" y="1536170"/>
            <a:ext cx="10798742" cy="2894397"/>
          </a:xfrm>
        </p:spPr>
        <p:txBody>
          <a:bodyPr>
            <a:normAutofit/>
          </a:bodyPr>
          <a:lstStyle/>
          <a:p>
            <a:pPr marL="0" marR="0" indent="0" algn="l" rtl="0" eaLnBrk="1" fontAlgn="auto" latinLnBrk="0" hangingPunct="1">
              <a:spcAft>
                <a:spcPts val="0"/>
              </a:spcAft>
              <a:buNone/>
            </a:pPr>
            <a:r>
              <a:rPr lang="es-US" b="1" i="0" u="none" strike="noStrike" kern="1200" dirty="0">
                <a:solidFill>
                  <a:srgbClr val="008BB0"/>
                </a:solidFill>
                <a:effectLst/>
                <a:latin typeface="Arial" panose="020B0604020202020204" pitchFamily="34" charset="0"/>
                <a:cs typeface="Arial" panose="020B0604020202020204" pitchFamily="34" charset="0"/>
              </a:rPr>
              <a:t>Recomendación 3.2.22 </a:t>
            </a:r>
            <a:br>
              <a:rPr lang="es-US" b="1" i="0" u="none" strike="noStrike" kern="1200" dirty="0">
                <a:solidFill>
                  <a:srgbClr val="008BB0"/>
                </a:solidFill>
                <a:effectLst/>
                <a:latin typeface="Arial" panose="020B0604020202020204" pitchFamily="34" charset="0"/>
                <a:cs typeface="Arial" panose="020B0604020202020204" pitchFamily="34" charset="0"/>
              </a:rPr>
            </a:br>
            <a:r>
              <a:rPr lang="es-US" b="1" dirty="0">
                <a:solidFill>
                  <a:srgbClr val="000000"/>
                </a:solidFill>
                <a:latin typeface="Arial" panose="020B0604020202020204" pitchFamily="34" charset="0"/>
                <a:cs typeface="Arial" panose="020B0604020202020204" pitchFamily="34" charset="0"/>
              </a:rPr>
              <a:t>Para el monitoreo de la terapia de reemplazo</a:t>
            </a:r>
            <a:r>
              <a:rPr lang="es-US" b="1" i="0" u="none" strike="noStrike" kern="1200" baseline="0" dirty="0">
                <a:solidFill>
                  <a:srgbClr val="000000"/>
                </a:solidFill>
                <a:effectLst/>
                <a:latin typeface="Arial" panose="020B0604020202020204" pitchFamily="34" charset="0"/>
                <a:cs typeface="Arial" panose="020B0604020202020204" pitchFamily="34" charset="0"/>
              </a:rPr>
              <a:t> </a:t>
            </a:r>
            <a:r>
              <a:rPr lang="es-US" b="0" i="0" u="none" strike="noStrike" kern="1200" baseline="0" dirty="0">
                <a:solidFill>
                  <a:srgbClr val="000000"/>
                </a:solidFill>
                <a:effectLst/>
                <a:latin typeface="Arial" panose="020B0604020202020204" pitchFamily="34" charset="0"/>
                <a:cs typeface="Arial" panose="020B0604020202020204" pitchFamily="34" charset="0"/>
              </a:rPr>
              <a:t>con turoctocog alfa pegol [FVIII recombinante con dominio B truncado, con fracción de polietilenglicol de 40-kDa en un sitio específico (N8-GP); Esperoct</a:t>
            </a:r>
            <a:r>
              <a:rPr lang="es-US" i="0" u="none" strike="noStrike" baseline="30000" dirty="0">
                <a:latin typeface="Arial" panose="020B0604020202020204" pitchFamily="34" charset="0"/>
                <a:cs typeface="Arial" panose="020B0604020202020204" pitchFamily="34" charset="0"/>
              </a:rPr>
              <a:t>®</a:t>
            </a:r>
            <a:r>
              <a:rPr lang="es-US" b="0" i="0" u="none" strike="noStrike" kern="1200" baseline="0" dirty="0">
                <a:solidFill>
                  <a:srgbClr val="000000"/>
                </a:solidFill>
                <a:effectLst/>
                <a:latin typeface="Arial" panose="020B0604020202020204" pitchFamily="34" charset="0"/>
                <a:cs typeface="Arial" panose="020B0604020202020204" pitchFamily="34" charset="0"/>
              </a:rPr>
              <a:t>], la FMH recomienda el </a:t>
            </a:r>
            <a:r>
              <a:rPr lang="es-US" i="0" u="none" strike="noStrike" kern="1200" baseline="0" dirty="0">
                <a:solidFill>
                  <a:srgbClr val="000000"/>
                </a:solidFill>
                <a:effectLst/>
                <a:latin typeface="Arial" panose="020B0604020202020204" pitchFamily="34" charset="0"/>
                <a:cs typeface="Arial" panose="020B0604020202020204" pitchFamily="34" charset="0"/>
              </a:rPr>
              <a:t>uso de un </a:t>
            </a:r>
            <a:r>
              <a:rPr lang="es-US" b="1" i="0" u="none" strike="noStrike" kern="1200" baseline="0" dirty="0">
                <a:solidFill>
                  <a:srgbClr val="000000"/>
                </a:solidFill>
                <a:effectLst/>
                <a:latin typeface="Arial" panose="020B0604020202020204" pitchFamily="34" charset="0"/>
                <a:cs typeface="Arial" panose="020B0604020202020204" pitchFamily="34" charset="0"/>
              </a:rPr>
              <a:t>ensayo cromogénico de FVIII o un ensayo de FVIII de una sola etapa, basado en el TTPA, con reactivos validados</a:t>
            </a:r>
            <a:r>
              <a:rPr lang="es-US" b="0" i="0" u="none" strike="noStrike" kern="1200" baseline="0" dirty="0">
                <a:solidFill>
                  <a:srgbClr val="000000"/>
                </a:solidFill>
                <a:effectLst/>
                <a:latin typeface="Arial" panose="020B0604020202020204" pitchFamily="34" charset="0"/>
                <a:cs typeface="Arial" panose="020B0604020202020204" pitchFamily="34" charset="0"/>
              </a:rPr>
              <a:t>, </a:t>
            </a:r>
            <a:r>
              <a:rPr lang="es-US" dirty="0">
                <a:solidFill>
                  <a:srgbClr val="000000"/>
                </a:solidFill>
                <a:latin typeface="Arial" panose="020B0604020202020204" pitchFamily="34" charset="0"/>
                <a:cs typeface="Arial" panose="020B0604020202020204" pitchFamily="34" charset="0"/>
              </a:rPr>
              <a:t>entre ellos algunos reactivos activadores del ácido elágico </a:t>
            </a:r>
            <a:r>
              <a:rPr lang="es-US" b="0" i="0" u="none" strike="noStrike" kern="1200" baseline="0" dirty="0">
                <a:solidFill>
                  <a:srgbClr val="000000"/>
                </a:solidFill>
                <a:effectLst/>
                <a:latin typeface="Arial" panose="020B0604020202020204" pitchFamily="34" charset="0"/>
                <a:cs typeface="Arial" panose="020B0604020202020204" pitchFamily="34" charset="0"/>
              </a:rPr>
              <a:t>(Actin</a:t>
            </a:r>
            <a:r>
              <a:rPr lang="es-US" i="0" u="none" strike="noStrike" baseline="30000" dirty="0">
                <a:latin typeface="Arial" panose="020B0604020202020204" pitchFamily="34" charset="0"/>
                <a:cs typeface="Arial" panose="020B0604020202020204" pitchFamily="34" charset="0"/>
              </a:rPr>
              <a:t>®</a:t>
            </a:r>
            <a:r>
              <a:rPr lang="es-US" b="0" i="0" u="none" strike="noStrike" kern="1200" baseline="0" dirty="0">
                <a:solidFill>
                  <a:srgbClr val="000000"/>
                </a:solidFill>
                <a:effectLst/>
                <a:latin typeface="Arial" panose="020B0604020202020204" pitchFamily="34" charset="0"/>
                <a:cs typeface="Arial" panose="020B0604020202020204" pitchFamily="34" charset="0"/>
              </a:rPr>
              <a:t>, Actin</a:t>
            </a:r>
            <a:r>
              <a:rPr lang="es-US" i="0" u="none" strike="noStrike" baseline="30000" dirty="0">
                <a:latin typeface="Arial" panose="020B0604020202020204" pitchFamily="34" charset="0"/>
                <a:cs typeface="Arial" panose="020B0604020202020204" pitchFamily="34" charset="0"/>
              </a:rPr>
              <a:t>® </a:t>
            </a:r>
            <a:r>
              <a:rPr lang="es-US" b="0" i="0" u="none" strike="noStrike" kern="1200" baseline="0" dirty="0">
                <a:solidFill>
                  <a:srgbClr val="000000"/>
                </a:solidFill>
                <a:effectLst/>
                <a:latin typeface="Arial" panose="020B0604020202020204" pitchFamily="34" charset="0"/>
                <a:cs typeface="Arial" panose="020B0604020202020204" pitchFamily="34" charset="0"/>
              </a:rPr>
              <a:t>FS, SynthAFax</a:t>
            </a:r>
            <a:r>
              <a:rPr lang="es-US" b="0" i="0" u="none" strike="noStrike" kern="1200" baseline="30000" dirty="0">
                <a:solidFill>
                  <a:srgbClr val="000000"/>
                </a:solidFill>
                <a:effectLst/>
                <a:latin typeface="Arial" panose="020B0604020202020204" pitchFamily="34" charset="0"/>
                <a:cs typeface="Arial" panose="020B0604020202020204" pitchFamily="34" charset="0"/>
              </a:rPr>
              <a:t>™</a:t>
            </a:r>
            <a:r>
              <a:rPr lang="es-US" b="0" i="0" u="none" strike="noStrike" kern="1200" baseline="0" dirty="0">
                <a:solidFill>
                  <a:srgbClr val="000000"/>
                </a:solidFill>
                <a:effectLst/>
                <a:latin typeface="Arial" panose="020B0604020202020204" pitchFamily="34" charset="0"/>
                <a:cs typeface="Arial" panose="020B0604020202020204" pitchFamily="34" charset="0"/>
              </a:rPr>
              <a:t>, DG Synth</a:t>
            </a:r>
            <a:r>
              <a:rPr lang="es-US" b="0" i="0" u="none" strike="noStrike" kern="1200" baseline="30000" dirty="0">
                <a:solidFill>
                  <a:srgbClr val="000000"/>
                </a:solidFill>
                <a:effectLst/>
                <a:latin typeface="Arial" panose="020B0604020202020204" pitchFamily="34" charset="0"/>
                <a:cs typeface="Arial" panose="020B0604020202020204" pitchFamily="34" charset="0"/>
              </a:rPr>
              <a:t>™</a:t>
            </a:r>
            <a:r>
              <a:rPr lang="es-US" b="0" i="0" u="none" strike="noStrike" kern="1200" baseline="0" dirty="0">
                <a:solidFill>
                  <a:srgbClr val="000000"/>
                </a:solidFill>
                <a:effectLst/>
                <a:latin typeface="Arial" panose="020B0604020202020204" pitchFamily="34" charset="0"/>
                <a:cs typeface="Arial" panose="020B0604020202020204" pitchFamily="34" charset="0"/>
              </a:rPr>
              <a:t>) y algunos reactivos activadores de la sílica (Pathromtin</a:t>
            </a:r>
            <a:r>
              <a:rPr lang="es-US" i="0" u="none" strike="noStrike" baseline="30000" dirty="0">
                <a:latin typeface="Arial" panose="020B0604020202020204" pitchFamily="34" charset="0"/>
                <a:cs typeface="Arial" panose="020B0604020202020204" pitchFamily="34" charset="0"/>
              </a:rPr>
              <a:t>® </a:t>
            </a:r>
            <a:r>
              <a:rPr lang="es-US" b="0" i="0" u="none" strike="noStrike" kern="1200" baseline="0" dirty="0">
                <a:solidFill>
                  <a:srgbClr val="000000"/>
                </a:solidFill>
                <a:effectLst/>
                <a:latin typeface="Arial" panose="020B0604020202020204" pitchFamily="34" charset="0"/>
                <a:cs typeface="Arial" panose="020B0604020202020204" pitchFamily="34" charset="0"/>
              </a:rPr>
              <a:t>SL, SynthASil</a:t>
            </a:r>
            <a:r>
              <a:rPr lang="es-US" b="0" i="0" u="none" strike="noStrike" kern="1200" baseline="30000" dirty="0">
                <a:solidFill>
                  <a:srgbClr val="000000"/>
                </a:solidFill>
                <a:effectLst/>
                <a:latin typeface="Arial" panose="020B0604020202020204" pitchFamily="34" charset="0"/>
                <a:cs typeface="Arial" panose="020B0604020202020204" pitchFamily="34" charset="0"/>
              </a:rPr>
              <a:t>™</a:t>
            </a:r>
            <a:r>
              <a:rPr lang="es-US" b="0" i="0" u="none" strike="noStrike" kern="1200" baseline="0" dirty="0">
                <a:solidFill>
                  <a:srgbClr val="000000"/>
                </a:solidFill>
                <a:effectLst/>
                <a:latin typeface="Arial" panose="020B0604020202020204" pitchFamily="34" charset="0"/>
                <a:cs typeface="Arial" panose="020B0604020202020204" pitchFamily="34" charset="0"/>
              </a:rPr>
              <a:t>), calibrados con un </a:t>
            </a:r>
            <a:r>
              <a:rPr lang="es-US" dirty="0">
                <a:solidFill>
                  <a:srgbClr val="000000"/>
                </a:solidFill>
                <a:latin typeface="Arial" panose="020B0604020202020204" pitchFamily="34" charset="0"/>
                <a:cs typeface="Arial" panose="020B0604020202020204" pitchFamily="34" charset="0"/>
              </a:rPr>
              <a:t>plasma estándar que </a:t>
            </a:r>
            <a:r>
              <a:rPr lang="es-ES" dirty="0">
                <a:solidFill>
                  <a:srgbClr val="000000"/>
                </a:solidFill>
                <a:latin typeface="Arial" panose="020B0604020202020204" pitchFamily="34" charset="0"/>
                <a:cs typeface="Arial" panose="020B0604020202020204" pitchFamily="34" charset="0"/>
              </a:rPr>
              <a:t>se haya establecido contrastándolo con una norma internacional de la OMS</a:t>
            </a:r>
            <a:r>
              <a:rPr lang="es-US" b="0" i="0" u="none" strike="noStrike" kern="1200" baseline="0" dirty="0">
                <a:solidFill>
                  <a:srgbClr val="000000"/>
                </a:solidFill>
                <a:effectLst/>
                <a:latin typeface="Arial" panose="020B0604020202020204" pitchFamily="34" charset="0"/>
                <a:cs typeface="Arial" panose="020B0604020202020204" pitchFamily="34" charset="0"/>
              </a:rPr>
              <a:t>. </a:t>
            </a:r>
            <a:endParaRPr lang="es-US" b="0" i="0" u="none" strike="noStrike" dirty="0">
              <a:effectLst/>
              <a:latin typeface="Arial" panose="020B0604020202020204" pitchFamily="34" charset="0"/>
            </a:endParaRPr>
          </a:p>
        </p:txBody>
      </p:sp>
      <p:sp>
        <p:nvSpPr>
          <p:cNvPr id="4" name="Text Placeholder 3">
            <a:extLst>
              <a:ext uri="{FF2B5EF4-FFF2-40B4-BE49-F238E27FC236}">
                <a16:creationId xmlns:a16="http://schemas.microsoft.com/office/drawing/2014/main" id="{3C779017-19A5-41E9-B22A-09E7A44D36E5}"/>
              </a:ext>
            </a:extLst>
          </p:cNvPr>
          <p:cNvSpPr>
            <a:spLocks noGrp="1"/>
          </p:cNvSpPr>
          <p:nvPr>
            <p:ph type="body" sz="quarter" idx="13"/>
          </p:nvPr>
        </p:nvSpPr>
        <p:spPr/>
        <p:txBody>
          <a:bodyPr/>
          <a:lstStyle/>
          <a:p>
            <a:r>
              <a:rPr lang="es-US" sz="900" dirty="0">
                <a:latin typeface="Arial" panose="020B0604020202020204" pitchFamily="34" charset="0"/>
                <a:cs typeface="Arial" panose="020B0604020202020204" pitchFamily="34" charset="0"/>
              </a:rPr>
              <a:t>k</a:t>
            </a:r>
            <a:r>
              <a:rPr lang="es-US" dirty="0"/>
              <a:t>DA, kilodalton; TTPA, tiempo de tromboplastina parcial activada.</a:t>
            </a:r>
          </a:p>
        </p:txBody>
      </p:sp>
      <p:sp>
        <p:nvSpPr>
          <p:cNvPr id="6" name="Content Placeholder 2">
            <a:extLst>
              <a:ext uri="{FF2B5EF4-FFF2-40B4-BE49-F238E27FC236}">
                <a16:creationId xmlns:a16="http://schemas.microsoft.com/office/drawing/2014/main" id="{60F6B83D-2FC7-4B10-9C02-D5258736A34B}"/>
              </a:ext>
            </a:extLst>
          </p:cNvPr>
          <p:cNvSpPr txBox="1">
            <a:spLocks/>
          </p:cNvSpPr>
          <p:nvPr/>
        </p:nvSpPr>
        <p:spPr>
          <a:xfrm>
            <a:off x="838201" y="4651234"/>
            <a:ext cx="10515598" cy="1270220"/>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s-US" b="1" i="0" u="none" strike="noStrike" baseline="0" dirty="0">
                <a:solidFill>
                  <a:schemeClr val="accent1"/>
                </a:solidFill>
                <a:latin typeface="Arial" panose="020B0604020202020204" pitchFamily="34" charset="0"/>
                <a:cs typeface="Arial" panose="020B0604020202020204" pitchFamily="34" charset="0"/>
              </a:rPr>
              <a:t>OBSERVACIÓN: </a:t>
            </a:r>
            <a:r>
              <a:rPr lang="es-US" i="0" u="none" strike="noStrike" baseline="0" dirty="0">
                <a:solidFill>
                  <a:srgbClr val="000000"/>
                </a:solidFill>
                <a:latin typeface="Arial" panose="020B0604020202020204" pitchFamily="34" charset="0"/>
                <a:cs typeface="Arial" panose="020B0604020202020204" pitchFamily="34" charset="0"/>
              </a:rPr>
              <a:t>Los ensayos de una etapa de FVIII con reactivos para TTPA de alta sensibilidad, de marca </a:t>
            </a:r>
            <a:r>
              <a:rPr lang="es-US" i="0" u="none" strike="noStrike" baseline="0" dirty="0">
                <a:latin typeface="Arial" panose="020B0604020202020204" pitchFamily="34" charset="0"/>
                <a:cs typeface="Arial" panose="020B0604020202020204" pitchFamily="34" charset="0"/>
              </a:rPr>
              <a:t>APTT-SP</a:t>
            </a:r>
            <a:r>
              <a:rPr lang="es-US" i="0" u="none" strike="noStrike" baseline="30000" dirty="0">
                <a:latin typeface="Arial" panose="020B0604020202020204" pitchFamily="34" charset="0"/>
                <a:cs typeface="Arial" panose="020B0604020202020204" pitchFamily="34" charset="0"/>
              </a:rPr>
              <a:t>™</a:t>
            </a:r>
            <a:r>
              <a:rPr lang="es-US" i="0" u="none" strike="noStrike" baseline="0" dirty="0">
                <a:latin typeface="Arial" panose="020B0604020202020204" pitchFamily="34" charset="0"/>
                <a:cs typeface="Arial" panose="020B0604020202020204" pitchFamily="34" charset="0"/>
              </a:rPr>
              <a:t>, STA</a:t>
            </a:r>
            <a:r>
              <a:rPr lang="es-US" i="0" u="none" strike="noStrike" baseline="30000" dirty="0">
                <a:latin typeface="Arial" panose="020B0604020202020204" pitchFamily="34" charset="0"/>
                <a:cs typeface="Arial" panose="020B0604020202020204" pitchFamily="34" charset="0"/>
              </a:rPr>
              <a:t>®</a:t>
            </a:r>
            <a:r>
              <a:rPr lang="es-US" i="0" u="none" strike="noStrike" baseline="0" dirty="0">
                <a:latin typeface="Arial" panose="020B0604020202020204" pitchFamily="34" charset="0"/>
                <a:cs typeface="Arial" panose="020B0604020202020204" pitchFamily="34" charset="0"/>
              </a:rPr>
              <a:t>-PTT Automate o TriniCLOT</a:t>
            </a:r>
            <a:r>
              <a:rPr lang="es-US" i="0" u="none" strike="noStrike" baseline="30000" dirty="0">
                <a:latin typeface="Arial" panose="020B0604020202020204" pitchFamily="34" charset="0"/>
                <a:cs typeface="Arial" panose="020B0604020202020204" pitchFamily="34" charset="0"/>
              </a:rPr>
              <a:t>™</a:t>
            </a:r>
            <a:r>
              <a:rPr lang="es-US" i="0" u="none" strike="noStrike" baseline="0" dirty="0">
                <a:latin typeface="Arial" panose="020B0604020202020204" pitchFamily="34" charset="0"/>
                <a:cs typeface="Arial" panose="020B0604020202020204" pitchFamily="34" charset="0"/>
              </a:rPr>
              <a:t> subestiman considerablemente la verdadera actividad del FVIII del</a:t>
            </a:r>
            <a:r>
              <a:rPr lang="es-US" i="0" u="none" strike="noStrike" baseline="0" dirty="0">
                <a:solidFill>
                  <a:srgbClr val="000000"/>
                </a:solidFill>
                <a:latin typeface="Arial" panose="020B0604020202020204" pitchFamily="34" charset="0"/>
                <a:cs typeface="Arial" panose="020B0604020202020204" pitchFamily="34" charset="0"/>
              </a:rPr>
              <a:t> N8-GP y no deberían utilizarse.</a:t>
            </a:r>
            <a:endParaRPr lang="es-US" sz="1100" b="1" i="0"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6391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67DAA-3AE8-40B4-B46B-8A51B003188A}"/>
              </a:ext>
            </a:extLst>
          </p:cNvPr>
          <p:cNvSpPr>
            <a:spLocks noGrp="1"/>
          </p:cNvSpPr>
          <p:nvPr>
            <p:ph type="title"/>
          </p:nvPr>
        </p:nvSpPr>
        <p:spPr/>
        <p:txBody>
          <a:bodyPr>
            <a:normAutofit/>
          </a:bodyPr>
          <a:lstStyle/>
          <a:p>
            <a:r>
              <a:rPr lang="es-US" dirty="0"/>
              <a:t>Monitoreo de laboratorio del FVIII: Jivi</a:t>
            </a:r>
            <a:r>
              <a:rPr lang="es-US" baseline="30000" dirty="0">
                <a:latin typeface="Arial" panose="020B0604020202020204" pitchFamily="34" charset="0"/>
                <a:cs typeface="Arial" panose="020B0604020202020204" pitchFamily="34" charset="0"/>
              </a:rPr>
              <a:t>® </a:t>
            </a:r>
            <a:r>
              <a:rPr lang="es-US" dirty="0">
                <a:latin typeface="Arial" panose="020B0604020202020204" pitchFamily="34" charset="0"/>
                <a:cs typeface="Arial" panose="020B0604020202020204" pitchFamily="34" charset="0"/>
              </a:rPr>
              <a:t> </a:t>
            </a:r>
            <a:endParaRPr lang="es-US" dirty="0"/>
          </a:p>
        </p:txBody>
      </p:sp>
      <p:sp>
        <p:nvSpPr>
          <p:cNvPr id="3" name="Content Placeholder 2">
            <a:extLst>
              <a:ext uri="{FF2B5EF4-FFF2-40B4-BE49-F238E27FC236}">
                <a16:creationId xmlns:a16="http://schemas.microsoft.com/office/drawing/2014/main" id="{D40BC5F6-0C51-4ADF-A791-EA2E72E274DD}"/>
              </a:ext>
            </a:extLst>
          </p:cNvPr>
          <p:cNvSpPr>
            <a:spLocks noGrp="1"/>
          </p:cNvSpPr>
          <p:nvPr>
            <p:ph idx="1"/>
          </p:nvPr>
        </p:nvSpPr>
        <p:spPr>
          <a:xfrm>
            <a:off x="683394" y="1422628"/>
            <a:ext cx="10997666" cy="2639234"/>
          </a:xfrm>
        </p:spPr>
        <p:txBody>
          <a:bodyPr>
            <a:normAutofit/>
          </a:bodyPr>
          <a:lstStyle/>
          <a:p>
            <a:pPr marL="0" indent="0" algn="l" rtl="0" eaLnBrk="1" fontAlgn="t" latinLnBrk="0" hangingPunct="1">
              <a:spcAft>
                <a:spcPts val="0"/>
              </a:spcAft>
              <a:buNone/>
            </a:pPr>
            <a:r>
              <a:rPr lang="es-US" b="1" i="0" u="none" strike="noStrike" kern="1200" dirty="0">
                <a:solidFill>
                  <a:srgbClr val="008BB0"/>
                </a:solidFill>
                <a:effectLst/>
                <a:latin typeface="Arial" panose="020B0604020202020204" pitchFamily="34" charset="0"/>
                <a:cs typeface="Arial" panose="020B0604020202020204" pitchFamily="34" charset="0"/>
              </a:rPr>
              <a:t>Recomendación 3.2.23 </a:t>
            </a:r>
            <a:br>
              <a:rPr lang="es-US" b="1" i="0" u="none" strike="noStrike" kern="1200" dirty="0">
                <a:solidFill>
                  <a:srgbClr val="008BB0"/>
                </a:solidFill>
                <a:effectLst/>
                <a:latin typeface="Arial" panose="020B0604020202020204" pitchFamily="34" charset="0"/>
                <a:cs typeface="Arial" panose="020B0604020202020204" pitchFamily="34" charset="0"/>
              </a:rPr>
            </a:br>
            <a:r>
              <a:rPr lang="es-US" b="1" dirty="0">
                <a:solidFill>
                  <a:srgbClr val="000000"/>
                </a:solidFill>
                <a:latin typeface="Arial" panose="020B0604020202020204" pitchFamily="34" charset="0"/>
                <a:cs typeface="Arial" panose="020B0604020202020204" pitchFamily="34" charset="0"/>
              </a:rPr>
              <a:t>P</a:t>
            </a:r>
            <a:r>
              <a:rPr lang="es-US" b="1" i="0" u="none" strike="noStrike" kern="1200" baseline="0" dirty="0">
                <a:solidFill>
                  <a:srgbClr val="000000"/>
                </a:solidFill>
                <a:effectLst/>
                <a:latin typeface="Arial" panose="020B0604020202020204" pitchFamily="34" charset="0"/>
                <a:cs typeface="Arial" panose="020B0604020202020204" pitchFamily="34" charset="0"/>
              </a:rPr>
              <a:t>ara el monitoreo de la terapia de reemplazo </a:t>
            </a:r>
            <a:r>
              <a:rPr lang="es-US" dirty="0">
                <a:solidFill>
                  <a:srgbClr val="000000"/>
                </a:solidFill>
                <a:latin typeface="Arial" panose="020B0604020202020204" pitchFamily="34" charset="0"/>
                <a:cs typeface="Arial" panose="020B0604020202020204" pitchFamily="34" charset="0"/>
              </a:rPr>
              <a:t>con</a:t>
            </a:r>
            <a:r>
              <a:rPr lang="es-US" b="0" i="0" u="none" strike="noStrike" kern="1200" baseline="0" dirty="0">
                <a:solidFill>
                  <a:srgbClr val="000000"/>
                </a:solidFill>
                <a:effectLst/>
                <a:latin typeface="Arial" panose="020B0604020202020204" pitchFamily="34" charset="0"/>
                <a:cs typeface="Arial" panose="020B0604020202020204" pitchFamily="34" charset="0"/>
              </a:rPr>
              <a:t> damoctocog alfa pegol [FVIII recombinante con dominio B eliminado, con una fracción de polietilenglicol ramificada de 60 kDa en un sitio específico (BDD-rFVIII); Jivi</a:t>
            </a:r>
            <a:r>
              <a:rPr lang="es-US" i="0" u="none" strike="noStrike" baseline="30000" dirty="0">
                <a:latin typeface="Arial" panose="020B0604020202020204" pitchFamily="34" charset="0"/>
                <a:cs typeface="Arial" panose="020B0604020202020204" pitchFamily="34" charset="0"/>
              </a:rPr>
              <a:t>®</a:t>
            </a:r>
            <a:r>
              <a:rPr lang="es-US" b="0" i="0" u="none" strike="noStrike" kern="1200" baseline="0" dirty="0">
                <a:solidFill>
                  <a:srgbClr val="000000"/>
                </a:solidFill>
                <a:effectLst/>
                <a:latin typeface="Arial" panose="020B0604020202020204" pitchFamily="34" charset="0"/>
                <a:cs typeface="Arial" panose="020B0604020202020204" pitchFamily="34" charset="0"/>
              </a:rPr>
              <a:t>], </a:t>
            </a:r>
            <a:r>
              <a:rPr lang="es-US" dirty="0">
                <a:solidFill>
                  <a:srgbClr val="000000"/>
                </a:solidFill>
                <a:latin typeface="Arial" panose="020B0604020202020204" pitchFamily="34" charset="0"/>
                <a:cs typeface="Arial" panose="020B0604020202020204" pitchFamily="34" charset="0"/>
              </a:rPr>
              <a:t>l</a:t>
            </a:r>
            <a:r>
              <a:rPr lang="es-US" b="0" i="0" u="none" strike="noStrike" kern="1200" baseline="0" dirty="0">
                <a:solidFill>
                  <a:srgbClr val="000000"/>
                </a:solidFill>
                <a:effectLst/>
                <a:latin typeface="Arial" panose="020B0604020202020204" pitchFamily="34" charset="0"/>
                <a:cs typeface="Arial" panose="020B0604020202020204" pitchFamily="34" charset="0"/>
              </a:rPr>
              <a:t>a FMH recomienda el uso de un </a:t>
            </a:r>
            <a:r>
              <a:rPr lang="es-US" b="1" i="0" u="none" strike="noStrike" kern="1200" baseline="0" dirty="0">
                <a:solidFill>
                  <a:srgbClr val="000000"/>
                </a:solidFill>
                <a:effectLst/>
                <a:latin typeface="Arial" panose="020B0604020202020204" pitchFamily="34" charset="0"/>
                <a:cs typeface="Arial" panose="020B0604020202020204" pitchFamily="34" charset="0"/>
              </a:rPr>
              <a:t>ensayo cromogénico de una etapa de FVIII </a:t>
            </a:r>
            <a:r>
              <a:rPr lang="es-US" i="0" u="none" strike="noStrike" kern="1200" baseline="0" dirty="0">
                <a:solidFill>
                  <a:srgbClr val="000000"/>
                </a:solidFill>
                <a:effectLst/>
                <a:latin typeface="Arial" panose="020B0604020202020204" pitchFamily="34" charset="0"/>
                <a:cs typeface="Arial" panose="020B0604020202020204" pitchFamily="34" charset="0"/>
              </a:rPr>
              <a:t>o de un </a:t>
            </a:r>
            <a:r>
              <a:rPr lang="es-US" b="1" i="0" u="none" strike="noStrike" kern="1200" baseline="0" dirty="0">
                <a:solidFill>
                  <a:srgbClr val="000000"/>
                </a:solidFill>
                <a:effectLst/>
                <a:latin typeface="Arial" panose="020B0604020202020204" pitchFamily="34" charset="0"/>
                <a:cs typeface="Arial" panose="020B0604020202020204" pitchFamily="34" charset="0"/>
              </a:rPr>
              <a:t>ensayo de una etapa de FVIII, basado en el TTPA, con reactivos validados</a:t>
            </a:r>
            <a:r>
              <a:rPr lang="es-US" b="0" i="0" u="none" strike="noStrike" kern="1200" baseline="0" dirty="0">
                <a:solidFill>
                  <a:srgbClr val="000000"/>
                </a:solidFill>
                <a:effectLst/>
                <a:latin typeface="Arial" panose="020B0604020202020204" pitchFamily="34" charset="0"/>
                <a:cs typeface="Arial" panose="020B0604020202020204" pitchFamily="34" charset="0"/>
              </a:rPr>
              <a:t>, </a:t>
            </a:r>
            <a:r>
              <a:rPr lang="es-US" dirty="0">
                <a:solidFill>
                  <a:srgbClr val="000000"/>
                </a:solidFill>
                <a:latin typeface="Arial" panose="020B0604020202020204" pitchFamily="34" charset="0"/>
                <a:cs typeface="Arial" panose="020B0604020202020204" pitchFamily="34" charset="0"/>
              </a:rPr>
              <a:t>entre ellos el reactivo activador del ácido elágico</a:t>
            </a:r>
            <a:r>
              <a:rPr lang="es-US" b="0" i="0" u="none" strike="noStrike" kern="1200" baseline="0" dirty="0">
                <a:solidFill>
                  <a:srgbClr val="000000"/>
                </a:solidFill>
                <a:effectLst/>
                <a:latin typeface="Arial" panose="020B0604020202020204" pitchFamily="34" charset="0"/>
                <a:cs typeface="Arial" panose="020B0604020202020204" pitchFamily="34" charset="0"/>
              </a:rPr>
              <a:t> </a:t>
            </a:r>
            <a:r>
              <a:rPr lang="es-US" b="1" i="0" u="none" strike="noStrike" kern="1200" baseline="0" dirty="0">
                <a:solidFill>
                  <a:srgbClr val="000000"/>
                </a:solidFill>
                <a:effectLst/>
                <a:latin typeface="Arial" panose="020B0604020202020204" pitchFamily="34" charset="0"/>
                <a:cs typeface="Arial" panose="020B0604020202020204" pitchFamily="34" charset="0"/>
              </a:rPr>
              <a:t>Actin</a:t>
            </a:r>
            <a:r>
              <a:rPr lang="es-US" b="1" i="0" u="none" strike="noStrike" baseline="30000" dirty="0">
                <a:latin typeface="Arial" panose="020B0604020202020204" pitchFamily="34" charset="0"/>
                <a:cs typeface="Arial" panose="020B0604020202020204" pitchFamily="34" charset="0"/>
              </a:rPr>
              <a:t>®</a:t>
            </a:r>
            <a:r>
              <a:rPr lang="es-US" b="1" i="0" u="none" strike="noStrike" kern="1200" baseline="0" dirty="0">
                <a:solidFill>
                  <a:srgbClr val="000000"/>
                </a:solidFill>
                <a:effectLst/>
                <a:latin typeface="Arial" panose="020B0604020202020204" pitchFamily="34" charset="0"/>
                <a:cs typeface="Arial" panose="020B0604020202020204" pitchFamily="34" charset="0"/>
              </a:rPr>
              <a:t> FSL </a:t>
            </a:r>
            <a:r>
              <a:rPr lang="es-US" b="0" i="0" u="none" strike="noStrike" kern="1200" baseline="0" dirty="0">
                <a:solidFill>
                  <a:srgbClr val="000000"/>
                </a:solidFill>
                <a:effectLst/>
                <a:latin typeface="Arial" panose="020B0604020202020204" pitchFamily="34" charset="0"/>
                <a:cs typeface="Arial" panose="020B0604020202020204" pitchFamily="34" charset="0"/>
              </a:rPr>
              <a:t>y algunos reactivos activadores de la sílica (</a:t>
            </a:r>
            <a:r>
              <a:rPr lang="es-US" b="1" i="0" u="none" strike="noStrike" kern="1200" baseline="0" dirty="0">
                <a:solidFill>
                  <a:srgbClr val="000000"/>
                </a:solidFill>
                <a:effectLst/>
                <a:latin typeface="Arial" panose="020B0604020202020204" pitchFamily="34" charset="0"/>
                <a:cs typeface="Arial" panose="020B0604020202020204" pitchFamily="34" charset="0"/>
              </a:rPr>
              <a:t>Pathromtin</a:t>
            </a:r>
            <a:r>
              <a:rPr lang="es-US" b="1" i="0" u="none" strike="noStrike" baseline="30000" dirty="0">
                <a:latin typeface="Arial" panose="020B0604020202020204" pitchFamily="34" charset="0"/>
                <a:cs typeface="Arial" panose="020B0604020202020204" pitchFamily="34" charset="0"/>
              </a:rPr>
              <a:t>®</a:t>
            </a:r>
            <a:r>
              <a:rPr lang="es-US" b="1" i="0" u="none" strike="noStrike" kern="1200" baseline="0" dirty="0">
                <a:solidFill>
                  <a:srgbClr val="000000"/>
                </a:solidFill>
                <a:effectLst/>
                <a:latin typeface="Arial" panose="020B0604020202020204" pitchFamily="34" charset="0"/>
                <a:cs typeface="Arial" panose="020B0604020202020204" pitchFamily="34" charset="0"/>
              </a:rPr>
              <a:t> SL, SynthASil</a:t>
            </a:r>
            <a:r>
              <a:rPr lang="es-US" b="1" i="0" u="none" strike="noStrike" kern="1200" baseline="30000" dirty="0">
                <a:solidFill>
                  <a:srgbClr val="000000"/>
                </a:solidFill>
                <a:effectLst/>
                <a:latin typeface="Arial" panose="020B0604020202020204" pitchFamily="34" charset="0"/>
                <a:cs typeface="Arial" panose="020B0604020202020204" pitchFamily="34" charset="0"/>
              </a:rPr>
              <a:t>™</a:t>
            </a:r>
            <a:r>
              <a:rPr lang="es-US" b="0" i="0" u="none" strike="noStrike" kern="1200" baseline="0" dirty="0">
                <a:solidFill>
                  <a:srgbClr val="000000"/>
                </a:solidFill>
                <a:effectLst/>
                <a:latin typeface="Arial" panose="020B0604020202020204" pitchFamily="34" charset="0"/>
                <a:cs typeface="Arial" panose="020B0604020202020204" pitchFamily="34" charset="0"/>
              </a:rPr>
              <a:t>), calibrados con un plasma estándar </a:t>
            </a:r>
            <a:r>
              <a:rPr lang="es-US" dirty="0">
                <a:solidFill>
                  <a:srgbClr val="000000"/>
                </a:solidFill>
                <a:latin typeface="Arial" panose="020B0604020202020204" pitchFamily="34" charset="0"/>
                <a:cs typeface="Arial" panose="020B0604020202020204" pitchFamily="34" charset="0"/>
              </a:rPr>
              <a:t>que </a:t>
            </a:r>
            <a:r>
              <a:rPr lang="es-ES" dirty="0">
                <a:solidFill>
                  <a:srgbClr val="000000"/>
                </a:solidFill>
                <a:latin typeface="Arial" panose="020B0604020202020204" pitchFamily="34" charset="0"/>
                <a:cs typeface="Arial" panose="020B0604020202020204" pitchFamily="34" charset="0"/>
              </a:rPr>
              <a:t>se haya establecido contrastándolo con una norma internacional de la OMS</a:t>
            </a:r>
            <a:r>
              <a:rPr lang="es-US" b="0" i="0" u="none" strike="noStrike" kern="1200" baseline="0" dirty="0">
                <a:solidFill>
                  <a:srgbClr val="000000"/>
                </a:solidFill>
                <a:effectLst/>
                <a:latin typeface="Arial" panose="020B0604020202020204" pitchFamily="34" charset="0"/>
                <a:cs typeface="Arial" panose="020B0604020202020204" pitchFamily="34" charset="0"/>
              </a:rPr>
              <a:t>. </a:t>
            </a:r>
          </a:p>
        </p:txBody>
      </p:sp>
      <p:sp>
        <p:nvSpPr>
          <p:cNvPr id="7" name="Content Placeholder 2">
            <a:extLst>
              <a:ext uri="{FF2B5EF4-FFF2-40B4-BE49-F238E27FC236}">
                <a16:creationId xmlns:a16="http://schemas.microsoft.com/office/drawing/2014/main" id="{DA63A88B-C817-41C3-ACA5-106807FD9C02}"/>
              </a:ext>
            </a:extLst>
          </p:cNvPr>
          <p:cNvSpPr txBox="1">
            <a:spLocks/>
          </p:cNvSpPr>
          <p:nvPr/>
        </p:nvSpPr>
        <p:spPr>
          <a:xfrm>
            <a:off x="838200" y="4165600"/>
            <a:ext cx="10515598" cy="1763562"/>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buNone/>
            </a:pPr>
            <a:r>
              <a:rPr lang="es-US" b="1" i="0" u="none" strike="noStrike" baseline="0" dirty="0">
                <a:solidFill>
                  <a:schemeClr val="accent1"/>
                </a:solidFill>
                <a:latin typeface="Arial" panose="020B0604020202020204" pitchFamily="34" charset="0"/>
                <a:cs typeface="Arial" panose="020B0604020202020204" pitchFamily="34" charset="0"/>
              </a:rPr>
              <a:t>OBSERVACIÓN: </a:t>
            </a:r>
            <a:r>
              <a:rPr lang="es-US" i="0" u="none" strike="noStrike" baseline="0" dirty="0">
                <a:solidFill>
                  <a:srgbClr val="000000"/>
                </a:solidFill>
                <a:latin typeface="Arial" panose="020B0604020202020204" pitchFamily="34" charset="0"/>
                <a:cs typeface="Arial" panose="020B0604020202020204" pitchFamily="34" charset="0"/>
              </a:rPr>
              <a:t>Los ensayos de una etapa de </a:t>
            </a:r>
            <a:r>
              <a:rPr lang="es-US" dirty="0">
                <a:solidFill>
                  <a:srgbClr val="000000"/>
                </a:solidFill>
                <a:latin typeface="Arial" panose="020B0604020202020204" pitchFamily="34" charset="0"/>
                <a:cs typeface="Arial" panose="020B0604020202020204" pitchFamily="34" charset="0"/>
              </a:rPr>
              <a:t>FVIII con el reactivo activador del ácido elágico </a:t>
            </a:r>
            <a:r>
              <a:rPr lang="es-US" i="0" u="none" strike="noStrike" baseline="0" dirty="0">
                <a:latin typeface="Arial" panose="020B0604020202020204" pitchFamily="34" charset="0"/>
                <a:cs typeface="Arial" panose="020B0604020202020204" pitchFamily="34" charset="0"/>
              </a:rPr>
              <a:t>Actin</a:t>
            </a:r>
            <a:r>
              <a:rPr lang="es-US" i="0" u="none" strike="noStrike" baseline="30000" dirty="0">
                <a:latin typeface="Arial" panose="020B0604020202020204" pitchFamily="34" charset="0"/>
                <a:cs typeface="Arial" panose="020B0604020202020204" pitchFamily="34" charset="0"/>
              </a:rPr>
              <a:t>® </a:t>
            </a:r>
            <a:r>
              <a:rPr lang="es-US" i="0" u="none" strike="noStrike" baseline="0" dirty="0">
                <a:latin typeface="Arial" panose="020B0604020202020204" pitchFamily="34" charset="0"/>
                <a:cs typeface="Arial" panose="020B0604020202020204" pitchFamily="34" charset="0"/>
              </a:rPr>
              <a:t>FS, o con el reactivo activador del caolín C.K. Prest,</a:t>
            </a:r>
            <a:r>
              <a:rPr lang="es-US" i="0" u="none" strike="noStrike" baseline="30000" dirty="0">
                <a:latin typeface="Arial" panose="020B0604020202020204" pitchFamily="34" charset="0"/>
                <a:cs typeface="Arial" panose="020B0604020202020204" pitchFamily="34" charset="0"/>
              </a:rPr>
              <a:t>®</a:t>
            </a:r>
            <a:r>
              <a:rPr lang="es-US" i="0" u="none" strike="noStrike" baseline="0" dirty="0">
                <a:latin typeface="Arial" panose="020B0604020202020204" pitchFamily="34" charset="0"/>
                <a:cs typeface="Arial" panose="020B0604020202020204" pitchFamily="34" charset="0"/>
              </a:rPr>
              <a:t> sobreestiman considerablemente la verdadera actividad del FVIII y no deberían usarse. Los ensayos de una etapa de FVIII con los reactivos APTT-SP</a:t>
            </a:r>
            <a:r>
              <a:rPr lang="es-US" i="0" u="none" strike="noStrike" baseline="30000" dirty="0">
                <a:latin typeface="Arial" panose="020B0604020202020204" pitchFamily="34" charset="0"/>
                <a:cs typeface="Arial" panose="020B0604020202020204" pitchFamily="34" charset="0"/>
              </a:rPr>
              <a:t>™</a:t>
            </a:r>
            <a:r>
              <a:rPr lang="es-US" i="0" u="none" strike="noStrike" baseline="0" dirty="0">
                <a:latin typeface="Arial" panose="020B0604020202020204" pitchFamily="34" charset="0"/>
                <a:cs typeface="Arial" panose="020B0604020202020204" pitchFamily="34" charset="0"/>
              </a:rPr>
              <a:t> y STA</a:t>
            </a:r>
            <a:r>
              <a:rPr lang="es-US" i="0" u="none" strike="noStrike" baseline="30000" dirty="0">
                <a:latin typeface="Arial" panose="020B0604020202020204" pitchFamily="34" charset="0"/>
                <a:cs typeface="Arial" panose="020B0604020202020204" pitchFamily="34" charset="0"/>
              </a:rPr>
              <a:t>®</a:t>
            </a:r>
            <a:r>
              <a:rPr lang="es-US" i="0" u="none" strike="noStrike" baseline="0" dirty="0">
                <a:latin typeface="Arial" panose="020B0604020202020204" pitchFamily="34" charset="0"/>
                <a:cs typeface="Arial" panose="020B0604020202020204" pitchFamily="34" charset="0"/>
              </a:rPr>
              <a:t>-PTT Automate subestiman considerablemente la verdadera actividad del FVIII y no deberían usarse.</a:t>
            </a:r>
            <a:endParaRPr lang="es-US" i="0" u="none" strike="noStrike" baseline="0" dirty="0">
              <a:solidFill>
                <a:srgbClr val="FFFFFF"/>
              </a:solidFill>
              <a:latin typeface="Arial" panose="020B0604020202020204" pitchFamily="34" charset="0"/>
              <a:cs typeface="Arial" panose="020B0604020202020204" pitchFamily="34" charset="0"/>
            </a:endParaRPr>
          </a:p>
        </p:txBody>
      </p:sp>
      <p:sp>
        <p:nvSpPr>
          <p:cNvPr id="8" name="Text Placeholder 3">
            <a:extLst>
              <a:ext uri="{FF2B5EF4-FFF2-40B4-BE49-F238E27FC236}">
                <a16:creationId xmlns:a16="http://schemas.microsoft.com/office/drawing/2014/main" id="{C090DD71-BC3E-4E45-8618-16E3147359A4}"/>
              </a:ext>
            </a:extLst>
          </p:cNvPr>
          <p:cNvSpPr>
            <a:spLocks noGrp="1"/>
          </p:cNvSpPr>
          <p:nvPr>
            <p:ph type="body" sz="quarter" idx="13"/>
          </p:nvPr>
        </p:nvSpPr>
        <p:spPr>
          <a:xfrm>
            <a:off x="838201" y="6356351"/>
            <a:ext cx="9925050" cy="365125"/>
          </a:xfrm>
        </p:spPr>
        <p:txBody>
          <a:bodyPr/>
          <a:lstStyle/>
          <a:p>
            <a:r>
              <a:rPr lang="es-US" sz="900" dirty="0">
                <a:latin typeface="Arial" panose="020B0604020202020204" pitchFamily="34" charset="0"/>
                <a:cs typeface="Arial" panose="020B0604020202020204" pitchFamily="34" charset="0"/>
              </a:rPr>
              <a:t>k</a:t>
            </a:r>
            <a:r>
              <a:rPr lang="es-US" dirty="0"/>
              <a:t>DA, kilodalton; TTPA, tiempo de tromboplastina parcial activada.</a:t>
            </a:r>
          </a:p>
        </p:txBody>
      </p:sp>
    </p:spTree>
    <p:extLst>
      <p:ext uri="{BB962C8B-B14F-4D97-AF65-F5344CB8AC3E}">
        <p14:creationId xmlns:p14="http://schemas.microsoft.com/office/powerpoint/2010/main" val="4191440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67DAA-3AE8-40B4-B46B-8A51B003188A}"/>
              </a:ext>
            </a:extLst>
          </p:cNvPr>
          <p:cNvSpPr>
            <a:spLocks noGrp="1"/>
          </p:cNvSpPr>
          <p:nvPr>
            <p:ph type="title"/>
          </p:nvPr>
        </p:nvSpPr>
        <p:spPr>
          <a:xfrm>
            <a:off x="838199" y="225425"/>
            <a:ext cx="11353801" cy="1090079"/>
          </a:xfrm>
        </p:spPr>
        <p:txBody>
          <a:bodyPr>
            <a:normAutofit/>
          </a:bodyPr>
          <a:lstStyle/>
          <a:p>
            <a:r>
              <a:rPr lang="es-US" dirty="0"/>
              <a:t>Monitoreo de laboratorio del FVIII: Adyn</a:t>
            </a:r>
            <a:r>
              <a:rPr lang="es-US" dirty="0">
                <a:latin typeface="Arial" panose="020B0604020202020204" pitchFamily="34" charset="0"/>
                <a:cs typeface="Arial" panose="020B0604020202020204" pitchFamily="34" charset="0"/>
              </a:rPr>
              <a:t>ovate</a:t>
            </a:r>
            <a:r>
              <a:rPr lang="es-US" baseline="30000" dirty="0">
                <a:latin typeface="Arial" panose="020B0604020202020204" pitchFamily="34" charset="0"/>
                <a:cs typeface="Arial" panose="020B0604020202020204" pitchFamily="34" charset="0"/>
              </a:rPr>
              <a:t>® </a:t>
            </a:r>
            <a:r>
              <a:rPr lang="es-US" dirty="0">
                <a:latin typeface="Arial" panose="020B0604020202020204" pitchFamily="34" charset="0"/>
                <a:cs typeface="Arial" panose="020B0604020202020204" pitchFamily="34" charset="0"/>
              </a:rPr>
              <a:t>/ Adynovi</a:t>
            </a:r>
            <a:r>
              <a:rPr lang="es-US" baseline="30000" dirty="0">
                <a:latin typeface="Arial" panose="020B0604020202020204" pitchFamily="34" charset="0"/>
                <a:cs typeface="Arial" panose="020B0604020202020204" pitchFamily="34" charset="0"/>
              </a:rPr>
              <a:t>®</a:t>
            </a:r>
            <a:endParaRPr lang="es-US"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CB54666-2893-4B0D-9C6F-008739DAE3FA}"/>
              </a:ext>
            </a:extLst>
          </p:cNvPr>
          <p:cNvSpPr>
            <a:spLocks noGrp="1"/>
          </p:cNvSpPr>
          <p:nvPr>
            <p:ph idx="1"/>
          </p:nvPr>
        </p:nvSpPr>
        <p:spPr>
          <a:xfrm>
            <a:off x="838200" y="1562100"/>
            <a:ext cx="10606238" cy="4614863"/>
          </a:xfrm>
        </p:spPr>
        <p:txBody>
          <a:bodyPr>
            <a:normAutofit/>
          </a:bodyPr>
          <a:lstStyle/>
          <a:p>
            <a:pPr marL="0" indent="0" algn="l" rtl="0" eaLnBrk="1" fontAlgn="t" latinLnBrk="0" hangingPunct="1">
              <a:spcBef>
                <a:spcPts val="0"/>
              </a:spcBef>
              <a:spcAft>
                <a:spcPts val="0"/>
              </a:spcAft>
              <a:buNone/>
            </a:pPr>
            <a:r>
              <a:rPr lang="es-US" b="1" i="0" u="none" strike="noStrike" kern="1200" dirty="0">
                <a:solidFill>
                  <a:srgbClr val="008BB0"/>
                </a:solidFill>
                <a:effectLst/>
                <a:latin typeface="Arial" panose="020B0604020202020204" pitchFamily="34" charset="0"/>
                <a:cs typeface="Arial" panose="020B0604020202020204" pitchFamily="34" charset="0"/>
              </a:rPr>
              <a:t>Recomendación 3.2.24 </a:t>
            </a:r>
            <a:endParaRPr lang="es-US" b="0" i="0" u="none" strike="noStrike" dirty="0">
              <a:effectLst/>
              <a:latin typeface="Arial" panose="020B0604020202020204" pitchFamily="34" charset="0"/>
            </a:endParaRPr>
          </a:p>
          <a:p>
            <a:pPr marL="0" indent="0" algn="l" rtl="0" eaLnBrk="1" fontAlgn="t" latinLnBrk="0" hangingPunct="1">
              <a:spcBef>
                <a:spcPts val="0"/>
              </a:spcBef>
              <a:spcAft>
                <a:spcPts val="0"/>
              </a:spcAft>
              <a:buNone/>
            </a:pPr>
            <a:r>
              <a:rPr lang="es-US" b="0" i="0" u="none" strike="noStrike" kern="1200" baseline="0" dirty="0">
                <a:solidFill>
                  <a:srgbClr val="000000"/>
                </a:solidFill>
                <a:effectLst/>
                <a:latin typeface="Arial" panose="020B0604020202020204" pitchFamily="34" charset="0"/>
                <a:cs typeface="Arial" panose="020B0604020202020204" pitchFamily="34" charset="0"/>
              </a:rPr>
              <a:t>Para el monitoreo de la terapia de reemplazo con rurioctocog alfa pegol (FVIII recombinante de longitud completa con polietilenglicol de 20-kDa en un sitio no específico; Adynovate</a:t>
            </a:r>
            <a:r>
              <a:rPr lang="es-US" b="0" i="0" u="none" strike="noStrike" kern="1200" baseline="30000" dirty="0">
                <a:solidFill>
                  <a:srgbClr val="000000"/>
                </a:solidFill>
                <a:effectLst/>
                <a:latin typeface="Arial" panose="020B0604020202020204" pitchFamily="34" charset="0"/>
                <a:cs typeface="Arial" panose="020B0604020202020204" pitchFamily="34" charset="0"/>
              </a:rPr>
              <a:t>®</a:t>
            </a:r>
            <a:r>
              <a:rPr lang="es-US" b="0" i="0" u="none" strike="noStrike" kern="1200" baseline="0" dirty="0">
                <a:solidFill>
                  <a:srgbClr val="000000"/>
                </a:solidFill>
                <a:effectLst/>
                <a:latin typeface="Arial" panose="020B0604020202020204" pitchFamily="34" charset="0"/>
                <a:cs typeface="Arial" panose="020B0604020202020204" pitchFamily="34" charset="0"/>
              </a:rPr>
              <a:t>/ Adynovi</a:t>
            </a:r>
            <a:r>
              <a:rPr lang="es-US" b="0" i="0" u="none" strike="noStrike" kern="1200" baseline="30000" dirty="0">
                <a:solidFill>
                  <a:srgbClr val="000000"/>
                </a:solidFill>
                <a:effectLst/>
                <a:latin typeface="Arial" panose="020B0604020202020204" pitchFamily="34" charset="0"/>
                <a:cs typeface="Arial" panose="020B0604020202020204" pitchFamily="34" charset="0"/>
              </a:rPr>
              <a:t>®</a:t>
            </a:r>
            <a:r>
              <a:rPr lang="es-US" b="0" i="0" u="none" strike="noStrike" kern="1200" baseline="0" dirty="0">
                <a:solidFill>
                  <a:srgbClr val="000000"/>
                </a:solidFill>
                <a:effectLst/>
                <a:latin typeface="Arial" panose="020B0604020202020204" pitchFamily="34" charset="0"/>
                <a:cs typeface="Arial" panose="020B0604020202020204" pitchFamily="34" charset="0"/>
              </a:rPr>
              <a:t>), la FMH considera que </a:t>
            </a:r>
            <a:r>
              <a:rPr lang="es-US" b="1" i="0" u="none" strike="noStrike" kern="1200" baseline="0" dirty="0">
                <a:solidFill>
                  <a:srgbClr val="000000"/>
                </a:solidFill>
                <a:effectLst/>
                <a:latin typeface="Arial" panose="020B0604020202020204" pitchFamily="34" charset="0"/>
                <a:cs typeface="Arial" panose="020B0604020202020204" pitchFamily="34" charset="0"/>
              </a:rPr>
              <a:t>se requieren más estudios de ensayos de laboratorio</a:t>
            </a:r>
            <a:r>
              <a:rPr lang="es-US" i="0" u="none" strike="noStrike" kern="1200" baseline="0" dirty="0">
                <a:solidFill>
                  <a:srgbClr val="000000"/>
                </a:solidFill>
                <a:effectLst/>
                <a:latin typeface="Arial" panose="020B0604020202020204" pitchFamily="34" charset="0"/>
                <a:cs typeface="Arial" panose="020B0604020202020204" pitchFamily="34" charset="0"/>
              </a:rPr>
              <a:t> </a:t>
            </a:r>
            <a:r>
              <a:rPr lang="es-US" dirty="0">
                <a:solidFill>
                  <a:srgbClr val="000000"/>
                </a:solidFill>
                <a:latin typeface="Arial" panose="020B0604020202020204" pitchFamily="34" charset="0"/>
                <a:cs typeface="Arial" panose="020B0604020202020204" pitchFamily="34" charset="0"/>
              </a:rPr>
              <a:t>para documentar recomendaciones sobre monitoreo de laboratorio.</a:t>
            </a:r>
            <a:r>
              <a:rPr lang="es-US" i="0" u="none" strike="noStrike" kern="1200" baseline="0" dirty="0">
                <a:solidFill>
                  <a:srgbClr val="000000"/>
                </a:solidFill>
                <a:effectLst/>
                <a:latin typeface="Arial" panose="020B0604020202020204" pitchFamily="34" charset="0"/>
                <a:cs typeface="Arial" panose="020B0604020202020204" pitchFamily="34" charset="0"/>
              </a:rPr>
              <a:t> </a:t>
            </a:r>
          </a:p>
          <a:p>
            <a:pPr marL="0" indent="0" algn="l" rtl="0" eaLnBrk="1" fontAlgn="t" latinLnBrk="0" hangingPunct="1">
              <a:spcBef>
                <a:spcPts val="0"/>
              </a:spcBef>
              <a:spcAft>
                <a:spcPts val="0"/>
              </a:spcAft>
              <a:buNone/>
            </a:pPr>
            <a:endParaRPr lang="es-US" b="0" i="0" u="none" strike="noStrike" dirty="0">
              <a:effectLst/>
              <a:latin typeface="Arial" panose="020B0604020202020204" pitchFamily="34" charset="0"/>
            </a:endParaRPr>
          </a:p>
          <a:p>
            <a:pPr marL="0" indent="0" algn="l" rtl="0" eaLnBrk="1" fontAlgn="t" latinLnBrk="0" hangingPunct="1">
              <a:spcBef>
                <a:spcPts val="0"/>
              </a:spcBef>
              <a:spcAft>
                <a:spcPts val="0"/>
              </a:spcAft>
              <a:buNone/>
            </a:pPr>
            <a:endParaRPr lang="es-US" b="1" dirty="0">
              <a:solidFill>
                <a:srgbClr val="000000"/>
              </a:solidFill>
              <a:latin typeface="Arial" panose="020B0604020202020204" pitchFamily="34" charset="0"/>
              <a:cs typeface="Arial" panose="020B0604020202020204" pitchFamily="34" charset="0"/>
            </a:endParaRPr>
          </a:p>
          <a:p>
            <a:pPr marL="0" indent="0" algn="l" rtl="0" eaLnBrk="1" fontAlgn="t" latinLnBrk="0" hangingPunct="1">
              <a:spcBef>
                <a:spcPts val="0"/>
              </a:spcBef>
              <a:spcAft>
                <a:spcPts val="0"/>
              </a:spcAft>
              <a:buNone/>
            </a:pPr>
            <a:endParaRPr lang="es-US" b="1" dirty="0">
              <a:solidFill>
                <a:srgbClr val="000000"/>
              </a:solidFill>
              <a:latin typeface="Arial" panose="020B0604020202020204" pitchFamily="34" charset="0"/>
              <a:cs typeface="Arial" panose="020B0604020202020204" pitchFamily="34" charset="0"/>
            </a:endParaRPr>
          </a:p>
          <a:p>
            <a:pPr marL="0" indent="0" algn="l" rtl="0" eaLnBrk="1" fontAlgn="t" latinLnBrk="0" hangingPunct="1">
              <a:spcBef>
                <a:spcPts val="0"/>
              </a:spcBef>
              <a:spcAft>
                <a:spcPts val="0"/>
              </a:spcAft>
              <a:buNone/>
            </a:pPr>
            <a:endParaRPr lang="es-US" b="1" dirty="0">
              <a:solidFill>
                <a:srgbClr val="000000"/>
              </a:solidFill>
              <a:latin typeface="Arial" panose="020B0604020202020204" pitchFamily="34" charset="0"/>
              <a:cs typeface="Arial" panose="020B0604020202020204" pitchFamily="34" charset="0"/>
            </a:endParaRPr>
          </a:p>
          <a:p>
            <a:r>
              <a:rPr lang="es-US" dirty="0">
                <a:latin typeface="Arial" panose="020B0604020202020204" pitchFamily="34" charset="0"/>
                <a:cs typeface="Arial" panose="020B0604020202020204" pitchFamily="34" charset="0"/>
              </a:rPr>
              <a:t>No hay pruebas científicas publicadas de que cualquiera de los ensayos de una etapa sea inadecuado.</a:t>
            </a:r>
          </a:p>
          <a:p>
            <a:r>
              <a:rPr lang="es-US" dirty="0">
                <a:latin typeface="Arial" panose="020B0604020202020204" pitchFamily="34" charset="0"/>
                <a:cs typeface="Arial" panose="020B0604020202020204" pitchFamily="34" charset="0"/>
              </a:rPr>
              <a:t>Sin embargo, hay datos publicados conflictivos para ensayos cromogénicos.</a:t>
            </a:r>
            <a:endParaRPr lang="es-US" dirty="0"/>
          </a:p>
        </p:txBody>
      </p:sp>
      <p:sp>
        <p:nvSpPr>
          <p:cNvPr id="6" name="Content Placeholder 2">
            <a:extLst>
              <a:ext uri="{FF2B5EF4-FFF2-40B4-BE49-F238E27FC236}">
                <a16:creationId xmlns:a16="http://schemas.microsoft.com/office/drawing/2014/main" id="{6E4A693F-39CC-4D1E-8D15-A71E1AEB94BE}"/>
              </a:ext>
            </a:extLst>
          </p:cNvPr>
          <p:cNvSpPr txBox="1">
            <a:spLocks/>
          </p:cNvSpPr>
          <p:nvPr/>
        </p:nvSpPr>
        <p:spPr>
          <a:xfrm>
            <a:off x="838200" y="3323772"/>
            <a:ext cx="10515598" cy="986972"/>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eaLnBrk="1" fontAlgn="t" latinLnBrk="0" hangingPunct="1">
              <a:lnSpc>
                <a:spcPct val="100000"/>
              </a:lnSpc>
              <a:spcBef>
                <a:spcPts val="0"/>
              </a:spcBef>
              <a:spcAft>
                <a:spcPts val="0"/>
              </a:spcAft>
              <a:buNone/>
            </a:pPr>
            <a:r>
              <a:rPr lang="es-US" b="1" i="0" u="none" strike="noStrike" kern="1200" baseline="0" dirty="0">
                <a:solidFill>
                  <a:srgbClr val="008BB0"/>
                </a:solidFill>
                <a:effectLst/>
                <a:latin typeface="Arial" panose="020B0604020202020204" pitchFamily="34" charset="0"/>
                <a:cs typeface="Arial" panose="020B0604020202020204" pitchFamily="34" charset="0"/>
              </a:rPr>
              <a:t>OBSERVACIÓN: </a:t>
            </a:r>
            <a:r>
              <a:rPr lang="es-US" dirty="0">
                <a:solidFill>
                  <a:srgbClr val="000000"/>
                </a:solidFill>
                <a:latin typeface="Arial" panose="020B0604020202020204" pitchFamily="34" charset="0"/>
                <a:cs typeface="Arial" panose="020B0604020202020204" pitchFamily="34" charset="0"/>
              </a:rPr>
              <a:t>Existen hallazgos conflictivos en la literatura que valoran el uso de ensayos cromogénicos y de una etapa de FVIII en muestras que contienen </a:t>
            </a:r>
            <a:r>
              <a:rPr lang="es-US" b="0" i="0" u="none" strike="noStrike" kern="1200" baseline="0" dirty="0">
                <a:solidFill>
                  <a:srgbClr val="000000"/>
                </a:solidFill>
                <a:effectLst/>
                <a:latin typeface="Arial" panose="020B0604020202020204" pitchFamily="34" charset="0"/>
                <a:cs typeface="Arial" panose="020B0604020202020204" pitchFamily="34" charset="0"/>
              </a:rPr>
              <a:t>rurioctocog alfa pegol</a:t>
            </a:r>
            <a:r>
              <a:rPr lang="es-US" b="1" i="0" u="none" strike="noStrike" kern="1200" baseline="0" dirty="0">
                <a:solidFill>
                  <a:srgbClr val="000000"/>
                </a:solidFill>
                <a:effectLst/>
                <a:latin typeface="Arial" panose="020B0604020202020204" pitchFamily="34" charset="0"/>
                <a:cs typeface="Arial" panose="020B0604020202020204" pitchFamily="34" charset="0"/>
              </a:rPr>
              <a:t>. </a:t>
            </a:r>
          </a:p>
        </p:txBody>
      </p:sp>
      <p:sp>
        <p:nvSpPr>
          <p:cNvPr id="7" name="Text Placeholder 3">
            <a:extLst>
              <a:ext uri="{FF2B5EF4-FFF2-40B4-BE49-F238E27FC236}">
                <a16:creationId xmlns:a16="http://schemas.microsoft.com/office/drawing/2014/main" id="{8D331FA7-3E0A-4AED-868A-05C0491F7A4C}"/>
              </a:ext>
            </a:extLst>
          </p:cNvPr>
          <p:cNvSpPr>
            <a:spLocks noGrp="1"/>
          </p:cNvSpPr>
          <p:nvPr>
            <p:ph type="body" sz="quarter" idx="13"/>
          </p:nvPr>
        </p:nvSpPr>
        <p:spPr>
          <a:xfrm>
            <a:off x="838201" y="6356351"/>
            <a:ext cx="9925050" cy="365125"/>
          </a:xfrm>
        </p:spPr>
        <p:txBody>
          <a:bodyPr/>
          <a:lstStyle/>
          <a:p>
            <a:r>
              <a:rPr lang="en-CA" sz="900" noProof="0" dirty="0">
                <a:latin typeface="Arial" panose="020B0604020202020204" pitchFamily="34" charset="0"/>
                <a:cs typeface="Arial" panose="020B0604020202020204" pitchFamily="34" charset="0"/>
              </a:rPr>
              <a:t>k</a:t>
            </a:r>
            <a:r>
              <a:rPr lang="en-CA" noProof="0" dirty="0"/>
              <a:t>DA, kilodalton</a:t>
            </a:r>
            <a:r>
              <a:rPr lang="en-CA" dirty="0"/>
              <a:t>.</a:t>
            </a:r>
            <a:endParaRPr lang="en-CA" noProof="0" dirty="0"/>
          </a:p>
        </p:txBody>
      </p:sp>
    </p:spTree>
    <p:extLst>
      <p:ext uri="{BB962C8B-B14F-4D97-AF65-F5344CB8AC3E}">
        <p14:creationId xmlns:p14="http://schemas.microsoft.com/office/powerpoint/2010/main" val="3183644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67DAA-3AE8-40B4-B46B-8A51B003188A}"/>
              </a:ext>
            </a:extLst>
          </p:cNvPr>
          <p:cNvSpPr>
            <a:spLocks noGrp="1"/>
          </p:cNvSpPr>
          <p:nvPr>
            <p:ph type="title"/>
          </p:nvPr>
        </p:nvSpPr>
        <p:spPr/>
        <p:txBody>
          <a:bodyPr>
            <a:normAutofit/>
          </a:bodyPr>
          <a:lstStyle/>
          <a:p>
            <a:r>
              <a:rPr lang="es-US" dirty="0"/>
              <a:t>Monitoreo de laboratorio del FVIII: </a:t>
            </a:r>
            <a:r>
              <a:rPr lang="es-US" dirty="0">
                <a:latin typeface="Arial" panose="020B0604020202020204" pitchFamily="34" charset="0"/>
                <a:cs typeface="Arial" panose="020B0604020202020204" pitchFamily="34" charset="0"/>
              </a:rPr>
              <a:t>Afstyla</a:t>
            </a:r>
            <a:r>
              <a:rPr lang="es-US" baseline="30000" dirty="0">
                <a:latin typeface="Arial" panose="020B0604020202020204" pitchFamily="34" charset="0"/>
                <a:cs typeface="Arial" panose="020B0604020202020204" pitchFamily="34" charset="0"/>
              </a:rPr>
              <a:t>®</a:t>
            </a:r>
            <a:r>
              <a:rPr lang="es-US" dirty="0">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E708C37F-7F04-4D1B-97C0-684BCEC04645}"/>
              </a:ext>
            </a:extLst>
          </p:cNvPr>
          <p:cNvSpPr>
            <a:spLocks noGrp="1"/>
          </p:cNvSpPr>
          <p:nvPr>
            <p:ph idx="1"/>
          </p:nvPr>
        </p:nvSpPr>
        <p:spPr/>
        <p:txBody>
          <a:bodyPr>
            <a:normAutofit/>
          </a:bodyPr>
          <a:lstStyle/>
          <a:p>
            <a:pPr marL="0" marR="0" indent="0" algn="l" rtl="0" eaLnBrk="1" fontAlgn="auto" latinLnBrk="0" hangingPunct="1">
              <a:spcBef>
                <a:spcPts val="0"/>
              </a:spcBef>
              <a:spcAft>
                <a:spcPts val="0"/>
              </a:spcAft>
              <a:buNone/>
            </a:pPr>
            <a:r>
              <a:rPr lang="es-US" b="1" i="0" u="none" strike="noStrike" kern="1200" dirty="0">
                <a:solidFill>
                  <a:srgbClr val="008BB0"/>
                </a:solidFill>
                <a:effectLst/>
                <a:latin typeface="Arial" panose="020B0604020202020204" pitchFamily="34" charset="0"/>
                <a:cs typeface="Arial" panose="020B0604020202020204" pitchFamily="34" charset="0"/>
              </a:rPr>
              <a:t>Recomendación 3.2.25 </a:t>
            </a:r>
            <a:endParaRPr lang="es-US" b="0" i="0" u="none" strike="noStrike" dirty="0">
              <a:effectLst/>
              <a:latin typeface="Arial" panose="020B0604020202020204" pitchFamily="34" charset="0"/>
            </a:endParaRPr>
          </a:p>
          <a:p>
            <a:pPr marL="0" indent="0" algn="l" rtl="0" eaLnBrk="1" fontAlgn="t" latinLnBrk="0" hangingPunct="1">
              <a:spcBef>
                <a:spcPts val="0"/>
              </a:spcBef>
              <a:spcAft>
                <a:spcPts val="0"/>
              </a:spcAft>
              <a:buNone/>
            </a:pPr>
            <a:r>
              <a:rPr lang="es-US" b="0" i="0" u="none" strike="noStrike" kern="1200" baseline="0" dirty="0">
                <a:solidFill>
                  <a:srgbClr val="000000"/>
                </a:solidFill>
                <a:effectLst/>
                <a:latin typeface="Arial" panose="020B0604020202020204" pitchFamily="34" charset="0"/>
                <a:cs typeface="Arial" panose="020B0604020202020204" pitchFamily="34" charset="0"/>
              </a:rPr>
              <a:t>Para el monitoreo de la terapia de reemplazo con lonoctocog alfa [FVIII recombinante de cadena única (rVIII-SingleChain); Afstyla</a:t>
            </a:r>
            <a:r>
              <a:rPr lang="es-US" b="0" i="0" u="none" strike="noStrike" kern="1200" baseline="30000" dirty="0">
                <a:solidFill>
                  <a:srgbClr val="000000"/>
                </a:solidFill>
                <a:effectLst/>
                <a:latin typeface="Arial" panose="020B0604020202020204" pitchFamily="34" charset="0"/>
                <a:cs typeface="Arial" panose="020B0604020202020204" pitchFamily="34" charset="0"/>
              </a:rPr>
              <a:t>®</a:t>
            </a:r>
            <a:r>
              <a:rPr lang="es-US" b="0" i="0" u="none" strike="noStrike" kern="1200" baseline="0" dirty="0">
                <a:solidFill>
                  <a:srgbClr val="000000"/>
                </a:solidFill>
                <a:effectLst/>
                <a:latin typeface="Arial" panose="020B0604020202020204" pitchFamily="34" charset="0"/>
                <a:cs typeface="Arial" panose="020B0604020202020204" pitchFamily="34" charset="0"/>
              </a:rPr>
              <a:t>], la FMH recomienda el </a:t>
            </a:r>
            <a:r>
              <a:rPr lang="es-US" b="1" i="0" u="none" strike="noStrike" kern="1200" baseline="0" dirty="0">
                <a:solidFill>
                  <a:srgbClr val="000000"/>
                </a:solidFill>
                <a:effectLst/>
                <a:latin typeface="Arial" panose="020B0604020202020204" pitchFamily="34" charset="0"/>
                <a:cs typeface="Arial" panose="020B0604020202020204" pitchFamily="34" charset="0"/>
              </a:rPr>
              <a:t>uso de un ensayo cromogénico de FVIII calibrado con un plasma estándar que </a:t>
            </a:r>
            <a:r>
              <a:rPr lang="es-ES" b="1" i="0" u="none" strike="noStrike" kern="1200" baseline="0" dirty="0">
                <a:solidFill>
                  <a:srgbClr val="000000"/>
                </a:solidFill>
                <a:effectLst/>
                <a:latin typeface="Arial" panose="020B0604020202020204" pitchFamily="34" charset="0"/>
                <a:cs typeface="Arial" panose="020B0604020202020204" pitchFamily="34" charset="0"/>
              </a:rPr>
              <a:t>se haya establecido contrastándolo con una norma internacional de la OMS</a:t>
            </a:r>
            <a:r>
              <a:rPr lang="es-US" b="0" i="0" u="none" strike="noStrike" kern="1200" baseline="0" dirty="0">
                <a:solidFill>
                  <a:srgbClr val="000000"/>
                </a:solidFill>
                <a:effectLst/>
                <a:latin typeface="Arial" panose="020B0604020202020204" pitchFamily="34" charset="0"/>
                <a:cs typeface="Arial" panose="020B0604020202020204" pitchFamily="34" charset="0"/>
              </a:rPr>
              <a:t>.</a:t>
            </a:r>
            <a:endParaRPr lang="es-US" b="0" i="0" u="none" strike="noStrike" dirty="0">
              <a:effectLst/>
              <a:latin typeface="Arial" panose="020B0604020202020204" pitchFamily="34" charset="0"/>
            </a:endParaRPr>
          </a:p>
        </p:txBody>
      </p:sp>
      <p:sp>
        <p:nvSpPr>
          <p:cNvPr id="7" name="Content Placeholder 2">
            <a:extLst>
              <a:ext uri="{FF2B5EF4-FFF2-40B4-BE49-F238E27FC236}">
                <a16:creationId xmlns:a16="http://schemas.microsoft.com/office/drawing/2014/main" id="{135F24B0-D55C-48BD-AAAD-4D5C2F01C2AF}"/>
              </a:ext>
            </a:extLst>
          </p:cNvPr>
          <p:cNvSpPr txBox="1">
            <a:spLocks/>
          </p:cNvSpPr>
          <p:nvPr/>
        </p:nvSpPr>
        <p:spPr>
          <a:xfrm>
            <a:off x="838200" y="3439886"/>
            <a:ext cx="10515598" cy="1582059"/>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eaLnBrk="1" fontAlgn="t" latinLnBrk="0" hangingPunct="1">
              <a:lnSpc>
                <a:spcPct val="100000"/>
              </a:lnSpc>
              <a:spcBef>
                <a:spcPts val="0"/>
              </a:spcBef>
              <a:spcAft>
                <a:spcPts val="0"/>
              </a:spcAft>
              <a:buNone/>
            </a:pPr>
            <a:r>
              <a:rPr lang="es-US" b="1" i="0" u="none" strike="noStrike" kern="1200" baseline="0" dirty="0">
                <a:solidFill>
                  <a:srgbClr val="008BB0"/>
                </a:solidFill>
                <a:effectLst/>
                <a:latin typeface="Arial" panose="020B0604020202020204" pitchFamily="34" charset="0"/>
                <a:cs typeface="Arial" panose="020B0604020202020204" pitchFamily="34" charset="0"/>
              </a:rPr>
              <a:t>OBSERVACIÓN: </a:t>
            </a:r>
            <a:r>
              <a:rPr lang="es-US" dirty="0">
                <a:solidFill>
                  <a:srgbClr val="000000"/>
                </a:solidFill>
                <a:latin typeface="Arial" panose="020B0604020202020204" pitchFamily="34" charset="0"/>
                <a:cs typeface="Arial" panose="020B0604020202020204" pitchFamily="34" charset="0"/>
              </a:rPr>
              <a:t>El resumen de las características del producto recomienda ensayos cromogénicos. También establece que el resultado del ensayo de una etapa de FVIII subestima el nivel de actividad del FVIII en aproximadamente </a:t>
            </a:r>
            <a:r>
              <a:rPr lang="es-US" b="0" i="0" u="none" strike="noStrike" kern="1200" baseline="0" dirty="0">
                <a:solidFill>
                  <a:srgbClr val="000000"/>
                </a:solidFill>
                <a:effectLst/>
                <a:latin typeface="Arial" panose="020B0604020202020204" pitchFamily="34" charset="0"/>
                <a:cs typeface="Arial" panose="020B0604020202020204" pitchFamily="34" charset="0"/>
              </a:rPr>
              <a:t>45%, en comparación con el resultado del ensayo cromogénico, y sugiere que, si se utilizara el ensayo de una sola etapa, el resultado debería multiplicarse por un factor de 2.</a:t>
            </a:r>
            <a:endParaRPr lang="es-US" b="0" i="0" u="none" strike="noStrike" dirty="0">
              <a:effectLst/>
              <a:latin typeface="Arial" panose="020B0604020202020204" pitchFamily="34" charset="0"/>
            </a:endParaRPr>
          </a:p>
        </p:txBody>
      </p:sp>
      <p:sp>
        <p:nvSpPr>
          <p:cNvPr id="6" name="Text Placeholder 3">
            <a:extLst>
              <a:ext uri="{FF2B5EF4-FFF2-40B4-BE49-F238E27FC236}">
                <a16:creationId xmlns:a16="http://schemas.microsoft.com/office/drawing/2014/main" id="{1794B2E4-85B9-4A53-844B-FB5B83BC57EC}"/>
              </a:ext>
            </a:extLst>
          </p:cNvPr>
          <p:cNvSpPr>
            <a:spLocks noGrp="1"/>
          </p:cNvSpPr>
          <p:nvPr>
            <p:ph type="body" sz="quarter" idx="13"/>
          </p:nvPr>
        </p:nvSpPr>
        <p:spPr>
          <a:xfrm>
            <a:off x="838201" y="6356351"/>
            <a:ext cx="9925050" cy="365125"/>
          </a:xfrm>
        </p:spPr>
        <p:txBody>
          <a:bodyPr/>
          <a:lstStyle/>
          <a:p>
            <a:endParaRPr lang="en-CA" noProof="0" dirty="0"/>
          </a:p>
        </p:txBody>
      </p:sp>
    </p:spTree>
    <p:extLst>
      <p:ext uri="{BB962C8B-B14F-4D97-AF65-F5344CB8AC3E}">
        <p14:creationId xmlns:p14="http://schemas.microsoft.com/office/powerpoint/2010/main" val="2870927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67DAA-3AE8-40B4-B46B-8A51B003188A}"/>
              </a:ext>
            </a:extLst>
          </p:cNvPr>
          <p:cNvSpPr>
            <a:spLocks noGrp="1"/>
          </p:cNvSpPr>
          <p:nvPr>
            <p:ph type="title"/>
          </p:nvPr>
        </p:nvSpPr>
        <p:spPr/>
        <p:txBody>
          <a:bodyPr>
            <a:normAutofit/>
          </a:bodyPr>
          <a:lstStyle/>
          <a:p>
            <a:r>
              <a:rPr lang="es-US" dirty="0"/>
              <a:t>Monitoreo de laboratorio del FIX: </a:t>
            </a:r>
            <a:r>
              <a:rPr lang="es-US" dirty="0">
                <a:latin typeface="Arial" panose="020B0604020202020204" pitchFamily="34" charset="0"/>
                <a:cs typeface="Arial" panose="020B0604020202020204" pitchFamily="34" charset="0"/>
              </a:rPr>
              <a:t>Alprolix</a:t>
            </a:r>
            <a:r>
              <a:rPr lang="en-CA" baseline="30000" noProof="0" dirty="0">
                <a:latin typeface="Arial" panose="020B0604020202020204" pitchFamily="34" charset="0"/>
                <a:cs typeface="Arial" panose="020B0604020202020204" pitchFamily="34" charset="0"/>
              </a:rPr>
              <a:t>®</a:t>
            </a:r>
            <a:r>
              <a:rPr lang="en-CA" noProof="0" dirty="0">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D40BC5F6-0C51-4ADF-A791-EA2E72E274DD}"/>
              </a:ext>
            </a:extLst>
          </p:cNvPr>
          <p:cNvSpPr>
            <a:spLocks noGrp="1"/>
          </p:cNvSpPr>
          <p:nvPr>
            <p:ph idx="1"/>
          </p:nvPr>
        </p:nvSpPr>
        <p:spPr>
          <a:xfrm>
            <a:off x="838199" y="1562100"/>
            <a:ext cx="10586987" cy="4614863"/>
          </a:xfrm>
        </p:spPr>
        <p:txBody>
          <a:bodyPr>
            <a:normAutofit/>
          </a:bodyPr>
          <a:lstStyle/>
          <a:p>
            <a:pPr marL="0" indent="0" algn="l" rtl="0" eaLnBrk="1" fontAlgn="t" latinLnBrk="0" hangingPunct="1">
              <a:spcBef>
                <a:spcPts val="0"/>
              </a:spcBef>
              <a:spcAft>
                <a:spcPts val="0"/>
              </a:spcAft>
              <a:buNone/>
            </a:pPr>
            <a:r>
              <a:rPr lang="es-US" b="1" i="0" u="none" strike="noStrike" kern="1200" dirty="0">
                <a:solidFill>
                  <a:srgbClr val="008BB0"/>
                </a:solidFill>
                <a:effectLst/>
                <a:latin typeface="Arial" panose="020B0604020202020204" pitchFamily="34" charset="0"/>
                <a:cs typeface="Arial" panose="020B0604020202020204" pitchFamily="34" charset="0"/>
              </a:rPr>
              <a:t>Recomendación 3.2.28 </a:t>
            </a:r>
            <a:endParaRPr lang="es-US" b="0" i="0" u="none" strike="noStrike" dirty="0">
              <a:effectLst/>
              <a:latin typeface="Arial" panose="020B0604020202020204" pitchFamily="34" charset="0"/>
            </a:endParaRPr>
          </a:p>
          <a:p>
            <a:pPr marL="0" indent="0" algn="l" rtl="0" eaLnBrk="1" fontAlgn="t" latinLnBrk="0" hangingPunct="1">
              <a:spcBef>
                <a:spcPts val="0"/>
              </a:spcBef>
              <a:spcAft>
                <a:spcPts val="0"/>
              </a:spcAft>
              <a:buNone/>
            </a:pPr>
            <a:r>
              <a:rPr lang="es-US" b="0" i="0" u="none" strike="noStrike" kern="1200" baseline="0" dirty="0">
                <a:solidFill>
                  <a:srgbClr val="000000"/>
                </a:solidFill>
                <a:effectLst/>
                <a:latin typeface="Arial" panose="020B0604020202020204" pitchFamily="34" charset="0"/>
                <a:cs typeface="Arial" panose="020B0604020202020204" pitchFamily="34" charset="0"/>
              </a:rPr>
              <a:t>Para el monitoreo de la terapia de reemplazo con eftrenonacog alfa [FIX recombinante fusionado con inmunoglobulina humana G1 (rFIXFc); Alprolix</a:t>
            </a:r>
            <a:r>
              <a:rPr lang="es-US" b="0" i="0" u="none" strike="noStrike" kern="1200" baseline="30000" dirty="0">
                <a:solidFill>
                  <a:srgbClr val="000000"/>
                </a:solidFill>
                <a:effectLst/>
                <a:latin typeface="Arial" panose="020B0604020202020204" pitchFamily="34" charset="0"/>
                <a:cs typeface="Arial" panose="020B0604020202020204" pitchFamily="34" charset="0"/>
              </a:rPr>
              <a:t>®</a:t>
            </a:r>
            <a:r>
              <a:rPr lang="es-US" b="0" i="0" u="none" strike="noStrike" kern="1200" baseline="0" dirty="0">
                <a:solidFill>
                  <a:srgbClr val="000000"/>
                </a:solidFill>
                <a:effectLst/>
                <a:latin typeface="Arial" panose="020B0604020202020204" pitchFamily="34" charset="0"/>
                <a:cs typeface="Arial" panose="020B0604020202020204" pitchFamily="34" charset="0"/>
              </a:rPr>
              <a:t>], </a:t>
            </a:r>
            <a:r>
              <a:rPr lang="es-US" dirty="0">
                <a:solidFill>
                  <a:srgbClr val="000000"/>
                </a:solidFill>
                <a:latin typeface="Arial" panose="020B0604020202020204" pitchFamily="34" charset="0"/>
                <a:cs typeface="Arial" panose="020B0604020202020204" pitchFamily="34" charset="0"/>
              </a:rPr>
              <a:t>l</a:t>
            </a:r>
            <a:r>
              <a:rPr lang="es-US" b="0" i="0" u="none" strike="noStrike" kern="1200" baseline="0" dirty="0">
                <a:solidFill>
                  <a:srgbClr val="000000"/>
                </a:solidFill>
                <a:effectLst/>
                <a:latin typeface="Arial" panose="020B0604020202020204" pitchFamily="34" charset="0"/>
                <a:cs typeface="Arial" panose="020B0604020202020204" pitchFamily="34" charset="0"/>
              </a:rPr>
              <a:t>a FMH recomienda el uso de un </a:t>
            </a:r>
            <a:r>
              <a:rPr lang="es-US" b="1" dirty="0">
                <a:solidFill>
                  <a:srgbClr val="000000"/>
                </a:solidFill>
                <a:latin typeface="Arial" panose="020B0604020202020204" pitchFamily="34" charset="0"/>
                <a:cs typeface="Arial" panose="020B0604020202020204" pitchFamily="34" charset="0"/>
              </a:rPr>
              <a:t>ensayo cromogénico de </a:t>
            </a:r>
            <a:r>
              <a:rPr lang="es-US" b="1" i="0" u="none" strike="noStrike" kern="1200" baseline="0" dirty="0">
                <a:solidFill>
                  <a:srgbClr val="000000"/>
                </a:solidFill>
                <a:effectLst/>
                <a:latin typeface="Arial" panose="020B0604020202020204" pitchFamily="34" charset="0"/>
                <a:cs typeface="Arial" panose="020B0604020202020204" pitchFamily="34" charset="0"/>
              </a:rPr>
              <a:t>FIX o de un ensayo de una etapa de FIX, basado en el TTPA, con reactivos validados</a:t>
            </a:r>
            <a:r>
              <a:rPr lang="es-US" b="0" i="0" u="none" strike="noStrike" kern="1200" baseline="0" dirty="0">
                <a:solidFill>
                  <a:srgbClr val="000000"/>
                </a:solidFill>
                <a:effectLst/>
                <a:latin typeface="Arial" panose="020B0604020202020204" pitchFamily="34" charset="0"/>
                <a:cs typeface="Arial" panose="020B0604020202020204" pitchFamily="34" charset="0"/>
              </a:rPr>
              <a:t>, entre ellos algunos reactivos activadores del ácido elágico (Actin</a:t>
            </a:r>
            <a:r>
              <a:rPr lang="es-US" b="0" i="0" u="none" strike="noStrike" kern="1200" baseline="30000" dirty="0">
                <a:solidFill>
                  <a:srgbClr val="000000"/>
                </a:solidFill>
                <a:effectLst/>
                <a:latin typeface="Arial" panose="020B0604020202020204" pitchFamily="34" charset="0"/>
                <a:cs typeface="Arial" panose="020B0604020202020204" pitchFamily="34" charset="0"/>
              </a:rPr>
              <a:t>®</a:t>
            </a:r>
            <a:r>
              <a:rPr lang="es-US" b="0" i="0" u="none" strike="noStrike" kern="1200" baseline="0" dirty="0">
                <a:solidFill>
                  <a:srgbClr val="000000"/>
                </a:solidFill>
                <a:effectLst/>
                <a:latin typeface="Arial" panose="020B0604020202020204" pitchFamily="34" charset="0"/>
                <a:cs typeface="Arial" panose="020B0604020202020204" pitchFamily="34" charset="0"/>
              </a:rPr>
              <a:t>, Actin</a:t>
            </a:r>
            <a:r>
              <a:rPr lang="es-US" b="0" i="0" u="none" strike="noStrike" kern="1200" baseline="30000" dirty="0">
                <a:solidFill>
                  <a:srgbClr val="000000"/>
                </a:solidFill>
                <a:effectLst/>
                <a:latin typeface="Arial" panose="020B0604020202020204" pitchFamily="34" charset="0"/>
                <a:cs typeface="Arial" panose="020B0604020202020204" pitchFamily="34" charset="0"/>
              </a:rPr>
              <a:t>®</a:t>
            </a:r>
            <a:r>
              <a:rPr lang="es-US" b="0" i="0" u="none" strike="noStrike" kern="1200" baseline="0" dirty="0">
                <a:solidFill>
                  <a:srgbClr val="000000"/>
                </a:solidFill>
                <a:effectLst/>
                <a:latin typeface="Arial" panose="020B0604020202020204" pitchFamily="34" charset="0"/>
                <a:cs typeface="Arial" panose="020B0604020202020204" pitchFamily="34" charset="0"/>
              </a:rPr>
              <a:t> FS, Actin</a:t>
            </a:r>
            <a:r>
              <a:rPr lang="es-US" b="0" i="0" u="none" strike="noStrike" kern="1200" baseline="30000" dirty="0">
                <a:solidFill>
                  <a:srgbClr val="000000"/>
                </a:solidFill>
                <a:effectLst/>
                <a:latin typeface="Arial" panose="020B0604020202020204" pitchFamily="34" charset="0"/>
                <a:cs typeface="Arial" panose="020B0604020202020204" pitchFamily="34" charset="0"/>
              </a:rPr>
              <a:t>®</a:t>
            </a:r>
            <a:r>
              <a:rPr lang="es-US" b="0" i="0" u="none" strike="noStrike" kern="1200" baseline="0" dirty="0">
                <a:solidFill>
                  <a:srgbClr val="000000"/>
                </a:solidFill>
                <a:effectLst/>
                <a:latin typeface="Arial" panose="020B0604020202020204" pitchFamily="34" charset="0"/>
                <a:cs typeface="Arial" panose="020B0604020202020204" pitchFamily="34" charset="0"/>
              </a:rPr>
              <a:t> FSL), algunos reactivos activadores de la sílica (Pathromtin</a:t>
            </a:r>
            <a:r>
              <a:rPr lang="es-US" b="0" i="0" u="none" strike="noStrike" kern="1200" baseline="30000" dirty="0">
                <a:solidFill>
                  <a:srgbClr val="000000"/>
                </a:solidFill>
                <a:effectLst/>
                <a:latin typeface="Arial" panose="020B0604020202020204" pitchFamily="34" charset="0"/>
                <a:cs typeface="Arial" panose="020B0604020202020204" pitchFamily="34" charset="0"/>
              </a:rPr>
              <a:t>®</a:t>
            </a:r>
            <a:r>
              <a:rPr lang="es-US" b="0" i="0" u="none" strike="noStrike" kern="1200" baseline="0" dirty="0">
                <a:solidFill>
                  <a:srgbClr val="000000"/>
                </a:solidFill>
                <a:effectLst/>
                <a:latin typeface="Arial" panose="020B0604020202020204" pitchFamily="34" charset="0"/>
                <a:cs typeface="Arial" panose="020B0604020202020204" pitchFamily="34" charset="0"/>
              </a:rPr>
              <a:t> SL, SynthASil</a:t>
            </a:r>
            <a:r>
              <a:rPr lang="es-US" b="0" i="0" u="none" strike="noStrike" kern="1200" baseline="30000" dirty="0">
                <a:solidFill>
                  <a:srgbClr val="000000"/>
                </a:solidFill>
                <a:effectLst/>
                <a:latin typeface="Arial" panose="020B0604020202020204" pitchFamily="34" charset="0"/>
                <a:cs typeface="Arial" panose="020B0604020202020204" pitchFamily="34" charset="0"/>
              </a:rPr>
              <a:t>™</a:t>
            </a:r>
            <a:r>
              <a:rPr lang="es-US" b="0" i="0" u="none" strike="noStrike" kern="1200" baseline="0" dirty="0">
                <a:solidFill>
                  <a:srgbClr val="000000"/>
                </a:solidFill>
                <a:effectLst/>
                <a:latin typeface="Arial" panose="020B0604020202020204" pitchFamily="34" charset="0"/>
                <a:cs typeface="Arial" panose="020B0604020202020204" pitchFamily="34" charset="0"/>
              </a:rPr>
              <a:t>), y un reactivo activador del polifenol (Cephascreen</a:t>
            </a:r>
            <a:r>
              <a:rPr lang="es-US" b="0" i="0" u="none" strike="noStrike" kern="1200" baseline="30000" dirty="0">
                <a:solidFill>
                  <a:srgbClr val="000000"/>
                </a:solidFill>
                <a:effectLst/>
                <a:latin typeface="Arial" panose="020B0604020202020204" pitchFamily="34" charset="0"/>
                <a:cs typeface="Arial" panose="020B0604020202020204" pitchFamily="34" charset="0"/>
              </a:rPr>
              <a:t>®</a:t>
            </a:r>
            <a:r>
              <a:rPr lang="es-US" b="0" i="0" u="none" strike="noStrike" kern="1200" baseline="0" dirty="0">
                <a:solidFill>
                  <a:srgbClr val="000000"/>
                </a:solidFill>
                <a:effectLst/>
                <a:latin typeface="Arial" panose="020B0604020202020204" pitchFamily="34" charset="0"/>
                <a:cs typeface="Arial" panose="020B0604020202020204" pitchFamily="34" charset="0"/>
              </a:rPr>
              <a:t>), calibrados con un plasma estándar que </a:t>
            </a:r>
            <a:r>
              <a:rPr lang="es-ES" b="0" i="0" u="none" strike="noStrike" kern="1200" baseline="0" dirty="0">
                <a:solidFill>
                  <a:srgbClr val="000000"/>
                </a:solidFill>
                <a:effectLst/>
                <a:latin typeface="Arial" panose="020B0604020202020204" pitchFamily="34" charset="0"/>
                <a:cs typeface="Arial" panose="020B0604020202020204" pitchFamily="34" charset="0"/>
              </a:rPr>
              <a:t>se haya establecido contrastándolo con una norma internacional de la OMS</a:t>
            </a:r>
            <a:r>
              <a:rPr lang="es-US" b="0" i="0" u="none" strike="noStrike" kern="1200" baseline="0" dirty="0">
                <a:solidFill>
                  <a:srgbClr val="000000"/>
                </a:solidFill>
                <a:effectLst/>
                <a:latin typeface="Arial" panose="020B0604020202020204" pitchFamily="34" charset="0"/>
                <a:cs typeface="Arial" panose="020B0604020202020204" pitchFamily="34" charset="0"/>
              </a:rPr>
              <a:t>.</a:t>
            </a:r>
            <a:endParaRPr lang="es-US" i="0" u="none" strike="noStrike" baseline="0" dirty="0">
              <a:solidFill>
                <a:srgbClr val="FFFFFF"/>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2B7AE5B9-ADCD-45C1-938D-2E4ADAF36EA5}"/>
              </a:ext>
            </a:extLst>
          </p:cNvPr>
          <p:cNvSpPr>
            <a:spLocks noGrp="1"/>
          </p:cNvSpPr>
          <p:nvPr>
            <p:ph type="body" sz="quarter" idx="13"/>
          </p:nvPr>
        </p:nvSpPr>
        <p:spPr/>
        <p:txBody>
          <a:bodyPr/>
          <a:lstStyle/>
          <a:p>
            <a:r>
              <a:rPr lang="es-US" dirty="0"/>
              <a:t>TTPA, tiempo de tromboplastina parcial activada.</a:t>
            </a:r>
          </a:p>
        </p:txBody>
      </p:sp>
      <p:sp>
        <p:nvSpPr>
          <p:cNvPr id="7" name="Content Placeholder 2">
            <a:extLst>
              <a:ext uri="{FF2B5EF4-FFF2-40B4-BE49-F238E27FC236}">
                <a16:creationId xmlns:a16="http://schemas.microsoft.com/office/drawing/2014/main" id="{7CF6CAC6-DE65-41B8-9FDE-E20AFE1AC19B}"/>
              </a:ext>
            </a:extLst>
          </p:cNvPr>
          <p:cNvSpPr txBox="1">
            <a:spLocks/>
          </p:cNvSpPr>
          <p:nvPr/>
        </p:nvSpPr>
        <p:spPr>
          <a:xfrm>
            <a:off x="838200" y="4368800"/>
            <a:ext cx="10515598" cy="1349831"/>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eaLnBrk="1" fontAlgn="t" latinLnBrk="0" hangingPunct="1">
              <a:lnSpc>
                <a:spcPct val="100000"/>
              </a:lnSpc>
              <a:spcBef>
                <a:spcPts val="0"/>
              </a:spcBef>
              <a:spcAft>
                <a:spcPts val="0"/>
              </a:spcAft>
              <a:buNone/>
            </a:pPr>
            <a:r>
              <a:rPr lang="es-US" b="1" i="0" u="none" strike="noStrike" baseline="0" dirty="0">
                <a:solidFill>
                  <a:schemeClr val="accent1"/>
                </a:solidFill>
                <a:latin typeface="Arial" panose="020B0604020202020204" pitchFamily="34" charset="0"/>
                <a:cs typeface="Arial" panose="020B0604020202020204" pitchFamily="34" charset="0"/>
              </a:rPr>
              <a:t>OBSERVACIÓN: </a:t>
            </a:r>
            <a:r>
              <a:rPr lang="es-US" i="0" u="none" strike="noStrike" baseline="0" dirty="0">
                <a:solidFill>
                  <a:srgbClr val="000000"/>
                </a:solidFill>
                <a:latin typeface="Arial" panose="020B0604020202020204" pitchFamily="34" charset="0"/>
                <a:cs typeface="Arial" panose="020B0604020202020204" pitchFamily="34" charset="0"/>
              </a:rPr>
              <a:t>Los ensayos de una etapa de FIX con STA</a:t>
            </a:r>
            <a:r>
              <a:rPr lang="es-US" i="0" u="none" strike="noStrike" baseline="30000" dirty="0">
                <a:solidFill>
                  <a:srgbClr val="000000"/>
                </a:solidFill>
                <a:latin typeface="Arial" panose="020B0604020202020204" pitchFamily="34" charset="0"/>
                <a:cs typeface="Arial" panose="020B0604020202020204" pitchFamily="34" charset="0"/>
              </a:rPr>
              <a:t>®</a:t>
            </a:r>
            <a:r>
              <a:rPr lang="es-US" i="0" u="none" strike="noStrike" baseline="0" dirty="0">
                <a:solidFill>
                  <a:srgbClr val="000000"/>
                </a:solidFill>
                <a:latin typeface="Arial" panose="020B0604020202020204" pitchFamily="34" charset="0"/>
                <a:cs typeface="Arial" panose="020B0604020202020204" pitchFamily="34" charset="0"/>
              </a:rPr>
              <a:t>-PTT Automate o reactivos activadores del caolín</a:t>
            </a:r>
            <a:r>
              <a:rPr lang="es-US" i="0" u="none" strike="noStrike" baseline="0" dirty="0">
                <a:latin typeface="Arial" panose="020B0604020202020204" pitchFamily="34" charset="0"/>
                <a:cs typeface="Arial" panose="020B0604020202020204" pitchFamily="34" charset="0"/>
              </a:rPr>
              <a:t> (C.K. Prest</a:t>
            </a:r>
            <a:r>
              <a:rPr lang="es-US" i="0" u="none" strike="noStrike" baseline="30000" dirty="0">
                <a:latin typeface="Arial" panose="020B0604020202020204" pitchFamily="34" charset="0"/>
                <a:cs typeface="Arial" panose="020B0604020202020204" pitchFamily="34" charset="0"/>
              </a:rPr>
              <a:t>®</a:t>
            </a:r>
            <a:r>
              <a:rPr lang="es-US" i="0" u="none" strike="noStrike" baseline="0" dirty="0">
                <a:latin typeface="Arial" panose="020B0604020202020204" pitchFamily="34" charset="0"/>
                <a:cs typeface="Arial" panose="020B0604020202020204" pitchFamily="34" charset="0"/>
              </a:rPr>
              <a:t>) subestiman considerablemente la verdadera actividad del </a:t>
            </a:r>
            <a:r>
              <a:rPr lang="es-US" i="0" u="none" strike="noStrike" baseline="0" dirty="0">
                <a:solidFill>
                  <a:srgbClr val="000000"/>
                </a:solidFill>
                <a:latin typeface="Arial" panose="020B0604020202020204" pitchFamily="34" charset="0"/>
                <a:cs typeface="Arial" panose="020B0604020202020204" pitchFamily="34" charset="0"/>
              </a:rPr>
              <a:t>rFIXFc (Alprolix</a:t>
            </a:r>
            <a:r>
              <a:rPr lang="es-US" i="0" u="none" strike="noStrike" baseline="30000" dirty="0">
                <a:solidFill>
                  <a:srgbClr val="000000"/>
                </a:solidFill>
                <a:latin typeface="Arial" panose="020B0604020202020204" pitchFamily="34" charset="0"/>
                <a:cs typeface="Arial" panose="020B0604020202020204" pitchFamily="34" charset="0"/>
              </a:rPr>
              <a:t>®</a:t>
            </a:r>
            <a:r>
              <a:rPr lang="es-US" i="0" u="none" strike="noStrike" baseline="0" dirty="0">
                <a:solidFill>
                  <a:srgbClr val="000000"/>
                </a:solidFill>
                <a:latin typeface="Arial" panose="020B0604020202020204" pitchFamily="34" charset="0"/>
                <a:cs typeface="Arial" panose="020B0604020202020204" pitchFamily="34" charset="0"/>
              </a:rPr>
              <a:t>) y no deberían usarse.</a:t>
            </a:r>
            <a:endParaRPr lang="es-US" b="0" i="0" u="none" strike="noStrike" dirty="0">
              <a:effectLst/>
              <a:latin typeface="Arial" panose="020B0604020202020204" pitchFamily="34" charset="0"/>
            </a:endParaRPr>
          </a:p>
        </p:txBody>
      </p:sp>
    </p:spTree>
    <p:extLst>
      <p:ext uri="{BB962C8B-B14F-4D97-AF65-F5344CB8AC3E}">
        <p14:creationId xmlns:p14="http://schemas.microsoft.com/office/powerpoint/2010/main" val="4142662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67DAA-3AE8-40B4-B46B-8A51B003188A}"/>
              </a:ext>
            </a:extLst>
          </p:cNvPr>
          <p:cNvSpPr>
            <a:spLocks noGrp="1"/>
          </p:cNvSpPr>
          <p:nvPr>
            <p:ph type="title"/>
          </p:nvPr>
        </p:nvSpPr>
        <p:spPr/>
        <p:txBody>
          <a:bodyPr>
            <a:normAutofit/>
          </a:bodyPr>
          <a:lstStyle/>
          <a:p>
            <a:r>
              <a:rPr lang="es-US" dirty="0"/>
              <a:t>Monitoreo de laboratorio del FIX: </a:t>
            </a:r>
            <a:r>
              <a:rPr lang="es-US" dirty="0">
                <a:latin typeface="Arial" panose="020B0604020202020204" pitchFamily="34" charset="0"/>
                <a:cs typeface="Arial" panose="020B0604020202020204" pitchFamily="34" charset="0"/>
              </a:rPr>
              <a:t>Idelvion</a:t>
            </a:r>
            <a:r>
              <a:rPr lang="en-CA" baseline="30000" noProof="0" dirty="0">
                <a:latin typeface="Arial" panose="020B0604020202020204" pitchFamily="34" charset="0"/>
                <a:cs typeface="Arial" panose="020B0604020202020204" pitchFamily="34" charset="0"/>
              </a:rPr>
              <a:t>®</a:t>
            </a:r>
            <a:r>
              <a:rPr lang="en-CA" noProof="0" dirty="0">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D40BC5F6-0C51-4ADF-A791-EA2E72E274DD}"/>
              </a:ext>
            </a:extLst>
          </p:cNvPr>
          <p:cNvSpPr>
            <a:spLocks noGrp="1"/>
          </p:cNvSpPr>
          <p:nvPr>
            <p:ph idx="1"/>
          </p:nvPr>
        </p:nvSpPr>
        <p:spPr>
          <a:xfrm>
            <a:off x="838199" y="1562100"/>
            <a:ext cx="10644739" cy="4614863"/>
          </a:xfrm>
        </p:spPr>
        <p:txBody>
          <a:bodyPr>
            <a:normAutofit/>
          </a:bodyPr>
          <a:lstStyle/>
          <a:p>
            <a:pPr marL="0" indent="0" algn="l" rtl="0" eaLnBrk="1" fontAlgn="t" latinLnBrk="0" hangingPunct="1">
              <a:spcBef>
                <a:spcPts val="0"/>
              </a:spcBef>
              <a:spcAft>
                <a:spcPts val="0"/>
              </a:spcAft>
              <a:buNone/>
            </a:pPr>
            <a:r>
              <a:rPr lang="es-US" b="1" i="0" u="none" strike="noStrike" kern="1200" dirty="0">
                <a:solidFill>
                  <a:srgbClr val="008BB0"/>
                </a:solidFill>
                <a:effectLst/>
                <a:latin typeface="Arial" panose="020B0604020202020204" pitchFamily="34" charset="0"/>
                <a:cs typeface="Arial" panose="020B0604020202020204" pitchFamily="34" charset="0"/>
              </a:rPr>
              <a:t>Recomendación 3.2.29 </a:t>
            </a:r>
            <a:endParaRPr lang="es-US" b="0" i="0" u="none" strike="noStrike" dirty="0">
              <a:effectLst/>
              <a:latin typeface="Arial" panose="020B0604020202020204" pitchFamily="34" charset="0"/>
            </a:endParaRPr>
          </a:p>
          <a:p>
            <a:pPr marL="0" indent="0" algn="l" rtl="0" eaLnBrk="1" fontAlgn="t" latinLnBrk="0" hangingPunct="1">
              <a:spcBef>
                <a:spcPts val="0"/>
              </a:spcBef>
              <a:spcAft>
                <a:spcPts val="0"/>
              </a:spcAft>
              <a:buNone/>
            </a:pPr>
            <a:r>
              <a:rPr lang="es-US" b="0" i="0" u="none" strike="noStrike" kern="1200" baseline="0" dirty="0">
                <a:solidFill>
                  <a:srgbClr val="000000"/>
                </a:solidFill>
                <a:effectLst/>
                <a:latin typeface="Arial" panose="020B0604020202020204" pitchFamily="34" charset="0"/>
                <a:cs typeface="Arial" panose="020B0604020202020204" pitchFamily="34" charset="0"/>
              </a:rPr>
              <a:t>Para el monitoreo de la terapia de reemplazo con albutrepenonacog</a:t>
            </a:r>
            <a:r>
              <a:rPr lang="es-US" b="0" i="0" u="none" strike="noStrike" kern="1200" dirty="0">
                <a:solidFill>
                  <a:srgbClr val="000000"/>
                </a:solidFill>
                <a:effectLst/>
                <a:latin typeface="Arial" panose="020B0604020202020204" pitchFamily="34" charset="0"/>
                <a:cs typeface="Arial" panose="020B0604020202020204" pitchFamily="34" charset="0"/>
              </a:rPr>
              <a:t> </a:t>
            </a:r>
            <a:r>
              <a:rPr lang="es-US" b="0" i="0" u="none" strike="noStrike" kern="1200" baseline="0" dirty="0">
                <a:solidFill>
                  <a:srgbClr val="000000"/>
                </a:solidFill>
                <a:effectLst/>
                <a:latin typeface="Arial" panose="020B0604020202020204" pitchFamily="34" charset="0"/>
                <a:cs typeface="Arial" panose="020B0604020202020204" pitchFamily="34" charset="0"/>
              </a:rPr>
              <a:t>alfa [FIX recombinante fusionado con albúmina humana recombinante (rFIX-FP); Idelvion</a:t>
            </a:r>
            <a:r>
              <a:rPr lang="es-US" b="0" i="0" u="none" strike="noStrike" kern="1200" baseline="30000" dirty="0">
                <a:solidFill>
                  <a:srgbClr val="000000"/>
                </a:solidFill>
                <a:effectLst/>
                <a:latin typeface="Arial" panose="020B0604020202020204" pitchFamily="34" charset="0"/>
                <a:cs typeface="Arial" panose="020B0604020202020204" pitchFamily="34" charset="0"/>
              </a:rPr>
              <a:t>®</a:t>
            </a:r>
            <a:r>
              <a:rPr lang="es-US" b="0" i="0" u="none" strike="noStrike" kern="1200" baseline="0" dirty="0">
                <a:solidFill>
                  <a:srgbClr val="000000"/>
                </a:solidFill>
                <a:effectLst/>
                <a:latin typeface="Arial" panose="020B0604020202020204" pitchFamily="34" charset="0"/>
                <a:cs typeface="Arial" panose="020B0604020202020204" pitchFamily="34" charset="0"/>
              </a:rPr>
              <a:t>], la FMH recomienda el </a:t>
            </a:r>
            <a:r>
              <a:rPr lang="es-US" b="1" i="0" u="none" strike="noStrike" kern="1200" baseline="0" dirty="0">
                <a:solidFill>
                  <a:srgbClr val="000000"/>
                </a:solidFill>
                <a:effectLst/>
                <a:latin typeface="Arial" panose="020B0604020202020204" pitchFamily="34" charset="0"/>
                <a:cs typeface="Arial" panose="020B0604020202020204" pitchFamily="34" charset="0"/>
              </a:rPr>
              <a:t>uso de un ensayo de una etapa de FIX, basado en el TTPA, con reactivos validados</a:t>
            </a:r>
            <a:r>
              <a:rPr lang="es-US" b="0" i="0" u="none" strike="noStrike" kern="1200" baseline="0" dirty="0">
                <a:solidFill>
                  <a:srgbClr val="000000"/>
                </a:solidFill>
                <a:effectLst/>
                <a:latin typeface="Arial" panose="020B0604020202020204" pitchFamily="34" charset="0"/>
                <a:cs typeface="Arial" panose="020B0604020202020204" pitchFamily="34" charset="0"/>
              </a:rPr>
              <a:t>, </a:t>
            </a:r>
            <a:r>
              <a:rPr lang="es-US" dirty="0">
                <a:solidFill>
                  <a:srgbClr val="000000"/>
                </a:solidFill>
                <a:latin typeface="Arial" panose="020B0604020202020204" pitchFamily="34" charset="0"/>
                <a:cs typeface="Arial" panose="020B0604020202020204" pitchFamily="34" charset="0"/>
              </a:rPr>
              <a:t>entre ellos algunos reactivos activadores de la sílica</a:t>
            </a:r>
            <a:r>
              <a:rPr lang="es-US" b="0" i="0" u="none" strike="noStrike" kern="1200" baseline="0" dirty="0">
                <a:solidFill>
                  <a:srgbClr val="000000"/>
                </a:solidFill>
                <a:effectLst/>
                <a:latin typeface="Arial" panose="020B0604020202020204" pitchFamily="34" charset="0"/>
                <a:cs typeface="Arial" panose="020B0604020202020204" pitchFamily="34" charset="0"/>
              </a:rPr>
              <a:t> (Pathromtin</a:t>
            </a:r>
            <a:r>
              <a:rPr lang="es-US" b="0" i="0" u="none" strike="noStrike" kern="1200" baseline="30000" dirty="0">
                <a:solidFill>
                  <a:srgbClr val="000000"/>
                </a:solidFill>
                <a:effectLst/>
                <a:latin typeface="Arial" panose="020B0604020202020204" pitchFamily="34" charset="0"/>
                <a:cs typeface="Arial" panose="020B0604020202020204" pitchFamily="34" charset="0"/>
              </a:rPr>
              <a:t>® </a:t>
            </a:r>
            <a:r>
              <a:rPr lang="es-US" b="0" i="0" u="none" strike="noStrike" kern="1200" baseline="0" dirty="0">
                <a:solidFill>
                  <a:srgbClr val="000000"/>
                </a:solidFill>
                <a:effectLst/>
                <a:latin typeface="Arial" panose="020B0604020202020204" pitchFamily="34" charset="0"/>
                <a:cs typeface="Arial" panose="020B0604020202020204" pitchFamily="34" charset="0"/>
              </a:rPr>
              <a:t>SL, SynthASil</a:t>
            </a:r>
            <a:r>
              <a:rPr lang="es-US" b="0" i="0" u="none" strike="noStrike" kern="1200" baseline="30000" dirty="0">
                <a:solidFill>
                  <a:srgbClr val="000000"/>
                </a:solidFill>
                <a:effectLst/>
                <a:latin typeface="Arial" panose="020B0604020202020204" pitchFamily="34" charset="0"/>
                <a:cs typeface="Arial" panose="020B0604020202020204" pitchFamily="34" charset="0"/>
              </a:rPr>
              <a:t>™</a:t>
            </a:r>
            <a:r>
              <a:rPr lang="es-US" b="0" i="0" u="none" strike="noStrike" kern="1200" baseline="0" dirty="0">
                <a:solidFill>
                  <a:srgbClr val="000000"/>
                </a:solidFill>
                <a:effectLst/>
                <a:latin typeface="Arial" panose="020B0604020202020204" pitchFamily="34" charset="0"/>
                <a:cs typeface="Arial" panose="020B0604020202020204" pitchFamily="34" charset="0"/>
              </a:rPr>
              <a:t>), calibrados con un plasma estándar que </a:t>
            </a:r>
            <a:r>
              <a:rPr lang="es-ES" b="0" i="0" u="none" strike="noStrike" kern="1200" baseline="0" dirty="0">
                <a:solidFill>
                  <a:srgbClr val="000000"/>
                </a:solidFill>
                <a:effectLst/>
                <a:latin typeface="Arial" panose="020B0604020202020204" pitchFamily="34" charset="0"/>
                <a:cs typeface="Arial" panose="020B0604020202020204" pitchFamily="34" charset="0"/>
              </a:rPr>
              <a:t>se haya establecido contrastándolo con una norma internacional de la OMS</a:t>
            </a:r>
            <a:r>
              <a:rPr lang="es-US" b="0" i="0" u="none" strike="noStrike" kern="1200" baseline="0" dirty="0">
                <a:solidFill>
                  <a:srgbClr val="000000"/>
                </a:solidFill>
                <a:effectLst/>
                <a:latin typeface="Arial" panose="020B0604020202020204" pitchFamily="34" charset="0"/>
                <a:cs typeface="Arial" panose="020B0604020202020204" pitchFamily="34" charset="0"/>
              </a:rPr>
              <a:t>. </a:t>
            </a:r>
            <a:endParaRPr lang="es-US" b="0" i="0" u="none" strike="noStrike" dirty="0">
              <a:effectLst/>
              <a:latin typeface="Arial" panose="020B0604020202020204" pitchFamily="34" charset="0"/>
            </a:endParaRPr>
          </a:p>
        </p:txBody>
      </p:sp>
      <p:sp>
        <p:nvSpPr>
          <p:cNvPr id="7" name="Content Placeholder 2">
            <a:extLst>
              <a:ext uri="{FF2B5EF4-FFF2-40B4-BE49-F238E27FC236}">
                <a16:creationId xmlns:a16="http://schemas.microsoft.com/office/drawing/2014/main" id="{D6B4ED08-F3F1-49D4-9546-E05120F0FFE9}"/>
              </a:ext>
            </a:extLst>
          </p:cNvPr>
          <p:cNvSpPr txBox="1">
            <a:spLocks/>
          </p:cNvSpPr>
          <p:nvPr/>
        </p:nvSpPr>
        <p:spPr>
          <a:xfrm>
            <a:off x="838200" y="3933372"/>
            <a:ext cx="10515598" cy="1843317"/>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buNone/>
            </a:pPr>
            <a:r>
              <a:rPr lang="es-US" b="1" i="0" u="none" strike="noStrike" baseline="0" dirty="0">
                <a:solidFill>
                  <a:schemeClr val="accent1"/>
                </a:solidFill>
                <a:latin typeface="Arial" panose="020B0604020202020204" pitchFamily="34" charset="0"/>
                <a:cs typeface="Arial" panose="020B0604020202020204" pitchFamily="34" charset="0"/>
              </a:rPr>
              <a:t>OBSERVACIÓN: </a:t>
            </a:r>
            <a:r>
              <a:rPr lang="es-US" dirty="0">
                <a:solidFill>
                  <a:srgbClr val="000000"/>
                </a:solidFill>
                <a:latin typeface="Arial" panose="020B0604020202020204" pitchFamily="34" charset="0"/>
                <a:cs typeface="Arial" panose="020B0604020202020204" pitchFamily="34" charset="0"/>
              </a:rPr>
              <a:t>Los ensayos de una etapa de FIX con el reactivo activador del ácido elágico </a:t>
            </a:r>
            <a:r>
              <a:rPr lang="es-US" i="0" u="none" strike="noStrike" baseline="0" dirty="0">
                <a:solidFill>
                  <a:srgbClr val="000000"/>
                </a:solidFill>
                <a:latin typeface="Arial" panose="020B0604020202020204" pitchFamily="34" charset="0"/>
                <a:cs typeface="Arial" panose="020B0604020202020204" pitchFamily="34" charset="0"/>
              </a:rPr>
              <a:t>Actin</a:t>
            </a:r>
            <a:r>
              <a:rPr lang="es-US" i="0" u="none" strike="noStrike" baseline="30000" dirty="0">
                <a:solidFill>
                  <a:srgbClr val="000000"/>
                </a:solidFill>
                <a:latin typeface="Arial" panose="020B0604020202020204" pitchFamily="34" charset="0"/>
                <a:cs typeface="Arial" panose="020B0604020202020204" pitchFamily="34" charset="0"/>
              </a:rPr>
              <a:t>®</a:t>
            </a:r>
            <a:r>
              <a:rPr lang="es-US" i="0" u="none" strike="noStrike" baseline="0" dirty="0">
                <a:solidFill>
                  <a:srgbClr val="000000"/>
                </a:solidFill>
                <a:latin typeface="Arial" panose="020B0604020202020204" pitchFamily="34" charset="0"/>
                <a:cs typeface="Arial" panose="020B0604020202020204" pitchFamily="34" charset="0"/>
              </a:rPr>
              <a:t> FS, o con el reactivo activador del caolín</a:t>
            </a:r>
            <a:r>
              <a:rPr lang="es-US" i="0" u="none" strike="noStrike" baseline="0" dirty="0">
                <a:latin typeface="Arial" panose="020B0604020202020204" pitchFamily="34" charset="0"/>
                <a:cs typeface="Arial" panose="020B0604020202020204" pitchFamily="34" charset="0"/>
              </a:rPr>
              <a:t> C.K. Prest</a:t>
            </a:r>
            <a:r>
              <a:rPr lang="es-US" i="0" u="none" strike="noStrike" baseline="30000" dirty="0">
                <a:latin typeface="Arial" panose="020B0604020202020204" pitchFamily="34" charset="0"/>
                <a:cs typeface="Arial" panose="020B0604020202020204" pitchFamily="34" charset="0"/>
              </a:rPr>
              <a:t>®</a:t>
            </a:r>
            <a:r>
              <a:rPr lang="es-US" i="0" u="none" strike="noStrike" baseline="0" dirty="0">
                <a:latin typeface="Arial" panose="020B0604020202020204" pitchFamily="34" charset="0"/>
                <a:cs typeface="Arial" panose="020B0604020202020204" pitchFamily="34" charset="0"/>
              </a:rPr>
              <a:t>, subestiman considerablemente la verdadera actividad del rFIX-FP (Idelvion</a:t>
            </a:r>
            <a:r>
              <a:rPr lang="es-US" i="0" u="none" strike="noStrike" baseline="30000" dirty="0">
                <a:latin typeface="Arial" panose="020B0604020202020204" pitchFamily="34" charset="0"/>
                <a:cs typeface="Arial" panose="020B0604020202020204" pitchFamily="34" charset="0"/>
              </a:rPr>
              <a:t>®</a:t>
            </a:r>
            <a:r>
              <a:rPr lang="es-US" i="0" u="none" strike="noStrike" baseline="0" dirty="0">
                <a:latin typeface="Arial" panose="020B0604020202020204" pitchFamily="34" charset="0"/>
                <a:cs typeface="Arial" panose="020B0604020202020204" pitchFamily="34" charset="0"/>
              </a:rPr>
              <a:t>) y no deberían usarse. Los ensayos de una etapa con el reactivo activador del ácido elágico SynthAFax</a:t>
            </a:r>
            <a:r>
              <a:rPr lang="es-US" i="0" u="none" strike="noStrike" baseline="30000" dirty="0">
                <a:latin typeface="Arial" panose="020B0604020202020204" pitchFamily="34" charset="0"/>
                <a:cs typeface="Arial" panose="020B0604020202020204" pitchFamily="34" charset="0"/>
              </a:rPr>
              <a:t>™</a:t>
            </a:r>
            <a:r>
              <a:rPr lang="es-US" i="0" u="none" strike="noStrike" baseline="0" dirty="0">
                <a:latin typeface="Arial" panose="020B0604020202020204" pitchFamily="34" charset="0"/>
                <a:cs typeface="Arial" panose="020B0604020202020204" pitchFamily="34" charset="0"/>
              </a:rPr>
              <a:t> </a:t>
            </a:r>
            <a:r>
              <a:rPr lang="es-US" dirty="0">
                <a:latin typeface="Arial" panose="020B0604020202020204" pitchFamily="34" charset="0"/>
                <a:cs typeface="Arial" panose="020B0604020202020204" pitchFamily="34" charset="0"/>
              </a:rPr>
              <a:t>o los ensayos cromogénicos de FIX sobreestiman considerablemente la verdadera actividad del </a:t>
            </a:r>
            <a:r>
              <a:rPr lang="es-US" i="0" u="none" strike="noStrike" baseline="0" dirty="0">
                <a:solidFill>
                  <a:srgbClr val="000000"/>
                </a:solidFill>
                <a:latin typeface="Arial" panose="020B0604020202020204" pitchFamily="34" charset="0"/>
                <a:cs typeface="Arial" panose="020B0604020202020204" pitchFamily="34" charset="0"/>
              </a:rPr>
              <a:t>rFIX-FP (Idelvion</a:t>
            </a:r>
            <a:r>
              <a:rPr lang="es-US" i="0" u="none" strike="noStrike" baseline="30000" dirty="0">
                <a:solidFill>
                  <a:srgbClr val="000000"/>
                </a:solidFill>
                <a:latin typeface="Arial" panose="020B0604020202020204" pitchFamily="34" charset="0"/>
                <a:cs typeface="Arial" panose="020B0604020202020204" pitchFamily="34" charset="0"/>
              </a:rPr>
              <a:t>®</a:t>
            </a:r>
            <a:r>
              <a:rPr lang="es-US" i="0" u="none" strike="noStrike" baseline="0" dirty="0">
                <a:solidFill>
                  <a:srgbClr val="000000"/>
                </a:solidFill>
                <a:latin typeface="Arial" panose="020B0604020202020204" pitchFamily="34" charset="0"/>
                <a:cs typeface="Arial" panose="020B0604020202020204" pitchFamily="34" charset="0"/>
              </a:rPr>
              <a:t>) y no deberían usarse. </a:t>
            </a:r>
            <a:endParaRPr lang="es-US" i="0" u="none" strike="noStrike" baseline="0" dirty="0">
              <a:solidFill>
                <a:srgbClr val="FFFFFF"/>
              </a:solidFill>
              <a:latin typeface="Arial" panose="020B0604020202020204" pitchFamily="34" charset="0"/>
              <a:cs typeface="Arial" panose="020B0604020202020204" pitchFamily="34" charset="0"/>
            </a:endParaRPr>
          </a:p>
        </p:txBody>
      </p:sp>
      <p:sp>
        <p:nvSpPr>
          <p:cNvPr id="9" name="Text Placeholder 3">
            <a:extLst>
              <a:ext uri="{FF2B5EF4-FFF2-40B4-BE49-F238E27FC236}">
                <a16:creationId xmlns:a16="http://schemas.microsoft.com/office/drawing/2014/main" id="{29B50E5D-0759-4C13-BFB3-3EF047DD3585}"/>
              </a:ext>
            </a:extLst>
          </p:cNvPr>
          <p:cNvSpPr>
            <a:spLocks noGrp="1"/>
          </p:cNvSpPr>
          <p:nvPr>
            <p:ph type="body" sz="quarter" idx="13"/>
          </p:nvPr>
        </p:nvSpPr>
        <p:spPr>
          <a:xfrm>
            <a:off x="838201" y="6356351"/>
            <a:ext cx="9925050" cy="365125"/>
          </a:xfrm>
        </p:spPr>
        <p:txBody>
          <a:bodyPr/>
          <a:lstStyle/>
          <a:p>
            <a:r>
              <a:rPr lang="es-US" dirty="0"/>
              <a:t>TTPA, tiempo de tromboplastina parcial activada.</a:t>
            </a:r>
          </a:p>
        </p:txBody>
      </p:sp>
    </p:spTree>
    <p:extLst>
      <p:ext uri="{BB962C8B-B14F-4D97-AF65-F5344CB8AC3E}">
        <p14:creationId xmlns:p14="http://schemas.microsoft.com/office/powerpoint/2010/main" val="3510747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F9E7F2-8A51-944D-9B89-44C4FD5FF276}"/>
              </a:ext>
            </a:extLst>
          </p:cNvPr>
          <p:cNvPicPr>
            <a:picLocks noChangeAspect="1"/>
          </p:cNvPicPr>
          <p:nvPr/>
        </p:nvPicPr>
        <p:blipFill>
          <a:blip r:embed="rId3"/>
          <a:srcRect/>
          <a:stretch/>
        </p:blipFill>
        <p:spPr>
          <a:xfrm>
            <a:off x="4074742" y="1104556"/>
            <a:ext cx="4042511" cy="5222128"/>
          </a:xfrm>
          <a:prstGeom prst="rect">
            <a:avLst/>
          </a:prstGeom>
        </p:spPr>
      </p:pic>
      <p:sp>
        <p:nvSpPr>
          <p:cNvPr id="2" name="Title 1">
            <a:extLst>
              <a:ext uri="{FF2B5EF4-FFF2-40B4-BE49-F238E27FC236}">
                <a16:creationId xmlns:a16="http://schemas.microsoft.com/office/drawing/2014/main" id="{0F3FA7CA-25A6-4E52-AD19-9B794E7D92C0}"/>
              </a:ext>
            </a:extLst>
          </p:cNvPr>
          <p:cNvSpPr>
            <a:spLocks noGrp="1"/>
          </p:cNvSpPr>
          <p:nvPr>
            <p:ph type="title"/>
          </p:nvPr>
        </p:nvSpPr>
        <p:spPr>
          <a:xfrm>
            <a:off x="838199" y="225425"/>
            <a:ext cx="10837245" cy="1090079"/>
          </a:xfrm>
        </p:spPr>
        <p:txBody>
          <a:bodyPr vert="horz" lIns="91440" tIns="45720" rIns="91440" bIns="45720" rtlCol="0" anchor="ctr">
            <a:noAutofit/>
          </a:bodyPr>
          <a:lstStyle/>
          <a:p>
            <a:pPr>
              <a:lnSpc>
                <a:spcPct val="100000"/>
              </a:lnSpc>
            </a:pPr>
            <a:r>
              <a:rPr lang="es-US" dirty="0"/>
              <a:t>Guías de la FMH para el tratamiento de la hemofilia</a:t>
            </a:r>
            <a:endParaRPr lang="en-CA" noProof="0" dirty="0"/>
          </a:p>
        </p:txBody>
      </p:sp>
      <p:sp>
        <p:nvSpPr>
          <p:cNvPr id="5" name="Text Placeholder 4">
            <a:extLst>
              <a:ext uri="{FF2B5EF4-FFF2-40B4-BE49-F238E27FC236}">
                <a16:creationId xmlns:a16="http://schemas.microsoft.com/office/drawing/2014/main" id="{DB411C77-E236-4F52-80AA-35C672C49F8F}"/>
              </a:ext>
            </a:extLst>
          </p:cNvPr>
          <p:cNvSpPr>
            <a:spLocks noGrp="1"/>
          </p:cNvSpPr>
          <p:nvPr>
            <p:ph type="body" sz="quarter" idx="13"/>
          </p:nvPr>
        </p:nvSpPr>
        <p:spPr>
          <a:xfrm>
            <a:off x="838201" y="6356351"/>
            <a:ext cx="9925050" cy="365125"/>
          </a:xfrm>
        </p:spPr>
        <p:txBody>
          <a:bodyPr>
            <a:noAutofit/>
          </a:bodyPr>
          <a:lstStyle/>
          <a:p>
            <a:r>
              <a:rPr lang="es-US" sz="900" b="1" i="1" u="none" strike="noStrike" baseline="0" dirty="0"/>
              <a:t>Todas las recomendaciones están basadas en consenso.</a:t>
            </a:r>
          </a:p>
          <a:p>
            <a:pPr marL="0" indent="0">
              <a:spcBef>
                <a:spcPts val="0"/>
              </a:spcBef>
              <a:buNone/>
            </a:pPr>
            <a:r>
              <a:rPr lang="en-CA" sz="900" noProof="0" dirty="0"/>
              <a:t>Srivastava A et al. Haemophilia. 2020;26(Suppl 6):1–158. </a:t>
            </a:r>
          </a:p>
        </p:txBody>
      </p:sp>
    </p:spTree>
    <p:extLst>
      <p:ext uri="{BB962C8B-B14F-4D97-AF65-F5344CB8AC3E}">
        <p14:creationId xmlns:p14="http://schemas.microsoft.com/office/powerpoint/2010/main" val="164979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67DAA-3AE8-40B4-B46B-8A51B003188A}"/>
              </a:ext>
            </a:extLst>
          </p:cNvPr>
          <p:cNvSpPr>
            <a:spLocks noGrp="1"/>
          </p:cNvSpPr>
          <p:nvPr>
            <p:ph type="title"/>
          </p:nvPr>
        </p:nvSpPr>
        <p:spPr>
          <a:xfrm>
            <a:off x="838199" y="225425"/>
            <a:ext cx="10991249" cy="1090079"/>
          </a:xfrm>
        </p:spPr>
        <p:txBody>
          <a:bodyPr>
            <a:normAutofit/>
          </a:bodyPr>
          <a:lstStyle/>
          <a:p>
            <a:r>
              <a:rPr lang="es-US" dirty="0"/>
              <a:t>Monitoreo de laboratorio del FIX: </a:t>
            </a:r>
            <a:r>
              <a:rPr lang="es-US" dirty="0">
                <a:latin typeface="Arial" panose="020B0604020202020204" pitchFamily="34" charset="0"/>
                <a:cs typeface="Arial" panose="020B0604020202020204" pitchFamily="34" charset="0"/>
              </a:rPr>
              <a:t>Refixia</a:t>
            </a:r>
            <a:r>
              <a:rPr lang="es-US" baseline="30000" dirty="0">
                <a:latin typeface="Arial" panose="020B0604020202020204" pitchFamily="34" charset="0"/>
                <a:cs typeface="Arial" panose="020B0604020202020204" pitchFamily="34" charset="0"/>
              </a:rPr>
              <a:t>®</a:t>
            </a:r>
            <a:r>
              <a:rPr lang="es-US" dirty="0">
                <a:latin typeface="Arial" panose="020B0604020202020204" pitchFamily="34" charset="0"/>
                <a:cs typeface="Arial" panose="020B0604020202020204" pitchFamily="34" charset="0"/>
              </a:rPr>
              <a:t>/Rebinyn</a:t>
            </a:r>
            <a:r>
              <a:rPr lang="es-US" baseline="30000" dirty="0">
                <a:latin typeface="Arial" panose="020B0604020202020204" pitchFamily="34" charset="0"/>
                <a:cs typeface="Arial" panose="020B0604020202020204" pitchFamily="34" charset="0"/>
              </a:rPr>
              <a:t>®</a:t>
            </a:r>
            <a:endParaRPr lang="es-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0814778-701F-4BDB-8CE2-0766CCA58E4B}"/>
              </a:ext>
            </a:extLst>
          </p:cNvPr>
          <p:cNvSpPr>
            <a:spLocks noGrp="1"/>
          </p:cNvSpPr>
          <p:nvPr>
            <p:ph idx="1"/>
          </p:nvPr>
        </p:nvSpPr>
        <p:spPr>
          <a:xfrm>
            <a:off x="838199" y="1562100"/>
            <a:ext cx="10586987" cy="4614863"/>
          </a:xfrm>
        </p:spPr>
        <p:txBody>
          <a:bodyPr>
            <a:normAutofit/>
          </a:bodyPr>
          <a:lstStyle/>
          <a:p>
            <a:pPr marL="0" indent="0" algn="l" rtl="0" eaLnBrk="1" fontAlgn="t" latinLnBrk="0" hangingPunct="1">
              <a:spcBef>
                <a:spcPts val="0"/>
              </a:spcBef>
              <a:spcAft>
                <a:spcPts val="0"/>
              </a:spcAft>
              <a:buNone/>
            </a:pPr>
            <a:r>
              <a:rPr lang="es-US" b="1" i="0" u="none" strike="noStrike" kern="1200" dirty="0">
                <a:solidFill>
                  <a:srgbClr val="008BB0"/>
                </a:solidFill>
                <a:effectLst/>
                <a:latin typeface="Arial" panose="020B0604020202020204" pitchFamily="34" charset="0"/>
                <a:cs typeface="Arial" panose="020B0604020202020204" pitchFamily="34" charset="0"/>
              </a:rPr>
              <a:t>Recomendación 3.2.30 </a:t>
            </a:r>
            <a:endParaRPr lang="es-US" b="0" i="0" u="none" strike="noStrike" dirty="0">
              <a:effectLst/>
              <a:latin typeface="Arial" panose="020B0604020202020204" pitchFamily="34" charset="0"/>
            </a:endParaRPr>
          </a:p>
          <a:p>
            <a:pPr marL="0" indent="0" algn="l" rtl="0" eaLnBrk="1" fontAlgn="t" latinLnBrk="0" hangingPunct="1">
              <a:spcBef>
                <a:spcPts val="0"/>
              </a:spcBef>
              <a:spcAft>
                <a:spcPts val="0"/>
              </a:spcAft>
              <a:buNone/>
            </a:pPr>
            <a:r>
              <a:rPr lang="es-US" b="0" i="0" u="none" strike="noStrike" kern="1200" baseline="0" dirty="0">
                <a:solidFill>
                  <a:srgbClr val="000000"/>
                </a:solidFill>
                <a:effectLst/>
                <a:latin typeface="Arial" panose="020B0604020202020204" pitchFamily="34" charset="0"/>
                <a:cs typeface="Arial" panose="020B0604020202020204" pitchFamily="34" charset="0"/>
              </a:rPr>
              <a:t>Para el monitoreo de la terapia de reemplazo con nonacog beta pegol [FIX recombinante con una fracción de polietilenglicol de 40-kDa (N9-GP); Refixia</a:t>
            </a:r>
            <a:r>
              <a:rPr lang="es-US" b="0" i="0" u="none" strike="noStrike" kern="1200" baseline="30000" dirty="0">
                <a:solidFill>
                  <a:srgbClr val="000000"/>
                </a:solidFill>
                <a:effectLst/>
                <a:latin typeface="Arial" panose="020B0604020202020204" pitchFamily="34" charset="0"/>
                <a:cs typeface="Arial" panose="020B0604020202020204" pitchFamily="34" charset="0"/>
              </a:rPr>
              <a:t>®</a:t>
            </a:r>
            <a:r>
              <a:rPr lang="es-US" b="0" i="0" u="none" strike="noStrike" kern="1200" baseline="0" dirty="0">
                <a:solidFill>
                  <a:srgbClr val="000000"/>
                </a:solidFill>
                <a:effectLst/>
                <a:latin typeface="Arial" panose="020B0604020202020204" pitchFamily="34" charset="0"/>
                <a:cs typeface="Arial" panose="020B0604020202020204" pitchFamily="34" charset="0"/>
              </a:rPr>
              <a:t>/Rebinyn</a:t>
            </a:r>
            <a:r>
              <a:rPr lang="es-US" b="0" i="0" u="none" strike="noStrike" kern="1200" baseline="30000" dirty="0">
                <a:solidFill>
                  <a:srgbClr val="000000"/>
                </a:solidFill>
                <a:effectLst/>
                <a:latin typeface="Arial" panose="020B0604020202020204" pitchFamily="34" charset="0"/>
                <a:cs typeface="Arial" panose="020B0604020202020204" pitchFamily="34" charset="0"/>
              </a:rPr>
              <a:t>®</a:t>
            </a:r>
            <a:r>
              <a:rPr lang="es-US" b="0" i="0" u="none" strike="noStrike" kern="1200" baseline="0" dirty="0">
                <a:solidFill>
                  <a:srgbClr val="000000"/>
                </a:solidFill>
                <a:effectLst/>
                <a:latin typeface="Arial" panose="020B0604020202020204" pitchFamily="34" charset="0"/>
                <a:cs typeface="Arial" panose="020B0604020202020204" pitchFamily="34" charset="0"/>
              </a:rPr>
              <a:t>], la FMH recomienda el </a:t>
            </a:r>
            <a:r>
              <a:rPr lang="es-US" b="1" i="0" u="none" strike="noStrike" kern="1200" baseline="0" dirty="0">
                <a:solidFill>
                  <a:srgbClr val="000000"/>
                </a:solidFill>
                <a:effectLst/>
                <a:latin typeface="Arial" panose="020B0604020202020204" pitchFamily="34" charset="0"/>
                <a:cs typeface="Arial" panose="020B0604020202020204" pitchFamily="34" charset="0"/>
              </a:rPr>
              <a:t>uso de un ensayo cromogénico de FIX o de un ensayo de una etapa de FIX, basado en el TTPA, con reactivos validados</a:t>
            </a:r>
            <a:r>
              <a:rPr lang="es-US" b="0" i="0" u="none" strike="noStrike" kern="1200" baseline="0" dirty="0">
                <a:solidFill>
                  <a:srgbClr val="000000"/>
                </a:solidFill>
                <a:effectLst/>
                <a:latin typeface="Arial" panose="020B0604020202020204" pitchFamily="34" charset="0"/>
                <a:cs typeface="Arial" panose="020B0604020202020204" pitchFamily="34" charset="0"/>
              </a:rPr>
              <a:t>, </a:t>
            </a:r>
            <a:r>
              <a:rPr lang="es-US" dirty="0">
                <a:solidFill>
                  <a:srgbClr val="000000"/>
                </a:solidFill>
                <a:latin typeface="Arial" panose="020B0604020202020204" pitchFamily="34" charset="0"/>
                <a:cs typeface="Arial" panose="020B0604020202020204" pitchFamily="34" charset="0"/>
              </a:rPr>
              <a:t>entre ellos el reactivo activador del ácido elágico </a:t>
            </a:r>
            <a:r>
              <a:rPr lang="es-US" b="0" i="0" u="none" strike="noStrike" kern="1200" baseline="0" dirty="0">
                <a:solidFill>
                  <a:srgbClr val="000000"/>
                </a:solidFill>
                <a:effectLst/>
                <a:latin typeface="Arial" panose="020B0604020202020204" pitchFamily="34" charset="0"/>
                <a:cs typeface="Arial" panose="020B0604020202020204" pitchFamily="34" charset="0"/>
              </a:rPr>
              <a:t>SynthAFax</a:t>
            </a:r>
            <a:r>
              <a:rPr lang="es-US" b="0" i="0" u="none" strike="noStrike" kern="1200" baseline="30000" dirty="0">
                <a:solidFill>
                  <a:srgbClr val="000000"/>
                </a:solidFill>
                <a:effectLst/>
                <a:latin typeface="Arial" panose="020B0604020202020204" pitchFamily="34" charset="0"/>
                <a:cs typeface="Arial" panose="020B0604020202020204" pitchFamily="34" charset="0"/>
              </a:rPr>
              <a:t>™</a:t>
            </a:r>
            <a:r>
              <a:rPr lang="es-US" b="0" i="0" u="none" strike="noStrike" kern="1200" baseline="0" dirty="0">
                <a:solidFill>
                  <a:srgbClr val="000000"/>
                </a:solidFill>
                <a:effectLst/>
                <a:latin typeface="Arial" panose="020B0604020202020204" pitchFamily="34" charset="0"/>
                <a:cs typeface="Arial" panose="020B0604020202020204" pitchFamily="34" charset="0"/>
              </a:rPr>
              <a:t> o el </a:t>
            </a:r>
            <a:r>
              <a:rPr lang="es-US" dirty="0">
                <a:solidFill>
                  <a:srgbClr val="000000"/>
                </a:solidFill>
                <a:latin typeface="Arial" panose="020B0604020202020204" pitchFamily="34" charset="0"/>
                <a:cs typeface="Arial" panose="020B0604020202020204" pitchFamily="34" charset="0"/>
              </a:rPr>
              <a:t>reactivo activador del polifenol</a:t>
            </a:r>
            <a:r>
              <a:rPr lang="es-US" b="0" i="0" u="none" strike="noStrike" kern="1200" baseline="0" dirty="0">
                <a:solidFill>
                  <a:srgbClr val="000000"/>
                </a:solidFill>
                <a:effectLst/>
                <a:latin typeface="Arial" panose="020B0604020202020204" pitchFamily="34" charset="0"/>
                <a:cs typeface="Arial" panose="020B0604020202020204" pitchFamily="34" charset="0"/>
              </a:rPr>
              <a:t> Cephascreen</a:t>
            </a:r>
            <a:r>
              <a:rPr lang="es-US" b="0" i="0" u="none" strike="noStrike" kern="1200" baseline="30000" dirty="0">
                <a:solidFill>
                  <a:srgbClr val="000000"/>
                </a:solidFill>
                <a:effectLst/>
                <a:latin typeface="Arial" panose="020B0604020202020204" pitchFamily="34" charset="0"/>
                <a:cs typeface="Arial" panose="020B0604020202020204" pitchFamily="34" charset="0"/>
              </a:rPr>
              <a:t>®</a:t>
            </a:r>
            <a:r>
              <a:rPr lang="es-US" b="0" i="0" u="none" strike="noStrike" kern="1200" baseline="0" dirty="0">
                <a:solidFill>
                  <a:srgbClr val="000000"/>
                </a:solidFill>
                <a:effectLst/>
                <a:latin typeface="Arial" panose="020B0604020202020204" pitchFamily="34" charset="0"/>
                <a:cs typeface="Arial" panose="020B0604020202020204" pitchFamily="34" charset="0"/>
              </a:rPr>
              <a:t> calibrados con un plasma estándar que </a:t>
            </a:r>
            <a:r>
              <a:rPr lang="es-ES" b="0" i="0" u="none" strike="noStrike" kern="1200" baseline="0" dirty="0">
                <a:solidFill>
                  <a:srgbClr val="000000"/>
                </a:solidFill>
                <a:effectLst/>
                <a:latin typeface="Arial" panose="020B0604020202020204" pitchFamily="34" charset="0"/>
                <a:cs typeface="Arial" panose="020B0604020202020204" pitchFamily="34" charset="0"/>
              </a:rPr>
              <a:t>se haya establecido contrastándolo con una norma internacional de la OMS</a:t>
            </a:r>
            <a:r>
              <a:rPr lang="es-US" b="0" i="0" u="none" strike="noStrike" kern="1200" baseline="0" dirty="0">
                <a:solidFill>
                  <a:srgbClr val="000000"/>
                </a:solidFill>
                <a:effectLst/>
                <a:latin typeface="Arial" panose="020B0604020202020204" pitchFamily="34" charset="0"/>
                <a:cs typeface="Arial" panose="020B0604020202020204" pitchFamily="34" charset="0"/>
              </a:rPr>
              <a:t>. </a:t>
            </a:r>
            <a:endParaRPr lang="es-US" b="0" i="0" u="none" strike="noStrike" dirty="0">
              <a:effectLst/>
              <a:latin typeface="Arial" panose="020B0604020202020204" pitchFamily="34" charset="0"/>
            </a:endParaRPr>
          </a:p>
          <a:p>
            <a:endParaRPr lang="en-CA" noProof="0" dirty="0"/>
          </a:p>
        </p:txBody>
      </p:sp>
      <p:sp>
        <p:nvSpPr>
          <p:cNvPr id="6" name="Content Placeholder 2">
            <a:extLst>
              <a:ext uri="{FF2B5EF4-FFF2-40B4-BE49-F238E27FC236}">
                <a16:creationId xmlns:a16="http://schemas.microsoft.com/office/drawing/2014/main" id="{DBC7C370-7D2C-437C-BAAB-E2C07298C78F}"/>
              </a:ext>
            </a:extLst>
          </p:cNvPr>
          <p:cNvSpPr txBox="1">
            <a:spLocks/>
          </p:cNvSpPr>
          <p:nvPr/>
        </p:nvSpPr>
        <p:spPr>
          <a:xfrm>
            <a:off x="838200" y="4209145"/>
            <a:ext cx="10515598" cy="1582056"/>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s-US" b="1" i="0" u="none" strike="noStrike" baseline="0" dirty="0">
                <a:solidFill>
                  <a:schemeClr val="accent1"/>
                </a:solidFill>
                <a:latin typeface="Arial" panose="020B0604020202020204" pitchFamily="34" charset="0"/>
                <a:cs typeface="Arial" panose="020B0604020202020204" pitchFamily="34" charset="0"/>
              </a:rPr>
              <a:t>OBSERVACIÓN: </a:t>
            </a:r>
            <a:r>
              <a:rPr lang="es-US" i="0" u="none" strike="noStrike" baseline="0" dirty="0">
                <a:latin typeface="Arial" panose="020B0604020202020204" pitchFamily="34" charset="0"/>
                <a:cs typeface="Arial" panose="020B0604020202020204" pitchFamily="34" charset="0"/>
              </a:rPr>
              <a:t>La mayoría de los ensayos de una etapa del FIX sobreestiman o subestiman considerablemente la verdadera actividad del FIX del N9-GP y no deberían usarse. Los ensayos de una etapa usando el reactivo activador del ácido elágico  </a:t>
            </a:r>
            <a:r>
              <a:rPr lang="es-US" i="0" u="none" strike="noStrike" baseline="0" dirty="0">
                <a:solidFill>
                  <a:srgbClr val="000000"/>
                </a:solidFill>
                <a:latin typeface="Arial" panose="020B0604020202020204" pitchFamily="34" charset="0"/>
                <a:cs typeface="Arial" panose="020B0604020202020204" pitchFamily="34" charset="0"/>
              </a:rPr>
              <a:t>SynthAFax</a:t>
            </a:r>
            <a:r>
              <a:rPr lang="es-US" i="0" u="none" strike="noStrike" baseline="30000" dirty="0">
                <a:solidFill>
                  <a:srgbClr val="000000"/>
                </a:solidFill>
                <a:latin typeface="Arial" panose="020B0604020202020204" pitchFamily="34" charset="0"/>
                <a:cs typeface="Arial" panose="020B0604020202020204" pitchFamily="34" charset="0"/>
              </a:rPr>
              <a:t>™</a:t>
            </a:r>
            <a:r>
              <a:rPr lang="es-US" i="0" u="none" strike="noStrike" baseline="0" dirty="0">
                <a:solidFill>
                  <a:srgbClr val="000000"/>
                </a:solidFill>
                <a:latin typeface="Arial" panose="020B0604020202020204" pitchFamily="34" charset="0"/>
                <a:cs typeface="Arial" panose="020B0604020202020204" pitchFamily="34" charset="0"/>
              </a:rPr>
              <a:t> o el reactivo activador del polifenol Cephascreen</a:t>
            </a:r>
            <a:r>
              <a:rPr lang="es-US" i="0" u="none" strike="noStrike" baseline="30000" dirty="0">
                <a:solidFill>
                  <a:srgbClr val="000000"/>
                </a:solidFill>
                <a:latin typeface="Arial" panose="020B0604020202020204" pitchFamily="34" charset="0"/>
                <a:cs typeface="Arial" panose="020B0604020202020204" pitchFamily="34" charset="0"/>
              </a:rPr>
              <a:t>®</a:t>
            </a:r>
            <a:r>
              <a:rPr lang="es-US" i="0" u="none" strike="noStrike" baseline="0" dirty="0">
                <a:solidFill>
                  <a:srgbClr val="000000"/>
                </a:solidFill>
                <a:latin typeface="Arial" panose="020B0604020202020204" pitchFamily="34" charset="0"/>
                <a:cs typeface="Arial" panose="020B0604020202020204" pitchFamily="34" charset="0"/>
              </a:rPr>
              <a:t>, son adecuados para el monitoreo de la terapia con N9-GP.</a:t>
            </a:r>
            <a:endParaRPr lang="es-US" dirty="0">
              <a:latin typeface="Arial" panose="020B0604020202020204" pitchFamily="34" charset="0"/>
              <a:cs typeface="Arial" panose="020B0604020202020204" pitchFamily="34" charset="0"/>
            </a:endParaRPr>
          </a:p>
        </p:txBody>
      </p:sp>
      <p:sp>
        <p:nvSpPr>
          <p:cNvPr id="9" name="Text Placeholder 3">
            <a:extLst>
              <a:ext uri="{FF2B5EF4-FFF2-40B4-BE49-F238E27FC236}">
                <a16:creationId xmlns:a16="http://schemas.microsoft.com/office/drawing/2014/main" id="{59AB9250-4742-4E5C-BA4B-821F4BAF0854}"/>
              </a:ext>
            </a:extLst>
          </p:cNvPr>
          <p:cNvSpPr>
            <a:spLocks noGrp="1"/>
          </p:cNvSpPr>
          <p:nvPr>
            <p:ph type="body" sz="quarter" idx="13"/>
          </p:nvPr>
        </p:nvSpPr>
        <p:spPr>
          <a:xfrm>
            <a:off x="838201" y="6356351"/>
            <a:ext cx="9925050" cy="365125"/>
          </a:xfrm>
        </p:spPr>
        <p:txBody>
          <a:bodyPr/>
          <a:lstStyle/>
          <a:p>
            <a:r>
              <a:rPr lang="es-US" sz="900" dirty="0">
                <a:latin typeface="Arial" panose="020B0604020202020204" pitchFamily="34" charset="0"/>
                <a:cs typeface="Arial" panose="020B0604020202020204" pitchFamily="34" charset="0"/>
              </a:rPr>
              <a:t>k</a:t>
            </a:r>
            <a:r>
              <a:rPr lang="es-US" dirty="0"/>
              <a:t>DA, kilodalton; TTPA, tiempo de tromboplastina parcial activada.</a:t>
            </a:r>
          </a:p>
        </p:txBody>
      </p:sp>
    </p:spTree>
    <p:extLst>
      <p:ext uri="{BB962C8B-B14F-4D97-AF65-F5344CB8AC3E}">
        <p14:creationId xmlns:p14="http://schemas.microsoft.com/office/powerpoint/2010/main" val="2434246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8CCA6-63F2-4E8A-9271-0AF68EB092E1}"/>
              </a:ext>
            </a:extLst>
          </p:cNvPr>
          <p:cNvSpPr>
            <a:spLocks noGrp="1"/>
          </p:cNvSpPr>
          <p:nvPr>
            <p:ph type="title"/>
          </p:nvPr>
        </p:nvSpPr>
        <p:spPr>
          <a:xfrm>
            <a:off x="787193" y="23571"/>
            <a:ext cx="10515599" cy="1090079"/>
          </a:xfrm>
        </p:spPr>
        <p:txBody>
          <a:bodyPr>
            <a:normAutofit/>
          </a:bodyPr>
          <a:lstStyle/>
          <a:p>
            <a:r>
              <a:rPr lang="es-US" dirty="0"/>
              <a:t>Monitoreo de laboratorio del FVIII: </a:t>
            </a:r>
            <a:r>
              <a:rPr lang="es-US" dirty="0">
                <a:latin typeface="Arial" panose="020B0604020202020204" pitchFamily="34" charset="0"/>
                <a:cs typeface="Arial" panose="020B0604020202020204" pitchFamily="34" charset="0"/>
              </a:rPr>
              <a:t>Emicizumab</a:t>
            </a:r>
            <a:endParaRPr lang="es-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A4BCAA-133F-4B13-A08A-3785233951F2}"/>
              </a:ext>
            </a:extLst>
          </p:cNvPr>
          <p:cNvSpPr>
            <a:spLocks noGrp="1"/>
          </p:cNvSpPr>
          <p:nvPr>
            <p:ph idx="1"/>
          </p:nvPr>
        </p:nvSpPr>
        <p:spPr>
          <a:xfrm>
            <a:off x="300035" y="1035915"/>
            <a:ext cx="11673792" cy="2911132"/>
          </a:xfrm>
        </p:spPr>
        <p:txBody>
          <a:bodyPr>
            <a:noAutofit/>
          </a:bodyPr>
          <a:lstStyle/>
          <a:p>
            <a:pPr>
              <a:spcBef>
                <a:spcPts val="0"/>
              </a:spcBef>
            </a:pPr>
            <a:r>
              <a:rPr lang="es-US" dirty="0">
                <a:latin typeface="Arial" panose="020B0604020202020204" pitchFamily="34" charset="0"/>
                <a:cs typeface="Arial" panose="020B0604020202020204" pitchFamily="34" charset="0"/>
              </a:rPr>
              <a:t>Anticuerpo biespecífico diseñado que se une tanto al </a:t>
            </a:r>
            <a:r>
              <a:rPr lang="es-US" sz="2000" b="0" i="0" u="none" strike="noStrike" baseline="0" dirty="0">
                <a:latin typeface="Arial" panose="020B0604020202020204" pitchFamily="34" charset="0"/>
                <a:cs typeface="Arial" panose="020B0604020202020204" pitchFamily="34" charset="0"/>
              </a:rPr>
              <a:t>FIX/FIXa como al FX/FXa</a:t>
            </a:r>
            <a:r>
              <a:rPr lang="es-US" dirty="0">
                <a:latin typeface="Arial" panose="020B0604020202020204" pitchFamily="34" charset="0"/>
                <a:cs typeface="Arial" panose="020B0604020202020204" pitchFamily="34" charset="0"/>
              </a:rPr>
              <a:t> humanos, mimético del FVIII.</a:t>
            </a:r>
            <a:endParaRPr lang="es-US" sz="2000" dirty="0">
              <a:latin typeface="Arial" panose="020B0604020202020204" pitchFamily="34" charset="0"/>
              <a:cs typeface="Arial" panose="020B0604020202020204" pitchFamily="34" charset="0"/>
            </a:endParaRPr>
          </a:p>
          <a:p>
            <a:pPr algn="l"/>
            <a:r>
              <a:rPr lang="es-US" sz="2000" b="0" i="0" u="none" strike="noStrike" baseline="0" dirty="0">
                <a:latin typeface="Arial" panose="020B0604020202020204" pitchFamily="34" charset="0"/>
                <a:cs typeface="Arial" panose="020B0604020202020204" pitchFamily="34" charset="0"/>
              </a:rPr>
              <a:t>El emicizumab acorta el tiempo de TTPA hasta el rango de referencia o por abajo de este, independientemente de los reactivos utilizados.</a:t>
            </a:r>
          </a:p>
          <a:p>
            <a:pPr algn="l"/>
            <a:r>
              <a:rPr lang="es-US" sz="2000" b="0" i="0" u="none" strike="noStrike" baseline="0" dirty="0">
                <a:latin typeface="Arial" panose="020B0604020202020204" pitchFamily="34" charset="0"/>
                <a:cs typeface="Arial" panose="020B0604020202020204" pitchFamily="34" charset="0"/>
              </a:rPr>
              <a:t>El emicizumab interfiere considerablemente en los ensayos cromogénicos del FVIII que usan FIXa y FX </a:t>
            </a:r>
            <a:r>
              <a:rPr lang="es-US" sz="2000" b="1" i="0" u="none" strike="noStrike" baseline="0" dirty="0">
                <a:latin typeface="Arial" panose="020B0604020202020204" pitchFamily="34" charset="0"/>
                <a:cs typeface="Arial" panose="020B0604020202020204" pitchFamily="34" charset="0"/>
              </a:rPr>
              <a:t>humanos</a:t>
            </a:r>
            <a:r>
              <a:rPr lang="es-US" sz="2000" b="0" i="0" u="none" strike="noStrike" baseline="0" dirty="0">
                <a:latin typeface="Arial" panose="020B0604020202020204" pitchFamily="34" charset="0"/>
                <a:cs typeface="Arial" panose="020B0604020202020204" pitchFamily="34" charset="0"/>
              </a:rPr>
              <a:t>, pero no en los que usan FIXa y FX </a:t>
            </a:r>
            <a:r>
              <a:rPr lang="es-US" sz="2000" b="1" i="0" u="none" strike="noStrike" baseline="0" dirty="0">
                <a:latin typeface="Arial" panose="020B0604020202020204" pitchFamily="34" charset="0"/>
                <a:cs typeface="Arial" panose="020B0604020202020204" pitchFamily="34" charset="0"/>
              </a:rPr>
              <a:t>bovinos</a:t>
            </a:r>
            <a:r>
              <a:rPr lang="es-US" sz="2000" b="0" i="0" u="none" strike="noStrike" baseline="0" dirty="0">
                <a:latin typeface="Arial" panose="020B0604020202020204" pitchFamily="34" charset="0"/>
                <a:cs typeface="Arial" panose="020B0604020202020204" pitchFamily="34" charset="0"/>
              </a:rPr>
              <a:t>.</a:t>
            </a:r>
          </a:p>
          <a:p>
            <a:pPr algn="l"/>
            <a:r>
              <a:rPr lang="es-US" sz="2000" b="0" i="0" u="none" strike="noStrike" baseline="0" dirty="0">
                <a:latin typeface="Arial" panose="020B0604020202020204" pitchFamily="34" charset="0"/>
                <a:cs typeface="Arial" panose="020B0604020202020204" pitchFamily="34" charset="0"/>
              </a:rPr>
              <a:t>El emicizumab puede medirse y reportarse en μg/mL usando un ensayo de una etapa modificado con mayor dilución en la muestra de prueba y calibrado con calibradores específicos para este fármaco.</a:t>
            </a:r>
            <a:endParaRPr lang="es-US" sz="20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D23F1B9F-C137-4B1C-9CCA-614258B0DBF6}"/>
              </a:ext>
            </a:extLst>
          </p:cNvPr>
          <p:cNvSpPr>
            <a:spLocks noGrp="1"/>
          </p:cNvSpPr>
          <p:nvPr>
            <p:ph type="body" sz="quarter" idx="13"/>
          </p:nvPr>
        </p:nvSpPr>
        <p:spPr>
          <a:xfrm>
            <a:off x="782242" y="6468566"/>
            <a:ext cx="9925050" cy="365125"/>
          </a:xfrm>
        </p:spPr>
        <p:txBody>
          <a:bodyPr/>
          <a:lstStyle/>
          <a:p>
            <a:r>
              <a:rPr lang="es-US" dirty="0"/>
              <a:t>TTPA, tiempo de tromboplastina parcial activada.</a:t>
            </a:r>
          </a:p>
          <a:p>
            <a:r>
              <a:rPr lang="en-CA" noProof="0" dirty="0"/>
              <a:t>.</a:t>
            </a:r>
          </a:p>
        </p:txBody>
      </p:sp>
      <p:sp>
        <p:nvSpPr>
          <p:cNvPr id="6" name="TextBox 5">
            <a:extLst>
              <a:ext uri="{FF2B5EF4-FFF2-40B4-BE49-F238E27FC236}">
                <a16:creationId xmlns:a16="http://schemas.microsoft.com/office/drawing/2014/main" id="{D18CAEC0-98F5-49E8-8F18-ED7D2BDBEC82}"/>
              </a:ext>
            </a:extLst>
          </p:cNvPr>
          <p:cNvSpPr txBox="1"/>
          <p:nvPr/>
        </p:nvSpPr>
        <p:spPr>
          <a:xfrm>
            <a:off x="407154" y="5474508"/>
            <a:ext cx="4048957" cy="400110"/>
          </a:xfrm>
          <a:prstGeom prst="rect">
            <a:avLst/>
          </a:prstGeom>
          <a:noFill/>
        </p:spPr>
        <p:txBody>
          <a:bodyPr wrap="square" rtlCol="0">
            <a:spAutoFit/>
          </a:bodyPr>
          <a:lstStyle/>
          <a:p>
            <a:pPr algn="ctr"/>
            <a:r>
              <a:rPr lang="es-US" sz="2000" b="1" dirty="0"/>
              <a:t>Membrana fosfolípida</a:t>
            </a:r>
          </a:p>
        </p:txBody>
      </p:sp>
      <p:grpSp>
        <p:nvGrpSpPr>
          <p:cNvPr id="32" name="Group 31">
            <a:extLst>
              <a:ext uri="{FF2B5EF4-FFF2-40B4-BE49-F238E27FC236}">
                <a16:creationId xmlns:a16="http://schemas.microsoft.com/office/drawing/2014/main" id="{9B7A98E0-1463-4373-A47F-A8E9E2B6B0C0}"/>
              </a:ext>
            </a:extLst>
          </p:cNvPr>
          <p:cNvGrpSpPr/>
          <p:nvPr/>
        </p:nvGrpSpPr>
        <p:grpSpPr>
          <a:xfrm>
            <a:off x="4840439" y="4322549"/>
            <a:ext cx="5686167" cy="2351452"/>
            <a:chOff x="6180966" y="2400205"/>
            <a:chExt cx="5686167" cy="2351452"/>
          </a:xfrm>
        </p:grpSpPr>
        <p:sp>
          <p:nvSpPr>
            <p:cNvPr id="33" name="TextBox 32">
              <a:extLst>
                <a:ext uri="{FF2B5EF4-FFF2-40B4-BE49-F238E27FC236}">
                  <a16:creationId xmlns:a16="http://schemas.microsoft.com/office/drawing/2014/main" id="{C7AD9C60-ABC5-4D35-AE7D-9184B25DD081}"/>
                </a:ext>
              </a:extLst>
            </p:cNvPr>
            <p:cNvSpPr txBox="1"/>
            <p:nvPr/>
          </p:nvSpPr>
          <p:spPr>
            <a:xfrm>
              <a:off x="7314893" y="2400205"/>
              <a:ext cx="2035630" cy="307777"/>
            </a:xfrm>
            <a:prstGeom prst="rect">
              <a:avLst/>
            </a:prstGeom>
            <a:noFill/>
          </p:spPr>
          <p:txBody>
            <a:bodyPr wrap="square" rtlCol="0">
              <a:spAutoFit/>
            </a:bodyPr>
            <a:lstStyle/>
            <a:p>
              <a:r>
                <a:rPr lang="es-US" sz="1400" dirty="0"/>
                <a:t>anticuerpo biespecífico</a:t>
              </a:r>
            </a:p>
          </p:txBody>
        </p:sp>
        <p:sp>
          <p:nvSpPr>
            <p:cNvPr id="34" name="Isosceles Triangle 33">
              <a:extLst>
                <a:ext uri="{FF2B5EF4-FFF2-40B4-BE49-F238E27FC236}">
                  <a16:creationId xmlns:a16="http://schemas.microsoft.com/office/drawing/2014/main" id="{7D9DB64D-122B-4BEB-8853-6BA447793ACC}"/>
                </a:ext>
              </a:extLst>
            </p:cNvPr>
            <p:cNvSpPr/>
            <p:nvPr/>
          </p:nvSpPr>
          <p:spPr>
            <a:xfrm rot="5400000">
              <a:off x="9735023" y="3552820"/>
              <a:ext cx="721347" cy="38001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35" name="Group 34">
              <a:extLst>
                <a:ext uri="{FF2B5EF4-FFF2-40B4-BE49-F238E27FC236}">
                  <a16:creationId xmlns:a16="http://schemas.microsoft.com/office/drawing/2014/main" id="{B198F489-EF84-425E-B898-44EA92781F71}"/>
                </a:ext>
              </a:extLst>
            </p:cNvPr>
            <p:cNvGrpSpPr/>
            <p:nvPr/>
          </p:nvGrpSpPr>
          <p:grpSpPr>
            <a:xfrm>
              <a:off x="9130093" y="3418115"/>
              <a:ext cx="57449" cy="751114"/>
              <a:chOff x="9130093" y="3418115"/>
              <a:chExt cx="57449" cy="751114"/>
            </a:xfrm>
          </p:grpSpPr>
          <p:sp>
            <p:nvSpPr>
              <p:cNvPr id="111" name="Rectangle 18">
                <a:extLst>
                  <a:ext uri="{FF2B5EF4-FFF2-40B4-BE49-F238E27FC236}">
                    <a16:creationId xmlns:a16="http://schemas.microsoft.com/office/drawing/2014/main" id="{AD0054FD-3AF6-468A-AE29-764C5D7BEFC0}"/>
                  </a:ext>
                </a:extLst>
              </p:cNvPr>
              <p:cNvSpPr/>
              <p:nvPr/>
            </p:nvSpPr>
            <p:spPr>
              <a:xfrm>
                <a:off x="9130093" y="3418115"/>
                <a:ext cx="57449" cy="370114"/>
              </a:xfrm>
              <a:custGeom>
                <a:avLst/>
                <a:gdLst>
                  <a:gd name="connsiteX0" fmla="*/ 0 w 536417"/>
                  <a:gd name="connsiteY0" fmla="*/ 0 h 1284514"/>
                  <a:gd name="connsiteX1" fmla="*/ 536417 w 536417"/>
                  <a:gd name="connsiteY1" fmla="*/ 0 h 1284514"/>
                  <a:gd name="connsiteX2" fmla="*/ 536417 w 536417"/>
                  <a:gd name="connsiteY2" fmla="*/ 1284514 h 1284514"/>
                  <a:gd name="connsiteX3" fmla="*/ 0 w 536417"/>
                  <a:gd name="connsiteY3" fmla="*/ 1284514 h 1284514"/>
                  <a:gd name="connsiteX4" fmla="*/ 0 w 536417"/>
                  <a:gd name="connsiteY4" fmla="*/ 0 h 1284514"/>
                  <a:gd name="connsiteX0" fmla="*/ 0 w 536417"/>
                  <a:gd name="connsiteY0" fmla="*/ 0 h 1284514"/>
                  <a:gd name="connsiteX1" fmla="*/ 536417 w 536417"/>
                  <a:gd name="connsiteY1" fmla="*/ 0 h 1284514"/>
                  <a:gd name="connsiteX2" fmla="*/ 536417 w 536417"/>
                  <a:gd name="connsiteY2" fmla="*/ 1284514 h 1284514"/>
                  <a:gd name="connsiteX3" fmla="*/ 0 w 536417"/>
                  <a:gd name="connsiteY3" fmla="*/ 1284514 h 1284514"/>
                  <a:gd name="connsiteX4" fmla="*/ 3020 w 536417"/>
                  <a:gd name="connsiteY4" fmla="*/ 609600 h 1284514"/>
                  <a:gd name="connsiteX5" fmla="*/ 0 w 536417"/>
                  <a:gd name="connsiteY5" fmla="*/ 0 h 1284514"/>
                  <a:gd name="connsiteX0" fmla="*/ 3020 w 536417"/>
                  <a:gd name="connsiteY0" fmla="*/ 609600 h 1284514"/>
                  <a:gd name="connsiteX1" fmla="*/ 0 w 536417"/>
                  <a:gd name="connsiteY1" fmla="*/ 0 h 1284514"/>
                  <a:gd name="connsiteX2" fmla="*/ 536417 w 536417"/>
                  <a:gd name="connsiteY2" fmla="*/ 0 h 1284514"/>
                  <a:gd name="connsiteX3" fmla="*/ 536417 w 536417"/>
                  <a:gd name="connsiteY3" fmla="*/ 1284514 h 1284514"/>
                  <a:gd name="connsiteX4" fmla="*/ 0 w 536417"/>
                  <a:gd name="connsiteY4" fmla="*/ 1284514 h 1284514"/>
                  <a:gd name="connsiteX5" fmla="*/ 94460 w 536417"/>
                  <a:gd name="connsiteY5" fmla="*/ 701040 h 1284514"/>
                  <a:gd name="connsiteX0" fmla="*/ 3020 w 536417"/>
                  <a:gd name="connsiteY0" fmla="*/ 609600 h 1284514"/>
                  <a:gd name="connsiteX1" fmla="*/ 0 w 536417"/>
                  <a:gd name="connsiteY1" fmla="*/ 0 h 1284514"/>
                  <a:gd name="connsiteX2" fmla="*/ 536417 w 536417"/>
                  <a:gd name="connsiteY2" fmla="*/ 0 h 1284514"/>
                  <a:gd name="connsiteX3" fmla="*/ 536417 w 536417"/>
                  <a:gd name="connsiteY3" fmla="*/ 1284514 h 1284514"/>
                  <a:gd name="connsiteX4" fmla="*/ 0 w 536417"/>
                  <a:gd name="connsiteY4" fmla="*/ 1284514 h 1284514"/>
                  <a:gd name="connsiteX0" fmla="*/ 0 w 536417"/>
                  <a:gd name="connsiteY0" fmla="*/ 0 h 1284514"/>
                  <a:gd name="connsiteX1" fmla="*/ 536417 w 536417"/>
                  <a:gd name="connsiteY1" fmla="*/ 0 h 1284514"/>
                  <a:gd name="connsiteX2" fmla="*/ 536417 w 536417"/>
                  <a:gd name="connsiteY2" fmla="*/ 1284514 h 1284514"/>
                  <a:gd name="connsiteX3" fmla="*/ 0 w 536417"/>
                  <a:gd name="connsiteY3" fmla="*/ 1284514 h 1284514"/>
                </a:gdLst>
                <a:ahLst/>
                <a:cxnLst>
                  <a:cxn ang="0">
                    <a:pos x="connsiteX0" y="connsiteY0"/>
                  </a:cxn>
                  <a:cxn ang="0">
                    <a:pos x="connsiteX1" y="connsiteY1"/>
                  </a:cxn>
                  <a:cxn ang="0">
                    <a:pos x="connsiteX2" y="connsiteY2"/>
                  </a:cxn>
                  <a:cxn ang="0">
                    <a:pos x="connsiteX3" y="connsiteY3"/>
                  </a:cxn>
                </a:cxnLst>
                <a:rect l="l" t="t" r="r" b="b"/>
                <a:pathLst>
                  <a:path w="536417" h="1284514">
                    <a:moveTo>
                      <a:pt x="0" y="0"/>
                    </a:moveTo>
                    <a:lnTo>
                      <a:pt x="536417" y="0"/>
                    </a:lnTo>
                    <a:lnTo>
                      <a:pt x="536417" y="1284514"/>
                    </a:lnTo>
                    <a:lnTo>
                      <a:pt x="0" y="1284514"/>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2" name="Rectangle 18">
                <a:extLst>
                  <a:ext uri="{FF2B5EF4-FFF2-40B4-BE49-F238E27FC236}">
                    <a16:creationId xmlns:a16="http://schemas.microsoft.com/office/drawing/2014/main" id="{FB6AE059-7B77-45A4-AFCA-6B731FBBB833}"/>
                  </a:ext>
                </a:extLst>
              </p:cNvPr>
              <p:cNvSpPr/>
              <p:nvPr/>
            </p:nvSpPr>
            <p:spPr>
              <a:xfrm>
                <a:off x="9130093" y="3810000"/>
                <a:ext cx="57449" cy="359229"/>
              </a:xfrm>
              <a:custGeom>
                <a:avLst/>
                <a:gdLst>
                  <a:gd name="connsiteX0" fmla="*/ 0 w 536417"/>
                  <a:gd name="connsiteY0" fmla="*/ 0 h 1284514"/>
                  <a:gd name="connsiteX1" fmla="*/ 536417 w 536417"/>
                  <a:gd name="connsiteY1" fmla="*/ 0 h 1284514"/>
                  <a:gd name="connsiteX2" fmla="*/ 536417 w 536417"/>
                  <a:gd name="connsiteY2" fmla="*/ 1284514 h 1284514"/>
                  <a:gd name="connsiteX3" fmla="*/ 0 w 536417"/>
                  <a:gd name="connsiteY3" fmla="*/ 1284514 h 1284514"/>
                  <a:gd name="connsiteX4" fmla="*/ 0 w 536417"/>
                  <a:gd name="connsiteY4" fmla="*/ 0 h 1284514"/>
                  <a:gd name="connsiteX0" fmla="*/ 0 w 536417"/>
                  <a:gd name="connsiteY0" fmla="*/ 0 h 1284514"/>
                  <a:gd name="connsiteX1" fmla="*/ 536417 w 536417"/>
                  <a:gd name="connsiteY1" fmla="*/ 0 h 1284514"/>
                  <a:gd name="connsiteX2" fmla="*/ 536417 w 536417"/>
                  <a:gd name="connsiteY2" fmla="*/ 1284514 h 1284514"/>
                  <a:gd name="connsiteX3" fmla="*/ 0 w 536417"/>
                  <a:gd name="connsiteY3" fmla="*/ 1284514 h 1284514"/>
                  <a:gd name="connsiteX4" fmla="*/ 3020 w 536417"/>
                  <a:gd name="connsiteY4" fmla="*/ 609600 h 1284514"/>
                  <a:gd name="connsiteX5" fmla="*/ 0 w 536417"/>
                  <a:gd name="connsiteY5" fmla="*/ 0 h 1284514"/>
                  <a:gd name="connsiteX0" fmla="*/ 3020 w 536417"/>
                  <a:gd name="connsiteY0" fmla="*/ 609600 h 1284514"/>
                  <a:gd name="connsiteX1" fmla="*/ 0 w 536417"/>
                  <a:gd name="connsiteY1" fmla="*/ 0 h 1284514"/>
                  <a:gd name="connsiteX2" fmla="*/ 536417 w 536417"/>
                  <a:gd name="connsiteY2" fmla="*/ 0 h 1284514"/>
                  <a:gd name="connsiteX3" fmla="*/ 536417 w 536417"/>
                  <a:gd name="connsiteY3" fmla="*/ 1284514 h 1284514"/>
                  <a:gd name="connsiteX4" fmla="*/ 0 w 536417"/>
                  <a:gd name="connsiteY4" fmla="*/ 1284514 h 1284514"/>
                  <a:gd name="connsiteX5" fmla="*/ 94460 w 536417"/>
                  <a:gd name="connsiteY5" fmla="*/ 701040 h 1284514"/>
                  <a:gd name="connsiteX0" fmla="*/ 3020 w 536417"/>
                  <a:gd name="connsiteY0" fmla="*/ 609600 h 1284514"/>
                  <a:gd name="connsiteX1" fmla="*/ 0 w 536417"/>
                  <a:gd name="connsiteY1" fmla="*/ 0 h 1284514"/>
                  <a:gd name="connsiteX2" fmla="*/ 536417 w 536417"/>
                  <a:gd name="connsiteY2" fmla="*/ 0 h 1284514"/>
                  <a:gd name="connsiteX3" fmla="*/ 536417 w 536417"/>
                  <a:gd name="connsiteY3" fmla="*/ 1284514 h 1284514"/>
                  <a:gd name="connsiteX4" fmla="*/ 0 w 536417"/>
                  <a:gd name="connsiteY4" fmla="*/ 1284514 h 1284514"/>
                  <a:gd name="connsiteX0" fmla="*/ 0 w 536417"/>
                  <a:gd name="connsiteY0" fmla="*/ 0 h 1284514"/>
                  <a:gd name="connsiteX1" fmla="*/ 536417 w 536417"/>
                  <a:gd name="connsiteY1" fmla="*/ 0 h 1284514"/>
                  <a:gd name="connsiteX2" fmla="*/ 536417 w 536417"/>
                  <a:gd name="connsiteY2" fmla="*/ 1284514 h 1284514"/>
                  <a:gd name="connsiteX3" fmla="*/ 0 w 536417"/>
                  <a:gd name="connsiteY3" fmla="*/ 1284514 h 1284514"/>
                </a:gdLst>
                <a:ahLst/>
                <a:cxnLst>
                  <a:cxn ang="0">
                    <a:pos x="connsiteX0" y="connsiteY0"/>
                  </a:cxn>
                  <a:cxn ang="0">
                    <a:pos x="connsiteX1" y="connsiteY1"/>
                  </a:cxn>
                  <a:cxn ang="0">
                    <a:pos x="connsiteX2" y="connsiteY2"/>
                  </a:cxn>
                  <a:cxn ang="0">
                    <a:pos x="connsiteX3" y="connsiteY3"/>
                  </a:cxn>
                </a:cxnLst>
                <a:rect l="l" t="t" r="r" b="b"/>
                <a:pathLst>
                  <a:path w="536417" h="1284514">
                    <a:moveTo>
                      <a:pt x="0" y="0"/>
                    </a:moveTo>
                    <a:lnTo>
                      <a:pt x="536417" y="0"/>
                    </a:lnTo>
                    <a:lnTo>
                      <a:pt x="536417" y="1284514"/>
                    </a:lnTo>
                    <a:lnTo>
                      <a:pt x="0" y="1284514"/>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36" name="TextBox 35">
              <a:extLst>
                <a:ext uri="{FF2B5EF4-FFF2-40B4-BE49-F238E27FC236}">
                  <a16:creationId xmlns:a16="http://schemas.microsoft.com/office/drawing/2014/main" id="{A8DDB92B-0C07-4CC5-A58F-D482D7284693}"/>
                </a:ext>
              </a:extLst>
            </p:cNvPr>
            <p:cNvSpPr txBox="1"/>
            <p:nvPr/>
          </p:nvSpPr>
          <p:spPr>
            <a:xfrm>
              <a:off x="9132805" y="3456119"/>
              <a:ext cx="465371" cy="261610"/>
            </a:xfrm>
            <a:prstGeom prst="rect">
              <a:avLst/>
            </a:prstGeom>
            <a:noFill/>
          </p:spPr>
          <p:txBody>
            <a:bodyPr wrap="square" rtlCol="0">
              <a:spAutoFit/>
            </a:bodyPr>
            <a:lstStyle/>
            <a:p>
              <a:r>
                <a:rPr lang="en-CA" sz="1100" dirty="0"/>
                <a:t>HC</a:t>
              </a:r>
            </a:p>
          </p:txBody>
        </p:sp>
        <p:sp>
          <p:nvSpPr>
            <p:cNvPr id="37" name="TextBox 36">
              <a:extLst>
                <a:ext uri="{FF2B5EF4-FFF2-40B4-BE49-F238E27FC236}">
                  <a16:creationId xmlns:a16="http://schemas.microsoft.com/office/drawing/2014/main" id="{8D7F6057-D1CF-4B64-9024-846DF8E931F0}"/>
                </a:ext>
              </a:extLst>
            </p:cNvPr>
            <p:cNvSpPr txBox="1"/>
            <p:nvPr/>
          </p:nvSpPr>
          <p:spPr>
            <a:xfrm>
              <a:off x="9132805" y="3848004"/>
              <a:ext cx="465371" cy="261610"/>
            </a:xfrm>
            <a:prstGeom prst="rect">
              <a:avLst/>
            </a:prstGeom>
            <a:noFill/>
          </p:spPr>
          <p:txBody>
            <a:bodyPr wrap="square" rtlCol="0">
              <a:spAutoFit/>
            </a:bodyPr>
            <a:lstStyle/>
            <a:p>
              <a:r>
                <a:rPr lang="en-CA" sz="1100" dirty="0"/>
                <a:t>LC</a:t>
              </a:r>
            </a:p>
          </p:txBody>
        </p:sp>
        <p:sp>
          <p:nvSpPr>
            <p:cNvPr id="38" name="TextBox 37">
              <a:extLst>
                <a:ext uri="{FF2B5EF4-FFF2-40B4-BE49-F238E27FC236}">
                  <a16:creationId xmlns:a16="http://schemas.microsoft.com/office/drawing/2014/main" id="{E166DA23-ACD8-4D41-A89D-DB2517612D94}"/>
                </a:ext>
              </a:extLst>
            </p:cNvPr>
            <p:cNvSpPr txBox="1"/>
            <p:nvPr/>
          </p:nvSpPr>
          <p:spPr>
            <a:xfrm>
              <a:off x="9350522" y="3597633"/>
              <a:ext cx="465371" cy="307777"/>
            </a:xfrm>
            <a:prstGeom prst="rect">
              <a:avLst/>
            </a:prstGeom>
            <a:noFill/>
          </p:spPr>
          <p:txBody>
            <a:bodyPr wrap="square" rtlCol="0">
              <a:spAutoFit/>
            </a:bodyPr>
            <a:lstStyle/>
            <a:p>
              <a:r>
                <a:rPr lang="en-CA" sz="1400" b="1" dirty="0"/>
                <a:t>FX</a:t>
              </a:r>
            </a:p>
          </p:txBody>
        </p:sp>
        <p:grpSp>
          <p:nvGrpSpPr>
            <p:cNvPr id="39" name="Group 38">
              <a:extLst>
                <a:ext uri="{FF2B5EF4-FFF2-40B4-BE49-F238E27FC236}">
                  <a16:creationId xmlns:a16="http://schemas.microsoft.com/office/drawing/2014/main" id="{032910CB-D11A-4494-904F-3D697449B3C6}"/>
                </a:ext>
              </a:extLst>
            </p:cNvPr>
            <p:cNvGrpSpPr/>
            <p:nvPr/>
          </p:nvGrpSpPr>
          <p:grpSpPr>
            <a:xfrm flipH="1">
              <a:off x="6887637" y="3418115"/>
              <a:ext cx="57449" cy="751114"/>
              <a:chOff x="9130093" y="3418115"/>
              <a:chExt cx="57449" cy="751114"/>
            </a:xfrm>
          </p:grpSpPr>
          <p:sp>
            <p:nvSpPr>
              <p:cNvPr id="109" name="Rectangle 18">
                <a:extLst>
                  <a:ext uri="{FF2B5EF4-FFF2-40B4-BE49-F238E27FC236}">
                    <a16:creationId xmlns:a16="http://schemas.microsoft.com/office/drawing/2014/main" id="{7176BCAB-86F0-4B1A-BFFD-49638C442C60}"/>
                  </a:ext>
                </a:extLst>
              </p:cNvPr>
              <p:cNvSpPr/>
              <p:nvPr/>
            </p:nvSpPr>
            <p:spPr>
              <a:xfrm>
                <a:off x="9130093" y="3418115"/>
                <a:ext cx="57449" cy="370114"/>
              </a:xfrm>
              <a:custGeom>
                <a:avLst/>
                <a:gdLst>
                  <a:gd name="connsiteX0" fmla="*/ 0 w 536417"/>
                  <a:gd name="connsiteY0" fmla="*/ 0 h 1284514"/>
                  <a:gd name="connsiteX1" fmla="*/ 536417 w 536417"/>
                  <a:gd name="connsiteY1" fmla="*/ 0 h 1284514"/>
                  <a:gd name="connsiteX2" fmla="*/ 536417 w 536417"/>
                  <a:gd name="connsiteY2" fmla="*/ 1284514 h 1284514"/>
                  <a:gd name="connsiteX3" fmla="*/ 0 w 536417"/>
                  <a:gd name="connsiteY3" fmla="*/ 1284514 h 1284514"/>
                  <a:gd name="connsiteX4" fmla="*/ 0 w 536417"/>
                  <a:gd name="connsiteY4" fmla="*/ 0 h 1284514"/>
                  <a:gd name="connsiteX0" fmla="*/ 0 w 536417"/>
                  <a:gd name="connsiteY0" fmla="*/ 0 h 1284514"/>
                  <a:gd name="connsiteX1" fmla="*/ 536417 w 536417"/>
                  <a:gd name="connsiteY1" fmla="*/ 0 h 1284514"/>
                  <a:gd name="connsiteX2" fmla="*/ 536417 w 536417"/>
                  <a:gd name="connsiteY2" fmla="*/ 1284514 h 1284514"/>
                  <a:gd name="connsiteX3" fmla="*/ 0 w 536417"/>
                  <a:gd name="connsiteY3" fmla="*/ 1284514 h 1284514"/>
                  <a:gd name="connsiteX4" fmla="*/ 3020 w 536417"/>
                  <a:gd name="connsiteY4" fmla="*/ 609600 h 1284514"/>
                  <a:gd name="connsiteX5" fmla="*/ 0 w 536417"/>
                  <a:gd name="connsiteY5" fmla="*/ 0 h 1284514"/>
                  <a:gd name="connsiteX0" fmla="*/ 3020 w 536417"/>
                  <a:gd name="connsiteY0" fmla="*/ 609600 h 1284514"/>
                  <a:gd name="connsiteX1" fmla="*/ 0 w 536417"/>
                  <a:gd name="connsiteY1" fmla="*/ 0 h 1284514"/>
                  <a:gd name="connsiteX2" fmla="*/ 536417 w 536417"/>
                  <a:gd name="connsiteY2" fmla="*/ 0 h 1284514"/>
                  <a:gd name="connsiteX3" fmla="*/ 536417 w 536417"/>
                  <a:gd name="connsiteY3" fmla="*/ 1284514 h 1284514"/>
                  <a:gd name="connsiteX4" fmla="*/ 0 w 536417"/>
                  <a:gd name="connsiteY4" fmla="*/ 1284514 h 1284514"/>
                  <a:gd name="connsiteX5" fmla="*/ 94460 w 536417"/>
                  <a:gd name="connsiteY5" fmla="*/ 701040 h 1284514"/>
                  <a:gd name="connsiteX0" fmla="*/ 3020 w 536417"/>
                  <a:gd name="connsiteY0" fmla="*/ 609600 h 1284514"/>
                  <a:gd name="connsiteX1" fmla="*/ 0 w 536417"/>
                  <a:gd name="connsiteY1" fmla="*/ 0 h 1284514"/>
                  <a:gd name="connsiteX2" fmla="*/ 536417 w 536417"/>
                  <a:gd name="connsiteY2" fmla="*/ 0 h 1284514"/>
                  <a:gd name="connsiteX3" fmla="*/ 536417 w 536417"/>
                  <a:gd name="connsiteY3" fmla="*/ 1284514 h 1284514"/>
                  <a:gd name="connsiteX4" fmla="*/ 0 w 536417"/>
                  <a:gd name="connsiteY4" fmla="*/ 1284514 h 1284514"/>
                  <a:gd name="connsiteX0" fmla="*/ 0 w 536417"/>
                  <a:gd name="connsiteY0" fmla="*/ 0 h 1284514"/>
                  <a:gd name="connsiteX1" fmla="*/ 536417 w 536417"/>
                  <a:gd name="connsiteY1" fmla="*/ 0 h 1284514"/>
                  <a:gd name="connsiteX2" fmla="*/ 536417 w 536417"/>
                  <a:gd name="connsiteY2" fmla="*/ 1284514 h 1284514"/>
                  <a:gd name="connsiteX3" fmla="*/ 0 w 536417"/>
                  <a:gd name="connsiteY3" fmla="*/ 1284514 h 1284514"/>
                </a:gdLst>
                <a:ahLst/>
                <a:cxnLst>
                  <a:cxn ang="0">
                    <a:pos x="connsiteX0" y="connsiteY0"/>
                  </a:cxn>
                  <a:cxn ang="0">
                    <a:pos x="connsiteX1" y="connsiteY1"/>
                  </a:cxn>
                  <a:cxn ang="0">
                    <a:pos x="connsiteX2" y="connsiteY2"/>
                  </a:cxn>
                  <a:cxn ang="0">
                    <a:pos x="connsiteX3" y="connsiteY3"/>
                  </a:cxn>
                </a:cxnLst>
                <a:rect l="l" t="t" r="r" b="b"/>
                <a:pathLst>
                  <a:path w="536417" h="1284514">
                    <a:moveTo>
                      <a:pt x="0" y="0"/>
                    </a:moveTo>
                    <a:lnTo>
                      <a:pt x="536417" y="0"/>
                    </a:lnTo>
                    <a:lnTo>
                      <a:pt x="536417" y="1284514"/>
                    </a:lnTo>
                    <a:lnTo>
                      <a:pt x="0" y="1284514"/>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0" name="Rectangle 18">
                <a:extLst>
                  <a:ext uri="{FF2B5EF4-FFF2-40B4-BE49-F238E27FC236}">
                    <a16:creationId xmlns:a16="http://schemas.microsoft.com/office/drawing/2014/main" id="{8B672325-5547-483D-B89E-E147B2373D46}"/>
                  </a:ext>
                </a:extLst>
              </p:cNvPr>
              <p:cNvSpPr/>
              <p:nvPr/>
            </p:nvSpPr>
            <p:spPr>
              <a:xfrm>
                <a:off x="9130093" y="3810000"/>
                <a:ext cx="57449" cy="359229"/>
              </a:xfrm>
              <a:custGeom>
                <a:avLst/>
                <a:gdLst>
                  <a:gd name="connsiteX0" fmla="*/ 0 w 536417"/>
                  <a:gd name="connsiteY0" fmla="*/ 0 h 1284514"/>
                  <a:gd name="connsiteX1" fmla="*/ 536417 w 536417"/>
                  <a:gd name="connsiteY1" fmla="*/ 0 h 1284514"/>
                  <a:gd name="connsiteX2" fmla="*/ 536417 w 536417"/>
                  <a:gd name="connsiteY2" fmla="*/ 1284514 h 1284514"/>
                  <a:gd name="connsiteX3" fmla="*/ 0 w 536417"/>
                  <a:gd name="connsiteY3" fmla="*/ 1284514 h 1284514"/>
                  <a:gd name="connsiteX4" fmla="*/ 0 w 536417"/>
                  <a:gd name="connsiteY4" fmla="*/ 0 h 1284514"/>
                  <a:gd name="connsiteX0" fmla="*/ 0 w 536417"/>
                  <a:gd name="connsiteY0" fmla="*/ 0 h 1284514"/>
                  <a:gd name="connsiteX1" fmla="*/ 536417 w 536417"/>
                  <a:gd name="connsiteY1" fmla="*/ 0 h 1284514"/>
                  <a:gd name="connsiteX2" fmla="*/ 536417 w 536417"/>
                  <a:gd name="connsiteY2" fmla="*/ 1284514 h 1284514"/>
                  <a:gd name="connsiteX3" fmla="*/ 0 w 536417"/>
                  <a:gd name="connsiteY3" fmla="*/ 1284514 h 1284514"/>
                  <a:gd name="connsiteX4" fmla="*/ 3020 w 536417"/>
                  <a:gd name="connsiteY4" fmla="*/ 609600 h 1284514"/>
                  <a:gd name="connsiteX5" fmla="*/ 0 w 536417"/>
                  <a:gd name="connsiteY5" fmla="*/ 0 h 1284514"/>
                  <a:gd name="connsiteX0" fmla="*/ 3020 w 536417"/>
                  <a:gd name="connsiteY0" fmla="*/ 609600 h 1284514"/>
                  <a:gd name="connsiteX1" fmla="*/ 0 w 536417"/>
                  <a:gd name="connsiteY1" fmla="*/ 0 h 1284514"/>
                  <a:gd name="connsiteX2" fmla="*/ 536417 w 536417"/>
                  <a:gd name="connsiteY2" fmla="*/ 0 h 1284514"/>
                  <a:gd name="connsiteX3" fmla="*/ 536417 w 536417"/>
                  <a:gd name="connsiteY3" fmla="*/ 1284514 h 1284514"/>
                  <a:gd name="connsiteX4" fmla="*/ 0 w 536417"/>
                  <a:gd name="connsiteY4" fmla="*/ 1284514 h 1284514"/>
                  <a:gd name="connsiteX5" fmla="*/ 94460 w 536417"/>
                  <a:gd name="connsiteY5" fmla="*/ 701040 h 1284514"/>
                  <a:gd name="connsiteX0" fmla="*/ 3020 w 536417"/>
                  <a:gd name="connsiteY0" fmla="*/ 609600 h 1284514"/>
                  <a:gd name="connsiteX1" fmla="*/ 0 w 536417"/>
                  <a:gd name="connsiteY1" fmla="*/ 0 h 1284514"/>
                  <a:gd name="connsiteX2" fmla="*/ 536417 w 536417"/>
                  <a:gd name="connsiteY2" fmla="*/ 0 h 1284514"/>
                  <a:gd name="connsiteX3" fmla="*/ 536417 w 536417"/>
                  <a:gd name="connsiteY3" fmla="*/ 1284514 h 1284514"/>
                  <a:gd name="connsiteX4" fmla="*/ 0 w 536417"/>
                  <a:gd name="connsiteY4" fmla="*/ 1284514 h 1284514"/>
                  <a:gd name="connsiteX0" fmla="*/ 0 w 536417"/>
                  <a:gd name="connsiteY0" fmla="*/ 0 h 1284514"/>
                  <a:gd name="connsiteX1" fmla="*/ 536417 w 536417"/>
                  <a:gd name="connsiteY1" fmla="*/ 0 h 1284514"/>
                  <a:gd name="connsiteX2" fmla="*/ 536417 w 536417"/>
                  <a:gd name="connsiteY2" fmla="*/ 1284514 h 1284514"/>
                  <a:gd name="connsiteX3" fmla="*/ 0 w 536417"/>
                  <a:gd name="connsiteY3" fmla="*/ 1284514 h 1284514"/>
                </a:gdLst>
                <a:ahLst/>
                <a:cxnLst>
                  <a:cxn ang="0">
                    <a:pos x="connsiteX0" y="connsiteY0"/>
                  </a:cxn>
                  <a:cxn ang="0">
                    <a:pos x="connsiteX1" y="connsiteY1"/>
                  </a:cxn>
                  <a:cxn ang="0">
                    <a:pos x="connsiteX2" y="connsiteY2"/>
                  </a:cxn>
                  <a:cxn ang="0">
                    <a:pos x="connsiteX3" y="connsiteY3"/>
                  </a:cxn>
                </a:cxnLst>
                <a:rect l="l" t="t" r="r" b="b"/>
                <a:pathLst>
                  <a:path w="536417" h="1284514">
                    <a:moveTo>
                      <a:pt x="0" y="0"/>
                    </a:moveTo>
                    <a:lnTo>
                      <a:pt x="536417" y="0"/>
                    </a:lnTo>
                    <a:lnTo>
                      <a:pt x="536417" y="1284514"/>
                    </a:lnTo>
                    <a:lnTo>
                      <a:pt x="0" y="1284514"/>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40" name="TextBox 39">
              <a:extLst>
                <a:ext uri="{FF2B5EF4-FFF2-40B4-BE49-F238E27FC236}">
                  <a16:creationId xmlns:a16="http://schemas.microsoft.com/office/drawing/2014/main" id="{37738204-BE62-4E41-8FDC-0666D4FFBB21}"/>
                </a:ext>
              </a:extLst>
            </p:cNvPr>
            <p:cNvSpPr txBox="1"/>
            <p:nvPr/>
          </p:nvSpPr>
          <p:spPr>
            <a:xfrm>
              <a:off x="6585549" y="3456119"/>
              <a:ext cx="465371" cy="261610"/>
            </a:xfrm>
            <a:prstGeom prst="rect">
              <a:avLst/>
            </a:prstGeom>
            <a:noFill/>
          </p:spPr>
          <p:txBody>
            <a:bodyPr wrap="square" rtlCol="0">
              <a:spAutoFit/>
            </a:bodyPr>
            <a:lstStyle/>
            <a:p>
              <a:r>
                <a:rPr lang="en-CA" sz="1100" dirty="0"/>
                <a:t>HC</a:t>
              </a:r>
            </a:p>
          </p:txBody>
        </p:sp>
        <p:sp>
          <p:nvSpPr>
            <p:cNvPr id="41" name="TextBox 40">
              <a:extLst>
                <a:ext uri="{FF2B5EF4-FFF2-40B4-BE49-F238E27FC236}">
                  <a16:creationId xmlns:a16="http://schemas.microsoft.com/office/drawing/2014/main" id="{2E4C2A55-17F1-4902-B9E9-9961D38DEED1}"/>
                </a:ext>
              </a:extLst>
            </p:cNvPr>
            <p:cNvSpPr txBox="1"/>
            <p:nvPr/>
          </p:nvSpPr>
          <p:spPr>
            <a:xfrm>
              <a:off x="6585549" y="3848004"/>
              <a:ext cx="465371" cy="261610"/>
            </a:xfrm>
            <a:prstGeom prst="rect">
              <a:avLst/>
            </a:prstGeom>
            <a:noFill/>
          </p:spPr>
          <p:txBody>
            <a:bodyPr wrap="square" rtlCol="0">
              <a:spAutoFit/>
            </a:bodyPr>
            <a:lstStyle/>
            <a:p>
              <a:r>
                <a:rPr lang="en-CA" sz="1100" dirty="0"/>
                <a:t>LC</a:t>
              </a:r>
            </a:p>
          </p:txBody>
        </p:sp>
        <p:sp>
          <p:nvSpPr>
            <p:cNvPr id="42" name="TextBox 41">
              <a:extLst>
                <a:ext uri="{FF2B5EF4-FFF2-40B4-BE49-F238E27FC236}">
                  <a16:creationId xmlns:a16="http://schemas.microsoft.com/office/drawing/2014/main" id="{EF949A68-49B1-4A6B-B9F1-C448C2B40C7E}"/>
                </a:ext>
              </a:extLst>
            </p:cNvPr>
            <p:cNvSpPr txBox="1"/>
            <p:nvPr/>
          </p:nvSpPr>
          <p:spPr>
            <a:xfrm>
              <a:off x="6180966" y="3597633"/>
              <a:ext cx="561958" cy="307777"/>
            </a:xfrm>
            <a:prstGeom prst="rect">
              <a:avLst/>
            </a:prstGeom>
            <a:noFill/>
          </p:spPr>
          <p:txBody>
            <a:bodyPr wrap="square" rtlCol="0">
              <a:spAutoFit/>
            </a:bodyPr>
            <a:lstStyle/>
            <a:p>
              <a:r>
                <a:rPr lang="en-CA" sz="1400" b="1" dirty="0"/>
                <a:t>FIXa</a:t>
              </a:r>
            </a:p>
          </p:txBody>
        </p:sp>
        <p:grpSp>
          <p:nvGrpSpPr>
            <p:cNvPr id="43" name="Group 42">
              <a:extLst>
                <a:ext uri="{FF2B5EF4-FFF2-40B4-BE49-F238E27FC236}">
                  <a16:creationId xmlns:a16="http://schemas.microsoft.com/office/drawing/2014/main" id="{357FDA23-8231-43C6-823B-DB54FBFE9C74}"/>
                </a:ext>
              </a:extLst>
            </p:cNvPr>
            <p:cNvGrpSpPr/>
            <p:nvPr/>
          </p:nvGrpSpPr>
          <p:grpSpPr>
            <a:xfrm>
              <a:off x="6958531" y="2733675"/>
              <a:ext cx="2155741" cy="2017982"/>
              <a:chOff x="6958531" y="2733675"/>
              <a:chExt cx="2155741" cy="2017982"/>
            </a:xfrm>
          </p:grpSpPr>
          <p:sp>
            <p:nvSpPr>
              <p:cNvPr id="78" name="Oval 77">
                <a:extLst>
                  <a:ext uri="{FF2B5EF4-FFF2-40B4-BE49-F238E27FC236}">
                    <a16:creationId xmlns:a16="http://schemas.microsoft.com/office/drawing/2014/main" id="{991F0572-954E-4778-BFED-6EB1FA5A619E}"/>
                  </a:ext>
                </a:extLst>
              </p:cNvPr>
              <p:cNvSpPr/>
              <p:nvPr/>
            </p:nvSpPr>
            <p:spPr>
              <a:xfrm rot="19751809">
                <a:off x="8404705" y="3948112"/>
                <a:ext cx="228600" cy="428625"/>
              </a:xfrm>
              <a:prstGeom prst="ellipse">
                <a:avLst/>
              </a:prstGeom>
              <a:solidFill>
                <a:srgbClr val="71C2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9" name="Oval 78">
                <a:extLst>
                  <a:ext uri="{FF2B5EF4-FFF2-40B4-BE49-F238E27FC236}">
                    <a16:creationId xmlns:a16="http://schemas.microsoft.com/office/drawing/2014/main" id="{7D0E3F95-0731-4CFB-8C6C-0EB928CC1A83}"/>
                  </a:ext>
                </a:extLst>
              </p:cNvPr>
              <p:cNvSpPr/>
              <p:nvPr/>
            </p:nvSpPr>
            <p:spPr>
              <a:xfrm rot="1848191" flipH="1">
                <a:off x="7458010" y="3938588"/>
                <a:ext cx="228600" cy="428625"/>
              </a:xfrm>
              <a:prstGeom prst="ellipse">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80" name="Group 79">
                <a:extLst>
                  <a:ext uri="{FF2B5EF4-FFF2-40B4-BE49-F238E27FC236}">
                    <a16:creationId xmlns:a16="http://schemas.microsoft.com/office/drawing/2014/main" id="{250CB5FB-627B-4202-B042-CB04B0CB4A71}"/>
                  </a:ext>
                </a:extLst>
              </p:cNvPr>
              <p:cNvGrpSpPr/>
              <p:nvPr/>
            </p:nvGrpSpPr>
            <p:grpSpPr>
              <a:xfrm>
                <a:off x="8715894" y="3410851"/>
                <a:ext cx="398378" cy="1340806"/>
                <a:chOff x="8715894" y="3410851"/>
                <a:chExt cx="398378" cy="1340806"/>
              </a:xfrm>
            </p:grpSpPr>
            <p:sp>
              <p:nvSpPr>
                <p:cNvPr id="105" name="Oval 104">
                  <a:extLst>
                    <a:ext uri="{FF2B5EF4-FFF2-40B4-BE49-F238E27FC236}">
                      <a16:creationId xmlns:a16="http://schemas.microsoft.com/office/drawing/2014/main" id="{F37FD356-3EE8-4B24-8693-0E9DABE6897D}"/>
                    </a:ext>
                  </a:extLst>
                </p:cNvPr>
                <p:cNvSpPr/>
                <p:nvPr/>
              </p:nvSpPr>
              <p:spPr>
                <a:xfrm rot="20309138">
                  <a:off x="8860746" y="3771568"/>
                  <a:ext cx="253526" cy="345460"/>
                </a:xfrm>
                <a:prstGeom prst="ellipse">
                  <a:avLst/>
                </a:prstGeom>
                <a:solidFill>
                  <a:srgbClr val="0043C8"/>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6" name="Oval 105">
                  <a:extLst>
                    <a:ext uri="{FF2B5EF4-FFF2-40B4-BE49-F238E27FC236}">
                      <a16:creationId xmlns:a16="http://schemas.microsoft.com/office/drawing/2014/main" id="{8911A691-3EFA-4505-BF49-5006F13A7A66}"/>
                    </a:ext>
                  </a:extLst>
                </p:cNvPr>
                <p:cNvSpPr/>
                <p:nvPr/>
              </p:nvSpPr>
              <p:spPr>
                <a:xfrm rot="20309138">
                  <a:off x="8715894" y="3410851"/>
                  <a:ext cx="314630" cy="428722"/>
                </a:xfrm>
                <a:prstGeom prst="ellipse">
                  <a:avLst/>
                </a:prstGeom>
                <a:solidFill>
                  <a:srgbClr val="0043C8"/>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7" name="Oval 106">
                  <a:extLst>
                    <a:ext uri="{FF2B5EF4-FFF2-40B4-BE49-F238E27FC236}">
                      <a16:creationId xmlns:a16="http://schemas.microsoft.com/office/drawing/2014/main" id="{DCBD7216-0C9F-4FF7-8A89-0D96491D2809}"/>
                    </a:ext>
                  </a:extLst>
                </p:cNvPr>
                <p:cNvSpPr/>
                <p:nvPr/>
              </p:nvSpPr>
              <p:spPr>
                <a:xfrm rot="625680">
                  <a:off x="8851099" y="4087238"/>
                  <a:ext cx="253526" cy="345460"/>
                </a:xfrm>
                <a:prstGeom prst="ellipse">
                  <a:avLst/>
                </a:prstGeom>
                <a:solidFill>
                  <a:srgbClr val="0043C8"/>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8" name="Oval 107">
                  <a:extLst>
                    <a:ext uri="{FF2B5EF4-FFF2-40B4-BE49-F238E27FC236}">
                      <a16:creationId xmlns:a16="http://schemas.microsoft.com/office/drawing/2014/main" id="{92B25F3C-0AB5-4CC6-A728-0ED1BE5DF659}"/>
                    </a:ext>
                  </a:extLst>
                </p:cNvPr>
                <p:cNvSpPr/>
                <p:nvPr/>
              </p:nvSpPr>
              <p:spPr>
                <a:xfrm rot="1103070">
                  <a:off x="8774936" y="4406197"/>
                  <a:ext cx="253526" cy="345460"/>
                </a:xfrm>
                <a:prstGeom prst="ellipse">
                  <a:avLst/>
                </a:prstGeom>
                <a:solidFill>
                  <a:srgbClr val="0043C8"/>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81" name="Group 80">
                <a:extLst>
                  <a:ext uri="{FF2B5EF4-FFF2-40B4-BE49-F238E27FC236}">
                    <a16:creationId xmlns:a16="http://schemas.microsoft.com/office/drawing/2014/main" id="{5206AE5A-C6AE-4FF1-9F3C-ACF9B5CCED65}"/>
                  </a:ext>
                </a:extLst>
              </p:cNvPr>
              <p:cNvGrpSpPr/>
              <p:nvPr/>
            </p:nvGrpSpPr>
            <p:grpSpPr>
              <a:xfrm>
                <a:off x="6958531" y="3410851"/>
                <a:ext cx="415152" cy="1340806"/>
                <a:chOff x="6958531" y="3410851"/>
                <a:chExt cx="415152" cy="1340806"/>
              </a:xfrm>
            </p:grpSpPr>
            <p:grpSp>
              <p:nvGrpSpPr>
                <p:cNvPr id="99" name="Group 98">
                  <a:extLst>
                    <a:ext uri="{FF2B5EF4-FFF2-40B4-BE49-F238E27FC236}">
                      <a16:creationId xmlns:a16="http://schemas.microsoft.com/office/drawing/2014/main" id="{AECBBBE0-8282-4F79-9CC3-36E7B0BFC285}"/>
                    </a:ext>
                  </a:extLst>
                </p:cNvPr>
                <p:cNvGrpSpPr/>
                <p:nvPr/>
              </p:nvGrpSpPr>
              <p:grpSpPr>
                <a:xfrm flipH="1">
                  <a:off x="6958531" y="3410851"/>
                  <a:ext cx="398378" cy="1340806"/>
                  <a:chOff x="8715894" y="3410851"/>
                  <a:chExt cx="398378" cy="1340806"/>
                </a:xfrm>
                <a:solidFill>
                  <a:schemeClr val="accent5">
                    <a:lumMod val="75000"/>
                  </a:schemeClr>
                </a:solidFill>
              </p:grpSpPr>
              <p:sp>
                <p:nvSpPr>
                  <p:cNvPr id="101" name="Oval 100">
                    <a:extLst>
                      <a:ext uri="{FF2B5EF4-FFF2-40B4-BE49-F238E27FC236}">
                        <a16:creationId xmlns:a16="http://schemas.microsoft.com/office/drawing/2014/main" id="{2F7C7568-E741-4EC6-9D78-779D6383A18A}"/>
                      </a:ext>
                    </a:extLst>
                  </p:cNvPr>
                  <p:cNvSpPr/>
                  <p:nvPr/>
                </p:nvSpPr>
                <p:spPr>
                  <a:xfrm rot="20309138">
                    <a:off x="8860746" y="3771568"/>
                    <a:ext cx="253526" cy="345460"/>
                  </a:xfrm>
                  <a:prstGeom prst="ellipse">
                    <a:avLst/>
                  </a:prstGeom>
                  <a:gr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2" name="Oval 101">
                    <a:extLst>
                      <a:ext uri="{FF2B5EF4-FFF2-40B4-BE49-F238E27FC236}">
                        <a16:creationId xmlns:a16="http://schemas.microsoft.com/office/drawing/2014/main" id="{EF83DFBA-1F04-40AF-ACEE-549F8D8E5417}"/>
                      </a:ext>
                    </a:extLst>
                  </p:cNvPr>
                  <p:cNvSpPr/>
                  <p:nvPr/>
                </p:nvSpPr>
                <p:spPr>
                  <a:xfrm rot="20309138">
                    <a:off x="8715894" y="3410851"/>
                    <a:ext cx="314630" cy="428722"/>
                  </a:xfrm>
                  <a:prstGeom prst="ellipse">
                    <a:avLst/>
                  </a:prstGeom>
                  <a:gr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3" name="Oval 102">
                    <a:extLst>
                      <a:ext uri="{FF2B5EF4-FFF2-40B4-BE49-F238E27FC236}">
                        <a16:creationId xmlns:a16="http://schemas.microsoft.com/office/drawing/2014/main" id="{D8B9CA9D-0E49-4D44-B4FF-E029D50F8A73}"/>
                      </a:ext>
                    </a:extLst>
                  </p:cNvPr>
                  <p:cNvSpPr/>
                  <p:nvPr/>
                </p:nvSpPr>
                <p:spPr>
                  <a:xfrm rot="625680">
                    <a:off x="8851099" y="4087238"/>
                    <a:ext cx="253526" cy="345460"/>
                  </a:xfrm>
                  <a:prstGeom prst="ellipse">
                    <a:avLst/>
                  </a:prstGeom>
                  <a:gr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4" name="Oval 103">
                    <a:extLst>
                      <a:ext uri="{FF2B5EF4-FFF2-40B4-BE49-F238E27FC236}">
                        <a16:creationId xmlns:a16="http://schemas.microsoft.com/office/drawing/2014/main" id="{2DFB663E-81F5-4F86-9735-EB90C947AD5F}"/>
                      </a:ext>
                    </a:extLst>
                  </p:cNvPr>
                  <p:cNvSpPr/>
                  <p:nvPr/>
                </p:nvSpPr>
                <p:spPr>
                  <a:xfrm rot="1103070">
                    <a:off x="8774936" y="4406197"/>
                    <a:ext cx="253526" cy="345460"/>
                  </a:xfrm>
                  <a:prstGeom prst="ellipse">
                    <a:avLst/>
                  </a:prstGeom>
                  <a:gr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00" name="Isosceles Triangle 99">
                  <a:extLst>
                    <a:ext uri="{FF2B5EF4-FFF2-40B4-BE49-F238E27FC236}">
                      <a16:creationId xmlns:a16="http://schemas.microsoft.com/office/drawing/2014/main" id="{52151A49-EE50-4629-BB80-C3975EAFB03F}"/>
                    </a:ext>
                  </a:extLst>
                </p:cNvPr>
                <p:cNvSpPr/>
                <p:nvPr/>
              </p:nvSpPr>
              <p:spPr>
                <a:xfrm rot="17100000">
                  <a:off x="7265120" y="3584100"/>
                  <a:ext cx="106086" cy="1110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82" name="Arc 81">
                <a:extLst>
                  <a:ext uri="{FF2B5EF4-FFF2-40B4-BE49-F238E27FC236}">
                    <a16:creationId xmlns:a16="http://schemas.microsoft.com/office/drawing/2014/main" id="{DB444D26-6617-40D2-A40C-51A09BA19FB9}"/>
                  </a:ext>
                </a:extLst>
              </p:cNvPr>
              <p:cNvSpPr/>
              <p:nvPr/>
            </p:nvSpPr>
            <p:spPr>
              <a:xfrm>
                <a:off x="8086725" y="3343276"/>
                <a:ext cx="319362" cy="319362"/>
              </a:xfrm>
              <a:prstGeom prst="arc">
                <a:avLst>
                  <a:gd name="adj1" fmla="val 5187493"/>
                  <a:gd name="adj2" fmla="val 12993012"/>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83" name="Arc 82">
                <a:extLst>
                  <a:ext uri="{FF2B5EF4-FFF2-40B4-BE49-F238E27FC236}">
                    <a16:creationId xmlns:a16="http://schemas.microsoft.com/office/drawing/2014/main" id="{0E0D9BAC-B5E2-4F65-9E89-78AA11F81647}"/>
                  </a:ext>
                </a:extLst>
              </p:cNvPr>
              <p:cNvSpPr/>
              <p:nvPr/>
            </p:nvSpPr>
            <p:spPr>
              <a:xfrm flipH="1">
                <a:off x="7686676" y="3343276"/>
                <a:ext cx="319362" cy="319362"/>
              </a:xfrm>
              <a:prstGeom prst="arc">
                <a:avLst>
                  <a:gd name="adj1" fmla="val 5187493"/>
                  <a:gd name="adj2" fmla="val 12993012"/>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grpSp>
            <p:nvGrpSpPr>
              <p:cNvPr id="84" name="Group 83">
                <a:extLst>
                  <a:ext uri="{FF2B5EF4-FFF2-40B4-BE49-F238E27FC236}">
                    <a16:creationId xmlns:a16="http://schemas.microsoft.com/office/drawing/2014/main" id="{EF7B76C7-C7E7-409E-B824-5A2D2CC9C0A8}"/>
                  </a:ext>
                </a:extLst>
              </p:cNvPr>
              <p:cNvGrpSpPr/>
              <p:nvPr/>
            </p:nvGrpSpPr>
            <p:grpSpPr>
              <a:xfrm>
                <a:off x="8086725" y="2733675"/>
                <a:ext cx="233362" cy="776288"/>
                <a:chOff x="8086725" y="2733675"/>
                <a:chExt cx="233362" cy="776288"/>
              </a:xfrm>
            </p:grpSpPr>
            <p:sp>
              <p:nvSpPr>
                <p:cNvPr id="97" name="Oval 96">
                  <a:extLst>
                    <a:ext uri="{FF2B5EF4-FFF2-40B4-BE49-F238E27FC236}">
                      <a16:creationId xmlns:a16="http://schemas.microsoft.com/office/drawing/2014/main" id="{B1AD5CDE-68AD-4D6B-845A-2FA3D975B057}"/>
                    </a:ext>
                  </a:extLst>
                </p:cNvPr>
                <p:cNvSpPr/>
                <p:nvPr/>
              </p:nvSpPr>
              <p:spPr>
                <a:xfrm rot="1993674">
                  <a:off x="8091487" y="3081338"/>
                  <a:ext cx="228600" cy="428625"/>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8" name="Oval 97">
                  <a:extLst>
                    <a:ext uri="{FF2B5EF4-FFF2-40B4-BE49-F238E27FC236}">
                      <a16:creationId xmlns:a16="http://schemas.microsoft.com/office/drawing/2014/main" id="{BCD1511E-CDA6-40F0-A595-F73B951846E4}"/>
                    </a:ext>
                  </a:extLst>
                </p:cNvPr>
                <p:cNvSpPr/>
                <p:nvPr/>
              </p:nvSpPr>
              <p:spPr>
                <a:xfrm rot="19751809">
                  <a:off x="8086725" y="2733675"/>
                  <a:ext cx="228600" cy="428625"/>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85" name="Group 84">
                <a:extLst>
                  <a:ext uri="{FF2B5EF4-FFF2-40B4-BE49-F238E27FC236}">
                    <a16:creationId xmlns:a16="http://schemas.microsoft.com/office/drawing/2014/main" id="{4636D98D-B80E-4260-9DB9-AC15915264DC}"/>
                  </a:ext>
                </a:extLst>
              </p:cNvPr>
              <p:cNvGrpSpPr/>
              <p:nvPr/>
            </p:nvGrpSpPr>
            <p:grpSpPr>
              <a:xfrm flipH="1">
                <a:off x="7767638" y="2733675"/>
                <a:ext cx="233362" cy="776288"/>
                <a:chOff x="7843838" y="2733675"/>
                <a:chExt cx="233362" cy="776288"/>
              </a:xfrm>
            </p:grpSpPr>
            <p:sp>
              <p:nvSpPr>
                <p:cNvPr id="95" name="Oval 94">
                  <a:extLst>
                    <a:ext uri="{FF2B5EF4-FFF2-40B4-BE49-F238E27FC236}">
                      <a16:creationId xmlns:a16="http://schemas.microsoft.com/office/drawing/2014/main" id="{21615307-3744-42B8-AB55-43394CE3FF3A}"/>
                    </a:ext>
                  </a:extLst>
                </p:cNvPr>
                <p:cNvSpPr/>
                <p:nvPr/>
              </p:nvSpPr>
              <p:spPr>
                <a:xfrm rot="1993674">
                  <a:off x="7848600" y="3081338"/>
                  <a:ext cx="228600" cy="428625"/>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6" name="Oval 95">
                  <a:extLst>
                    <a:ext uri="{FF2B5EF4-FFF2-40B4-BE49-F238E27FC236}">
                      <a16:creationId xmlns:a16="http://schemas.microsoft.com/office/drawing/2014/main" id="{4C63928A-1D27-44D2-B9F8-CAD62BE8F0CF}"/>
                    </a:ext>
                  </a:extLst>
                </p:cNvPr>
                <p:cNvSpPr/>
                <p:nvPr/>
              </p:nvSpPr>
              <p:spPr>
                <a:xfrm rot="19751809">
                  <a:off x="7843838" y="2733675"/>
                  <a:ext cx="228600" cy="428625"/>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86" name="Group 85">
                <a:extLst>
                  <a:ext uri="{FF2B5EF4-FFF2-40B4-BE49-F238E27FC236}">
                    <a16:creationId xmlns:a16="http://schemas.microsoft.com/office/drawing/2014/main" id="{34A73774-5F84-4E74-ACC9-82BFD866578E}"/>
                  </a:ext>
                </a:extLst>
              </p:cNvPr>
              <p:cNvGrpSpPr/>
              <p:nvPr/>
            </p:nvGrpSpPr>
            <p:grpSpPr>
              <a:xfrm>
                <a:off x="8234361" y="3543300"/>
                <a:ext cx="554292" cy="828675"/>
                <a:chOff x="8234361" y="3543300"/>
                <a:chExt cx="554292" cy="828675"/>
              </a:xfrm>
            </p:grpSpPr>
            <p:sp>
              <p:nvSpPr>
                <p:cNvPr id="91" name="Oval 90">
                  <a:extLst>
                    <a:ext uri="{FF2B5EF4-FFF2-40B4-BE49-F238E27FC236}">
                      <a16:creationId xmlns:a16="http://schemas.microsoft.com/office/drawing/2014/main" id="{07D7FA46-8461-489A-B142-5CB1F21ECC7B}"/>
                    </a:ext>
                  </a:extLst>
                </p:cNvPr>
                <p:cNvSpPr/>
                <p:nvPr/>
              </p:nvSpPr>
              <p:spPr>
                <a:xfrm rot="19751809">
                  <a:off x="8391522" y="3543300"/>
                  <a:ext cx="228600" cy="428625"/>
                </a:xfrm>
                <a:prstGeom prst="ellipse">
                  <a:avLst/>
                </a:prstGeom>
                <a:solidFill>
                  <a:schemeClr val="bg1">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2" name="Oval 91">
                  <a:extLst>
                    <a:ext uri="{FF2B5EF4-FFF2-40B4-BE49-F238E27FC236}">
                      <a16:creationId xmlns:a16="http://schemas.microsoft.com/office/drawing/2014/main" id="{B2C777ED-4CF9-4924-9828-CE34D247D4CF}"/>
                    </a:ext>
                  </a:extLst>
                </p:cNvPr>
                <p:cNvSpPr/>
                <p:nvPr/>
              </p:nvSpPr>
              <p:spPr>
                <a:xfrm rot="19751809">
                  <a:off x="8560053" y="3868132"/>
                  <a:ext cx="228600" cy="428625"/>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3" name="Oval 92">
                  <a:extLst>
                    <a:ext uri="{FF2B5EF4-FFF2-40B4-BE49-F238E27FC236}">
                      <a16:creationId xmlns:a16="http://schemas.microsoft.com/office/drawing/2014/main" id="{72405A14-327C-4DF5-B7B2-C2E111C34D94}"/>
                    </a:ext>
                  </a:extLst>
                </p:cNvPr>
                <p:cNvSpPr/>
                <p:nvPr/>
              </p:nvSpPr>
              <p:spPr>
                <a:xfrm rot="19751809">
                  <a:off x="8234361" y="3619500"/>
                  <a:ext cx="228600" cy="428625"/>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4" name="Oval 93">
                  <a:extLst>
                    <a:ext uri="{FF2B5EF4-FFF2-40B4-BE49-F238E27FC236}">
                      <a16:creationId xmlns:a16="http://schemas.microsoft.com/office/drawing/2014/main" id="{4BC847DA-1CC6-44D6-B258-70DF0A3EC58D}"/>
                    </a:ext>
                  </a:extLst>
                </p:cNvPr>
                <p:cNvSpPr/>
                <p:nvPr/>
              </p:nvSpPr>
              <p:spPr>
                <a:xfrm rot="19751809">
                  <a:off x="8404705" y="3943350"/>
                  <a:ext cx="228600" cy="428625"/>
                </a:xfrm>
                <a:prstGeom prst="ellipse">
                  <a:avLst/>
                </a:prstGeom>
                <a:solidFill>
                  <a:srgbClr val="71C2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87" name="Group 86">
                <a:extLst>
                  <a:ext uri="{FF2B5EF4-FFF2-40B4-BE49-F238E27FC236}">
                    <a16:creationId xmlns:a16="http://schemas.microsoft.com/office/drawing/2014/main" id="{8C9CF050-E4F2-4F17-99D9-BAEBA6D173B8}"/>
                  </a:ext>
                </a:extLst>
              </p:cNvPr>
              <p:cNvGrpSpPr/>
              <p:nvPr/>
            </p:nvGrpSpPr>
            <p:grpSpPr>
              <a:xfrm>
                <a:off x="7305672" y="3543299"/>
                <a:ext cx="554294" cy="748695"/>
                <a:chOff x="7305672" y="3543299"/>
                <a:chExt cx="554294" cy="748695"/>
              </a:xfrm>
            </p:grpSpPr>
            <p:sp>
              <p:nvSpPr>
                <p:cNvPr id="88" name="Oval 87">
                  <a:extLst>
                    <a:ext uri="{FF2B5EF4-FFF2-40B4-BE49-F238E27FC236}">
                      <a16:creationId xmlns:a16="http://schemas.microsoft.com/office/drawing/2014/main" id="{9F492405-9931-4082-83CB-FD178E525DE7}"/>
                    </a:ext>
                  </a:extLst>
                </p:cNvPr>
                <p:cNvSpPr/>
                <p:nvPr/>
              </p:nvSpPr>
              <p:spPr>
                <a:xfrm rot="1848191" flipH="1">
                  <a:off x="7305672" y="3863369"/>
                  <a:ext cx="228600" cy="428625"/>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9" name="Oval 88">
                  <a:extLst>
                    <a:ext uri="{FF2B5EF4-FFF2-40B4-BE49-F238E27FC236}">
                      <a16:creationId xmlns:a16="http://schemas.microsoft.com/office/drawing/2014/main" id="{5D6B5B5F-4E98-4EF9-92E4-98C304F5EDC7}"/>
                    </a:ext>
                  </a:extLst>
                </p:cNvPr>
                <p:cNvSpPr/>
                <p:nvPr/>
              </p:nvSpPr>
              <p:spPr>
                <a:xfrm rot="1848191" flipH="1">
                  <a:off x="7474204" y="3543299"/>
                  <a:ext cx="228600" cy="428625"/>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0" name="Oval 89">
                  <a:extLst>
                    <a:ext uri="{FF2B5EF4-FFF2-40B4-BE49-F238E27FC236}">
                      <a16:creationId xmlns:a16="http://schemas.microsoft.com/office/drawing/2014/main" id="{3A0BE8E3-CDA3-4E02-B247-40EAEFB6EC47}"/>
                    </a:ext>
                  </a:extLst>
                </p:cNvPr>
                <p:cNvSpPr/>
                <p:nvPr/>
              </p:nvSpPr>
              <p:spPr>
                <a:xfrm rot="1848191" flipH="1">
                  <a:off x="7631366" y="3619500"/>
                  <a:ext cx="228600" cy="428625"/>
                </a:xfrm>
                <a:prstGeom prst="ellipse">
                  <a:avLst/>
                </a:prstGeom>
                <a:solidFill>
                  <a:schemeClr val="bg1">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grpSp>
          <p:nvGrpSpPr>
            <p:cNvPr id="44" name="Group 43">
              <a:extLst>
                <a:ext uri="{FF2B5EF4-FFF2-40B4-BE49-F238E27FC236}">
                  <a16:creationId xmlns:a16="http://schemas.microsoft.com/office/drawing/2014/main" id="{AC29F899-8B26-46A7-A341-2F12353D6E46}"/>
                </a:ext>
              </a:extLst>
            </p:cNvPr>
            <p:cNvGrpSpPr/>
            <p:nvPr/>
          </p:nvGrpSpPr>
          <p:grpSpPr>
            <a:xfrm>
              <a:off x="10384152" y="2733675"/>
              <a:ext cx="1482981" cy="1975800"/>
              <a:chOff x="10384152" y="2733675"/>
              <a:chExt cx="1482981" cy="1975800"/>
            </a:xfrm>
          </p:grpSpPr>
          <p:grpSp>
            <p:nvGrpSpPr>
              <p:cNvPr id="45" name="Group 44">
                <a:extLst>
                  <a:ext uri="{FF2B5EF4-FFF2-40B4-BE49-F238E27FC236}">
                    <a16:creationId xmlns:a16="http://schemas.microsoft.com/office/drawing/2014/main" id="{9FA67325-6E67-42C7-B0CD-EBCAC4B5D091}"/>
                  </a:ext>
                </a:extLst>
              </p:cNvPr>
              <p:cNvGrpSpPr/>
              <p:nvPr/>
            </p:nvGrpSpPr>
            <p:grpSpPr>
              <a:xfrm>
                <a:off x="10384152" y="2733675"/>
                <a:ext cx="1482981" cy="1643062"/>
                <a:chOff x="10384152" y="2733675"/>
                <a:chExt cx="1482981" cy="1643062"/>
              </a:xfrm>
            </p:grpSpPr>
            <p:sp>
              <p:nvSpPr>
                <p:cNvPr id="59" name="Oval 58">
                  <a:extLst>
                    <a:ext uri="{FF2B5EF4-FFF2-40B4-BE49-F238E27FC236}">
                      <a16:creationId xmlns:a16="http://schemas.microsoft.com/office/drawing/2014/main" id="{BDE74123-A1E4-4291-8031-9FC9807EA494}"/>
                    </a:ext>
                  </a:extLst>
                </p:cNvPr>
                <p:cNvSpPr/>
                <p:nvPr/>
              </p:nvSpPr>
              <p:spPr>
                <a:xfrm rot="19751809">
                  <a:off x="11483185" y="3948112"/>
                  <a:ext cx="228600" cy="428625"/>
                </a:xfrm>
                <a:prstGeom prst="ellipse">
                  <a:avLst/>
                </a:prstGeom>
                <a:solidFill>
                  <a:srgbClr val="71C2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0" name="Oval 59">
                  <a:extLst>
                    <a:ext uri="{FF2B5EF4-FFF2-40B4-BE49-F238E27FC236}">
                      <a16:creationId xmlns:a16="http://schemas.microsoft.com/office/drawing/2014/main" id="{7C114056-0B94-4D5B-AE9F-DA3D25F7820B}"/>
                    </a:ext>
                  </a:extLst>
                </p:cNvPr>
                <p:cNvSpPr/>
                <p:nvPr/>
              </p:nvSpPr>
              <p:spPr>
                <a:xfrm rot="1848191" flipH="1">
                  <a:off x="10536490" y="3938588"/>
                  <a:ext cx="228600" cy="428625"/>
                </a:xfrm>
                <a:prstGeom prst="ellipse">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1" name="Arc 60">
                  <a:extLst>
                    <a:ext uri="{FF2B5EF4-FFF2-40B4-BE49-F238E27FC236}">
                      <a16:creationId xmlns:a16="http://schemas.microsoft.com/office/drawing/2014/main" id="{34719DAC-2C62-4C4F-B4BD-C1F65C5A84E3}"/>
                    </a:ext>
                  </a:extLst>
                </p:cNvPr>
                <p:cNvSpPr/>
                <p:nvPr/>
              </p:nvSpPr>
              <p:spPr>
                <a:xfrm>
                  <a:off x="11165205" y="3343276"/>
                  <a:ext cx="319362" cy="319362"/>
                </a:xfrm>
                <a:prstGeom prst="arc">
                  <a:avLst>
                    <a:gd name="adj1" fmla="val 5187493"/>
                    <a:gd name="adj2" fmla="val 12993012"/>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62" name="Arc 61">
                  <a:extLst>
                    <a:ext uri="{FF2B5EF4-FFF2-40B4-BE49-F238E27FC236}">
                      <a16:creationId xmlns:a16="http://schemas.microsoft.com/office/drawing/2014/main" id="{6EF0C2AE-20DA-4397-B53E-86DCE05054CB}"/>
                    </a:ext>
                  </a:extLst>
                </p:cNvPr>
                <p:cNvSpPr/>
                <p:nvPr/>
              </p:nvSpPr>
              <p:spPr>
                <a:xfrm flipH="1">
                  <a:off x="10765156" y="3343276"/>
                  <a:ext cx="319362" cy="319362"/>
                </a:xfrm>
                <a:prstGeom prst="arc">
                  <a:avLst>
                    <a:gd name="adj1" fmla="val 5187493"/>
                    <a:gd name="adj2" fmla="val 12993012"/>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grpSp>
              <p:nvGrpSpPr>
                <p:cNvPr id="63" name="Group 62">
                  <a:extLst>
                    <a:ext uri="{FF2B5EF4-FFF2-40B4-BE49-F238E27FC236}">
                      <a16:creationId xmlns:a16="http://schemas.microsoft.com/office/drawing/2014/main" id="{D619F0D4-6BD5-4FBB-B07C-ED6C78518019}"/>
                    </a:ext>
                  </a:extLst>
                </p:cNvPr>
                <p:cNvGrpSpPr/>
                <p:nvPr/>
              </p:nvGrpSpPr>
              <p:grpSpPr>
                <a:xfrm>
                  <a:off x="11165205" y="2733675"/>
                  <a:ext cx="233362" cy="776288"/>
                  <a:chOff x="8086725" y="2733675"/>
                  <a:chExt cx="233362" cy="776288"/>
                </a:xfrm>
              </p:grpSpPr>
              <p:sp>
                <p:nvSpPr>
                  <p:cNvPr id="76" name="Oval 75">
                    <a:extLst>
                      <a:ext uri="{FF2B5EF4-FFF2-40B4-BE49-F238E27FC236}">
                        <a16:creationId xmlns:a16="http://schemas.microsoft.com/office/drawing/2014/main" id="{7C31B97E-614A-479B-8D62-BA13D3C94414}"/>
                      </a:ext>
                    </a:extLst>
                  </p:cNvPr>
                  <p:cNvSpPr/>
                  <p:nvPr/>
                </p:nvSpPr>
                <p:spPr>
                  <a:xfrm rot="1993674">
                    <a:off x="8091487" y="3081338"/>
                    <a:ext cx="228600" cy="428625"/>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7" name="Oval 76">
                    <a:extLst>
                      <a:ext uri="{FF2B5EF4-FFF2-40B4-BE49-F238E27FC236}">
                        <a16:creationId xmlns:a16="http://schemas.microsoft.com/office/drawing/2014/main" id="{3C1DAFAD-F4AE-4CC8-8D81-43CF1A02C456}"/>
                      </a:ext>
                    </a:extLst>
                  </p:cNvPr>
                  <p:cNvSpPr/>
                  <p:nvPr/>
                </p:nvSpPr>
                <p:spPr>
                  <a:xfrm rot="19751809">
                    <a:off x="8086725" y="2733675"/>
                    <a:ext cx="228600" cy="428625"/>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64" name="Group 63">
                  <a:extLst>
                    <a:ext uri="{FF2B5EF4-FFF2-40B4-BE49-F238E27FC236}">
                      <a16:creationId xmlns:a16="http://schemas.microsoft.com/office/drawing/2014/main" id="{0FE6DFBD-9960-42EE-9055-64ADE46D74F8}"/>
                    </a:ext>
                  </a:extLst>
                </p:cNvPr>
                <p:cNvGrpSpPr/>
                <p:nvPr/>
              </p:nvGrpSpPr>
              <p:grpSpPr>
                <a:xfrm flipH="1">
                  <a:off x="10846118" y="2733675"/>
                  <a:ext cx="233362" cy="776288"/>
                  <a:chOff x="7843838" y="2733675"/>
                  <a:chExt cx="233362" cy="776288"/>
                </a:xfrm>
              </p:grpSpPr>
              <p:sp>
                <p:nvSpPr>
                  <p:cNvPr id="74" name="Oval 73">
                    <a:extLst>
                      <a:ext uri="{FF2B5EF4-FFF2-40B4-BE49-F238E27FC236}">
                        <a16:creationId xmlns:a16="http://schemas.microsoft.com/office/drawing/2014/main" id="{27D286E3-DC7B-42E8-9E11-BC79073A8592}"/>
                      </a:ext>
                    </a:extLst>
                  </p:cNvPr>
                  <p:cNvSpPr/>
                  <p:nvPr/>
                </p:nvSpPr>
                <p:spPr>
                  <a:xfrm rot="1993674">
                    <a:off x="7848600" y="3081338"/>
                    <a:ext cx="228600" cy="428625"/>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5" name="Oval 74">
                    <a:extLst>
                      <a:ext uri="{FF2B5EF4-FFF2-40B4-BE49-F238E27FC236}">
                        <a16:creationId xmlns:a16="http://schemas.microsoft.com/office/drawing/2014/main" id="{41D7797D-F72B-4E8D-B1BA-234BDACB00FA}"/>
                      </a:ext>
                    </a:extLst>
                  </p:cNvPr>
                  <p:cNvSpPr/>
                  <p:nvPr/>
                </p:nvSpPr>
                <p:spPr>
                  <a:xfrm rot="19751809">
                    <a:off x="7843838" y="2733675"/>
                    <a:ext cx="228600" cy="428625"/>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65" name="Group 64">
                  <a:extLst>
                    <a:ext uri="{FF2B5EF4-FFF2-40B4-BE49-F238E27FC236}">
                      <a16:creationId xmlns:a16="http://schemas.microsoft.com/office/drawing/2014/main" id="{4950EAB7-F01C-4971-B45C-4E8DDA9FBBE7}"/>
                    </a:ext>
                  </a:extLst>
                </p:cNvPr>
                <p:cNvGrpSpPr/>
                <p:nvPr/>
              </p:nvGrpSpPr>
              <p:grpSpPr>
                <a:xfrm>
                  <a:off x="11312841" y="3543300"/>
                  <a:ext cx="554292" cy="828675"/>
                  <a:chOff x="8234361" y="3543300"/>
                  <a:chExt cx="554292" cy="828675"/>
                </a:xfrm>
              </p:grpSpPr>
              <p:sp>
                <p:nvSpPr>
                  <p:cNvPr id="70" name="Oval 69">
                    <a:extLst>
                      <a:ext uri="{FF2B5EF4-FFF2-40B4-BE49-F238E27FC236}">
                        <a16:creationId xmlns:a16="http://schemas.microsoft.com/office/drawing/2014/main" id="{2F87B7A2-74C7-4225-A42C-B62EE79877ED}"/>
                      </a:ext>
                    </a:extLst>
                  </p:cNvPr>
                  <p:cNvSpPr/>
                  <p:nvPr/>
                </p:nvSpPr>
                <p:spPr>
                  <a:xfrm rot="19751809">
                    <a:off x="8391522" y="3543300"/>
                    <a:ext cx="228600" cy="428625"/>
                  </a:xfrm>
                  <a:prstGeom prst="ellipse">
                    <a:avLst/>
                  </a:prstGeom>
                  <a:solidFill>
                    <a:schemeClr val="bg1">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1" name="Oval 70">
                    <a:extLst>
                      <a:ext uri="{FF2B5EF4-FFF2-40B4-BE49-F238E27FC236}">
                        <a16:creationId xmlns:a16="http://schemas.microsoft.com/office/drawing/2014/main" id="{9AC218E4-9CE8-4E09-8DB9-C3F4139D7EF3}"/>
                      </a:ext>
                    </a:extLst>
                  </p:cNvPr>
                  <p:cNvSpPr/>
                  <p:nvPr/>
                </p:nvSpPr>
                <p:spPr>
                  <a:xfrm rot="19751809">
                    <a:off x="8560053" y="3868132"/>
                    <a:ext cx="228600" cy="428625"/>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2" name="Oval 71">
                    <a:extLst>
                      <a:ext uri="{FF2B5EF4-FFF2-40B4-BE49-F238E27FC236}">
                        <a16:creationId xmlns:a16="http://schemas.microsoft.com/office/drawing/2014/main" id="{CCC7BB1A-A7F5-4E73-BD28-BE9D0428A9AC}"/>
                      </a:ext>
                    </a:extLst>
                  </p:cNvPr>
                  <p:cNvSpPr/>
                  <p:nvPr/>
                </p:nvSpPr>
                <p:spPr>
                  <a:xfrm rot="19751809">
                    <a:off x="8234361" y="3619500"/>
                    <a:ext cx="228600" cy="428625"/>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3" name="Oval 72">
                    <a:extLst>
                      <a:ext uri="{FF2B5EF4-FFF2-40B4-BE49-F238E27FC236}">
                        <a16:creationId xmlns:a16="http://schemas.microsoft.com/office/drawing/2014/main" id="{30F279DB-AD88-4BC2-9363-99CD3065E0EA}"/>
                      </a:ext>
                    </a:extLst>
                  </p:cNvPr>
                  <p:cNvSpPr/>
                  <p:nvPr/>
                </p:nvSpPr>
                <p:spPr>
                  <a:xfrm rot="19751809">
                    <a:off x="8404705" y="3943350"/>
                    <a:ext cx="228600" cy="428625"/>
                  </a:xfrm>
                  <a:prstGeom prst="ellipse">
                    <a:avLst/>
                  </a:prstGeom>
                  <a:solidFill>
                    <a:srgbClr val="71C2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66" name="Group 65">
                  <a:extLst>
                    <a:ext uri="{FF2B5EF4-FFF2-40B4-BE49-F238E27FC236}">
                      <a16:creationId xmlns:a16="http://schemas.microsoft.com/office/drawing/2014/main" id="{D4A9E7E7-BF9E-4ABB-A07E-A5789F076E68}"/>
                    </a:ext>
                  </a:extLst>
                </p:cNvPr>
                <p:cNvGrpSpPr/>
                <p:nvPr/>
              </p:nvGrpSpPr>
              <p:grpSpPr>
                <a:xfrm>
                  <a:off x="10384152" y="3543299"/>
                  <a:ext cx="554294" cy="748695"/>
                  <a:chOff x="7305672" y="3543299"/>
                  <a:chExt cx="554294" cy="748695"/>
                </a:xfrm>
              </p:grpSpPr>
              <p:sp>
                <p:nvSpPr>
                  <p:cNvPr id="67" name="Oval 66">
                    <a:extLst>
                      <a:ext uri="{FF2B5EF4-FFF2-40B4-BE49-F238E27FC236}">
                        <a16:creationId xmlns:a16="http://schemas.microsoft.com/office/drawing/2014/main" id="{CAD31897-D37E-4D19-B718-57737D130FB7}"/>
                      </a:ext>
                    </a:extLst>
                  </p:cNvPr>
                  <p:cNvSpPr/>
                  <p:nvPr/>
                </p:nvSpPr>
                <p:spPr>
                  <a:xfrm rot="1848191" flipH="1">
                    <a:off x="7305672" y="3863369"/>
                    <a:ext cx="228600" cy="428625"/>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8" name="Oval 67">
                    <a:extLst>
                      <a:ext uri="{FF2B5EF4-FFF2-40B4-BE49-F238E27FC236}">
                        <a16:creationId xmlns:a16="http://schemas.microsoft.com/office/drawing/2014/main" id="{C3DB958A-3C68-4A63-B706-7157BA84F413}"/>
                      </a:ext>
                    </a:extLst>
                  </p:cNvPr>
                  <p:cNvSpPr/>
                  <p:nvPr/>
                </p:nvSpPr>
                <p:spPr>
                  <a:xfrm rot="1848191" flipH="1">
                    <a:off x="7474204" y="3543299"/>
                    <a:ext cx="228600" cy="428625"/>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9" name="Oval 68">
                    <a:extLst>
                      <a:ext uri="{FF2B5EF4-FFF2-40B4-BE49-F238E27FC236}">
                        <a16:creationId xmlns:a16="http://schemas.microsoft.com/office/drawing/2014/main" id="{A12DFE5A-7A28-4FAF-8E14-1479F5512D4F}"/>
                      </a:ext>
                    </a:extLst>
                  </p:cNvPr>
                  <p:cNvSpPr/>
                  <p:nvPr/>
                </p:nvSpPr>
                <p:spPr>
                  <a:xfrm rot="1848191" flipH="1">
                    <a:off x="7631366" y="3619500"/>
                    <a:ext cx="228600" cy="428625"/>
                  </a:xfrm>
                  <a:prstGeom prst="ellipse">
                    <a:avLst/>
                  </a:prstGeom>
                  <a:solidFill>
                    <a:schemeClr val="bg1">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grpSp>
            <p:nvGrpSpPr>
              <p:cNvPr id="46" name="Group 45">
                <a:extLst>
                  <a:ext uri="{FF2B5EF4-FFF2-40B4-BE49-F238E27FC236}">
                    <a16:creationId xmlns:a16="http://schemas.microsoft.com/office/drawing/2014/main" id="{FCA13049-20AF-41FE-8E84-B772099646BF}"/>
                  </a:ext>
                </a:extLst>
              </p:cNvPr>
              <p:cNvGrpSpPr/>
              <p:nvPr/>
            </p:nvGrpSpPr>
            <p:grpSpPr>
              <a:xfrm>
                <a:off x="10583111" y="3233050"/>
                <a:ext cx="1060298" cy="1476425"/>
                <a:chOff x="10633911" y="3283851"/>
                <a:chExt cx="962903" cy="1340806"/>
              </a:xfrm>
            </p:grpSpPr>
            <p:grpSp>
              <p:nvGrpSpPr>
                <p:cNvPr id="47" name="Group 46">
                  <a:extLst>
                    <a:ext uri="{FF2B5EF4-FFF2-40B4-BE49-F238E27FC236}">
                      <a16:creationId xmlns:a16="http://schemas.microsoft.com/office/drawing/2014/main" id="{B68FE411-7661-495D-9654-26ED53B511CA}"/>
                    </a:ext>
                  </a:extLst>
                </p:cNvPr>
                <p:cNvGrpSpPr/>
                <p:nvPr/>
              </p:nvGrpSpPr>
              <p:grpSpPr>
                <a:xfrm>
                  <a:off x="11198436" y="3283851"/>
                  <a:ext cx="398378" cy="1340806"/>
                  <a:chOff x="8715894" y="3410851"/>
                  <a:chExt cx="398378" cy="1340806"/>
                </a:xfrm>
              </p:grpSpPr>
              <p:sp>
                <p:nvSpPr>
                  <p:cNvPr id="55" name="Oval 54">
                    <a:extLst>
                      <a:ext uri="{FF2B5EF4-FFF2-40B4-BE49-F238E27FC236}">
                        <a16:creationId xmlns:a16="http://schemas.microsoft.com/office/drawing/2014/main" id="{243D0541-B8C6-47D6-8299-6F8A98961CBF}"/>
                      </a:ext>
                    </a:extLst>
                  </p:cNvPr>
                  <p:cNvSpPr/>
                  <p:nvPr/>
                </p:nvSpPr>
                <p:spPr>
                  <a:xfrm rot="20309138">
                    <a:off x="8860746" y="3771568"/>
                    <a:ext cx="253526" cy="345460"/>
                  </a:xfrm>
                  <a:prstGeom prst="ellipse">
                    <a:avLst/>
                  </a:prstGeom>
                  <a:solidFill>
                    <a:srgbClr val="0043C8"/>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6" name="Oval 55">
                    <a:extLst>
                      <a:ext uri="{FF2B5EF4-FFF2-40B4-BE49-F238E27FC236}">
                        <a16:creationId xmlns:a16="http://schemas.microsoft.com/office/drawing/2014/main" id="{A89C5E4A-675E-42BB-B70F-5BA432CCFB7D}"/>
                      </a:ext>
                    </a:extLst>
                  </p:cNvPr>
                  <p:cNvSpPr/>
                  <p:nvPr/>
                </p:nvSpPr>
                <p:spPr>
                  <a:xfrm rot="20309138">
                    <a:off x="8715894" y="3410851"/>
                    <a:ext cx="314630" cy="428722"/>
                  </a:xfrm>
                  <a:prstGeom prst="ellipse">
                    <a:avLst/>
                  </a:prstGeom>
                  <a:solidFill>
                    <a:srgbClr val="0043C8"/>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7" name="Oval 56">
                    <a:extLst>
                      <a:ext uri="{FF2B5EF4-FFF2-40B4-BE49-F238E27FC236}">
                        <a16:creationId xmlns:a16="http://schemas.microsoft.com/office/drawing/2014/main" id="{C9B0A8FB-DA33-4905-9C88-35D633DF60B2}"/>
                      </a:ext>
                    </a:extLst>
                  </p:cNvPr>
                  <p:cNvSpPr/>
                  <p:nvPr/>
                </p:nvSpPr>
                <p:spPr>
                  <a:xfrm rot="625680">
                    <a:off x="8851099" y="4087238"/>
                    <a:ext cx="253526" cy="345460"/>
                  </a:xfrm>
                  <a:prstGeom prst="ellipse">
                    <a:avLst/>
                  </a:prstGeom>
                  <a:solidFill>
                    <a:srgbClr val="0043C8"/>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8" name="Oval 57">
                    <a:extLst>
                      <a:ext uri="{FF2B5EF4-FFF2-40B4-BE49-F238E27FC236}">
                        <a16:creationId xmlns:a16="http://schemas.microsoft.com/office/drawing/2014/main" id="{EE16D01D-A0E4-4814-84AE-67893A18F73F}"/>
                      </a:ext>
                    </a:extLst>
                  </p:cNvPr>
                  <p:cNvSpPr/>
                  <p:nvPr/>
                </p:nvSpPr>
                <p:spPr>
                  <a:xfrm rot="1103070">
                    <a:off x="8774936" y="4406197"/>
                    <a:ext cx="253526" cy="345460"/>
                  </a:xfrm>
                  <a:prstGeom prst="ellipse">
                    <a:avLst/>
                  </a:prstGeom>
                  <a:solidFill>
                    <a:srgbClr val="0043C8"/>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48" name="Group 47">
                  <a:extLst>
                    <a:ext uri="{FF2B5EF4-FFF2-40B4-BE49-F238E27FC236}">
                      <a16:creationId xmlns:a16="http://schemas.microsoft.com/office/drawing/2014/main" id="{459FD3E4-04CE-4FEB-B870-D94AC1E9DDB6}"/>
                    </a:ext>
                  </a:extLst>
                </p:cNvPr>
                <p:cNvGrpSpPr/>
                <p:nvPr/>
              </p:nvGrpSpPr>
              <p:grpSpPr>
                <a:xfrm>
                  <a:off x="10633911" y="3283851"/>
                  <a:ext cx="415152" cy="1340806"/>
                  <a:chOff x="6958531" y="3410851"/>
                  <a:chExt cx="415152" cy="1340806"/>
                </a:xfrm>
              </p:grpSpPr>
              <p:grpSp>
                <p:nvGrpSpPr>
                  <p:cNvPr id="49" name="Group 48">
                    <a:extLst>
                      <a:ext uri="{FF2B5EF4-FFF2-40B4-BE49-F238E27FC236}">
                        <a16:creationId xmlns:a16="http://schemas.microsoft.com/office/drawing/2014/main" id="{6C80EDD2-1588-470A-A492-D649757AE682}"/>
                      </a:ext>
                    </a:extLst>
                  </p:cNvPr>
                  <p:cNvGrpSpPr/>
                  <p:nvPr/>
                </p:nvGrpSpPr>
                <p:grpSpPr>
                  <a:xfrm flipH="1">
                    <a:off x="6958531" y="3410851"/>
                    <a:ext cx="398378" cy="1340806"/>
                    <a:chOff x="8715894" y="3410851"/>
                    <a:chExt cx="398378" cy="1340806"/>
                  </a:xfrm>
                  <a:solidFill>
                    <a:schemeClr val="accent5">
                      <a:lumMod val="75000"/>
                    </a:schemeClr>
                  </a:solidFill>
                </p:grpSpPr>
                <p:sp>
                  <p:nvSpPr>
                    <p:cNvPr id="51" name="Oval 50">
                      <a:extLst>
                        <a:ext uri="{FF2B5EF4-FFF2-40B4-BE49-F238E27FC236}">
                          <a16:creationId xmlns:a16="http://schemas.microsoft.com/office/drawing/2014/main" id="{C32539AB-C98A-4A8C-9674-4C4CDADDB589}"/>
                        </a:ext>
                      </a:extLst>
                    </p:cNvPr>
                    <p:cNvSpPr/>
                    <p:nvPr/>
                  </p:nvSpPr>
                  <p:spPr>
                    <a:xfrm rot="20309138">
                      <a:off x="8860746" y="3771568"/>
                      <a:ext cx="253526" cy="345460"/>
                    </a:xfrm>
                    <a:prstGeom prst="ellipse">
                      <a:avLst/>
                    </a:prstGeom>
                    <a:gr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2" name="Oval 51">
                      <a:extLst>
                        <a:ext uri="{FF2B5EF4-FFF2-40B4-BE49-F238E27FC236}">
                          <a16:creationId xmlns:a16="http://schemas.microsoft.com/office/drawing/2014/main" id="{8F2FB092-2DB3-44E0-91F7-5472C0DAC8F2}"/>
                        </a:ext>
                      </a:extLst>
                    </p:cNvPr>
                    <p:cNvSpPr/>
                    <p:nvPr/>
                  </p:nvSpPr>
                  <p:spPr>
                    <a:xfrm rot="20309138">
                      <a:off x="8715894" y="3410851"/>
                      <a:ext cx="314630" cy="428722"/>
                    </a:xfrm>
                    <a:prstGeom prst="ellipse">
                      <a:avLst/>
                    </a:prstGeom>
                    <a:gr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3" name="Oval 52">
                      <a:extLst>
                        <a:ext uri="{FF2B5EF4-FFF2-40B4-BE49-F238E27FC236}">
                          <a16:creationId xmlns:a16="http://schemas.microsoft.com/office/drawing/2014/main" id="{9C87520A-696A-4AC8-92D5-96BE156E7FF7}"/>
                        </a:ext>
                      </a:extLst>
                    </p:cNvPr>
                    <p:cNvSpPr/>
                    <p:nvPr/>
                  </p:nvSpPr>
                  <p:spPr>
                    <a:xfrm rot="625680">
                      <a:off x="8851099" y="4087238"/>
                      <a:ext cx="253526" cy="345460"/>
                    </a:xfrm>
                    <a:prstGeom prst="ellipse">
                      <a:avLst/>
                    </a:prstGeom>
                    <a:gr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4" name="Oval 53">
                      <a:extLst>
                        <a:ext uri="{FF2B5EF4-FFF2-40B4-BE49-F238E27FC236}">
                          <a16:creationId xmlns:a16="http://schemas.microsoft.com/office/drawing/2014/main" id="{B57EDEFC-D343-41EE-B346-369214707ACB}"/>
                        </a:ext>
                      </a:extLst>
                    </p:cNvPr>
                    <p:cNvSpPr/>
                    <p:nvPr/>
                  </p:nvSpPr>
                  <p:spPr>
                    <a:xfrm rot="1103070">
                      <a:off x="8774936" y="4406197"/>
                      <a:ext cx="253526" cy="345460"/>
                    </a:xfrm>
                    <a:prstGeom prst="ellipse">
                      <a:avLst/>
                    </a:prstGeom>
                    <a:gr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50" name="Isosceles Triangle 49">
                    <a:extLst>
                      <a:ext uri="{FF2B5EF4-FFF2-40B4-BE49-F238E27FC236}">
                        <a16:creationId xmlns:a16="http://schemas.microsoft.com/office/drawing/2014/main" id="{5652D1E2-5F87-495E-92A3-5E0CC5185D6C}"/>
                      </a:ext>
                    </a:extLst>
                  </p:cNvPr>
                  <p:cNvSpPr/>
                  <p:nvPr/>
                </p:nvSpPr>
                <p:spPr>
                  <a:xfrm rot="17100000">
                    <a:off x="7265120" y="3584100"/>
                    <a:ext cx="106086" cy="1110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grpSp>
      </p:grpSp>
      <p:sp>
        <p:nvSpPr>
          <p:cNvPr id="5" name="Left Brace 4">
            <a:extLst>
              <a:ext uri="{FF2B5EF4-FFF2-40B4-BE49-F238E27FC236}">
                <a16:creationId xmlns:a16="http://schemas.microsoft.com/office/drawing/2014/main" id="{D968F74B-DB2C-3F4A-A486-845F8E036B7C}"/>
              </a:ext>
            </a:extLst>
          </p:cNvPr>
          <p:cNvSpPr/>
          <p:nvPr/>
        </p:nvSpPr>
        <p:spPr>
          <a:xfrm>
            <a:off x="4086023" y="4741050"/>
            <a:ext cx="568643" cy="186372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793505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F886-7F02-4482-ABDE-716BAC9A7DEB}"/>
              </a:ext>
            </a:extLst>
          </p:cNvPr>
          <p:cNvSpPr>
            <a:spLocks noGrp="1"/>
          </p:cNvSpPr>
          <p:nvPr>
            <p:ph type="title"/>
          </p:nvPr>
        </p:nvSpPr>
        <p:spPr/>
        <p:txBody>
          <a:bodyPr>
            <a:normAutofit/>
          </a:bodyPr>
          <a:lstStyle/>
          <a:p>
            <a:r>
              <a:rPr lang="es-US" dirty="0"/>
              <a:t>Monitoreo de laboratorio del FVIII: </a:t>
            </a:r>
            <a:r>
              <a:rPr lang="es-US" dirty="0">
                <a:latin typeface="Arial" panose="020B0604020202020204" pitchFamily="34" charset="0"/>
                <a:cs typeface="Arial" panose="020B0604020202020204" pitchFamily="34" charset="0"/>
              </a:rPr>
              <a:t>Emicizumab</a:t>
            </a:r>
            <a:endParaRPr lang="en-CA" b="1" noProof="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1E51C7D-8CD8-411F-8C7B-B3CB82F4982D}"/>
              </a:ext>
            </a:extLst>
          </p:cNvPr>
          <p:cNvSpPr>
            <a:spLocks noGrp="1"/>
          </p:cNvSpPr>
          <p:nvPr>
            <p:ph idx="1"/>
          </p:nvPr>
        </p:nvSpPr>
        <p:spPr>
          <a:xfrm>
            <a:off x="838200" y="1358900"/>
            <a:ext cx="10515600" cy="5159376"/>
          </a:xfrm>
        </p:spPr>
        <p:txBody>
          <a:bodyPr>
            <a:normAutofit/>
          </a:bodyPr>
          <a:lstStyle/>
          <a:p>
            <a:pPr marL="0" indent="0" algn="l" rtl="0" eaLnBrk="1" fontAlgn="t" latinLnBrk="0" hangingPunct="1">
              <a:lnSpc>
                <a:spcPct val="110000"/>
              </a:lnSpc>
              <a:spcBef>
                <a:spcPts val="0"/>
              </a:spcBef>
              <a:spcAft>
                <a:spcPts val="0"/>
              </a:spcAft>
              <a:buNone/>
            </a:pPr>
            <a:r>
              <a:rPr lang="es-US" b="1" i="0" u="none" strike="noStrike" kern="1200" dirty="0">
                <a:solidFill>
                  <a:srgbClr val="008BB0"/>
                </a:solidFill>
                <a:effectLst/>
                <a:latin typeface="Arial" panose="020B0604020202020204" pitchFamily="34" charset="0"/>
                <a:cs typeface="Arial" panose="020B0604020202020204" pitchFamily="34" charset="0"/>
              </a:rPr>
              <a:t>Recomendación 3.2.31 </a:t>
            </a:r>
            <a:endParaRPr lang="es-US" b="0" i="0" u="none" strike="noStrike" dirty="0">
              <a:effectLst/>
              <a:latin typeface="Arial" panose="020B0604020202020204" pitchFamily="34" charset="0"/>
            </a:endParaRPr>
          </a:p>
          <a:p>
            <a:pPr marL="0" indent="0" algn="l" rtl="0" eaLnBrk="1" fontAlgn="t" latinLnBrk="0" hangingPunct="1">
              <a:lnSpc>
                <a:spcPct val="110000"/>
              </a:lnSpc>
              <a:spcBef>
                <a:spcPts val="0"/>
              </a:spcBef>
              <a:spcAft>
                <a:spcPts val="0"/>
              </a:spcAft>
              <a:buNone/>
            </a:pPr>
            <a:r>
              <a:rPr lang="es-US" dirty="0">
                <a:solidFill>
                  <a:srgbClr val="000000"/>
                </a:solidFill>
                <a:latin typeface="Arial" panose="020B0604020202020204" pitchFamily="34" charset="0"/>
                <a:cs typeface="Arial" panose="020B0604020202020204" pitchFamily="34" charset="0"/>
              </a:rPr>
              <a:t>En el caso de pacientes que reciben</a:t>
            </a:r>
            <a:r>
              <a:rPr lang="es-US" b="0" i="0" u="none" strike="noStrike" kern="1200" baseline="0" dirty="0">
                <a:solidFill>
                  <a:srgbClr val="000000"/>
                </a:solidFill>
                <a:effectLst/>
                <a:latin typeface="Arial" panose="020B0604020202020204" pitchFamily="34" charset="0"/>
                <a:cs typeface="Arial" panose="020B0604020202020204" pitchFamily="34" charset="0"/>
              </a:rPr>
              <a:t> emicizumab y para quienes se requiere confirmación de los niveles esperados de emicizumab, la FMH recomienda el </a:t>
            </a:r>
            <a:r>
              <a:rPr lang="es-US" b="1" i="0" u="none" strike="noStrike" kern="1200" baseline="0" dirty="0">
                <a:solidFill>
                  <a:srgbClr val="000000"/>
                </a:solidFill>
                <a:effectLst/>
                <a:latin typeface="Arial" panose="020B0604020202020204" pitchFamily="34" charset="0"/>
                <a:cs typeface="Arial" panose="020B0604020202020204" pitchFamily="34" charset="0"/>
              </a:rPr>
              <a:t>uso de un ensayo de una etapa modificado que incluya un paso adicional de predilución </a:t>
            </a:r>
            <a:r>
              <a:rPr lang="es-US" i="0" u="none" strike="noStrike" kern="1200" baseline="0" dirty="0">
                <a:solidFill>
                  <a:srgbClr val="000000"/>
                </a:solidFill>
                <a:effectLst/>
                <a:latin typeface="Arial" panose="020B0604020202020204" pitchFamily="34" charset="0"/>
                <a:cs typeface="Arial" panose="020B0604020202020204" pitchFamily="34" charset="0"/>
              </a:rPr>
              <a:t>del plasma de prueba y la calibración del ensayo con calibradores específicos para </a:t>
            </a:r>
            <a:r>
              <a:rPr lang="es-US" b="0" i="0" u="none" strike="noStrike" kern="1200" baseline="0" dirty="0">
                <a:solidFill>
                  <a:srgbClr val="000000"/>
                </a:solidFill>
                <a:effectLst/>
                <a:latin typeface="Arial" panose="020B0604020202020204" pitchFamily="34" charset="0"/>
                <a:cs typeface="Arial" panose="020B0604020202020204" pitchFamily="34" charset="0"/>
              </a:rPr>
              <a:t>emicizumab. </a:t>
            </a:r>
          </a:p>
          <a:p>
            <a:pPr marL="0" indent="0" algn="l" rtl="0" eaLnBrk="1" fontAlgn="t" latinLnBrk="0" hangingPunct="1">
              <a:lnSpc>
                <a:spcPct val="110000"/>
              </a:lnSpc>
              <a:spcBef>
                <a:spcPts val="0"/>
              </a:spcBef>
              <a:spcAft>
                <a:spcPts val="0"/>
              </a:spcAft>
              <a:buNone/>
            </a:pPr>
            <a:endParaRPr lang="en-CA" noProof="0" dirty="0">
              <a:solidFill>
                <a:srgbClr val="000000"/>
              </a:solidFill>
              <a:latin typeface="Arial" panose="020B0604020202020204" pitchFamily="34" charset="0"/>
              <a:cs typeface="Arial" panose="020B0604020202020204" pitchFamily="34" charset="0"/>
            </a:endParaRPr>
          </a:p>
          <a:p>
            <a:pPr marL="0" indent="0" algn="l" rtl="0" eaLnBrk="1" fontAlgn="t" latinLnBrk="0" hangingPunct="1">
              <a:lnSpc>
                <a:spcPct val="110000"/>
              </a:lnSpc>
              <a:spcBef>
                <a:spcPts val="0"/>
              </a:spcBef>
              <a:spcAft>
                <a:spcPts val="0"/>
              </a:spcAft>
              <a:buNone/>
            </a:pPr>
            <a:br>
              <a:rPr lang="en-CA" b="0" i="0" u="none" strike="noStrike" kern="1200" baseline="0" noProof="0" dirty="0">
                <a:solidFill>
                  <a:srgbClr val="000000"/>
                </a:solidFill>
                <a:effectLst/>
                <a:latin typeface="Arial" panose="020B0604020202020204" pitchFamily="34" charset="0"/>
                <a:cs typeface="Arial" panose="020B0604020202020204" pitchFamily="34" charset="0"/>
              </a:rPr>
            </a:br>
            <a:endParaRPr lang="en-CA" b="0" i="0" u="none" strike="noStrike" noProof="0" dirty="0">
              <a:effectLst/>
              <a:latin typeface="Arial" panose="020B0604020202020204" pitchFamily="34" charset="0"/>
            </a:endParaRPr>
          </a:p>
          <a:p>
            <a:pPr marL="0" marR="0" indent="0" algn="l" rtl="0" eaLnBrk="1" fontAlgn="auto" latinLnBrk="0" hangingPunct="1">
              <a:lnSpc>
                <a:spcPct val="110000"/>
              </a:lnSpc>
              <a:spcBef>
                <a:spcPts val="0"/>
              </a:spcBef>
              <a:spcAft>
                <a:spcPts val="0"/>
              </a:spcAft>
              <a:buNone/>
            </a:pPr>
            <a:endParaRPr lang="en-CA" b="1" i="0" u="none" strike="noStrike" kern="1200" noProof="0" dirty="0">
              <a:solidFill>
                <a:srgbClr val="008BB0"/>
              </a:solidFill>
              <a:effectLst/>
              <a:latin typeface="Arial" panose="020B0604020202020204" pitchFamily="34" charset="0"/>
              <a:cs typeface="Arial" panose="020B0604020202020204" pitchFamily="34" charset="0"/>
            </a:endParaRPr>
          </a:p>
          <a:p>
            <a:pPr marL="0" marR="0" indent="0" algn="l" rtl="0" eaLnBrk="1" fontAlgn="auto" latinLnBrk="0" hangingPunct="1">
              <a:lnSpc>
                <a:spcPct val="110000"/>
              </a:lnSpc>
              <a:spcBef>
                <a:spcPts val="0"/>
              </a:spcBef>
              <a:spcAft>
                <a:spcPts val="0"/>
              </a:spcAft>
              <a:buNone/>
            </a:pPr>
            <a:endParaRPr lang="en-CA" b="1" i="0" u="none" strike="noStrike" kern="1200" noProof="0" dirty="0">
              <a:solidFill>
                <a:srgbClr val="008BB0"/>
              </a:solidFill>
              <a:effectLst/>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664B6BC1-0082-4748-B4A8-8E1CF6E8AA7F}"/>
              </a:ext>
            </a:extLst>
          </p:cNvPr>
          <p:cNvSpPr>
            <a:spLocks noGrp="1"/>
          </p:cNvSpPr>
          <p:nvPr>
            <p:ph type="body" sz="quarter" idx="13"/>
          </p:nvPr>
        </p:nvSpPr>
        <p:spPr>
          <a:xfrm>
            <a:off x="838199" y="6441251"/>
            <a:ext cx="9925050" cy="365125"/>
          </a:xfrm>
        </p:spPr>
        <p:txBody>
          <a:bodyPr/>
          <a:lstStyle/>
          <a:p>
            <a:r>
              <a:rPr lang="es-US" dirty="0"/>
              <a:t>TTPA, tiempo de tromboplastina parcial activada.</a:t>
            </a:r>
          </a:p>
          <a:p>
            <a:r>
              <a:rPr lang="en-CA" noProof="0" dirty="0"/>
              <a:t>.</a:t>
            </a:r>
          </a:p>
        </p:txBody>
      </p:sp>
      <p:sp>
        <p:nvSpPr>
          <p:cNvPr id="8" name="Content Placeholder 2">
            <a:extLst>
              <a:ext uri="{FF2B5EF4-FFF2-40B4-BE49-F238E27FC236}">
                <a16:creationId xmlns:a16="http://schemas.microsoft.com/office/drawing/2014/main" id="{A8FF82CB-D53C-4647-9B3E-0DB17B5644D1}"/>
              </a:ext>
            </a:extLst>
          </p:cNvPr>
          <p:cNvSpPr txBox="1">
            <a:spLocks/>
          </p:cNvSpPr>
          <p:nvPr/>
        </p:nvSpPr>
        <p:spPr>
          <a:xfrm>
            <a:off x="838200" y="3592214"/>
            <a:ext cx="10515598" cy="798286"/>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eaLnBrk="1" fontAlgn="t" latinLnBrk="0" hangingPunct="1">
              <a:lnSpc>
                <a:spcPct val="100000"/>
              </a:lnSpc>
              <a:spcBef>
                <a:spcPts val="0"/>
              </a:spcBef>
              <a:spcAft>
                <a:spcPts val="0"/>
              </a:spcAft>
              <a:buNone/>
            </a:pPr>
            <a:r>
              <a:rPr lang="es-US" b="1" i="0" u="none" strike="noStrike" kern="1200" baseline="0" dirty="0">
                <a:solidFill>
                  <a:srgbClr val="008BB0"/>
                </a:solidFill>
                <a:effectLst/>
                <a:latin typeface="Arial" panose="020B0604020202020204" pitchFamily="34" charset="0"/>
                <a:cs typeface="Arial" panose="020B0604020202020204" pitchFamily="34" charset="0"/>
              </a:rPr>
              <a:t>OBSERVACIÓN : </a:t>
            </a:r>
            <a:r>
              <a:rPr lang="es-US" dirty="0">
                <a:solidFill>
                  <a:srgbClr val="000000"/>
                </a:solidFill>
                <a:latin typeface="Arial" panose="020B0604020202020204" pitchFamily="34" charset="0"/>
                <a:cs typeface="Arial" panose="020B0604020202020204" pitchFamily="34" charset="0"/>
              </a:rPr>
              <a:t>Incluso con niveles subterapéuticos de </a:t>
            </a:r>
            <a:r>
              <a:rPr lang="es-US" b="0" i="0" u="none" strike="noStrike" kern="1200" baseline="0" dirty="0">
                <a:solidFill>
                  <a:srgbClr val="000000"/>
                </a:solidFill>
                <a:effectLst/>
                <a:latin typeface="Arial" panose="020B0604020202020204" pitchFamily="34" charset="0"/>
                <a:cs typeface="Arial" panose="020B0604020202020204" pitchFamily="34" charset="0"/>
              </a:rPr>
              <a:t>emicizumab, el TTPA podría ser normal o subnormal en pacientes con hemofilia A grave, con o sin inhibidores. </a:t>
            </a:r>
            <a:endParaRPr lang="es-US" b="0" i="0" u="none" strike="noStrike" dirty="0">
              <a:effectLst/>
              <a:latin typeface="Arial" panose="020B0604020202020204" pitchFamily="34" charset="0"/>
            </a:endParaRPr>
          </a:p>
        </p:txBody>
      </p:sp>
    </p:spTree>
    <p:extLst>
      <p:ext uri="{BB962C8B-B14F-4D97-AF65-F5344CB8AC3E}">
        <p14:creationId xmlns:p14="http://schemas.microsoft.com/office/powerpoint/2010/main" val="165015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F886-7F02-4482-ABDE-716BAC9A7DEB}"/>
              </a:ext>
            </a:extLst>
          </p:cNvPr>
          <p:cNvSpPr>
            <a:spLocks noGrp="1"/>
          </p:cNvSpPr>
          <p:nvPr>
            <p:ph type="title"/>
          </p:nvPr>
        </p:nvSpPr>
        <p:spPr/>
        <p:txBody>
          <a:bodyPr>
            <a:normAutofit/>
          </a:bodyPr>
          <a:lstStyle/>
          <a:p>
            <a:r>
              <a:rPr lang="es-US" dirty="0"/>
              <a:t>Monitoreo de laboratorio del FVIII: </a:t>
            </a:r>
            <a:r>
              <a:rPr lang="es-US" dirty="0">
                <a:latin typeface="Arial" panose="020B0604020202020204" pitchFamily="34" charset="0"/>
                <a:cs typeface="Arial" panose="020B0604020202020204" pitchFamily="34" charset="0"/>
              </a:rPr>
              <a:t>Emicizumab</a:t>
            </a:r>
            <a:endParaRPr lang="es-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1E51C7D-8CD8-411F-8C7B-B3CB82F4982D}"/>
              </a:ext>
            </a:extLst>
          </p:cNvPr>
          <p:cNvSpPr>
            <a:spLocks noGrp="1"/>
          </p:cNvSpPr>
          <p:nvPr>
            <p:ph idx="1"/>
          </p:nvPr>
        </p:nvSpPr>
        <p:spPr>
          <a:xfrm>
            <a:off x="838200" y="1358900"/>
            <a:ext cx="10515600" cy="5159376"/>
          </a:xfrm>
        </p:spPr>
        <p:txBody>
          <a:bodyPr>
            <a:normAutofit/>
          </a:bodyPr>
          <a:lstStyle/>
          <a:p>
            <a:pPr marL="0" marR="0" indent="0" algn="l" rtl="0" eaLnBrk="1" fontAlgn="auto" latinLnBrk="0" hangingPunct="1">
              <a:lnSpc>
                <a:spcPct val="110000"/>
              </a:lnSpc>
              <a:spcBef>
                <a:spcPts val="0"/>
              </a:spcBef>
              <a:spcAft>
                <a:spcPts val="0"/>
              </a:spcAft>
              <a:buNone/>
            </a:pPr>
            <a:r>
              <a:rPr lang="es-US" b="1" i="0" u="none" strike="noStrike" kern="1200" dirty="0">
                <a:solidFill>
                  <a:srgbClr val="008BB0"/>
                </a:solidFill>
                <a:effectLst/>
                <a:latin typeface="Arial" panose="020B0604020202020204" pitchFamily="34" charset="0"/>
                <a:cs typeface="Arial" panose="020B0604020202020204" pitchFamily="34" charset="0"/>
              </a:rPr>
              <a:t>Recomendación 3.2.32 </a:t>
            </a:r>
            <a:endParaRPr lang="es-US" b="0" i="0" u="none" strike="noStrike" dirty="0">
              <a:effectLst/>
              <a:latin typeface="Arial" panose="020B0604020202020204" pitchFamily="34" charset="0"/>
            </a:endParaRPr>
          </a:p>
          <a:p>
            <a:pPr marL="0" indent="0" algn="l" rtl="0" eaLnBrk="1" fontAlgn="t" latinLnBrk="0" hangingPunct="1">
              <a:lnSpc>
                <a:spcPct val="110000"/>
              </a:lnSpc>
              <a:spcBef>
                <a:spcPts val="0"/>
              </a:spcBef>
              <a:spcAft>
                <a:spcPts val="0"/>
              </a:spcAft>
              <a:buNone/>
            </a:pPr>
            <a:r>
              <a:rPr lang="es-US" b="0" i="0" u="none" strike="noStrike" kern="1200" baseline="0" dirty="0">
                <a:solidFill>
                  <a:srgbClr val="000000"/>
                </a:solidFill>
                <a:effectLst/>
                <a:latin typeface="Arial" panose="020B0604020202020204" pitchFamily="34" charset="0"/>
                <a:cs typeface="Arial" panose="020B0604020202020204" pitchFamily="34" charset="0"/>
              </a:rPr>
              <a:t>Para la determinación de la actividad del FVIII en pacientes con hemofilia A que reciben emicizumab, la FMH recomienda el </a:t>
            </a:r>
            <a:r>
              <a:rPr lang="es-US" b="1" i="0" u="none" strike="noStrike" kern="1200" baseline="0" dirty="0">
                <a:solidFill>
                  <a:srgbClr val="000000"/>
                </a:solidFill>
                <a:effectLst/>
                <a:latin typeface="Arial" panose="020B0604020202020204" pitchFamily="34" charset="0"/>
                <a:cs typeface="Arial" panose="020B0604020202020204" pitchFamily="34" charset="0"/>
              </a:rPr>
              <a:t>uso de un ensayo cromogénico del FVIII que contenga FX bovino.</a:t>
            </a:r>
            <a:r>
              <a:rPr lang="es-US" b="0" i="0" u="none" strike="noStrike" kern="1200" baseline="0" dirty="0">
                <a:solidFill>
                  <a:srgbClr val="000000"/>
                </a:solidFill>
                <a:effectLst/>
                <a:latin typeface="Arial" panose="020B0604020202020204" pitchFamily="34" charset="0"/>
                <a:cs typeface="Arial" panose="020B0604020202020204" pitchFamily="34" charset="0"/>
              </a:rPr>
              <a:t> </a:t>
            </a:r>
            <a:endParaRPr lang="es-US" b="0" i="0" u="none" strike="noStrike" dirty="0">
              <a:effectLst/>
              <a:latin typeface="Arial" panose="020B0604020202020204" pitchFamily="34" charset="0"/>
            </a:endParaRPr>
          </a:p>
        </p:txBody>
      </p:sp>
      <p:sp>
        <p:nvSpPr>
          <p:cNvPr id="4" name="Text Placeholder 3">
            <a:extLst>
              <a:ext uri="{FF2B5EF4-FFF2-40B4-BE49-F238E27FC236}">
                <a16:creationId xmlns:a16="http://schemas.microsoft.com/office/drawing/2014/main" id="{664B6BC1-0082-4748-B4A8-8E1CF6E8AA7F}"/>
              </a:ext>
            </a:extLst>
          </p:cNvPr>
          <p:cNvSpPr>
            <a:spLocks noGrp="1"/>
          </p:cNvSpPr>
          <p:nvPr>
            <p:ph type="body" sz="quarter" idx="13"/>
          </p:nvPr>
        </p:nvSpPr>
        <p:spPr/>
        <p:txBody>
          <a:bodyPr/>
          <a:lstStyle/>
          <a:p>
            <a:endParaRPr lang="en-CA" dirty="0"/>
          </a:p>
        </p:txBody>
      </p:sp>
      <p:sp>
        <p:nvSpPr>
          <p:cNvPr id="9" name="Content Placeholder 2">
            <a:extLst>
              <a:ext uri="{FF2B5EF4-FFF2-40B4-BE49-F238E27FC236}">
                <a16:creationId xmlns:a16="http://schemas.microsoft.com/office/drawing/2014/main" id="{2F3782EF-E824-4E46-A4D6-E4518CF99512}"/>
              </a:ext>
            </a:extLst>
          </p:cNvPr>
          <p:cNvSpPr txBox="1">
            <a:spLocks/>
          </p:cNvSpPr>
          <p:nvPr/>
        </p:nvSpPr>
        <p:spPr>
          <a:xfrm>
            <a:off x="838200" y="3099653"/>
            <a:ext cx="10515598" cy="1876607"/>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eaLnBrk="1" fontAlgn="t" latinLnBrk="0" hangingPunct="1">
              <a:lnSpc>
                <a:spcPct val="100000"/>
              </a:lnSpc>
              <a:spcBef>
                <a:spcPts val="0"/>
              </a:spcBef>
              <a:spcAft>
                <a:spcPts val="0"/>
              </a:spcAft>
              <a:buNone/>
            </a:pPr>
            <a:r>
              <a:rPr lang="es-US" b="1" i="0" u="none" strike="noStrike" kern="1200" baseline="0" dirty="0">
                <a:solidFill>
                  <a:srgbClr val="008BB0"/>
                </a:solidFill>
                <a:effectLst/>
                <a:latin typeface="Arial" panose="020B0604020202020204" pitchFamily="34" charset="0"/>
                <a:cs typeface="Arial" panose="020B0604020202020204" pitchFamily="34" charset="0"/>
              </a:rPr>
              <a:t>OBSERVACIÓN :</a:t>
            </a:r>
            <a:r>
              <a:rPr lang="es-US" b="0" i="0" u="none" strike="noStrike" kern="1200" baseline="0" dirty="0">
                <a:solidFill>
                  <a:srgbClr val="000000"/>
                </a:solidFill>
                <a:effectLst/>
                <a:latin typeface="Arial" panose="020B0604020202020204" pitchFamily="34" charset="0"/>
                <a:cs typeface="Arial" panose="020B0604020202020204" pitchFamily="34" charset="0"/>
              </a:rPr>
              <a:t> A niveles terapéuticos, el emicizumab afecta cualquier ensayo cromogénico de FVIII que contenga FX de origen humano. El emicizumab también podría afectar ensayos cromogénicos de FVIII que contengan FIXa de origen humano y FX de origen bovino, pero solo con niveles de emicizumab mayores que los esperados en pacientes que reciben las dosis recomendadas. </a:t>
            </a:r>
            <a:endParaRPr lang="es-US" b="0" i="0" u="none" strike="noStrike" dirty="0">
              <a:effectLst/>
              <a:latin typeface="Arial" panose="020B0604020202020204" pitchFamily="34" charset="0"/>
            </a:endParaRPr>
          </a:p>
        </p:txBody>
      </p:sp>
    </p:spTree>
    <p:extLst>
      <p:ext uri="{BB962C8B-B14F-4D97-AF65-F5344CB8AC3E}">
        <p14:creationId xmlns:p14="http://schemas.microsoft.com/office/powerpoint/2010/main" val="1573351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F886-7F02-4482-ABDE-716BAC9A7DEB}"/>
              </a:ext>
            </a:extLst>
          </p:cNvPr>
          <p:cNvSpPr>
            <a:spLocks noGrp="1"/>
          </p:cNvSpPr>
          <p:nvPr>
            <p:ph type="title"/>
          </p:nvPr>
        </p:nvSpPr>
        <p:spPr/>
        <p:txBody>
          <a:bodyPr>
            <a:normAutofit/>
          </a:bodyPr>
          <a:lstStyle/>
          <a:p>
            <a:r>
              <a:rPr lang="es-US" dirty="0"/>
              <a:t>Monitoreo de laboratorio del FVIII: </a:t>
            </a:r>
            <a:r>
              <a:rPr lang="es-US" dirty="0">
                <a:latin typeface="Arial" panose="020B0604020202020204" pitchFamily="34" charset="0"/>
                <a:cs typeface="Arial" panose="020B0604020202020204" pitchFamily="34" charset="0"/>
              </a:rPr>
              <a:t>Emicizumab</a:t>
            </a:r>
            <a:endParaRPr lang="es-US" dirty="0"/>
          </a:p>
        </p:txBody>
      </p:sp>
      <p:sp>
        <p:nvSpPr>
          <p:cNvPr id="9" name="Content Placeholder 2">
            <a:extLst>
              <a:ext uri="{FF2B5EF4-FFF2-40B4-BE49-F238E27FC236}">
                <a16:creationId xmlns:a16="http://schemas.microsoft.com/office/drawing/2014/main" id="{DB443928-9E6A-4BDB-B0ED-B6745AC78253}"/>
              </a:ext>
            </a:extLst>
          </p:cNvPr>
          <p:cNvSpPr txBox="1">
            <a:spLocks/>
          </p:cNvSpPr>
          <p:nvPr/>
        </p:nvSpPr>
        <p:spPr>
          <a:xfrm>
            <a:off x="838199" y="4746172"/>
            <a:ext cx="10413733" cy="986972"/>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Tx/>
              <a:buSzTx/>
              <a:buFontTx/>
              <a:buNone/>
              <a:tabLst/>
              <a:defRPr/>
            </a:pPr>
            <a:r>
              <a:rPr lang="es-US" sz="2000" b="1" i="0" u="none" strike="noStrike" baseline="0" dirty="0">
                <a:solidFill>
                  <a:schemeClr val="accent1"/>
                </a:solidFill>
                <a:latin typeface="Arial" panose="020B0604020202020204" pitchFamily="34" charset="0"/>
                <a:cs typeface="Arial" panose="020B0604020202020204" pitchFamily="34" charset="0"/>
              </a:rPr>
              <a:t>OBSERVACIÓN: </a:t>
            </a:r>
            <a:r>
              <a:rPr lang="es-US" sz="2000" i="0" u="none" strike="noStrike" baseline="0" dirty="0">
                <a:solidFill>
                  <a:srgbClr val="000000"/>
                </a:solidFill>
                <a:latin typeface="Arial" panose="020B0604020202020204" pitchFamily="34" charset="0"/>
                <a:cs typeface="Arial" panose="020B0604020202020204" pitchFamily="34" charset="0"/>
              </a:rPr>
              <a:t>Si estuvieran disponibles, también pueden usarse ensayos validados de anticuerpos antifármacos para este fin.</a:t>
            </a:r>
            <a:endParaRPr lang="es-US" sz="2000" dirty="0">
              <a:latin typeface="Arial" panose="020B0604020202020204" pitchFamily="34" charset="0"/>
              <a:cs typeface="Arial" panose="020B0604020202020204" pitchFamily="34" charset="0"/>
            </a:endParaRPr>
          </a:p>
        </p:txBody>
      </p:sp>
      <p:sp>
        <p:nvSpPr>
          <p:cNvPr id="14" name="Content Placeholder 13">
            <a:extLst>
              <a:ext uri="{FF2B5EF4-FFF2-40B4-BE49-F238E27FC236}">
                <a16:creationId xmlns:a16="http://schemas.microsoft.com/office/drawing/2014/main" id="{1DC1C976-C331-4491-8540-AFEFC27B982D}"/>
              </a:ext>
            </a:extLst>
          </p:cNvPr>
          <p:cNvSpPr>
            <a:spLocks noGrp="1"/>
          </p:cNvSpPr>
          <p:nvPr>
            <p:ph idx="1"/>
          </p:nvPr>
        </p:nvSpPr>
        <p:spPr>
          <a:xfrm>
            <a:off x="838200" y="1429884"/>
            <a:ext cx="10515600" cy="3132491"/>
          </a:xfrm>
        </p:spPr>
        <p:txBody>
          <a:bodyPr/>
          <a:lstStyle/>
          <a:p>
            <a:pPr marL="0" indent="0">
              <a:buNone/>
            </a:pPr>
            <a:r>
              <a:rPr lang="es-US" sz="2000" b="1" dirty="0">
                <a:solidFill>
                  <a:schemeClr val="accent1"/>
                </a:solidFill>
                <a:latin typeface="Arial" panose="020B0604020202020204" pitchFamily="34" charset="0"/>
                <a:cs typeface="Arial" panose="020B0604020202020204" pitchFamily="34" charset="0"/>
              </a:rPr>
              <a:t>Recomendación 3.2.33 </a:t>
            </a:r>
            <a:br>
              <a:rPr lang="es-US" sz="2000" b="1" dirty="0">
                <a:solidFill>
                  <a:schemeClr val="accent1"/>
                </a:solidFill>
                <a:latin typeface="Arial" panose="020B0604020202020204" pitchFamily="34" charset="0"/>
                <a:cs typeface="Arial" panose="020B0604020202020204" pitchFamily="34" charset="0"/>
              </a:rPr>
            </a:br>
            <a:r>
              <a:rPr lang="es-US" b="1" dirty="0">
                <a:solidFill>
                  <a:srgbClr val="000000"/>
                </a:solidFill>
                <a:latin typeface="Arial" panose="020B0604020202020204" pitchFamily="34" charset="0"/>
                <a:cs typeface="Arial" panose="020B0604020202020204" pitchFamily="34" charset="0"/>
              </a:rPr>
              <a:t>Para la determinación de niveles de inhibidores del</a:t>
            </a:r>
            <a:r>
              <a:rPr lang="es-US" sz="2000" b="1" u="none" strike="noStrike" baseline="0" dirty="0">
                <a:solidFill>
                  <a:srgbClr val="000000"/>
                </a:solidFill>
                <a:latin typeface="Arial" panose="020B0604020202020204" pitchFamily="34" charset="0"/>
                <a:cs typeface="Arial" panose="020B0604020202020204" pitchFamily="34" charset="0"/>
              </a:rPr>
              <a:t> FVIII </a:t>
            </a:r>
            <a:r>
              <a:rPr lang="es-US" dirty="0">
                <a:solidFill>
                  <a:srgbClr val="000000"/>
                </a:solidFill>
                <a:latin typeface="Arial" panose="020B0604020202020204" pitchFamily="34" charset="0"/>
                <a:cs typeface="Arial" panose="020B0604020202020204" pitchFamily="34" charset="0"/>
              </a:rPr>
              <a:t>e</a:t>
            </a:r>
            <a:r>
              <a:rPr lang="es-US" sz="2000" b="0" u="none" strike="noStrike" baseline="0" dirty="0">
                <a:solidFill>
                  <a:srgbClr val="000000"/>
                </a:solidFill>
                <a:latin typeface="Arial" panose="020B0604020202020204" pitchFamily="34" charset="0"/>
                <a:cs typeface="Arial" panose="020B0604020202020204" pitchFamily="34" charset="0"/>
              </a:rPr>
              <a:t>n pacientes que reciben emicizumab, la FMH recomienda el </a:t>
            </a:r>
            <a:r>
              <a:rPr lang="es-US" sz="2000" b="1" u="none" strike="noStrike" baseline="0" dirty="0">
                <a:solidFill>
                  <a:srgbClr val="000000"/>
                </a:solidFill>
                <a:latin typeface="Arial" panose="020B0604020202020204" pitchFamily="34" charset="0"/>
                <a:cs typeface="Arial" panose="020B0604020202020204" pitchFamily="34" charset="0"/>
              </a:rPr>
              <a:t>uso de un ensayo cromogénico de FVIII que contenga FX bovino. </a:t>
            </a:r>
            <a:endParaRPr lang="es-US" sz="2000" b="1" i="0" u="none" strike="noStrike" baseline="0" dirty="0">
              <a:solidFill>
                <a:srgbClr val="000000"/>
              </a:solidFill>
              <a:latin typeface="Arial" panose="020B0604020202020204" pitchFamily="34" charset="0"/>
              <a:cs typeface="Arial" panose="020B0604020202020204" pitchFamily="34" charset="0"/>
            </a:endParaRPr>
          </a:p>
          <a:p>
            <a:pPr marL="0" indent="0">
              <a:buNone/>
            </a:pPr>
            <a:r>
              <a:rPr lang="es-US" sz="2000" b="1" dirty="0">
                <a:solidFill>
                  <a:schemeClr val="accent1"/>
                </a:solidFill>
                <a:latin typeface="Arial" panose="020B0604020202020204" pitchFamily="34" charset="0"/>
                <a:cs typeface="Arial" panose="020B0604020202020204" pitchFamily="34" charset="0"/>
              </a:rPr>
              <a:t>Recomendación 3.2.34 </a:t>
            </a:r>
            <a:br>
              <a:rPr lang="es-US" sz="2000" b="1" dirty="0">
                <a:solidFill>
                  <a:schemeClr val="accent1"/>
                </a:solidFill>
                <a:latin typeface="Arial" panose="020B0604020202020204" pitchFamily="34" charset="0"/>
                <a:cs typeface="Arial" panose="020B0604020202020204" pitchFamily="34" charset="0"/>
              </a:rPr>
            </a:br>
            <a:r>
              <a:rPr lang="es-US" sz="2000" b="0" u="none" strike="noStrike" baseline="0" dirty="0">
                <a:solidFill>
                  <a:srgbClr val="000000"/>
                </a:solidFill>
                <a:latin typeface="Arial" panose="020B0604020202020204" pitchFamily="34" charset="0"/>
                <a:cs typeface="Arial" panose="020B0604020202020204" pitchFamily="34" charset="0"/>
              </a:rPr>
              <a:t>Para </a:t>
            </a:r>
            <a:r>
              <a:rPr lang="es-US" sz="2000" b="1" u="none" strike="noStrike" baseline="0" dirty="0">
                <a:solidFill>
                  <a:srgbClr val="000000"/>
                </a:solidFill>
                <a:latin typeface="Arial" panose="020B0604020202020204" pitchFamily="34" charset="0"/>
                <a:cs typeface="Arial" panose="020B0604020202020204" pitchFamily="34" charset="0"/>
              </a:rPr>
              <a:t>pacientes en los que se sospecha la presencia de un anticuerpo neutralizante antiemicizumab</a:t>
            </a:r>
            <a:r>
              <a:rPr lang="es-US" sz="2000" b="0" u="none" strike="noStrike" baseline="0" dirty="0">
                <a:solidFill>
                  <a:srgbClr val="000000"/>
                </a:solidFill>
                <a:latin typeface="Arial" panose="020B0604020202020204" pitchFamily="34" charset="0"/>
                <a:cs typeface="Arial" panose="020B0604020202020204" pitchFamily="34" charset="0"/>
              </a:rPr>
              <a:t>, </a:t>
            </a:r>
            <a:r>
              <a:rPr lang="es-US" dirty="0">
                <a:solidFill>
                  <a:srgbClr val="000000"/>
                </a:solidFill>
                <a:latin typeface="Arial" panose="020B0604020202020204" pitchFamily="34" charset="0"/>
                <a:cs typeface="Arial" panose="020B0604020202020204" pitchFamily="34" charset="0"/>
              </a:rPr>
              <a:t>l</a:t>
            </a:r>
            <a:r>
              <a:rPr lang="es-US" sz="2000" b="0" u="none" strike="noStrike" baseline="0" dirty="0">
                <a:solidFill>
                  <a:srgbClr val="000000"/>
                </a:solidFill>
                <a:latin typeface="Arial" panose="020B0604020202020204" pitchFamily="34" charset="0"/>
                <a:cs typeface="Arial" panose="020B0604020202020204" pitchFamily="34" charset="0"/>
              </a:rPr>
              <a:t>a FMH recomienda medir los niveles de emicizumab usando un </a:t>
            </a:r>
            <a:r>
              <a:rPr lang="es-US" b="1" dirty="0">
                <a:solidFill>
                  <a:srgbClr val="000000"/>
                </a:solidFill>
                <a:latin typeface="Arial" panose="020B0604020202020204" pitchFamily="34" charset="0"/>
                <a:cs typeface="Arial" panose="020B0604020202020204" pitchFamily="34" charset="0"/>
              </a:rPr>
              <a:t>ensayo de una etapa modificado que incluya un paso adicional de predilución</a:t>
            </a:r>
            <a:r>
              <a:rPr lang="es-US" sz="2000" b="1" u="none" strike="noStrike" baseline="0" dirty="0">
                <a:solidFill>
                  <a:srgbClr val="000000"/>
                </a:solidFill>
                <a:latin typeface="Arial" panose="020B0604020202020204" pitchFamily="34" charset="0"/>
                <a:cs typeface="Arial" panose="020B0604020202020204" pitchFamily="34" charset="0"/>
              </a:rPr>
              <a:t> </a:t>
            </a:r>
            <a:r>
              <a:rPr lang="es-US" dirty="0">
                <a:solidFill>
                  <a:srgbClr val="000000"/>
                </a:solidFill>
                <a:latin typeface="Arial" panose="020B0604020202020204" pitchFamily="34" charset="0"/>
                <a:cs typeface="Arial" panose="020B0604020202020204" pitchFamily="34" charset="0"/>
              </a:rPr>
              <a:t>del plasma de prueba y la calibración del ensayo con calibradores específicos para </a:t>
            </a:r>
            <a:r>
              <a:rPr lang="es-US" sz="2000" b="0" u="none" strike="noStrike" baseline="0" dirty="0">
                <a:solidFill>
                  <a:srgbClr val="000000"/>
                </a:solidFill>
                <a:latin typeface="Arial" panose="020B0604020202020204" pitchFamily="34" charset="0"/>
                <a:cs typeface="Arial" panose="020B0604020202020204" pitchFamily="34" charset="0"/>
              </a:rPr>
              <a:t>emicizumab.</a:t>
            </a:r>
          </a:p>
        </p:txBody>
      </p:sp>
      <p:sp>
        <p:nvSpPr>
          <p:cNvPr id="6" name="Text Placeholder 3">
            <a:extLst>
              <a:ext uri="{FF2B5EF4-FFF2-40B4-BE49-F238E27FC236}">
                <a16:creationId xmlns:a16="http://schemas.microsoft.com/office/drawing/2014/main" id="{35732389-D863-49AF-AE83-14DC4D8B35E6}"/>
              </a:ext>
            </a:extLst>
          </p:cNvPr>
          <p:cNvSpPr>
            <a:spLocks noGrp="1"/>
          </p:cNvSpPr>
          <p:nvPr>
            <p:ph type="body" sz="quarter" idx="13"/>
          </p:nvPr>
        </p:nvSpPr>
        <p:spPr>
          <a:xfrm>
            <a:off x="838201" y="6356351"/>
            <a:ext cx="9925050" cy="365125"/>
          </a:xfrm>
        </p:spPr>
        <p:txBody>
          <a:bodyPr/>
          <a:lstStyle/>
          <a:p>
            <a:endParaRPr lang="en-CA" dirty="0"/>
          </a:p>
        </p:txBody>
      </p:sp>
    </p:spTree>
    <p:extLst>
      <p:ext uri="{BB962C8B-B14F-4D97-AF65-F5344CB8AC3E}">
        <p14:creationId xmlns:p14="http://schemas.microsoft.com/office/powerpoint/2010/main" val="2558292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90DB5-B16E-45C3-8FCA-4B595DF7A6CA}"/>
              </a:ext>
            </a:extLst>
          </p:cNvPr>
          <p:cNvSpPr>
            <a:spLocks noGrp="1"/>
          </p:cNvSpPr>
          <p:nvPr>
            <p:ph type="title"/>
          </p:nvPr>
        </p:nvSpPr>
        <p:spPr/>
        <p:txBody>
          <a:bodyPr>
            <a:normAutofit/>
          </a:bodyPr>
          <a:lstStyle/>
          <a:p>
            <a:r>
              <a:rPr lang="es-US" dirty="0"/>
              <a:t>Monitoreo de laboratorio: </a:t>
            </a:r>
            <a:r>
              <a:rPr lang="es-US" dirty="0">
                <a:latin typeface="Arial" panose="020B0604020202020204" pitchFamily="34" charset="0"/>
                <a:cs typeface="Arial" panose="020B0604020202020204" pitchFamily="34" charset="0"/>
              </a:rPr>
              <a:t>Inhibidores</a:t>
            </a:r>
            <a:endParaRPr lang="es-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439716E-79C9-4367-AA55-2ECDD4C420D0}"/>
              </a:ext>
            </a:extLst>
          </p:cNvPr>
          <p:cNvSpPr>
            <a:spLocks noGrp="1"/>
          </p:cNvSpPr>
          <p:nvPr>
            <p:ph idx="1"/>
          </p:nvPr>
        </p:nvSpPr>
        <p:spPr>
          <a:xfrm>
            <a:off x="838199" y="1562100"/>
            <a:ext cx="10047973" cy="4614863"/>
          </a:xfrm>
        </p:spPr>
        <p:txBody>
          <a:bodyPr>
            <a:noAutofit/>
          </a:bodyPr>
          <a:lstStyle/>
          <a:p>
            <a:pPr algn="l">
              <a:spcBef>
                <a:spcPts val="2400"/>
              </a:spcBef>
            </a:pPr>
            <a:r>
              <a:rPr lang="es-US" dirty="0">
                <a:latin typeface="Arial" panose="020B0604020202020204" pitchFamily="34" charset="0"/>
                <a:cs typeface="Arial" panose="020B0604020202020204" pitchFamily="34" charset="0"/>
              </a:rPr>
              <a:t>L</a:t>
            </a:r>
            <a:r>
              <a:rPr lang="es-US" sz="2000" b="0" i="0" u="none" strike="noStrike" baseline="0" dirty="0">
                <a:latin typeface="Arial" panose="020B0604020202020204" pitchFamily="34" charset="0"/>
                <a:cs typeface="Arial" panose="020B0604020202020204" pitchFamily="34" charset="0"/>
              </a:rPr>
              <a:t>os inhibidores funcionales de la hemostasia encontrados más frecuentemente son </a:t>
            </a:r>
            <a:r>
              <a:rPr lang="es-US" sz="2000" b="1" i="0" u="none" strike="noStrike" baseline="0" dirty="0">
                <a:latin typeface="Arial" panose="020B0604020202020204" pitchFamily="34" charset="0"/>
                <a:cs typeface="Arial" panose="020B0604020202020204" pitchFamily="34" charset="0"/>
              </a:rPr>
              <a:t>anticoagulantes </a:t>
            </a:r>
            <a:r>
              <a:rPr lang="es-US" b="1" dirty="0">
                <a:latin typeface="Arial" panose="020B0604020202020204" pitchFamily="34" charset="0"/>
                <a:cs typeface="Arial" panose="020B0604020202020204" pitchFamily="34" charset="0"/>
              </a:rPr>
              <a:t>lúpicos.</a:t>
            </a:r>
            <a:endParaRPr lang="es-US" sz="2000" b="1" i="0" u="none" strike="noStrike" baseline="0" dirty="0">
              <a:latin typeface="Arial" panose="020B0604020202020204" pitchFamily="34" charset="0"/>
              <a:cs typeface="Arial" panose="020B0604020202020204" pitchFamily="34" charset="0"/>
            </a:endParaRPr>
          </a:p>
          <a:p>
            <a:pPr algn="l">
              <a:spcBef>
                <a:spcPts val="2400"/>
              </a:spcBef>
            </a:pPr>
            <a:r>
              <a:rPr lang="es-US" sz="2000" b="0" i="0" u="none" strike="noStrike" baseline="0" dirty="0">
                <a:latin typeface="Arial" panose="020B0604020202020204" pitchFamily="34" charset="0"/>
                <a:cs typeface="Arial" panose="020B0604020202020204" pitchFamily="34" charset="0"/>
              </a:rPr>
              <a:t>La mayoría de los inhibidores del FVIII que se desarrollan de manera secundaria a la terapia de reemplazo en pacientes con hemofilia A muestra un patrón característico: </a:t>
            </a:r>
            <a:r>
              <a:rPr lang="es-US" sz="2000" b="1" i="0" u="none" strike="noStrike" baseline="0" dirty="0">
                <a:latin typeface="Arial" panose="020B0604020202020204" pitchFamily="34" charset="0"/>
                <a:cs typeface="Arial" panose="020B0604020202020204" pitchFamily="34" charset="0"/>
              </a:rPr>
              <a:t>El TTPA de una mezcla paciente/LPN es intermedio</a:t>
            </a:r>
            <a:r>
              <a:rPr lang="es-US" sz="2000" b="0" i="0" u="none" strike="noStrike" baseline="0" dirty="0">
                <a:latin typeface="Arial" panose="020B0604020202020204" pitchFamily="34" charset="0"/>
                <a:cs typeface="Arial" panose="020B0604020202020204" pitchFamily="34" charset="0"/>
              </a:rPr>
              <a:t>.</a:t>
            </a:r>
            <a:endParaRPr lang="es-US" sz="2000" b="1" i="0" u="none" strike="noStrike" baseline="0" dirty="0">
              <a:latin typeface="Arial" panose="020B0604020202020204" pitchFamily="34" charset="0"/>
              <a:cs typeface="Arial" panose="020B0604020202020204" pitchFamily="34" charset="0"/>
            </a:endParaRPr>
          </a:p>
          <a:p>
            <a:pPr algn="l">
              <a:spcBef>
                <a:spcPts val="2400"/>
              </a:spcBef>
            </a:pPr>
            <a:r>
              <a:rPr lang="es-US" dirty="0">
                <a:latin typeface="Arial" panose="020B0604020202020204" pitchFamily="34" charset="0"/>
                <a:cs typeface="Arial" panose="020B0604020202020204" pitchFamily="34" charset="0"/>
              </a:rPr>
              <a:t>Si hubiera sospecha de anticoagulante lúpico, o si la muestra tuviera anticoagulantes terapéuticos, podría ser útil confirmar la presencia de inhibidores usando un ensayo cromogénico para medir la actividad del </a:t>
            </a:r>
            <a:r>
              <a:rPr lang="es-US" sz="2000" b="0" i="0" u="none" baseline="0" dirty="0">
                <a:latin typeface="Arial" panose="020B0604020202020204" pitchFamily="34" charset="0"/>
                <a:cs typeface="Arial" panose="020B0604020202020204" pitchFamily="34" charset="0"/>
              </a:rPr>
              <a:t>factor residual.</a:t>
            </a:r>
            <a:endParaRPr lang="es-US" sz="20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9B3E2B98-DEDB-4BAA-8F03-4FD8ED2F6E33}"/>
              </a:ext>
            </a:extLst>
          </p:cNvPr>
          <p:cNvSpPr>
            <a:spLocks noGrp="1"/>
          </p:cNvSpPr>
          <p:nvPr>
            <p:ph type="body" sz="quarter" idx="13"/>
          </p:nvPr>
        </p:nvSpPr>
        <p:spPr/>
        <p:txBody>
          <a:bodyPr/>
          <a:lstStyle/>
          <a:p>
            <a:r>
              <a:rPr lang="es-US" dirty="0"/>
              <a:t>TTPA, tiempo de tromboplastina parcial activada; </a:t>
            </a:r>
            <a:r>
              <a:rPr lang="en-CA" noProof="0" dirty="0"/>
              <a:t>LPN, lote de plasma normal.</a:t>
            </a:r>
          </a:p>
        </p:txBody>
      </p:sp>
      <p:pic>
        <p:nvPicPr>
          <p:cNvPr id="5" name="Picture 4">
            <a:extLst>
              <a:ext uri="{FF2B5EF4-FFF2-40B4-BE49-F238E27FC236}">
                <a16:creationId xmlns:a16="http://schemas.microsoft.com/office/drawing/2014/main" id="{16F58ACC-B9E2-D742-92FD-F11F4C6DC38A}"/>
              </a:ext>
            </a:extLst>
          </p:cNvPr>
          <p:cNvPicPr>
            <a:picLocks noChangeAspect="1"/>
          </p:cNvPicPr>
          <p:nvPr/>
        </p:nvPicPr>
        <p:blipFill>
          <a:blip r:embed="rId2">
            <a:biLevel thresh="75000"/>
          </a:blip>
          <a:stretch>
            <a:fillRect/>
          </a:stretch>
        </p:blipFill>
        <p:spPr>
          <a:xfrm>
            <a:off x="8491538" y="4773613"/>
            <a:ext cx="1713379" cy="1765300"/>
          </a:xfrm>
          <a:prstGeom prst="rect">
            <a:avLst/>
          </a:prstGeom>
        </p:spPr>
      </p:pic>
    </p:spTree>
    <p:extLst>
      <p:ext uri="{BB962C8B-B14F-4D97-AF65-F5344CB8AC3E}">
        <p14:creationId xmlns:p14="http://schemas.microsoft.com/office/powerpoint/2010/main" val="2942716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429DC0-4F2C-4D64-8EB7-C66CAE41BA86}"/>
              </a:ext>
            </a:extLst>
          </p:cNvPr>
          <p:cNvSpPr>
            <a:spLocks noGrp="1"/>
          </p:cNvSpPr>
          <p:nvPr>
            <p:ph idx="1"/>
          </p:nvPr>
        </p:nvSpPr>
        <p:spPr/>
        <p:txBody>
          <a:bodyPr>
            <a:normAutofit/>
          </a:bodyPr>
          <a:lstStyle/>
          <a:p>
            <a:pPr marL="0" marR="0" indent="0" algn="l" rtl="0" eaLnBrk="1" fontAlgn="auto" latinLnBrk="0" hangingPunct="1">
              <a:spcAft>
                <a:spcPts val="0"/>
              </a:spcAft>
              <a:buNone/>
            </a:pPr>
            <a:r>
              <a:rPr lang="es-US" b="1" i="0" u="none" strike="noStrike" kern="1200" dirty="0">
                <a:solidFill>
                  <a:srgbClr val="008BB0"/>
                </a:solidFill>
                <a:effectLst/>
                <a:latin typeface="Arial" panose="020B0604020202020204" pitchFamily="34" charset="0"/>
                <a:cs typeface="Arial" panose="020B0604020202020204" pitchFamily="34" charset="0"/>
              </a:rPr>
              <a:t>Recomendación 3.2.37 </a:t>
            </a:r>
            <a:br>
              <a:rPr lang="es-US" b="1" i="0" u="none" strike="noStrike" kern="1200" dirty="0">
                <a:solidFill>
                  <a:srgbClr val="008BB0"/>
                </a:solidFill>
                <a:effectLst/>
                <a:latin typeface="Arial" panose="020B0604020202020204" pitchFamily="34" charset="0"/>
                <a:cs typeface="Arial" panose="020B0604020202020204" pitchFamily="34" charset="0"/>
              </a:rPr>
            </a:br>
            <a:r>
              <a:rPr lang="es-US" dirty="0">
                <a:solidFill>
                  <a:srgbClr val="000000"/>
                </a:solidFill>
                <a:latin typeface="Arial" panose="020B0604020202020204" pitchFamily="34" charset="0"/>
                <a:cs typeface="Arial" panose="020B0604020202020204" pitchFamily="34" charset="0"/>
              </a:rPr>
              <a:t>Para la cuantificación de inhibidores</a:t>
            </a:r>
            <a:r>
              <a:rPr lang="es-US" b="0" i="0" u="none" strike="noStrike" kern="1200" baseline="0" dirty="0">
                <a:solidFill>
                  <a:srgbClr val="000000"/>
                </a:solidFill>
                <a:effectLst/>
                <a:latin typeface="Arial" panose="020B0604020202020204" pitchFamily="34" charset="0"/>
                <a:cs typeface="Arial" panose="020B0604020202020204" pitchFamily="34" charset="0"/>
              </a:rPr>
              <a:t> anti-FVIII, la FMH recomienda que se utilice el </a:t>
            </a:r>
            <a:r>
              <a:rPr lang="es-US" b="1" i="0" u="none" strike="noStrike" kern="1200" baseline="0" dirty="0">
                <a:solidFill>
                  <a:srgbClr val="000000"/>
                </a:solidFill>
                <a:effectLst/>
                <a:latin typeface="Arial" panose="020B0604020202020204" pitchFamily="34" charset="0"/>
                <a:cs typeface="Arial" panose="020B0604020202020204" pitchFamily="34" charset="0"/>
              </a:rPr>
              <a:t>ensayo</a:t>
            </a:r>
            <a:r>
              <a:rPr lang="es-US" b="0" i="0" u="none" strike="noStrike" kern="1200" baseline="0" dirty="0">
                <a:solidFill>
                  <a:srgbClr val="000000"/>
                </a:solidFill>
                <a:effectLst/>
                <a:latin typeface="Arial" panose="020B0604020202020204" pitchFamily="34" charset="0"/>
                <a:cs typeface="Arial" panose="020B0604020202020204" pitchFamily="34" charset="0"/>
              </a:rPr>
              <a:t> </a:t>
            </a:r>
            <a:r>
              <a:rPr lang="es-US" b="1" i="0" u="none" strike="noStrike" kern="1200" baseline="0" dirty="0">
                <a:solidFill>
                  <a:srgbClr val="000000"/>
                </a:solidFill>
                <a:effectLst/>
                <a:latin typeface="Arial" panose="020B0604020202020204" pitchFamily="34" charset="0"/>
                <a:cs typeface="Arial" panose="020B0604020202020204" pitchFamily="34" charset="0"/>
              </a:rPr>
              <a:t>Nijmegen-Bethesda</a:t>
            </a:r>
            <a:r>
              <a:rPr lang="es-US" b="0" i="0" u="none" strike="noStrike" kern="1200" baseline="0" dirty="0">
                <a:solidFill>
                  <a:srgbClr val="000000"/>
                </a:solidFill>
                <a:effectLst/>
                <a:latin typeface="Arial" panose="020B0604020202020204" pitchFamily="34" charset="0"/>
                <a:cs typeface="Arial" panose="020B0604020202020204" pitchFamily="34" charset="0"/>
              </a:rPr>
              <a:t>. </a:t>
            </a:r>
          </a:p>
        </p:txBody>
      </p:sp>
      <p:sp>
        <p:nvSpPr>
          <p:cNvPr id="7" name="Content Placeholder 2">
            <a:extLst>
              <a:ext uri="{FF2B5EF4-FFF2-40B4-BE49-F238E27FC236}">
                <a16:creationId xmlns:a16="http://schemas.microsoft.com/office/drawing/2014/main" id="{691B91AD-84A1-4B31-8D81-F4CA536FF78E}"/>
              </a:ext>
            </a:extLst>
          </p:cNvPr>
          <p:cNvSpPr txBox="1">
            <a:spLocks/>
          </p:cNvSpPr>
          <p:nvPr/>
        </p:nvSpPr>
        <p:spPr>
          <a:xfrm>
            <a:off x="838199" y="3043229"/>
            <a:ext cx="10644739" cy="2304144"/>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eaLnBrk="1" fontAlgn="t" latinLnBrk="0" hangingPunct="1">
              <a:lnSpc>
                <a:spcPct val="100000"/>
              </a:lnSpc>
              <a:spcBef>
                <a:spcPts val="0"/>
              </a:spcBef>
              <a:spcAft>
                <a:spcPts val="0"/>
              </a:spcAft>
              <a:buNone/>
            </a:pPr>
            <a:r>
              <a:rPr lang="es-US" b="1" i="0" u="none" strike="noStrike" kern="1200" baseline="0" dirty="0">
                <a:solidFill>
                  <a:srgbClr val="008BB0"/>
                </a:solidFill>
                <a:effectLst/>
                <a:latin typeface="Arial" panose="020B0604020202020204" pitchFamily="34" charset="0"/>
                <a:cs typeface="Arial" panose="020B0604020202020204" pitchFamily="34" charset="0"/>
              </a:rPr>
              <a:t>OBSERVACIÓN: </a:t>
            </a:r>
            <a:r>
              <a:rPr lang="es-US" dirty="0">
                <a:solidFill>
                  <a:srgbClr val="000000"/>
                </a:solidFill>
                <a:latin typeface="Arial" panose="020B0604020202020204" pitchFamily="34" charset="0"/>
                <a:cs typeface="Arial" panose="020B0604020202020204" pitchFamily="34" charset="0"/>
              </a:rPr>
              <a:t>L</a:t>
            </a:r>
            <a:r>
              <a:rPr lang="es-US" b="0" i="0" u="none" strike="noStrike" kern="1200" baseline="0" dirty="0">
                <a:solidFill>
                  <a:srgbClr val="000000"/>
                </a:solidFill>
                <a:effectLst/>
                <a:latin typeface="Arial" panose="020B0604020202020204" pitchFamily="34" charset="0"/>
                <a:cs typeface="Arial" panose="020B0604020202020204" pitchFamily="34" charset="0"/>
              </a:rPr>
              <a:t>os ensayos Bethesda detectan anticuerpos neutralizantes. </a:t>
            </a:r>
            <a:r>
              <a:rPr lang="es-US" dirty="0">
                <a:solidFill>
                  <a:srgbClr val="000000"/>
                </a:solidFill>
                <a:latin typeface="Arial" panose="020B0604020202020204" pitchFamily="34" charset="0"/>
                <a:cs typeface="Arial" panose="020B0604020202020204" pitchFamily="34" charset="0"/>
              </a:rPr>
              <a:t>Una pequeña proporción de los anticuerpos</a:t>
            </a:r>
            <a:r>
              <a:rPr lang="es-US" b="0" i="0" u="none" strike="noStrike" kern="1200" baseline="0" dirty="0">
                <a:solidFill>
                  <a:srgbClr val="000000"/>
                </a:solidFill>
                <a:effectLst/>
                <a:latin typeface="Arial" panose="020B0604020202020204" pitchFamily="34" charset="0"/>
                <a:cs typeface="Arial" panose="020B0604020202020204" pitchFamily="34" charset="0"/>
              </a:rPr>
              <a:t> anti-FVIII no son neutralizantes, acortan la vida media del FVIII infundido</a:t>
            </a:r>
            <a:r>
              <a:rPr lang="es-US" dirty="0">
                <a:solidFill>
                  <a:srgbClr val="000000"/>
                </a:solidFill>
                <a:latin typeface="Arial" panose="020B0604020202020204" pitchFamily="34" charset="0"/>
                <a:cs typeface="Arial" panose="020B0604020202020204" pitchFamily="34" charset="0"/>
              </a:rPr>
              <a:t>, y no se detectan con los ensayos</a:t>
            </a:r>
            <a:r>
              <a:rPr lang="es-US" b="0" i="0" u="none" strike="noStrike" kern="1200" baseline="0" dirty="0">
                <a:solidFill>
                  <a:srgbClr val="000000"/>
                </a:solidFill>
                <a:effectLst/>
                <a:latin typeface="Arial" panose="020B0604020202020204" pitchFamily="34" charset="0"/>
                <a:cs typeface="Arial" panose="020B0604020202020204" pitchFamily="34" charset="0"/>
              </a:rPr>
              <a:t> Bethesda.</a:t>
            </a:r>
          </a:p>
          <a:p>
            <a:pPr marL="0" indent="0" algn="l" rtl="0" eaLnBrk="1" fontAlgn="t" latinLnBrk="0" hangingPunct="1">
              <a:lnSpc>
                <a:spcPct val="100000"/>
              </a:lnSpc>
              <a:spcBef>
                <a:spcPts val="0"/>
              </a:spcBef>
              <a:spcAft>
                <a:spcPts val="0"/>
              </a:spcAft>
              <a:buNone/>
            </a:pPr>
            <a:endParaRPr lang="es-US" b="0" i="0" u="none" strike="noStrike" dirty="0">
              <a:effectLst/>
              <a:latin typeface="Arial" panose="020B0604020202020204" pitchFamily="34" charset="0"/>
            </a:endParaRPr>
          </a:p>
          <a:p>
            <a:pPr marL="0" indent="0" algn="l" rtl="0" eaLnBrk="1" fontAlgn="t" latinLnBrk="0" hangingPunct="1">
              <a:lnSpc>
                <a:spcPct val="100000"/>
              </a:lnSpc>
              <a:spcBef>
                <a:spcPts val="0"/>
              </a:spcBef>
              <a:spcAft>
                <a:spcPts val="0"/>
              </a:spcAft>
              <a:buNone/>
            </a:pPr>
            <a:r>
              <a:rPr lang="es-US" b="1" i="0" u="none" strike="noStrike" kern="1200" baseline="0" dirty="0">
                <a:solidFill>
                  <a:srgbClr val="008BB0"/>
                </a:solidFill>
                <a:effectLst/>
                <a:latin typeface="Arial" panose="020B0604020202020204" pitchFamily="34" charset="0"/>
                <a:cs typeface="Arial" panose="020B0604020202020204" pitchFamily="34" charset="0"/>
              </a:rPr>
              <a:t>OBSERVACIÓN: </a:t>
            </a:r>
            <a:r>
              <a:rPr lang="es-US" b="0" i="0" u="none" strike="noStrike" kern="1200" baseline="0" dirty="0">
                <a:solidFill>
                  <a:srgbClr val="000000"/>
                </a:solidFill>
                <a:effectLst/>
                <a:latin typeface="Arial" panose="020B0604020202020204" pitchFamily="34" charset="0"/>
                <a:cs typeface="Arial" panose="020B0604020202020204" pitchFamily="34" charset="0"/>
              </a:rPr>
              <a:t>La modificación Nijmegen describe un método específico para tamponar lotes de plasma normal; otros métodos de tamponado podrían ser adecuados.</a:t>
            </a:r>
            <a:endParaRPr lang="es-US" b="0" i="0" u="none" strike="noStrike" dirty="0">
              <a:effectLst/>
              <a:latin typeface="Arial" panose="020B0604020202020204" pitchFamily="34" charset="0"/>
            </a:endParaRPr>
          </a:p>
        </p:txBody>
      </p:sp>
      <p:sp>
        <p:nvSpPr>
          <p:cNvPr id="8" name="Title 1">
            <a:extLst>
              <a:ext uri="{FF2B5EF4-FFF2-40B4-BE49-F238E27FC236}">
                <a16:creationId xmlns:a16="http://schemas.microsoft.com/office/drawing/2014/main" id="{9E6CB8E8-DF76-9C45-A49A-CC14D2A6060B}"/>
              </a:ext>
            </a:extLst>
          </p:cNvPr>
          <p:cNvSpPr>
            <a:spLocks noGrp="1"/>
          </p:cNvSpPr>
          <p:nvPr>
            <p:ph type="title"/>
          </p:nvPr>
        </p:nvSpPr>
        <p:spPr>
          <a:xfrm>
            <a:off x="838199" y="225425"/>
            <a:ext cx="10515599" cy="1090079"/>
          </a:xfrm>
        </p:spPr>
        <p:txBody>
          <a:bodyPr>
            <a:normAutofit/>
          </a:bodyPr>
          <a:lstStyle/>
          <a:p>
            <a:r>
              <a:rPr lang="es-US" dirty="0"/>
              <a:t>Monitoreo de laboratorio: </a:t>
            </a:r>
            <a:r>
              <a:rPr lang="es-US" dirty="0">
                <a:latin typeface="Arial" panose="020B0604020202020204" pitchFamily="34" charset="0"/>
                <a:cs typeface="Arial" panose="020B0604020202020204" pitchFamily="34" charset="0"/>
              </a:rPr>
              <a:t>Inhibidores</a:t>
            </a:r>
            <a:endParaRPr lang="es-US" b="1" dirty="0">
              <a:latin typeface="Arial" panose="020B0604020202020204" pitchFamily="34" charset="0"/>
              <a:cs typeface="Arial" panose="020B0604020202020204" pitchFamily="34" charset="0"/>
            </a:endParaRPr>
          </a:p>
        </p:txBody>
      </p:sp>
      <p:sp>
        <p:nvSpPr>
          <p:cNvPr id="6" name="Text Placeholder 3">
            <a:extLst>
              <a:ext uri="{FF2B5EF4-FFF2-40B4-BE49-F238E27FC236}">
                <a16:creationId xmlns:a16="http://schemas.microsoft.com/office/drawing/2014/main" id="{D479E7ED-A657-470C-877F-B6652E50D30A}"/>
              </a:ext>
            </a:extLst>
          </p:cNvPr>
          <p:cNvSpPr>
            <a:spLocks noGrp="1"/>
          </p:cNvSpPr>
          <p:nvPr>
            <p:ph type="body" sz="quarter" idx="13"/>
          </p:nvPr>
        </p:nvSpPr>
        <p:spPr>
          <a:xfrm>
            <a:off x="838201" y="6356351"/>
            <a:ext cx="9925050" cy="365125"/>
          </a:xfrm>
        </p:spPr>
        <p:txBody>
          <a:bodyPr/>
          <a:lstStyle/>
          <a:p>
            <a:endParaRPr lang="en-CA" dirty="0"/>
          </a:p>
        </p:txBody>
      </p:sp>
    </p:spTree>
    <p:extLst>
      <p:ext uri="{BB962C8B-B14F-4D97-AF65-F5344CB8AC3E}">
        <p14:creationId xmlns:p14="http://schemas.microsoft.com/office/powerpoint/2010/main" val="813642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Content Placeholder 5"/>
          <p:cNvSpPr>
            <a:spLocks noGrp="1"/>
          </p:cNvSpPr>
          <p:nvPr>
            <p:ph idx="1"/>
          </p:nvPr>
        </p:nvSpPr>
        <p:spPr>
          <a:xfrm>
            <a:off x="838199" y="1562100"/>
            <a:ext cx="10750617" cy="4614863"/>
          </a:xfrm>
        </p:spPr>
        <p:txBody>
          <a:bodyPr>
            <a:normAutofit/>
          </a:bodyPr>
          <a:lstStyle/>
          <a:p>
            <a:pPr>
              <a:spcBef>
                <a:spcPts val="1800"/>
              </a:spcBef>
            </a:pPr>
            <a:r>
              <a:rPr lang="es-US" altLang="en-US" dirty="0">
                <a:latin typeface="Arial" panose="020B0604020202020204" pitchFamily="34" charset="0"/>
                <a:cs typeface="Arial" panose="020B0604020202020204" pitchFamily="34" charset="0"/>
              </a:rPr>
              <a:t>El plasma normal tamponado como fuente de FVIII se mezcla con lo siguiente:</a:t>
            </a:r>
          </a:p>
          <a:p>
            <a:pPr lvl="1">
              <a:spcBef>
                <a:spcPts val="600"/>
              </a:spcBef>
            </a:pPr>
            <a:r>
              <a:rPr lang="es-US" altLang="en-US" sz="2000" dirty="0">
                <a:latin typeface="Arial" panose="020B0604020202020204" pitchFamily="34" charset="0"/>
                <a:cs typeface="Arial" panose="020B0604020202020204" pitchFamily="34" charset="0"/>
              </a:rPr>
              <a:t>Plasma desprovisto de FVIII que contenga FVW (mezcla de control)</a:t>
            </a:r>
          </a:p>
          <a:p>
            <a:pPr lvl="1">
              <a:spcBef>
                <a:spcPts val="600"/>
              </a:spcBef>
            </a:pPr>
            <a:r>
              <a:rPr lang="es-US" altLang="en-US" dirty="0">
                <a:latin typeface="Arial" panose="020B0604020202020204" pitchFamily="34" charset="0"/>
                <a:cs typeface="Arial" panose="020B0604020202020204" pitchFamily="34" charset="0"/>
              </a:rPr>
              <a:t>Muestra del paciente</a:t>
            </a:r>
            <a:r>
              <a:rPr lang="es-US" altLang="en-US" sz="2000" dirty="0">
                <a:latin typeface="Arial" panose="020B0604020202020204" pitchFamily="34" charset="0"/>
                <a:cs typeface="Arial" panose="020B0604020202020204" pitchFamily="34" charset="0"/>
              </a:rPr>
              <a:t> (primero destruir cualquier FVIII mediante tratamiento con calor)</a:t>
            </a:r>
          </a:p>
          <a:p>
            <a:pPr>
              <a:spcBef>
                <a:spcPts val="1800"/>
              </a:spcBef>
            </a:pPr>
            <a:r>
              <a:rPr lang="es-US" altLang="en-US" dirty="0">
                <a:latin typeface="Arial" panose="020B0604020202020204" pitchFamily="34" charset="0"/>
                <a:cs typeface="Arial" panose="020B0604020202020204" pitchFamily="34" charset="0"/>
              </a:rPr>
              <a:t>Determinar el FVIII residual después de 2 horas a 37 </a:t>
            </a:r>
            <a:r>
              <a:rPr lang="es-US" altLang="en-US" baseline="30000" dirty="0" err="1">
                <a:latin typeface="Arial" panose="020B0604020202020204" pitchFamily="34" charset="0"/>
                <a:cs typeface="Arial" panose="020B0604020202020204" pitchFamily="34" charset="0"/>
              </a:rPr>
              <a:t>o</a:t>
            </a:r>
            <a:r>
              <a:rPr lang="es-US" altLang="en-US" dirty="0" err="1">
                <a:latin typeface="Arial" panose="020B0604020202020204" pitchFamily="34" charset="0"/>
                <a:cs typeface="Arial" panose="020B0604020202020204" pitchFamily="34" charset="0"/>
              </a:rPr>
              <a:t>C</a:t>
            </a:r>
            <a:r>
              <a:rPr lang="es-US" altLang="en-US" dirty="0">
                <a:latin typeface="Arial" panose="020B0604020202020204" pitchFamily="34" charset="0"/>
                <a:cs typeface="Arial" panose="020B0604020202020204" pitchFamily="34" charset="0"/>
              </a:rPr>
              <a:t> en la prueba comparada con la mezcla de control. </a:t>
            </a:r>
          </a:p>
        </p:txBody>
      </p:sp>
      <p:sp>
        <p:nvSpPr>
          <p:cNvPr id="2" name="Text Placeholder 1">
            <a:extLst>
              <a:ext uri="{FF2B5EF4-FFF2-40B4-BE49-F238E27FC236}">
                <a16:creationId xmlns:a16="http://schemas.microsoft.com/office/drawing/2014/main" id="{EAE8FF17-C0E3-4217-B22B-9F2BBD683DCC}"/>
              </a:ext>
            </a:extLst>
          </p:cNvPr>
          <p:cNvSpPr>
            <a:spLocks noGrp="1"/>
          </p:cNvSpPr>
          <p:nvPr>
            <p:ph type="body" sz="quarter" idx="13"/>
          </p:nvPr>
        </p:nvSpPr>
        <p:spPr/>
        <p:txBody>
          <a:bodyPr/>
          <a:lstStyle/>
          <a:p>
            <a:r>
              <a:rPr lang="en-CA" noProof="0" dirty="0"/>
              <a:t>FVW, factor Von Willebrand.</a:t>
            </a:r>
          </a:p>
        </p:txBody>
      </p:sp>
      <p:sp>
        <p:nvSpPr>
          <p:cNvPr id="8" name="Title 1">
            <a:extLst>
              <a:ext uri="{FF2B5EF4-FFF2-40B4-BE49-F238E27FC236}">
                <a16:creationId xmlns:a16="http://schemas.microsoft.com/office/drawing/2014/main" id="{30A3767E-47D6-E647-B94E-0AD009D38F62}"/>
              </a:ext>
            </a:extLst>
          </p:cNvPr>
          <p:cNvSpPr>
            <a:spLocks noGrp="1"/>
          </p:cNvSpPr>
          <p:nvPr>
            <p:ph type="title"/>
          </p:nvPr>
        </p:nvSpPr>
        <p:spPr>
          <a:xfrm>
            <a:off x="838199" y="225425"/>
            <a:ext cx="10515599" cy="1090079"/>
          </a:xfrm>
        </p:spPr>
        <p:txBody>
          <a:bodyPr>
            <a:normAutofit/>
          </a:bodyPr>
          <a:lstStyle/>
          <a:p>
            <a:r>
              <a:rPr lang="es-US" dirty="0"/>
              <a:t>Monitoreo de laboratorio: </a:t>
            </a:r>
            <a:r>
              <a:rPr lang="es-US" dirty="0">
                <a:latin typeface="Arial" panose="020B0604020202020204" pitchFamily="34" charset="0"/>
                <a:cs typeface="Arial" panose="020B0604020202020204" pitchFamily="34" charset="0"/>
              </a:rPr>
              <a:t>Inhibidores</a:t>
            </a:r>
            <a:endParaRPr lang="es-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8092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429DC0-4F2C-4D64-8EB7-C66CAE41BA86}"/>
              </a:ext>
            </a:extLst>
          </p:cNvPr>
          <p:cNvSpPr>
            <a:spLocks noGrp="1"/>
          </p:cNvSpPr>
          <p:nvPr>
            <p:ph idx="1"/>
          </p:nvPr>
        </p:nvSpPr>
        <p:spPr>
          <a:xfrm>
            <a:off x="838200" y="1318312"/>
            <a:ext cx="9942095" cy="1877276"/>
          </a:xfrm>
        </p:spPr>
        <p:txBody>
          <a:bodyPr>
            <a:normAutofit/>
          </a:bodyPr>
          <a:lstStyle/>
          <a:p>
            <a:pPr marL="0" indent="0" algn="l" rtl="0" eaLnBrk="1" fontAlgn="t" latinLnBrk="0" hangingPunct="1">
              <a:spcBef>
                <a:spcPts val="0"/>
              </a:spcBef>
              <a:spcAft>
                <a:spcPts val="0"/>
              </a:spcAft>
              <a:buNone/>
            </a:pPr>
            <a:r>
              <a:rPr lang="es-US" b="1" i="0" u="none" strike="noStrike" kern="1200" dirty="0">
                <a:solidFill>
                  <a:srgbClr val="008BB0"/>
                </a:solidFill>
                <a:effectLst/>
                <a:latin typeface="Arial" panose="020B0604020202020204" pitchFamily="34" charset="0"/>
                <a:cs typeface="Arial" panose="020B0604020202020204" pitchFamily="34" charset="0"/>
              </a:rPr>
              <a:t>Recomendación 3.2.35 </a:t>
            </a:r>
            <a:endParaRPr lang="es-US" b="0" i="0" u="none" strike="noStrike" dirty="0">
              <a:effectLst/>
              <a:latin typeface="Arial" panose="020B0604020202020204" pitchFamily="34" charset="0"/>
            </a:endParaRPr>
          </a:p>
          <a:p>
            <a:pPr marL="0" indent="0" algn="l" rtl="0" eaLnBrk="1" fontAlgn="t" latinLnBrk="0" hangingPunct="1">
              <a:spcBef>
                <a:spcPts val="0"/>
              </a:spcBef>
              <a:spcAft>
                <a:spcPts val="0"/>
              </a:spcAft>
              <a:buNone/>
            </a:pPr>
            <a:r>
              <a:rPr lang="es-US" dirty="0">
                <a:solidFill>
                  <a:srgbClr val="000000"/>
                </a:solidFill>
                <a:latin typeface="Arial" panose="020B0604020202020204" pitchFamily="34" charset="0"/>
                <a:cs typeface="Arial" panose="020B0604020202020204" pitchFamily="34" charset="0"/>
              </a:rPr>
              <a:t>Para la determinación de inhibidores </a:t>
            </a:r>
            <a:r>
              <a:rPr lang="es-US" b="0" i="0" u="none" strike="noStrike" kern="1200" baseline="0" dirty="0">
                <a:solidFill>
                  <a:srgbClr val="000000"/>
                </a:solidFill>
                <a:effectLst/>
                <a:latin typeface="Arial" panose="020B0604020202020204" pitchFamily="34" charset="0"/>
                <a:cs typeface="Arial" panose="020B0604020202020204" pitchFamily="34" charset="0"/>
              </a:rPr>
              <a:t>anti-FVIII en una muestra que contenga más de 5 UI/dL de actividad del FVIII, la FMH recomienda que, antes de la prueba, la muestra se </a:t>
            </a:r>
            <a:r>
              <a:rPr lang="es-US" b="1" i="0" u="none" strike="noStrike" kern="1200" baseline="0" dirty="0">
                <a:solidFill>
                  <a:srgbClr val="000000"/>
                </a:solidFill>
                <a:effectLst/>
                <a:latin typeface="Arial" panose="020B0604020202020204" pitchFamily="34" charset="0"/>
                <a:cs typeface="Arial" panose="020B0604020202020204" pitchFamily="34" charset="0"/>
              </a:rPr>
              <a:t>caliente a 56 °C por 30 minutos y se centrifugue a temperatura ambiente </a:t>
            </a:r>
            <a:r>
              <a:rPr lang="es-US" b="0" i="0" u="none" strike="noStrike" kern="1200" baseline="0" dirty="0">
                <a:solidFill>
                  <a:srgbClr val="000000"/>
                </a:solidFill>
                <a:effectLst/>
                <a:latin typeface="Arial" panose="020B0604020202020204" pitchFamily="34" charset="0"/>
                <a:cs typeface="Arial" panose="020B0604020202020204" pitchFamily="34" charset="0"/>
              </a:rPr>
              <a:t>por un mínimo de 1700 g durante por lo menos 5 minutos. </a:t>
            </a:r>
            <a:endParaRPr lang="es-US" b="0" i="0" u="none" strike="noStrike" dirty="0">
              <a:effectLst/>
              <a:latin typeface="Arial" panose="020B0604020202020204" pitchFamily="34" charset="0"/>
            </a:endParaRPr>
          </a:p>
        </p:txBody>
      </p:sp>
      <p:sp>
        <p:nvSpPr>
          <p:cNvPr id="7" name="Content Placeholder 2">
            <a:extLst>
              <a:ext uri="{FF2B5EF4-FFF2-40B4-BE49-F238E27FC236}">
                <a16:creationId xmlns:a16="http://schemas.microsoft.com/office/drawing/2014/main" id="{47BB2667-2F23-4905-9AF3-FA3E77D1E1DF}"/>
              </a:ext>
            </a:extLst>
          </p:cNvPr>
          <p:cNvSpPr txBox="1">
            <a:spLocks/>
          </p:cNvSpPr>
          <p:nvPr/>
        </p:nvSpPr>
        <p:spPr>
          <a:xfrm>
            <a:off x="838199" y="3429001"/>
            <a:ext cx="10115349" cy="2304144"/>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eaLnBrk="1" fontAlgn="t" latinLnBrk="0" hangingPunct="1">
              <a:lnSpc>
                <a:spcPct val="100000"/>
              </a:lnSpc>
              <a:spcBef>
                <a:spcPts val="0"/>
              </a:spcBef>
              <a:spcAft>
                <a:spcPts val="0"/>
              </a:spcAft>
              <a:buNone/>
            </a:pPr>
            <a:r>
              <a:rPr lang="es-US" b="1" i="0" u="none" strike="noStrike" kern="1200" baseline="0" dirty="0">
                <a:solidFill>
                  <a:srgbClr val="008BB0"/>
                </a:solidFill>
                <a:effectLst/>
                <a:latin typeface="Arial" panose="020B0604020202020204" pitchFamily="34" charset="0"/>
                <a:cs typeface="Arial" panose="020B0604020202020204" pitchFamily="34" charset="0"/>
              </a:rPr>
              <a:t>OBSERVACIÓN: </a:t>
            </a:r>
            <a:r>
              <a:rPr lang="es-US" dirty="0">
                <a:solidFill>
                  <a:srgbClr val="000000"/>
                </a:solidFill>
                <a:latin typeface="Arial" panose="020B0604020202020204" pitchFamily="34" charset="0"/>
                <a:cs typeface="Arial" panose="020B0604020202020204" pitchFamily="34" charset="0"/>
              </a:rPr>
              <a:t>El límite de cuantificación del ensayo </a:t>
            </a:r>
            <a:r>
              <a:rPr lang="es-US" b="0" i="0" u="none" strike="noStrike" kern="1200" baseline="0" dirty="0">
                <a:solidFill>
                  <a:srgbClr val="000000"/>
                </a:solidFill>
                <a:effectLst/>
                <a:latin typeface="Arial" panose="020B0604020202020204" pitchFamily="34" charset="0"/>
                <a:cs typeface="Arial" panose="020B0604020202020204" pitchFamily="34" charset="0"/>
              </a:rPr>
              <a:t>Nijmegen-Bethesda para la detección de inhibidores del FVIII es de alrededor de 0.6 UB/mL.</a:t>
            </a:r>
            <a:endParaRPr lang="es-US" b="0" i="0" u="none" strike="noStrike" dirty="0">
              <a:effectLst/>
              <a:latin typeface="Arial" panose="020B0604020202020204" pitchFamily="34" charset="0"/>
            </a:endParaRPr>
          </a:p>
          <a:p>
            <a:pPr marL="0" indent="0" algn="l" rtl="0" eaLnBrk="1" fontAlgn="t" latinLnBrk="0" hangingPunct="1">
              <a:lnSpc>
                <a:spcPct val="100000"/>
              </a:lnSpc>
              <a:spcBef>
                <a:spcPts val="0"/>
              </a:spcBef>
              <a:spcAft>
                <a:spcPts val="0"/>
              </a:spcAft>
              <a:buNone/>
            </a:pPr>
            <a:endParaRPr lang="es-US" b="1" i="0" u="none" strike="noStrike" kern="1200" baseline="0" dirty="0">
              <a:solidFill>
                <a:srgbClr val="008BB0"/>
              </a:solidFill>
              <a:effectLst/>
              <a:latin typeface="Arial" panose="020B0604020202020204" pitchFamily="34" charset="0"/>
              <a:cs typeface="Arial" panose="020B0604020202020204" pitchFamily="34" charset="0"/>
            </a:endParaRPr>
          </a:p>
          <a:p>
            <a:pPr marL="0" indent="0" algn="l" rtl="0" eaLnBrk="1" fontAlgn="t" latinLnBrk="0" hangingPunct="1">
              <a:lnSpc>
                <a:spcPct val="100000"/>
              </a:lnSpc>
              <a:spcBef>
                <a:spcPts val="0"/>
              </a:spcBef>
              <a:spcAft>
                <a:spcPts val="0"/>
              </a:spcAft>
              <a:buNone/>
            </a:pPr>
            <a:r>
              <a:rPr lang="es-US" b="1" i="0" u="none" strike="noStrike" kern="1200" baseline="0" dirty="0">
                <a:solidFill>
                  <a:srgbClr val="008BB0"/>
                </a:solidFill>
                <a:effectLst/>
                <a:latin typeface="Arial" panose="020B0604020202020204" pitchFamily="34" charset="0"/>
                <a:cs typeface="Arial" panose="020B0604020202020204" pitchFamily="34" charset="0"/>
              </a:rPr>
              <a:t>OBSERVACIÓN: </a:t>
            </a:r>
            <a:r>
              <a:rPr lang="es-US" b="0" i="0" u="none" strike="noStrike" kern="1200" baseline="0" dirty="0">
                <a:solidFill>
                  <a:srgbClr val="000000"/>
                </a:solidFill>
                <a:effectLst/>
                <a:latin typeface="Arial" panose="020B0604020202020204" pitchFamily="34" charset="0"/>
                <a:cs typeface="Arial" panose="020B0604020202020204" pitchFamily="34" charset="0"/>
              </a:rPr>
              <a:t>El ensayo Nijmegen-Bethesda para la detección de inhibidores del FVIII requiere el uso de lotes </a:t>
            </a:r>
            <a:r>
              <a:rPr lang="es-US" dirty="0">
                <a:solidFill>
                  <a:srgbClr val="000000"/>
                </a:solidFill>
                <a:latin typeface="Arial" panose="020B0604020202020204" pitchFamily="34" charset="0"/>
                <a:cs typeface="Arial" panose="020B0604020202020204" pitchFamily="34" charset="0"/>
              </a:rPr>
              <a:t>de plasma normal tamponado como fuente de </a:t>
            </a:r>
            <a:r>
              <a:rPr lang="es-US" b="0" i="0" u="none" strike="noStrike" kern="1200" baseline="0" dirty="0">
                <a:solidFill>
                  <a:srgbClr val="000000"/>
                </a:solidFill>
                <a:effectLst/>
                <a:latin typeface="Arial" panose="020B0604020202020204" pitchFamily="34" charset="0"/>
                <a:cs typeface="Arial" panose="020B0604020202020204" pitchFamily="34" charset="0"/>
              </a:rPr>
              <a:t>FVIII, que luego se mezclan con un volumen igual de plasma sin FVIII para preparar la mezcla de control.</a:t>
            </a:r>
            <a:endParaRPr lang="es-US" b="0" i="0" u="none" strike="noStrike" dirty="0">
              <a:effectLst/>
              <a:latin typeface="Arial" panose="020B0604020202020204" pitchFamily="34" charset="0"/>
            </a:endParaRPr>
          </a:p>
        </p:txBody>
      </p:sp>
      <p:sp>
        <p:nvSpPr>
          <p:cNvPr id="8" name="Title 1">
            <a:extLst>
              <a:ext uri="{FF2B5EF4-FFF2-40B4-BE49-F238E27FC236}">
                <a16:creationId xmlns:a16="http://schemas.microsoft.com/office/drawing/2014/main" id="{3B1677E5-1D80-8443-8484-A117EABE803C}"/>
              </a:ext>
            </a:extLst>
          </p:cNvPr>
          <p:cNvSpPr>
            <a:spLocks noGrp="1"/>
          </p:cNvSpPr>
          <p:nvPr>
            <p:ph type="title"/>
          </p:nvPr>
        </p:nvSpPr>
        <p:spPr>
          <a:xfrm>
            <a:off x="838199" y="225425"/>
            <a:ext cx="10515599" cy="1090079"/>
          </a:xfrm>
        </p:spPr>
        <p:txBody>
          <a:bodyPr>
            <a:normAutofit/>
          </a:bodyPr>
          <a:lstStyle/>
          <a:p>
            <a:r>
              <a:rPr lang="es-US" dirty="0"/>
              <a:t>Monitoreo de laboratorio: </a:t>
            </a:r>
            <a:r>
              <a:rPr lang="es-US" dirty="0">
                <a:latin typeface="Arial" panose="020B0604020202020204" pitchFamily="34" charset="0"/>
                <a:cs typeface="Arial" panose="020B0604020202020204" pitchFamily="34" charset="0"/>
              </a:rPr>
              <a:t>Inhibidores</a:t>
            </a:r>
            <a:endParaRPr lang="es-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0344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BD85A-67D7-4D87-ADE5-7BF389839F38}"/>
              </a:ext>
            </a:extLst>
          </p:cNvPr>
          <p:cNvSpPr>
            <a:spLocks noGrp="1"/>
          </p:cNvSpPr>
          <p:nvPr>
            <p:ph type="title"/>
          </p:nvPr>
        </p:nvSpPr>
        <p:spPr/>
        <p:txBody>
          <a:bodyPr>
            <a:normAutofit/>
          </a:bodyPr>
          <a:lstStyle/>
          <a:p>
            <a:r>
              <a:rPr lang="es-US" dirty="0"/>
              <a:t>Monitoreo de laboratorio: </a:t>
            </a:r>
            <a:r>
              <a:rPr lang="es-US" dirty="0">
                <a:latin typeface="Arial" panose="020B0604020202020204" pitchFamily="34" charset="0"/>
                <a:cs typeface="Arial" panose="020B0604020202020204" pitchFamily="34" charset="0"/>
              </a:rPr>
              <a:t>Aseguramiento de la calidad</a:t>
            </a:r>
            <a:endParaRPr lang="es-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7DD02E7-F555-4C47-951D-01FC94BCF2D0}"/>
              </a:ext>
            </a:extLst>
          </p:cNvPr>
          <p:cNvSpPr>
            <a:spLocks noGrp="1"/>
          </p:cNvSpPr>
          <p:nvPr>
            <p:ph idx="1"/>
          </p:nvPr>
        </p:nvSpPr>
        <p:spPr/>
        <p:txBody>
          <a:bodyPr>
            <a:normAutofit/>
          </a:bodyPr>
          <a:lstStyle/>
          <a:p>
            <a:pPr algn="l">
              <a:spcBef>
                <a:spcPts val="600"/>
              </a:spcBef>
            </a:pPr>
            <a:r>
              <a:rPr lang="es-US" b="0" i="0" u="none" strike="noStrike" baseline="0" dirty="0">
                <a:latin typeface="Arial" panose="020B0604020202020204" pitchFamily="34" charset="0"/>
                <a:cs typeface="Arial" panose="020B0604020202020204" pitchFamily="34" charset="0"/>
              </a:rPr>
              <a:t>El control </a:t>
            </a:r>
            <a:r>
              <a:rPr lang="es-US" b="1" i="0" u="none" strike="noStrike" baseline="0" dirty="0">
                <a:latin typeface="Arial" panose="020B0604020202020204" pitchFamily="34" charset="0"/>
                <a:cs typeface="Arial" panose="020B0604020202020204" pitchFamily="34" charset="0"/>
              </a:rPr>
              <a:t>interno</a:t>
            </a:r>
            <a:r>
              <a:rPr lang="es-US" b="0" i="0" u="none" strike="noStrike" baseline="0" dirty="0">
                <a:latin typeface="Arial" panose="020B0604020202020204" pitchFamily="34" charset="0"/>
                <a:cs typeface="Arial" panose="020B0604020202020204" pitchFamily="34" charset="0"/>
              </a:rPr>
              <a:t> de la calidad se utiliza para determinar si una serie de técnicas y procedimientos se </a:t>
            </a:r>
            <a:r>
              <a:rPr lang="es-US" b="1" i="0" u="none" strike="noStrike" baseline="0" dirty="0">
                <a:latin typeface="Arial" panose="020B0604020202020204" pitchFamily="34" charset="0"/>
                <a:cs typeface="Arial" panose="020B0604020202020204" pitchFamily="34" charset="0"/>
              </a:rPr>
              <a:t>implementan consistentemente durante un periodo determinado</a:t>
            </a:r>
            <a:r>
              <a:rPr lang="es-US" dirty="0">
                <a:latin typeface="Arial" panose="020B0604020202020204" pitchFamily="34" charset="0"/>
                <a:cs typeface="Arial" panose="020B0604020202020204" pitchFamily="34" charset="0"/>
              </a:rPr>
              <a:t>. </a:t>
            </a:r>
          </a:p>
          <a:p>
            <a:pPr algn="l">
              <a:spcBef>
                <a:spcPts val="600"/>
              </a:spcBef>
            </a:pPr>
            <a:endParaRPr lang="es-US" b="1" i="0" u="none" strike="noStrike" baseline="0" dirty="0">
              <a:latin typeface="Arial" panose="020B0604020202020204" pitchFamily="34" charset="0"/>
              <a:cs typeface="Arial" panose="020B0604020202020204" pitchFamily="34" charset="0"/>
            </a:endParaRPr>
          </a:p>
          <a:p>
            <a:pPr algn="l">
              <a:spcBef>
                <a:spcPts val="600"/>
              </a:spcBef>
            </a:pPr>
            <a:r>
              <a:rPr lang="es-US" dirty="0"/>
              <a:t>La valoración </a:t>
            </a:r>
            <a:r>
              <a:rPr lang="es-US" b="1" dirty="0"/>
              <a:t>externa</a:t>
            </a:r>
            <a:r>
              <a:rPr lang="es-US" dirty="0"/>
              <a:t> ayuda a determinar el </a:t>
            </a:r>
            <a:r>
              <a:rPr lang="es-US" b="1" dirty="0"/>
              <a:t>grado de concordancia</a:t>
            </a:r>
            <a:r>
              <a:rPr lang="es-US" dirty="0"/>
              <a:t> entre los resultados del laboratorio local y los resultados obtenidos por otros centros. </a:t>
            </a:r>
            <a:endParaRPr lang="es-US" b="0" i="0" u="none" strike="noStrike" baseline="0" dirty="0">
              <a:latin typeface="Arial" panose="020B0604020202020204" pitchFamily="34" charset="0"/>
              <a:cs typeface="Arial" panose="020B0604020202020204" pitchFamily="34" charset="0"/>
            </a:endParaRPr>
          </a:p>
          <a:p>
            <a:pPr lvl="1">
              <a:spcBef>
                <a:spcPts val="600"/>
              </a:spcBef>
            </a:pPr>
            <a:r>
              <a:rPr lang="es-US" dirty="0">
                <a:latin typeface="Arial" panose="020B0604020202020204" pitchFamily="34" charset="0"/>
                <a:cs typeface="Arial" panose="020B0604020202020204" pitchFamily="34" charset="0"/>
              </a:rPr>
              <a:t>Para que un laboratorio pueda lograr un alto grado de confiabilidad en sus pruebas, y para participar con éxito en un programa de valoración externa de la calidad, el laboratorio debe tener acceso a lo siguiente</a:t>
            </a:r>
            <a:r>
              <a:rPr lang="es-US" sz="2000" b="0" i="0" u="none" strike="noStrike" baseline="0" dirty="0">
                <a:latin typeface="Arial" panose="020B0604020202020204" pitchFamily="34" charset="0"/>
                <a:cs typeface="Arial" panose="020B0604020202020204" pitchFamily="34" charset="0"/>
              </a:rPr>
              <a:t>:</a:t>
            </a:r>
          </a:p>
          <a:p>
            <a:pPr lvl="2">
              <a:spcBef>
                <a:spcPts val="600"/>
              </a:spcBef>
            </a:pPr>
            <a:r>
              <a:rPr lang="es-US" sz="2000" dirty="0">
                <a:latin typeface="Arial" panose="020B0604020202020204" pitchFamily="34" charset="0"/>
                <a:cs typeface="Arial" panose="020B0604020202020204" pitchFamily="34" charset="0"/>
              </a:rPr>
              <a:t>Técnicas y reactivos adecuados.</a:t>
            </a:r>
            <a:r>
              <a:rPr lang="es-US" sz="2000" b="0" i="0" u="none" strike="noStrike" baseline="0" dirty="0">
                <a:latin typeface="Arial" panose="020B0604020202020204" pitchFamily="34" charset="0"/>
                <a:cs typeface="Arial" panose="020B0604020202020204" pitchFamily="34" charset="0"/>
              </a:rPr>
              <a:t> </a:t>
            </a:r>
          </a:p>
          <a:p>
            <a:pPr lvl="2">
              <a:spcBef>
                <a:spcPts val="600"/>
              </a:spcBef>
            </a:pPr>
            <a:r>
              <a:rPr lang="es-US" sz="2000" dirty="0">
                <a:latin typeface="Arial" panose="020B0604020202020204" pitchFamily="34" charset="0"/>
                <a:cs typeface="Arial" panose="020B0604020202020204" pitchFamily="34" charset="0"/>
              </a:rPr>
              <a:t>Número apropiado de personal debidamente capacitado.</a:t>
            </a:r>
          </a:p>
        </p:txBody>
      </p:sp>
    </p:spTree>
    <p:extLst>
      <p:ext uri="{BB962C8B-B14F-4D97-AF65-F5344CB8AC3E}">
        <p14:creationId xmlns:p14="http://schemas.microsoft.com/office/powerpoint/2010/main" val="4082010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1D6C1-DA59-4362-B71C-AAE5FF9178D4}"/>
              </a:ext>
            </a:extLst>
          </p:cNvPr>
          <p:cNvSpPr>
            <a:spLocks noGrp="1"/>
          </p:cNvSpPr>
          <p:nvPr>
            <p:ph type="ctrTitle"/>
          </p:nvPr>
        </p:nvSpPr>
        <p:spPr/>
        <p:txBody>
          <a:bodyPr>
            <a:normAutofit/>
          </a:bodyPr>
          <a:lstStyle/>
          <a:p>
            <a:pPr>
              <a:lnSpc>
                <a:spcPct val="100000"/>
              </a:lnSpc>
            </a:pPr>
            <a:r>
              <a:rPr lang="es-US" sz="4000" dirty="0">
                <a:solidFill>
                  <a:srgbClr val="008BB0"/>
                </a:solidFill>
                <a:ea typeface="+mn-ea"/>
                <a:cs typeface="+mn-cs"/>
              </a:rPr>
              <a:t>Capítulo 3: Diagnóstico y monitoreo de laboratorio</a:t>
            </a:r>
            <a:endParaRPr lang="es-US" sz="4000" dirty="0"/>
          </a:p>
        </p:txBody>
      </p:sp>
      <p:sp>
        <p:nvSpPr>
          <p:cNvPr id="5" name="Subtitle 4">
            <a:extLst>
              <a:ext uri="{FF2B5EF4-FFF2-40B4-BE49-F238E27FC236}">
                <a16:creationId xmlns:a16="http://schemas.microsoft.com/office/drawing/2014/main" id="{A08DB6CA-9BCD-4B3D-8166-A8CD815F2B2B}"/>
              </a:ext>
            </a:extLst>
          </p:cNvPr>
          <p:cNvSpPr>
            <a:spLocks noGrp="1"/>
          </p:cNvSpPr>
          <p:nvPr>
            <p:ph type="subTitle" idx="1"/>
          </p:nvPr>
        </p:nvSpPr>
        <p:spPr>
          <a:xfrm>
            <a:off x="1219200" y="3602038"/>
            <a:ext cx="10045700" cy="2646362"/>
          </a:xfrm>
        </p:spPr>
        <p:txBody>
          <a:bodyPr>
            <a:noAutofit/>
          </a:bodyPr>
          <a:lstStyle/>
          <a:p>
            <a:pPr>
              <a:spcBef>
                <a:spcPts val="0"/>
              </a:spcBef>
            </a:pPr>
            <a:r>
              <a:rPr lang="en-CA" sz="3000" b="1" noProof="0" dirty="0">
                <a:ea typeface="+mn-ea"/>
                <a:cs typeface="+mn-cs"/>
              </a:rPr>
              <a:t>Steven Kitchen, PhD </a:t>
            </a:r>
          </a:p>
          <a:p>
            <a:pPr>
              <a:spcBef>
                <a:spcPts val="0"/>
              </a:spcBef>
            </a:pPr>
            <a:r>
              <a:rPr lang="es-US" sz="2000" dirty="0"/>
              <a:t>Científico clínico</a:t>
            </a:r>
          </a:p>
          <a:p>
            <a:pPr>
              <a:spcBef>
                <a:spcPts val="0"/>
              </a:spcBef>
            </a:pPr>
            <a:r>
              <a:rPr lang="es-US" sz="2000" dirty="0"/>
              <a:t>Departamento de Coagulación, Hospital Royal Hallamshire</a:t>
            </a:r>
          </a:p>
          <a:p>
            <a:pPr>
              <a:spcBef>
                <a:spcPts val="0"/>
              </a:spcBef>
            </a:pPr>
            <a:r>
              <a:rPr lang="es-US" sz="2000" dirty="0"/>
              <a:t>Sheffield, Reino Unido</a:t>
            </a:r>
          </a:p>
          <a:p>
            <a:endParaRPr lang="en-CA" noProof="0" dirty="0"/>
          </a:p>
        </p:txBody>
      </p:sp>
    </p:spTree>
    <p:extLst>
      <p:ext uri="{BB962C8B-B14F-4D97-AF65-F5344CB8AC3E}">
        <p14:creationId xmlns:p14="http://schemas.microsoft.com/office/powerpoint/2010/main" val="2999102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9F3C8-48AD-4636-BC41-5814E8D62F5D}"/>
              </a:ext>
            </a:extLst>
          </p:cNvPr>
          <p:cNvSpPr>
            <a:spLocks noGrp="1"/>
          </p:cNvSpPr>
          <p:nvPr>
            <p:ph type="title"/>
          </p:nvPr>
        </p:nvSpPr>
        <p:spPr>
          <a:xfrm>
            <a:off x="838199" y="129173"/>
            <a:ext cx="10515599" cy="1090079"/>
          </a:xfrm>
        </p:spPr>
        <p:txBody>
          <a:bodyPr>
            <a:normAutofit/>
          </a:bodyPr>
          <a:lstStyle/>
          <a:p>
            <a:r>
              <a:rPr lang="es-US" dirty="0"/>
              <a:t>Monitoreo de laboratorio: </a:t>
            </a:r>
            <a:r>
              <a:rPr lang="es-US" dirty="0">
                <a:latin typeface="Arial" panose="020B0604020202020204" pitchFamily="34" charset="0"/>
                <a:cs typeface="Arial" panose="020B0604020202020204" pitchFamily="34" charset="0"/>
              </a:rPr>
              <a:t>Aseguramiento de la calidad</a:t>
            </a:r>
            <a:endParaRPr lang="es-US" dirty="0"/>
          </a:p>
        </p:txBody>
      </p:sp>
      <p:sp>
        <p:nvSpPr>
          <p:cNvPr id="3" name="Content Placeholder 2">
            <a:extLst>
              <a:ext uri="{FF2B5EF4-FFF2-40B4-BE49-F238E27FC236}">
                <a16:creationId xmlns:a16="http://schemas.microsoft.com/office/drawing/2014/main" id="{18FBC9C5-4124-4A7C-8A7D-BA5BE15BE2B7}"/>
              </a:ext>
            </a:extLst>
          </p:cNvPr>
          <p:cNvSpPr>
            <a:spLocks noGrp="1"/>
          </p:cNvSpPr>
          <p:nvPr>
            <p:ph idx="1"/>
          </p:nvPr>
        </p:nvSpPr>
        <p:spPr>
          <a:xfrm>
            <a:off x="838198" y="1337562"/>
            <a:ext cx="10515600" cy="3378116"/>
          </a:xfrm>
        </p:spPr>
        <p:txBody>
          <a:bodyPr>
            <a:normAutofit/>
          </a:bodyPr>
          <a:lstStyle/>
          <a:p>
            <a:pPr marL="0" indent="0">
              <a:buNone/>
            </a:pPr>
            <a:r>
              <a:rPr lang="es-US" b="1" dirty="0">
                <a:solidFill>
                  <a:schemeClr val="accent1"/>
                </a:solidFill>
              </a:rPr>
              <a:t>Recomendación 3.4.1 </a:t>
            </a:r>
            <a:br>
              <a:rPr lang="es-US" dirty="0"/>
            </a:br>
            <a:r>
              <a:rPr lang="es-US" dirty="0"/>
              <a:t>La FMH recomienda enfáticamente que los laboratorios de coagulación implementen programas de aseguramiento de la calidad para todos los sistemas de laboratorio a fin de garantizar la observancia de la calidad, y la confiabilidad de los procedimientos y los reportes de pruebas de laboratorio hematológicas para el diagnóstico y el tratamiento de la hemofilia.</a:t>
            </a:r>
          </a:p>
          <a:p>
            <a:pPr marL="0" indent="0">
              <a:buNone/>
            </a:pPr>
            <a:r>
              <a:rPr lang="es-US" b="1" dirty="0">
                <a:solidFill>
                  <a:schemeClr val="accent1"/>
                </a:solidFill>
              </a:rPr>
              <a:t>Recomendación 3.4.3 </a:t>
            </a:r>
            <a:br>
              <a:rPr lang="es-US" b="1" dirty="0"/>
            </a:br>
            <a:r>
              <a:rPr lang="es-US" dirty="0"/>
              <a:t>La FMH recomienda enfáticamente que los laboratorios clínicos participen de manera habitual en la valoración externa de la calidad de cada uno de los ensayos utilizados para el diagnóstico y tratamiento de la hemofilia. </a:t>
            </a:r>
          </a:p>
        </p:txBody>
      </p:sp>
      <p:sp>
        <p:nvSpPr>
          <p:cNvPr id="6" name="Content Placeholder 2">
            <a:extLst>
              <a:ext uri="{FF2B5EF4-FFF2-40B4-BE49-F238E27FC236}">
                <a16:creationId xmlns:a16="http://schemas.microsoft.com/office/drawing/2014/main" id="{98D92CFD-B1A5-4DC8-94BE-97D77E4C80CE}"/>
              </a:ext>
            </a:extLst>
          </p:cNvPr>
          <p:cNvSpPr txBox="1">
            <a:spLocks/>
          </p:cNvSpPr>
          <p:nvPr/>
        </p:nvSpPr>
        <p:spPr>
          <a:xfrm>
            <a:off x="934452" y="5023686"/>
            <a:ext cx="9326079" cy="1341585"/>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t">
              <a:lnSpc>
                <a:spcPct val="100000"/>
              </a:lnSpc>
              <a:spcBef>
                <a:spcPts val="0"/>
              </a:spcBef>
              <a:buNone/>
            </a:pPr>
            <a:r>
              <a:rPr lang="es-US" b="1" i="0" u="none" strike="noStrike" baseline="0" dirty="0">
                <a:solidFill>
                  <a:schemeClr val="accent1"/>
                </a:solidFill>
                <a:latin typeface="Arial" panose="020B0604020202020204" pitchFamily="34" charset="0"/>
                <a:cs typeface="Arial" panose="020B0604020202020204" pitchFamily="34" charset="0"/>
              </a:rPr>
              <a:t>OBSERVACIÓN: </a:t>
            </a:r>
            <a:r>
              <a:rPr lang="es-US" i="0" u="none" strike="noStrike" baseline="0" dirty="0">
                <a:solidFill>
                  <a:srgbClr val="000000"/>
                </a:solidFill>
                <a:latin typeface="Arial" panose="020B0604020202020204" pitchFamily="34" charset="0"/>
                <a:cs typeface="Arial" panose="020B0604020202020204" pitchFamily="34" charset="0"/>
              </a:rPr>
              <a:t>La participación en el Esquema</a:t>
            </a:r>
            <a:r>
              <a:rPr lang="es-US" dirty="0">
                <a:solidFill>
                  <a:srgbClr val="000000"/>
                </a:solidFill>
                <a:latin typeface="Arial" panose="020B0604020202020204" pitchFamily="34" charset="0"/>
                <a:cs typeface="Arial" panose="020B0604020202020204" pitchFamily="34" charset="0"/>
              </a:rPr>
              <a:t> Internacional de Valoración Externa de la Calidad </a:t>
            </a:r>
            <a:r>
              <a:rPr lang="es-US" i="0" u="none" strike="noStrike" baseline="0" dirty="0">
                <a:solidFill>
                  <a:srgbClr val="000000"/>
                </a:solidFill>
                <a:latin typeface="Arial" panose="020B0604020202020204" pitchFamily="34" charset="0"/>
                <a:cs typeface="Arial" panose="020B0604020202020204" pitchFamily="34" charset="0"/>
              </a:rPr>
              <a:t>(IEQAS) de la FMH permite a los laboratorios mejorar y estandarizar las pruebas de laboratorio para la hemofilia.</a:t>
            </a:r>
            <a:endParaRPr lang="es-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1437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82CF1-1B3B-DE44-A93A-E7BA3A136BBC}"/>
              </a:ext>
            </a:extLst>
          </p:cNvPr>
          <p:cNvSpPr>
            <a:spLocks noGrp="1"/>
          </p:cNvSpPr>
          <p:nvPr>
            <p:ph type="title"/>
          </p:nvPr>
        </p:nvSpPr>
        <p:spPr>
          <a:xfrm>
            <a:off x="838199" y="225425"/>
            <a:ext cx="10515599" cy="1090079"/>
          </a:xfrm>
        </p:spPr>
        <p:txBody>
          <a:bodyPr>
            <a:normAutofit/>
          </a:bodyPr>
          <a:lstStyle/>
          <a:p>
            <a:r>
              <a:rPr lang="es-US" dirty="0"/>
              <a:t>Conclusiones</a:t>
            </a:r>
          </a:p>
        </p:txBody>
      </p:sp>
      <p:sp>
        <p:nvSpPr>
          <p:cNvPr id="3" name="Content Placeholder 2">
            <a:extLst>
              <a:ext uri="{FF2B5EF4-FFF2-40B4-BE49-F238E27FC236}">
                <a16:creationId xmlns:a16="http://schemas.microsoft.com/office/drawing/2014/main" id="{27BF5AC4-4056-1C40-B0D8-35875E774F15}"/>
              </a:ext>
            </a:extLst>
          </p:cNvPr>
          <p:cNvSpPr>
            <a:spLocks noGrp="1"/>
          </p:cNvSpPr>
          <p:nvPr>
            <p:ph idx="1"/>
          </p:nvPr>
        </p:nvSpPr>
        <p:spPr>
          <a:xfrm>
            <a:off x="838200" y="1562101"/>
            <a:ext cx="9720714" cy="3616292"/>
          </a:xfrm>
        </p:spPr>
        <p:txBody>
          <a:bodyPr>
            <a:normAutofit/>
          </a:bodyPr>
          <a:lstStyle/>
          <a:p>
            <a:pPr marL="0" indent="0">
              <a:buNone/>
            </a:pPr>
            <a:r>
              <a:rPr lang="es-US" dirty="0"/>
              <a:t>Las pruebas de laboratorio precisas para el diagnóstico y monitoreo de la hemofilia requieren lo siguiente:</a:t>
            </a:r>
          </a:p>
          <a:p>
            <a:r>
              <a:rPr lang="es-US" dirty="0"/>
              <a:t>Estrecha colaboración entre los servicios médicos y de laboratorio.</a:t>
            </a:r>
          </a:p>
          <a:p>
            <a:r>
              <a:rPr lang="es-US" dirty="0"/>
              <a:t>Acceso a reactivos y equipo suficientes y adecuados.</a:t>
            </a:r>
          </a:p>
          <a:p>
            <a:r>
              <a:rPr lang="es-US" dirty="0"/>
              <a:t>Recursos para la observancia de la orientación de la FMH sobre diagnóstico y monitoreo de laboratorio.</a:t>
            </a:r>
          </a:p>
          <a:p>
            <a:r>
              <a:rPr lang="es-US" dirty="0"/>
              <a:t>Personal de laboratorio con conocimientos y experiencia en coagulación a fin de seleccionar e implementar los métodos correctos.</a:t>
            </a:r>
          </a:p>
          <a:p>
            <a:endParaRPr lang="en-CA" noProof="0" dirty="0"/>
          </a:p>
          <a:p>
            <a:endParaRPr lang="en-CA" noProof="0" dirty="0"/>
          </a:p>
        </p:txBody>
      </p:sp>
    </p:spTree>
    <p:extLst>
      <p:ext uri="{BB962C8B-B14F-4D97-AF65-F5344CB8AC3E}">
        <p14:creationId xmlns:p14="http://schemas.microsoft.com/office/powerpoint/2010/main" val="2775920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63A6E-C584-499C-8520-F180DB23C60D}"/>
              </a:ext>
            </a:extLst>
          </p:cNvPr>
          <p:cNvSpPr>
            <a:spLocks noGrp="1"/>
          </p:cNvSpPr>
          <p:nvPr>
            <p:ph type="title"/>
          </p:nvPr>
        </p:nvSpPr>
        <p:spPr>
          <a:xfrm>
            <a:off x="838201" y="2518763"/>
            <a:ext cx="10515599" cy="1090079"/>
          </a:xfrm>
        </p:spPr>
        <p:txBody>
          <a:bodyPr>
            <a:normAutofit/>
          </a:bodyPr>
          <a:lstStyle/>
          <a:p>
            <a:pPr algn="ctr"/>
            <a:r>
              <a:rPr lang="es-US" sz="3600" dirty="0"/>
              <a:t>Agradecemos el apoyo de </a:t>
            </a:r>
            <a:r>
              <a:rPr lang="es-US" sz="3600" b="1" dirty="0"/>
              <a:t>Hemophilia Alliance para la preparación de esta presentación.</a:t>
            </a:r>
            <a:endParaRPr lang="en-CA" b="1" noProof="0" dirty="0">
              <a:latin typeface="Arial" panose="020B0604020202020204" pitchFamily="34" charset="0"/>
              <a:cs typeface="Arial" panose="020B0604020202020204" pitchFamily="34" charset="0"/>
            </a:endParaRPr>
          </a:p>
        </p:txBody>
      </p:sp>
      <p:pic>
        <p:nvPicPr>
          <p:cNvPr id="5" name="Content Placeholder 4" descr="A picture containing logo&#10;&#10;Description automatically generated">
            <a:extLst>
              <a:ext uri="{FF2B5EF4-FFF2-40B4-BE49-F238E27FC236}">
                <a16:creationId xmlns:a16="http://schemas.microsoft.com/office/drawing/2014/main" id="{490F289A-D8AB-4BFD-B8AD-37B762158981}"/>
              </a:ext>
            </a:extLst>
          </p:cNvPr>
          <p:cNvPicPr>
            <a:picLocks noGrp="1" noChangeAspect="1"/>
          </p:cNvPicPr>
          <p:nvPr>
            <p:ph idx="4294967295"/>
          </p:nvPr>
        </p:nvPicPr>
        <p:blipFill>
          <a:blip r:embed="rId2"/>
          <a:stretch>
            <a:fillRect/>
          </a:stretch>
        </p:blipFill>
        <p:spPr>
          <a:xfrm>
            <a:off x="4371179" y="3429000"/>
            <a:ext cx="3449638" cy="2012950"/>
          </a:xfrm>
        </p:spPr>
      </p:pic>
    </p:spTree>
    <p:extLst>
      <p:ext uri="{BB962C8B-B14F-4D97-AF65-F5344CB8AC3E}">
        <p14:creationId xmlns:p14="http://schemas.microsoft.com/office/powerpoint/2010/main" val="608841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51B90-F31B-4227-AF74-48120FABC7BB}"/>
              </a:ext>
            </a:extLst>
          </p:cNvPr>
          <p:cNvSpPr>
            <a:spLocks noGrp="1"/>
          </p:cNvSpPr>
          <p:nvPr>
            <p:ph type="title"/>
          </p:nvPr>
        </p:nvSpPr>
        <p:spPr>
          <a:xfrm>
            <a:off x="838199" y="225425"/>
            <a:ext cx="10515599" cy="1090079"/>
          </a:xfrm>
        </p:spPr>
        <p:txBody>
          <a:bodyPr>
            <a:normAutofit/>
          </a:bodyPr>
          <a:lstStyle/>
          <a:p>
            <a:pPr>
              <a:lnSpc>
                <a:spcPct val="100000"/>
              </a:lnSpc>
            </a:pPr>
            <a:r>
              <a:rPr lang="es-US" dirty="0"/>
              <a:t>Divulgaciones: Steven Kitchen</a:t>
            </a:r>
          </a:p>
        </p:txBody>
      </p:sp>
      <p:sp>
        <p:nvSpPr>
          <p:cNvPr id="3" name="Content Placeholder 2">
            <a:extLst>
              <a:ext uri="{FF2B5EF4-FFF2-40B4-BE49-F238E27FC236}">
                <a16:creationId xmlns:a16="http://schemas.microsoft.com/office/drawing/2014/main" id="{1FB7F2FE-0642-4502-9CC1-97228A28909F}"/>
              </a:ext>
            </a:extLst>
          </p:cNvPr>
          <p:cNvSpPr>
            <a:spLocks noGrp="1"/>
          </p:cNvSpPr>
          <p:nvPr>
            <p:ph idx="1"/>
          </p:nvPr>
        </p:nvSpPr>
        <p:spPr>
          <a:xfrm>
            <a:off x="838200" y="1562100"/>
            <a:ext cx="10515600" cy="4614863"/>
          </a:xfrm>
        </p:spPr>
        <p:txBody>
          <a:bodyPr>
            <a:normAutofit/>
          </a:bodyPr>
          <a:lstStyle/>
          <a:p>
            <a:pPr marL="0" indent="0">
              <a:buNone/>
            </a:pPr>
            <a:r>
              <a:rPr lang="es-US" b="1" dirty="0">
                <a:solidFill>
                  <a:srgbClr val="008BB0"/>
                </a:solidFill>
              </a:rPr>
              <a:t>Consultor/Honorarios como ponente</a:t>
            </a:r>
          </a:p>
          <a:p>
            <a:r>
              <a:rPr lang="en-CA" noProof="0" dirty="0"/>
              <a:t>Novo Nordisk, Roche, Sobi ,Takeda, Werfen </a:t>
            </a:r>
            <a:r>
              <a:rPr lang="es-US" dirty="0"/>
              <a:t>durante los últimos 2 años.</a:t>
            </a:r>
          </a:p>
        </p:txBody>
      </p:sp>
    </p:spTree>
    <p:extLst>
      <p:ext uri="{BB962C8B-B14F-4D97-AF65-F5344CB8AC3E}">
        <p14:creationId xmlns:p14="http://schemas.microsoft.com/office/powerpoint/2010/main" val="1866724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05B9-B8F3-4BAD-B33E-CE66B088923A}"/>
              </a:ext>
            </a:extLst>
          </p:cNvPr>
          <p:cNvSpPr>
            <a:spLocks noGrp="1"/>
          </p:cNvSpPr>
          <p:nvPr>
            <p:ph type="title"/>
          </p:nvPr>
        </p:nvSpPr>
        <p:spPr>
          <a:xfrm>
            <a:off x="838199" y="225425"/>
            <a:ext cx="10515599" cy="1090079"/>
          </a:xfrm>
        </p:spPr>
        <p:txBody>
          <a:bodyPr>
            <a:normAutofit/>
          </a:bodyPr>
          <a:lstStyle/>
          <a:p>
            <a:r>
              <a:rPr lang="es-US" dirty="0"/>
              <a:t>Autores</a:t>
            </a:r>
          </a:p>
        </p:txBody>
      </p:sp>
      <p:sp>
        <p:nvSpPr>
          <p:cNvPr id="3" name="Content Placeholder 2">
            <a:extLst>
              <a:ext uri="{FF2B5EF4-FFF2-40B4-BE49-F238E27FC236}">
                <a16:creationId xmlns:a16="http://schemas.microsoft.com/office/drawing/2014/main" id="{177E4F86-6C2F-4004-9502-3953902B91D1}"/>
              </a:ext>
            </a:extLst>
          </p:cNvPr>
          <p:cNvSpPr>
            <a:spLocks noGrp="1"/>
          </p:cNvSpPr>
          <p:nvPr>
            <p:ph idx="1"/>
          </p:nvPr>
        </p:nvSpPr>
        <p:spPr>
          <a:xfrm>
            <a:off x="838200" y="1562100"/>
            <a:ext cx="4407568" cy="4614863"/>
          </a:xfrm>
        </p:spPr>
        <p:txBody>
          <a:bodyPr>
            <a:normAutofit/>
          </a:bodyPr>
          <a:lstStyle/>
          <a:p>
            <a:pPr>
              <a:spcBef>
                <a:spcPts val="1000"/>
              </a:spcBef>
            </a:pPr>
            <a:r>
              <a:rPr lang="en-CA" b="1" noProof="0" dirty="0"/>
              <a:t>Steve Kitchen</a:t>
            </a:r>
          </a:p>
          <a:p>
            <a:pPr>
              <a:spcBef>
                <a:spcPts val="1000"/>
              </a:spcBef>
            </a:pPr>
            <a:r>
              <a:rPr lang="en-CA" b="1" noProof="0" dirty="0"/>
              <a:t>Francisco de Paula Careta (PCH)</a:t>
            </a:r>
          </a:p>
          <a:p>
            <a:pPr>
              <a:spcBef>
                <a:spcPts val="1000"/>
              </a:spcBef>
            </a:pPr>
            <a:r>
              <a:rPr lang="en-CA" b="1" noProof="0" dirty="0"/>
              <a:t>Silmara A. de Lima Montalvão</a:t>
            </a:r>
          </a:p>
          <a:p>
            <a:pPr>
              <a:spcBef>
                <a:spcPts val="1000"/>
              </a:spcBef>
            </a:pPr>
            <a:r>
              <a:rPr lang="en-CA" b="1" noProof="0" dirty="0"/>
              <a:t>Emna Gouider</a:t>
            </a:r>
          </a:p>
          <a:p>
            <a:pPr>
              <a:spcBef>
                <a:spcPts val="1000"/>
              </a:spcBef>
            </a:pPr>
            <a:r>
              <a:rPr lang="en-CA" b="1" noProof="0" dirty="0"/>
              <a:t>Radoslaw Kaczmarek (PCH)</a:t>
            </a:r>
          </a:p>
          <a:p>
            <a:pPr>
              <a:spcBef>
                <a:spcPts val="1000"/>
              </a:spcBef>
            </a:pPr>
            <a:r>
              <a:rPr lang="en-CA" b="1" noProof="0" dirty="0"/>
              <a:t>Claude T. Tagny</a:t>
            </a:r>
          </a:p>
          <a:p>
            <a:pPr>
              <a:spcBef>
                <a:spcPts val="1000"/>
              </a:spcBef>
            </a:pPr>
            <a:r>
              <a:rPr lang="en-CA" b="1" noProof="0" dirty="0"/>
              <a:t>Pierre Toulon</a:t>
            </a:r>
          </a:p>
          <a:p>
            <a:pPr>
              <a:spcBef>
                <a:spcPts val="1000"/>
              </a:spcBef>
            </a:pPr>
            <a:r>
              <a:rPr lang="en-CA" b="1" noProof="0" dirty="0"/>
              <a:t>Glenn F. Pierce</a:t>
            </a:r>
          </a:p>
          <a:p>
            <a:pPr>
              <a:spcBef>
                <a:spcPts val="1000"/>
              </a:spcBef>
            </a:pPr>
            <a:r>
              <a:rPr lang="en-CA" b="1" noProof="0" dirty="0"/>
              <a:t>Alok Srivastava</a:t>
            </a:r>
          </a:p>
        </p:txBody>
      </p:sp>
      <p:sp>
        <p:nvSpPr>
          <p:cNvPr id="4" name="Text Placeholder 3">
            <a:extLst>
              <a:ext uri="{FF2B5EF4-FFF2-40B4-BE49-F238E27FC236}">
                <a16:creationId xmlns:a16="http://schemas.microsoft.com/office/drawing/2014/main" id="{F9A06BEC-E142-4B52-9048-D290A35F27C8}"/>
              </a:ext>
            </a:extLst>
          </p:cNvPr>
          <p:cNvSpPr>
            <a:spLocks noGrp="1"/>
          </p:cNvSpPr>
          <p:nvPr>
            <p:ph type="body" sz="quarter" idx="13"/>
          </p:nvPr>
        </p:nvSpPr>
        <p:spPr>
          <a:xfrm>
            <a:off x="838201" y="6356351"/>
            <a:ext cx="9925050" cy="365125"/>
          </a:xfrm>
        </p:spPr>
        <p:txBody>
          <a:bodyPr/>
          <a:lstStyle/>
          <a:p>
            <a:r>
              <a:rPr lang="es-US" dirty="0"/>
              <a:t>PCH, persona con hemofilia</a:t>
            </a:r>
          </a:p>
        </p:txBody>
      </p:sp>
      <p:pic>
        <p:nvPicPr>
          <p:cNvPr id="6" name="Picture 2">
            <a:extLst>
              <a:ext uri="{FF2B5EF4-FFF2-40B4-BE49-F238E27FC236}">
                <a16:creationId xmlns:a16="http://schemas.microsoft.com/office/drawing/2014/main" id="{398CC179-A0FF-4E94-9C32-168990EDCC19}"/>
              </a:ext>
            </a:extLst>
          </p:cNvPr>
          <p:cNvPicPr>
            <a:picLocks noChangeAspect="1" noChangeArrowheads="1"/>
          </p:cNvPicPr>
          <p:nvPr/>
        </p:nvPicPr>
        <p:blipFill>
          <a:blip r:embed="rId3"/>
          <a:srcRect/>
          <a:stretch/>
        </p:blipFill>
        <p:spPr bwMode="auto">
          <a:xfrm>
            <a:off x="5499500" y="2191221"/>
            <a:ext cx="6569511" cy="2671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5102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A9D97-7EEC-4DA7-BB95-209659210D3B}"/>
              </a:ext>
            </a:extLst>
          </p:cNvPr>
          <p:cNvSpPr>
            <a:spLocks noGrp="1"/>
          </p:cNvSpPr>
          <p:nvPr>
            <p:ph type="title"/>
          </p:nvPr>
        </p:nvSpPr>
        <p:spPr/>
        <p:txBody>
          <a:bodyPr vert="horz" lIns="91440" tIns="45720" rIns="91440" bIns="45720" rtlCol="0" anchor="ctr">
            <a:normAutofit/>
          </a:bodyPr>
          <a:lstStyle/>
          <a:p>
            <a:r>
              <a:rPr lang="es-US" b="1" dirty="0">
                <a:latin typeface="Arial" panose="020B0604020202020204" pitchFamily="34" charset="0"/>
                <a:cs typeface="Arial" panose="020B0604020202020204" pitchFamily="34" charset="0"/>
              </a:rPr>
              <a:t>Introducción</a:t>
            </a:r>
          </a:p>
        </p:txBody>
      </p:sp>
      <p:sp>
        <p:nvSpPr>
          <p:cNvPr id="3" name="Content Placeholder 2">
            <a:extLst>
              <a:ext uri="{FF2B5EF4-FFF2-40B4-BE49-F238E27FC236}">
                <a16:creationId xmlns:a16="http://schemas.microsoft.com/office/drawing/2014/main" id="{ECA6FEA5-B6EC-4DE8-8DFA-2CEFEE350679}"/>
              </a:ext>
            </a:extLst>
          </p:cNvPr>
          <p:cNvSpPr>
            <a:spLocks noGrp="1"/>
          </p:cNvSpPr>
          <p:nvPr>
            <p:ph idx="1"/>
          </p:nvPr>
        </p:nvSpPr>
        <p:spPr>
          <a:xfrm>
            <a:off x="4312119" y="1209408"/>
            <a:ext cx="7584706" cy="4614863"/>
          </a:xfrm>
        </p:spPr>
        <p:txBody>
          <a:bodyPr anchor="ctr">
            <a:noAutofit/>
          </a:bodyPr>
          <a:lstStyle/>
          <a:p>
            <a:pPr algn="l">
              <a:spcAft>
                <a:spcPts val="300"/>
              </a:spcAft>
            </a:pPr>
            <a:r>
              <a:rPr lang="es-US" dirty="0">
                <a:latin typeface="Arial" panose="020B0604020202020204" pitchFamily="34" charset="0"/>
                <a:cs typeface="Arial" panose="020B0604020202020204" pitchFamily="34" charset="0"/>
              </a:rPr>
              <a:t>Un diagnóstico exacto depende de que el laboratorio siga estrictos protocolos y procedimientos, entre ellos los siguientes</a:t>
            </a:r>
            <a:r>
              <a:rPr lang="es-US" b="0" i="0" u="none" strike="noStrike" baseline="0" dirty="0">
                <a:latin typeface="Arial" panose="020B0604020202020204" pitchFamily="34" charset="0"/>
                <a:cs typeface="Arial" panose="020B0604020202020204" pitchFamily="34" charset="0"/>
              </a:rPr>
              <a:t>:</a:t>
            </a:r>
          </a:p>
          <a:p>
            <a:pPr lvl="1">
              <a:buFont typeface="Wingdings" pitchFamily="2" charset="2"/>
              <a:buChar char="ü"/>
            </a:pPr>
            <a:r>
              <a:rPr lang="es-US" dirty="0">
                <a:latin typeface="Arial" panose="020B0604020202020204" pitchFamily="34" charset="0"/>
                <a:cs typeface="Arial" panose="020B0604020202020204" pitchFamily="34" charset="0"/>
              </a:rPr>
              <a:t>Conocimientos y e</a:t>
            </a:r>
            <a:r>
              <a:rPr lang="es-US" b="0" i="0" u="none" strike="noStrike" baseline="0" dirty="0">
                <a:latin typeface="Arial" panose="020B0604020202020204" pitchFamily="34" charset="0"/>
                <a:cs typeface="Arial" panose="020B0604020202020204" pitchFamily="34" charset="0"/>
              </a:rPr>
              <a:t>xperiencia en pruebas de </a:t>
            </a:r>
            <a:r>
              <a:rPr lang="es-US" dirty="0">
                <a:latin typeface="Arial" panose="020B0604020202020204" pitchFamily="34" charset="0"/>
                <a:cs typeface="Arial" panose="020B0604020202020204" pitchFamily="34" charset="0"/>
              </a:rPr>
              <a:t>laboratorio de coagulación.</a:t>
            </a:r>
            <a:endParaRPr lang="es-US" b="0" i="0" u="none" strike="noStrike" baseline="0" dirty="0">
              <a:latin typeface="Arial" panose="020B0604020202020204" pitchFamily="34" charset="0"/>
              <a:cs typeface="Arial" panose="020B0604020202020204" pitchFamily="34" charset="0"/>
            </a:endParaRPr>
          </a:p>
          <a:p>
            <a:pPr lvl="1">
              <a:buFont typeface="Wingdings" pitchFamily="2" charset="2"/>
              <a:buChar char="ü"/>
            </a:pPr>
            <a:r>
              <a:rPr lang="es-US" dirty="0">
                <a:latin typeface="Arial" panose="020B0604020202020204" pitchFamily="34" charset="0"/>
                <a:cs typeface="Arial" panose="020B0604020202020204" pitchFamily="34" charset="0"/>
              </a:rPr>
              <a:t>Equipo y reactivos correctos.</a:t>
            </a:r>
            <a:endParaRPr lang="es-US" b="0" i="0" u="none" strike="noStrike" baseline="0" dirty="0">
              <a:latin typeface="Arial" panose="020B0604020202020204" pitchFamily="34" charset="0"/>
              <a:cs typeface="Arial" panose="020B0604020202020204" pitchFamily="34" charset="0"/>
            </a:endParaRPr>
          </a:p>
          <a:p>
            <a:pPr lvl="1">
              <a:buFont typeface="Wingdings" pitchFamily="2" charset="2"/>
              <a:buChar char="ü"/>
            </a:pPr>
            <a:r>
              <a:rPr lang="es-US" dirty="0">
                <a:latin typeface="Arial" panose="020B0604020202020204" pitchFamily="34" charset="0"/>
                <a:cs typeface="Arial" panose="020B0604020202020204" pitchFamily="34" charset="0"/>
              </a:rPr>
              <a:t>Aseguramiento de la calidad.</a:t>
            </a:r>
            <a:endParaRPr lang="es-US" b="0" i="0" u="none" strike="noStrike" baseline="0" dirty="0">
              <a:latin typeface="Arial" panose="020B0604020202020204" pitchFamily="34" charset="0"/>
              <a:cs typeface="Arial" panose="020B0604020202020204" pitchFamily="34" charset="0"/>
            </a:endParaRPr>
          </a:p>
          <a:p>
            <a:pPr algn="l">
              <a:spcAft>
                <a:spcPts val="300"/>
              </a:spcAft>
            </a:pPr>
            <a:r>
              <a:rPr lang="es-US" dirty="0">
                <a:latin typeface="Arial" panose="020B0604020202020204" pitchFamily="34" charset="0"/>
                <a:cs typeface="Arial" panose="020B0604020202020204" pitchFamily="34" charset="0"/>
              </a:rPr>
              <a:t>El diagnóstico de la hemofilia se basa en lo siguiente</a:t>
            </a:r>
            <a:r>
              <a:rPr lang="es-US" b="0" i="0" u="none" strike="noStrike" baseline="0" dirty="0">
                <a:latin typeface="Arial" panose="020B0604020202020204" pitchFamily="34" charset="0"/>
                <a:cs typeface="Arial" panose="020B0604020202020204" pitchFamily="34" charset="0"/>
              </a:rPr>
              <a:t>:</a:t>
            </a:r>
          </a:p>
          <a:p>
            <a:pPr lvl="1">
              <a:buFont typeface="Wingdings" pitchFamily="2" charset="2"/>
              <a:buChar char="ü"/>
            </a:pPr>
            <a:r>
              <a:rPr lang="es-US" dirty="0">
                <a:latin typeface="Arial" panose="020B0604020202020204" pitchFamily="34" charset="0"/>
                <a:cs typeface="Arial" panose="020B0604020202020204" pitchFamily="34" charset="0"/>
              </a:rPr>
              <a:t>Comprensión de las características clínicas de la hemofilia y pertinencia del diagnóstico clínico.</a:t>
            </a:r>
          </a:p>
          <a:p>
            <a:pPr lvl="1">
              <a:buFont typeface="Wingdings" pitchFamily="2" charset="2"/>
              <a:buChar char="ü"/>
            </a:pPr>
            <a:r>
              <a:rPr lang="es-US" dirty="0">
                <a:latin typeface="Arial" panose="020B0604020202020204" pitchFamily="34" charset="0"/>
                <a:cs typeface="Arial" panose="020B0604020202020204" pitchFamily="34" charset="0"/>
              </a:rPr>
              <a:t>Pruebas de detección: TP y TTPA o pruebas de la función plaquetaria.</a:t>
            </a:r>
          </a:p>
          <a:p>
            <a:pPr lvl="1">
              <a:buFont typeface="Wingdings" pitchFamily="2" charset="2"/>
              <a:buChar char="ü"/>
            </a:pPr>
            <a:r>
              <a:rPr lang="es-US" dirty="0">
                <a:latin typeface="Arial" panose="020B0604020202020204" pitchFamily="34" charset="0"/>
                <a:cs typeface="Arial" panose="020B0604020202020204" pitchFamily="34" charset="0"/>
              </a:rPr>
              <a:t>Confirmación del diagnóstico mediante ensayos de factor y otras investigaciones.</a:t>
            </a:r>
          </a:p>
        </p:txBody>
      </p:sp>
      <p:sp>
        <p:nvSpPr>
          <p:cNvPr id="4" name="Text Placeholder 3">
            <a:extLst>
              <a:ext uri="{FF2B5EF4-FFF2-40B4-BE49-F238E27FC236}">
                <a16:creationId xmlns:a16="http://schemas.microsoft.com/office/drawing/2014/main" id="{AFF265B4-FF47-476A-A84D-30805209FE11}"/>
              </a:ext>
            </a:extLst>
          </p:cNvPr>
          <p:cNvSpPr>
            <a:spLocks noGrp="1"/>
          </p:cNvSpPr>
          <p:nvPr>
            <p:ph type="body" sz="quarter" idx="13"/>
          </p:nvPr>
        </p:nvSpPr>
        <p:spPr/>
        <p:txBody>
          <a:bodyPr/>
          <a:lstStyle/>
          <a:p>
            <a:r>
              <a:rPr lang="es-US" sz="900" dirty="0">
                <a:latin typeface="Arial" panose="020B0604020202020204" pitchFamily="34" charset="0"/>
                <a:cs typeface="Arial" panose="020B0604020202020204" pitchFamily="34" charset="0"/>
              </a:rPr>
              <a:t>T</a:t>
            </a:r>
            <a:r>
              <a:rPr lang="es-US" dirty="0"/>
              <a:t>P, tiempo de protrombina</a:t>
            </a:r>
            <a:r>
              <a:rPr lang="es-US" dirty="0">
                <a:latin typeface="Arial" panose="020B0604020202020204" pitchFamily="34" charset="0"/>
                <a:cs typeface="Arial" panose="020B0604020202020204" pitchFamily="34" charset="0"/>
              </a:rPr>
              <a:t>; </a:t>
            </a:r>
            <a:r>
              <a:rPr lang="es-US" dirty="0"/>
              <a:t>TTPA, </a:t>
            </a:r>
            <a:r>
              <a:rPr lang="es-US" dirty="0">
                <a:latin typeface="Arial" panose="020B0604020202020204" pitchFamily="34" charset="0"/>
                <a:cs typeface="Arial" panose="020B0604020202020204" pitchFamily="34" charset="0"/>
              </a:rPr>
              <a:t>tiempo de tromboplastina parcial activada.</a:t>
            </a:r>
            <a:endParaRPr lang="es-US" dirty="0"/>
          </a:p>
        </p:txBody>
      </p:sp>
      <p:sp>
        <p:nvSpPr>
          <p:cNvPr id="9" name="Content Placeholder 2">
            <a:extLst>
              <a:ext uri="{FF2B5EF4-FFF2-40B4-BE49-F238E27FC236}">
                <a16:creationId xmlns:a16="http://schemas.microsoft.com/office/drawing/2014/main" id="{A159EEE1-357A-4AAC-88A6-30FF072DE668}"/>
              </a:ext>
            </a:extLst>
          </p:cNvPr>
          <p:cNvSpPr txBox="1">
            <a:spLocks/>
          </p:cNvSpPr>
          <p:nvPr/>
        </p:nvSpPr>
        <p:spPr>
          <a:xfrm>
            <a:off x="587942" y="1743560"/>
            <a:ext cx="3448051" cy="3962400"/>
          </a:xfrm>
          <a:prstGeom prst="roundRect">
            <a:avLst>
              <a:gd name="adj" fmla="val 5728"/>
            </a:avLst>
          </a:prstGeom>
          <a:solidFill>
            <a:schemeClr val="accent1"/>
          </a:solidFill>
          <a:ln w="38100">
            <a:solidFill>
              <a:schemeClr val="bg1"/>
            </a:solidFill>
          </a:ln>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800"/>
              </a:spcBef>
              <a:spcAft>
                <a:spcPts val="0"/>
              </a:spcAft>
              <a:buClr>
                <a:srgbClr val="642566"/>
              </a:buClr>
              <a:buSzTx/>
              <a:buFont typeface="Arial" panose="020B0604020202020204" pitchFamily="34" charset="0"/>
              <a:buNone/>
              <a:tabLst/>
              <a:defRPr/>
            </a:pPr>
            <a:r>
              <a:rPr kumimoji="0" lang="es-US"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Diferentes trastornos de la coagulación podrían presentar síntomas muy similares</a:t>
            </a:r>
            <a:r>
              <a:rPr lang="es-US" dirty="0">
                <a:solidFill>
                  <a:schemeClr val="bg1"/>
                </a:solidFill>
                <a:latin typeface="Arial" panose="020B0604020202020204" pitchFamily="34" charset="0"/>
                <a:cs typeface="Arial" panose="020B0604020202020204" pitchFamily="34" charset="0"/>
              </a:rPr>
              <a:t>; por ende, un diagnóstico correcto es indispensable para garantizar que el paciente reciba el tratamiento adecuado</a:t>
            </a:r>
            <a:r>
              <a:rPr kumimoji="0" lang="es-US"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006277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F886-7F02-4482-ABDE-716BAC9A7DEB}"/>
              </a:ext>
            </a:extLst>
          </p:cNvPr>
          <p:cNvSpPr>
            <a:spLocks noGrp="1"/>
          </p:cNvSpPr>
          <p:nvPr>
            <p:ph type="title"/>
          </p:nvPr>
        </p:nvSpPr>
        <p:spPr/>
        <p:txBody>
          <a:bodyPr>
            <a:normAutofit/>
          </a:bodyPr>
          <a:lstStyle/>
          <a:p>
            <a:r>
              <a:rPr lang="es-US" dirty="0">
                <a:latin typeface="Arial" panose="020B0604020202020204" pitchFamily="34" charset="0"/>
                <a:cs typeface="Arial" panose="020B0604020202020204" pitchFamily="34" charset="0"/>
              </a:rPr>
              <a:t>Pruebas de laboratorio de coagulación</a:t>
            </a:r>
            <a:endParaRPr lang="es-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97CEA6F-C5F7-4068-A332-811CEC39828E}"/>
              </a:ext>
            </a:extLst>
          </p:cNvPr>
          <p:cNvSpPr>
            <a:spLocks noGrp="1"/>
          </p:cNvSpPr>
          <p:nvPr>
            <p:ph idx="1"/>
          </p:nvPr>
        </p:nvSpPr>
        <p:spPr>
          <a:xfrm>
            <a:off x="838198" y="1562100"/>
            <a:ext cx="10625490" cy="4614863"/>
          </a:xfrm>
        </p:spPr>
        <p:txBody>
          <a:bodyPr>
            <a:normAutofit/>
          </a:bodyPr>
          <a:lstStyle/>
          <a:p>
            <a:pPr marL="0" indent="0" algn="l" rtl="0" eaLnBrk="1" fontAlgn="t" latinLnBrk="0" hangingPunct="1">
              <a:spcBef>
                <a:spcPts val="0"/>
              </a:spcBef>
              <a:spcAft>
                <a:spcPts val="0"/>
              </a:spcAft>
              <a:buNone/>
            </a:pPr>
            <a:r>
              <a:rPr lang="es-US" b="1" i="0" u="none" strike="noStrike" kern="1200" dirty="0">
                <a:solidFill>
                  <a:srgbClr val="008BB0"/>
                </a:solidFill>
                <a:effectLst/>
                <a:latin typeface="Arial" panose="020B0604020202020204" pitchFamily="34" charset="0"/>
                <a:cs typeface="Arial" panose="020B0604020202020204" pitchFamily="34" charset="0"/>
              </a:rPr>
              <a:t>Recomendación 3.1.1 </a:t>
            </a:r>
            <a:endParaRPr lang="es-US" b="0" i="0" u="none" strike="noStrike" dirty="0">
              <a:effectLst/>
              <a:latin typeface="Arial" panose="020B0604020202020204" pitchFamily="34" charset="0"/>
            </a:endParaRPr>
          </a:p>
          <a:p>
            <a:pPr marL="0" indent="0" fontAlgn="t">
              <a:spcBef>
                <a:spcPts val="0"/>
              </a:spcBef>
              <a:buNone/>
            </a:pPr>
            <a:r>
              <a:rPr lang="es-US" b="0" i="0" u="none" strike="noStrike" kern="1200" dirty="0">
                <a:solidFill>
                  <a:srgbClr val="000000"/>
                </a:solidFill>
                <a:effectLst/>
                <a:latin typeface="Arial" panose="020B0604020202020204" pitchFamily="34" charset="0"/>
                <a:cs typeface="Arial" panose="020B0604020202020204" pitchFamily="34" charset="0"/>
              </a:rPr>
              <a:t>La FMH recomienda que las pruebas para el diagnóstico y monitoreo de la hemofilia las realicen </a:t>
            </a:r>
            <a:r>
              <a:rPr lang="es-US" b="1" i="0" u="none" strike="noStrike" kern="1200" dirty="0">
                <a:solidFill>
                  <a:srgbClr val="000000"/>
                </a:solidFill>
                <a:effectLst/>
                <a:latin typeface="Arial" panose="020B0604020202020204" pitchFamily="34" charset="0"/>
                <a:cs typeface="Arial" panose="020B0604020202020204" pitchFamily="34" charset="0"/>
              </a:rPr>
              <a:t>personal con conocimientos y experiencia en pruebas de laboratorio de coagulación</a:t>
            </a:r>
            <a:r>
              <a:rPr lang="es-US" b="0" i="0" u="none" strike="noStrike" kern="1200" dirty="0">
                <a:solidFill>
                  <a:srgbClr val="000000"/>
                </a:solidFill>
                <a:effectLst/>
                <a:latin typeface="Arial" panose="020B0604020202020204" pitchFamily="34" charset="0"/>
                <a:cs typeface="Arial" panose="020B0604020202020204" pitchFamily="34" charset="0"/>
              </a:rPr>
              <a:t>, </a:t>
            </a:r>
            <a:r>
              <a:rPr lang="es-US" b="1" i="0" u="none" strike="noStrike" kern="1200" dirty="0">
                <a:solidFill>
                  <a:srgbClr val="000000"/>
                </a:solidFill>
                <a:effectLst/>
                <a:latin typeface="Arial" panose="020B0604020202020204" pitchFamily="34" charset="0"/>
                <a:cs typeface="Arial" panose="020B0604020202020204" pitchFamily="34" charset="0"/>
              </a:rPr>
              <a:t>usando equipo y reactivos que hayan sido validados</a:t>
            </a:r>
            <a:r>
              <a:rPr lang="es-US" b="0" i="0" u="none" strike="noStrike" kern="1200" dirty="0">
                <a:solidFill>
                  <a:srgbClr val="000000"/>
                </a:solidFill>
                <a:effectLst/>
                <a:latin typeface="Arial" panose="020B0604020202020204" pitchFamily="34" charset="0"/>
                <a:cs typeface="Arial" panose="020B0604020202020204" pitchFamily="34" charset="0"/>
              </a:rPr>
              <a:t> para este fin específico.</a:t>
            </a:r>
            <a:endParaRPr lang="es-US" dirty="0">
              <a:solidFill>
                <a:srgbClr val="000000"/>
              </a:solidFill>
              <a:latin typeface="Arial" panose="020B0604020202020204" pitchFamily="34" charset="0"/>
              <a:cs typeface="Arial" panose="020B0604020202020204" pitchFamily="34" charset="0"/>
            </a:endParaRPr>
          </a:p>
          <a:p>
            <a:pPr marL="0" indent="0" fontAlgn="t">
              <a:spcBef>
                <a:spcPts val="0"/>
              </a:spcBef>
              <a:buNone/>
            </a:pPr>
            <a:endParaRPr lang="es-US" dirty="0">
              <a:solidFill>
                <a:srgbClr val="000000"/>
              </a:solidFill>
              <a:latin typeface="Arial" panose="020B0604020202020204" pitchFamily="34" charset="0"/>
              <a:cs typeface="Arial" panose="020B0604020202020204" pitchFamily="34" charset="0"/>
            </a:endParaRPr>
          </a:p>
          <a:p>
            <a:pPr marL="0" indent="0" fontAlgn="t">
              <a:spcBef>
                <a:spcPts val="0"/>
              </a:spcBef>
              <a:buNone/>
            </a:pPr>
            <a:r>
              <a:rPr lang="es-US" b="1" dirty="0">
                <a:solidFill>
                  <a:srgbClr val="008BB0"/>
                </a:solidFill>
                <a:latin typeface="Arial" panose="020B0604020202020204" pitchFamily="34" charset="0"/>
                <a:cs typeface="Arial" panose="020B0604020202020204" pitchFamily="34" charset="0"/>
              </a:rPr>
              <a:t>OBSERVACIÓN: </a:t>
            </a:r>
            <a:r>
              <a:rPr lang="es-US" dirty="0">
                <a:solidFill>
                  <a:srgbClr val="000000"/>
                </a:solidFill>
                <a:latin typeface="Arial" panose="020B0604020202020204" pitchFamily="34" charset="0"/>
                <a:cs typeface="Arial" panose="020B0604020202020204" pitchFamily="34" charset="0"/>
              </a:rPr>
              <a:t>Los detalles de las pruebas de laboratorio para el diagnóstico y monitoreo de la hemofilia se describen en el Manual de laboratorio de la FMH.</a:t>
            </a:r>
          </a:p>
          <a:p>
            <a:pPr marL="0" indent="0" fontAlgn="t">
              <a:spcBef>
                <a:spcPts val="0"/>
              </a:spcBef>
              <a:buNone/>
            </a:pPr>
            <a:endParaRPr lang="es-US" dirty="0">
              <a:solidFill>
                <a:srgbClr val="000000"/>
              </a:solidFill>
              <a:latin typeface="Arial" panose="020B0604020202020204" pitchFamily="34" charset="0"/>
              <a:cs typeface="Arial" panose="020B0604020202020204" pitchFamily="34" charset="0"/>
            </a:endParaRPr>
          </a:p>
          <a:p>
            <a:pPr fontAlgn="t">
              <a:spcBef>
                <a:spcPts val="0"/>
              </a:spcBef>
            </a:pPr>
            <a:endParaRPr lang="es-US" dirty="0">
              <a:solidFill>
                <a:srgbClr val="000000"/>
              </a:solidFill>
              <a:latin typeface="Arial" panose="020B0604020202020204" pitchFamily="34" charset="0"/>
              <a:cs typeface="Arial" panose="020B0604020202020204" pitchFamily="34" charset="0"/>
            </a:endParaRPr>
          </a:p>
          <a:p>
            <a:pPr fontAlgn="t">
              <a:spcBef>
                <a:spcPts val="0"/>
              </a:spcBef>
            </a:pPr>
            <a:r>
              <a:rPr lang="es-US" dirty="0">
                <a:solidFill>
                  <a:srgbClr val="000000"/>
                </a:solidFill>
                <a:latin typeface="Arial" panose="020B0604020202020204" pitchFamily="34" charset="0"/>
                <a:cs typeface="Arial" panose="020B0604020202020204" pitchFamily="34" charset="0"/>
              </a:rPr>
              <a:t>El manual de laboratorio se proporciona para ayudar a los laboratorios a justificar ante la administración un presupuesto suficiente para el equipamiento adecuado del laboratorio.</a:t>
            </a:r>
          </a:p>
          <a:p>
            <a:pPr lvl="1" fontAlgn="t">
              <a:spcBef>
                <a:spcPts val="0"/>
              </a:spcBef>
            </a:pPr>
            <a:r>
              <a:rPr lang="es-US" dirty="0">
                <a:latin typeface="Arial" panose="020B0604020202020204" pitchFamily="34" charset="0"/>
                <a:cs typeface="Arial" panose="020B0604020202020204" pitchFamily="34" charset="0"/>
              </a:rPr>
              <a:t>El Manual está disponible en la</a:t>
            </a:r>
            <a:r>
              <a:rPr lang="es-US" sz="2000" dirty="0">
                <a:solidFill>
                  <a:schemeClr val="tx1"/>
                </a:solidFill>
                <a:latin typeface="Arial" panose="020B0604020202020204" pitchFamily="34" charset="0"/>
                <a:cs typeface="Arial" panose="020B0604020202020204" pitchFamily="34" charset="0"/>
              </a:rPr>
              <a:t> </a:t>
            </a:r>
            <a:r>
              <a:rPr lang="es-US" sz="2000" dirty="0">
                <a:solidFill>
                  <a:schemeClr val="tx1"/>
                </a:solidFill>
                <a:latin typeface="Arial" panose="020B0604020202020204" pitchFamily="34" charset="0"/>
                <a:cs typeface="Arial" panose="020B0604020202020204" pitchFamily="34" charset="0"/>
                <a:hlinkClick r:id="rId2"/>
              </a:rPr>
              <a:t>Plataforma de aprendizaje electrónico de la FMH</a:t>
            </a:r>
            <a:r>
              <a:rPr lang="es-US" sz="2000" dirty="0">
                <a:solidFill>
                  <a:schemeClr val="tx1"/>
                </a:solidFill>
                <a:latin typeface="Arial" panose="020B0604020202020204" pitchFamily="34" charset="0"/>
                <a:cs typeface="Arial" panose="020B0604020202020204" pitchFamily="34" charset="0"/>
              </a:rPr>
              <a:t>.</a:t>
            </a:r>
            <a:endParaRPr lang="es-US" sz="2000" dirty="0">
              <a:solidFill>
                <a:srgbClr val="000000"/>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CAB94383-BC95-45C1-AF38-8E4C9A218B0D}"/>
              </a:ext>
            </a:extLst>
          </p:cNvPr>
          <p:cNvSpPr>
            <a:spLocks noGrp="1"/>
          </p:cNvSpPr>
          <p:nvPr>
            <p:ph type="body" sz="quarter" idx="13"/>
          </p:nvPr>
        </p:nvSpPr>
        <p:spPr/>
        <p:txBody>
          <a:bodyPr/>
          <a:lstStyle/>
          <a:p>
            <a:r>
              <a:rPr lang="en-CA" noProof="0" dirty="0">
                <a:hlinkClick r:id="rId2"/>
              </a:rPr>
              <a:t>https://elearning.wfh.org/resource/diagnosis-of-hemophilia-and-other-bleeding-disorders-a-laboratory-manual/</a:t>
            </a:r>
            <a:endParaRPr lang="en-CA" noProof="0" dirty="0"/>
          </a:p>
        </p:txBody>
      </p:sp>
      <p:sp>
        <p:nvSpPr>
          <p:cNvPr id="10" name="Content Placeholder 2">
            <a:extLst>
              <a:ext uri="{FF2B5EF4-FFF2-40B4-BE49-F238E27FC236}">
                <a16:creationId xmlns:a16="http://schemas.microsoft.com/office/drawing/2014/main" id="{E803E86A-A6ED-4B82-AC00-7A9A43B34D8D}"/>
              </a:ext>
            </a:extLst>
          </p:cNvPr>
          <p:cNvSpPr txBox="1">
            <a:spLocks/>
          </p:cNvSpPr>
          <p:nvPr/>
        </p:nvSpPr>
        <p:spPr>
          <a:xfrm>
            <a:off x="838198" y="3250096"/>
            <a:ext cx="10515600" cy="955340"/>
          </a:xfrm>
          <a:prstGeom prst="roundRect">
            <a:avLst>
              <a:gd name="adj" fmla="val 9847"/>
            </a:avLst>
          </a:prstGeom>
          <a:ln w="38100">
            <a:solidFill>
              <a:schemeClr val="accent1"/>
            </a:solidFill>
          </a:ln>
        </p:spPr>
        <p:txBody>
          <a:bodyPr vert="horz" lIns="274320" tIns="45720" rIns="274320" bIns="45720" rtlCol="0" anchor="ctr">
            <a:norm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600"/>
              </a:spcAft>
              <a:buClr>
                <a:srgbClr val="C00A36"/>
              </a:buClr>
              <a:buFont typeface="Arial" panose="020B0604020202020204" pitchFamily="34" charset="0"/>
              <a:buNone/>
              <a:defRPr/>
            </a:pP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185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75B42FE-5880-AF48-BEB1-18022AA93783}"/>
              </a:ext>
            </a:extLst>
          </p:cNvPr>
          <p:cNvSpPr txBox="1"/>
          <p:nvPr/>
        </p:nvSpPr>
        <p:spPr>
          <a:xfrm>
            <a:off x="10763251" y="5972175"/>
            <a:ext cx="1323974" cy="749301"/>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3972F886-7F02-4482-ABDE-716BAC9A7DEB}"/>
              </a:ext>
            </a:extLst>
          </p:cNvPr>
          <p:cNvSpPr>
            <a:spLocks noGrp="1"/>
          </p:cNvSpPr>
          <p:nvPr>
            <p:ph type="title"/>
          </p:nvPr>
        </p:nvSpPr>
        <p:spPr/>
        <p:txBody>
          <a:bodyPr>
            <a:normAutofit/>
          </a:bodyPr>
          <a:lstStyle/>
          <a:p>
            <a:r>
              <a:rPr lang="es-US" dirty="0">
                <a:latin typeface="Arial" panose="020B0604020202020204" pitchFamily="34" charset="0"/>
                <a:cs typeface="Arial" panose="020B0604020202020204" pitchFamily="34" charset="0"/>
              </a:rPr>
              <a:t>Pruebas de laboratorio de coagulación</a:t>
            </a:r>
            <a:endParaRPr lang="en-CA" b="1" noProof="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D6BF4B7-1911-46F0-85AA-BD6D8A0AA8AE}"/>
              </a:ext>
            </a:extLst>
          </p:cNvPr>
          <p:cNvSpPr>
            <a:spLocks noGrp="1"/>
          </p:cNvSpPr>
          <p:nvPr>
            <p:ph idx="1"/>
          </p:nvPr>
        </p:nvSpPr>
        <p:spPr>
          <a:xfrm>
            <a:off x="838200" y="1088341"/>
            <a:ext cx="10587038" cy="2761764"/>
          </a:xfrm>
        </p:spPr>
        <p:txBody>
          <a:bodyPr>
            <a:noAutofit/>
          </a:bodyPr>
          <a:lstStyle/>
          <a:p>
            <a:pPr marL="0" indent="0" algn="l" rtl="0" eaLnBrk="1" fontAlgn="t" latinLnBrk="0" hangingPunct="1">
              <a:spcAft>
                <a:spcPts val="0"/>
              </a:spcAft>
              <a:buNone/>
            </a:pPr>
            <a:r>
              <a:rPr lang="es-US" b="1" i="0" u="none" strike="noStrike" kern="1200" dirty="0">
                <a:solidFill>
                  <a:srgbClr val="008BB0"/>
                </a:solidFill>
                <a:effectLst/>
                <a:latin typeface="Arial" panose="020B0604020202020204" pitchFamily="34" charset="0"/>
                <a:cs typeface="Arial" panose="020B0604020202020204" pitchFamily="34" charset="0"/>
              </a:rPr>
              <a:t>Recomendación 3.2.4 </a:t>
            </a:r>
            <a:br>
              <a:rPr lang="es-US" b="1" i="0" u="none" strike="noStrike" kern="1200" dirty="0">
                <a:solidFill>
                  <a:srgbClr val="008BB0"/>
                </a:solidFill>
                <a:effectLst/>
                <a:latin typeface="Arial" panose="020B0604020202020204" pitchFamily="34" charset="0"/>
                <a:cs typeface="Arial" panose="020B0604020202020204" pitchFamily="34" charset="0"/>
              </a:rPr>
            </a:br>
            <a:r>
              <a:rPr lang="es-US" sz="1900" b="0" i="0" u="none" strike="noStrike" kern="1200" baseline="0" dirty="0">
                <a:solidFill>
                  <a:srgbClr val="000000"/>
                </a:solidFill>
                <a:effectLst/>
                <a:latin typeface="Arial" panose="020B0604020202020204" pitchFamily="34" charset="0"/>
                <a:cs typeface="Arial" panose="020B0604020202020204" pitchFamily="34" charset="0"/>
              </a:rPr>
              <a:t>La FMH recomienda que </a:t>
            </a:r>
            <a:r>
              <a:rPr lang="es-US" sz="1900" b="1" i="0" u="none" strike="noStrike" kern="1200" baseline="0" dirty="0">
                <a:solidFill>
                  <a:srgbClr val="000000"/>
                </a:solidFill>
                <a:effectLst/>
                <a:latin typeface="Arial" panose="020B0604020202020204" pitchFamily="34" charset="0"/>
                <a:cs typeface="Arial" panose="020B0604020202020204" pitchFamily="34" charset="0"/>
              </a:rPr>
              <a:t>las muestras de sangre para la determinación de TP, TTPA o actividad del FVIII/FIX se recolecten en tubos de citrato que contengan 0.105-0.109M </a:t>
            </a:r>
            <a:r>
              <a:rPr lang="es-US" sz="1900" b="0" i="0" u="none" strike="noStrike" kern="1200" baseline="0" dirty="0">
                <a:solidFill>
                  <a:srgbClr val="000000"/>
                </a:solidFill>
                <a:effectLst/>
                <a:latin typeface="Arial" panose="020B0604020202020204" pitchFamily="34" charset="0"/>
                <a:cs typeface="Arial" panose="020B0604020202020204" pitchFamily="34" charset="0"/>
              </a:rPr>
              <a:t>(alrededor de 3.2%) </a:t>
            </a:r>
            <a:r>
              <a:rPr lang="es-US" sz="1900" b="1" dirty="0">
                <a:solidFill>
                  <a:srgbClr val="000000"/>
                </a:solidFill>
                <a:latin typeface="Arial" panose="020B0604020202020204" pitchFamily="34" charset="0"/>
                <a:cs typeface="Arial" panose="020B0604020202020204" pitchFamily="34" charset="0"/>
              </a:rPr>
              <a:t>de citrato trisódico dihidratado acuoso</a:t>
            </a:r>
            <a:r>
              <a:rPr lang="es-US" sz="1900" b="0" i="0" u="none" strike="noStrike" kern="1200" baseline="0" dirty="0">
                <a:solidFill>
                  <a:srgbClr val="000000"/>
                </a:solidFill>
                <a:effectLst/>
                <a:latin typeface="Arial" panose="020B0604020202020204" pitchFamily="34" charset="0"/>
                <a:cs typeface="Arial" panose="020B0604020202020204" pitchFamily="34" charset="0"/>
              </a:rPr>
              <a:t>, </a:t>
            </a:r>
            <a:r>
              <a:rPr lang="es-US" sz="1900" dirty="0">
                <a:solidFill>
                  <a:srgbClr val="000000"/>
                </a:solidFill>
                <a:latin typeface="Arial" panose="020B0604020202020204" pitchFamily="34" charset="0"/>
                <a:cs typeface="Arial" panose="020B0604020202020204" pitchFamily="34" charset="0"/>
              </a:rPr>
              <a:t>tapados durante su procesamiento, y </a:t>
            </a:r>
            <a:r>
              <a:rPr lang="es-US" sz="1900" b="1" i="0" u="none" strike="noStrike" kern="1200" baseline="0" dirty="0">
                <a:solidFill>
                  <a:srgbClr val="000000"/>
                </a:solidFill>
                <a:effectLst/>
                <a:latin typeface="Arial" panose="020B0604020202020204" pitchFamily="34" charset="0"/>
                <a:cs typeface="Arial" panose="020B0604020202020204" pitchFamily="34" charset="0"/>
              </a:rPr>
              <a:t>mantenidos a una temperatura de 18-25 °C </a:t>
            </a:r>
            <a:r>
              <a:rPr lang="es-US" sz="1900" b="0" i="0" u="none" strike="noStrike" kern="1200" baseline="0" dirty="0">
                <a:solidFill>
                  <a:srgbClr val="000000"/>
                </a:solidFill>
                <a:effectLst/>
                <a:latin typeface="Arial" panose="020B0604020202020204" pitchFamily="34" charset="0"/>
                <a:cs typeface="Arial" panose="020B0604020202020204" pitchFamily="34" charset="0"/>
              </a:rPr>
              <a:t>durante su transporte y almacenamiento. Las muestras de sangre deberían </a:t>
            </a:r>
            <a:r>
              <a:rPr lang="es-US" sz="1900" b="1" i="0" u="none" strike="noStrike" kern="1200" baseline="0" dirty="0">
                <a:solidFill>
                  <a:srgbClr val="000000"/>
                </a:solidFill>
                <a:effectLst/>
                <a:latin typeface="Arial" panose="020B0604020202020204" pitchFamily="34" charset="0"/>
                <a:cs typeface="Arial" panose="020B0604020202020204" pitchFamily="34" charset="0"/>
              </a:rPr>
              <a:t>centrifugarse</a:t>
            </a:r>
            <a:r>
              <a:rPr lang="es-US" sz="1900" b="0" i="0" u="none" strike="noStrike" kern="1200" baseline="0" dirty="0">
                <a:solidFill>
                  <a:srgbClr val="000000"/>
                </a:solidFill>
                <a:effectLst/>
                <a:latin typeface="Arial" panose="020B0604020202020204" pitchFamily="34" charset="0"/>
                <a:cs typeface="Arial" panose="020B0604020202020204" pitchFamily="34" charset="0"/>
              </a:rPr>
              <a:t> a temperatura ambiente por un </a:t>
            </a:r>
            <a:r>
              <a:rPr lang="es-US" sz="1900" b="1" i="0" u="none" strike="noStrike" kern="1200" baseline="0" dirty="0">
                <a:solidFill>
                  <a:srgbClr val="000000"/>
                </a:solidFill>
                <a:effectLst/>
                <a:latin typeface="Arial" panose="020B0604020202020204" pitchFamily="34" charset="0"/>
                <a:cs typeface="Arial" panose="020B0604020202020204" pitchFamily="34" charset="0"/>
              </a:rPr>
              <a:t>mínimo de 1700 g durante al menos 10 minutos</a:t>
            </a:r>
            <a:r>
              <a:rPr lang="es-US" sz="1900" b="0" i="0" u="none" strike="noStrike" kern="1200" baseline="0" dirty="0">
                <a:solidFill>
                  <a:srgbClr val="000000"/>
                </a:solidFill>
                <a:effectLst/>
                <a:latin typeface="Arial" panose="020B0604020202020204" pitchFamily="34" charset="0"/>
                <a:cs typeface="Arial" panose="020B0604020202020204" pitchFamily="34" charset="0"/>
              </a:rPr>
              <a:t>, y ya sea </a:t>
            </a:r>
            <a:r>
              <a:rPr lang="es-US" sz="1900" b="1" i="0" u="none" strike="noStrike" kern="1200" baseline="0" dirty="0">
                <a:solidFill>
                  <a:srgbClr val="000000"/>
                </a:solidFill>
                <a:effectLst/>
                <a:latin typeface="Arial" panose="020B0604020202020204" pitchFamily="34" charset="0"/>
                <a:cs typeface="Arial" panose="020B0604020202020204" pitchFamily="34" charset="0"/>
              </a:rPr>
              <a:t>analizarse dentro de las 8 horas posteriores a su recolección </a:t>
            </a:r>
            <a:r>
              <a:rPr lang="es-US" sz="1900" b="0" i="0" u="none" strike="noStrike" kern="1200" baseline="0" dirty="0">
                <a:solidFill>
                  <a:srgbClr val="000000"/>
                </a:solidFill>
                <a:effectLst/>
                <a:latin typeface="Arial" panose="020B0604020202020204" pitchFamily="34" charset="0"/>
                <a:cs typeface="Arial" panose="020B0604020202020204" pitchFamily="34" charset="0"/>
              </a:rPr>
              <a:t>(4 horas para </a:t>
            </a:r>
            <a:r>
              <a:rPr lang="es-US" sz="1900" dirty="0">
                <a:solidFill>
                  <a:srgbClr val="000000"/>
                </a:solidFill>
                <a:latin typeface="Arial" panose="020B0604020202020204" pitchFamily="34" charset="0"/>
                <a:cs typeface="Arial" panose="020B0604020202020204" pitchFamily="34" charset="0"/>
              </a:rPr>
              <a:t>la prueba de</a:t>
            </a:r>
            <a:r>
              <a:rPr lang="es-US" sz="1900" b="0" i="0" u="none" strike="noStrike" kern="1200" baseline="0" dirty="0">
                <a:solidFill>
                  <a:srgbClr val="000000"/>
                </a:solidFill>
                <a:effectLst/>
                <a:latin typeface="Arial" panose="020B0604020202020204" pitchFamily="34" charset="0"/>
                <a:cs typeface="Arial" panose="020B0604020202020204" pitchFamily="34" charset="0"/>
              </a:rPr>
              <a:t> FVIII:C) o almacenarse congeladas a una temperatura de −35 °C o más baja. </a:t>
            </a:r>
            <a:endParaRPr lang="es-US" sz="1900" dirty="0"/>
          </a:p>
        </p:txBody>
      </p:sp>
      <p:sp>
        <p:nvSpPr>
          <p:cNvPr id="4" name="Text Placeholder 3">
            <a:extLst>
              <a:ext uri="{FF2B5EF4-FFF2-40B4-BE49-F238E27FC236}">
                <a16:creationId xmlns:a16="http://schemas.microsoft.com/office/drawing/2014/main" id="{36B11079-FE02-405A-932E-0E8268925752}"/>
              </a:ext>
            </a:extLst>
          </p:cNvPr>
          <p:cNvSpPr>
            <a:spLocks noGrp="1"/>
          </p:cNvSpPr>
          <p:nvPr>
            <p:ph type="body" sz="quarter" idx="13"/>
          </p:nvPr>
        </p:nvSpPr>
        <p:spPr/>
        <p:txBody>
          <a:bodyPr/>
          <a:lstStyle/>
          <a:p>
            <a:r>
              <a:rPr lang="es-US" dirty="0"/>
              <a:t>PPP, plasma desplaquetado (por su sigla en inglés); TP, tiempo de protrombina; TTPA, tiempo de tromboplastina parcial activada</a:t>
            </a:r>
            <a:r>
              <a:rPr lang="es-US" sz="900" dirty="0">
                <a:latin typeface="Arial" panose="020B0604020202020204" pitchFamily="34" charset="0"/>
                <a:cs typeface="Arial" panose="020B0604020202020204" pitchFamily="34" charset="0"/>
              </a:rPr>
              <a:t>. </a:t>
            </a:r>
            <a:endParaRPr lang="es-US" dirty="0"/>
          </a:p>
        </p:txBody>
      </p:sp>
      <p:sp>
        <p:nvSpPr>
          <p:cNvPr id="8" name="Content Placeholder 2">
            <a:extLst>
              <a:ext uri="{FF2B5EF4-FFF2-40B4-BE49-F238E27FC236}">
                <a16:creationId xmlns:a16="http://schemas.microsoft.com/office/drawing/2014/main" id="{FDE89E64-BEF9-45B6-B5EB-1B03DE58AFA9}"/>
              </a:ext>
            </a:extLst>
          </p:cNvPr>
          <p:cNvSpPr txBox="1">
            <a:spLocks/>
          </p:cNvSpPr>
          <p:nvPr/>
        </p:nvSpPr>
        <p:spPr>
          <a:xfrm>
            <a:off x="838201" y="3875271"/>
            <a:ext cx="10587039" cy="2554060"/>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s-US" sz="1900" b="1" dirty="0">
                <a:solidFill>
                  <a:schemeClr val="accent1"/>
                </a:solidFill>
                <a:latin typeface="Arial" panose="020B0604020202020204" pitchFamily="34" charset="0"/>
                <a:cs typeface="Arial" panose="020B0604020202020204" pitchFamily="34" charset="0"/>
              </a:rPr>
              <a:t>OBSERVACIÓN: </a:t>
            </a:r>
            <a:r>
              <a:rPr lang="es-US" sz="1900" dirty="0">
                <a:latin typeface="Arial" panose="020B0604020202020204" pitchFamily="34" charset="0"/>
                <a:cs typeface="Arial" panose="020B0604020202020204" pitchFamily="34" charset="0"/>
              </a:rPr>
              <a:t>Debería evitarse el almacenamiento de muestras de sangre entera citrada a temperaturas de 2-8 °C, ya que esto podría conducir a la pérdida de actividad del FVIII.</a:t>
            </a:r>
          </a:p>
          <a:p>
            <a:pPr marL="0" indent="0">
              <a:lnSpc>
                <a:spcPct val="100000"/>
              </a:lnSpc>
              <a:buFont typeface="Arial" panose="020B0604020202020204" pitchFamily="34" charset="0"/>
              <a:buNone/>
            </a:pPr>
            <a:r>
              <a:rPr lang="es-US" sz="1900" b="1" dirty="0">
                <a:solidFill>
                  <a:schemeClr val="accent1"/>
                </a:solidFill>
                <a:latin typeface="Arial" panose="020B0604020202020204" pitchFamily="34" charset="0"/>
                <a:cs typeface="Arial" panose="020B0604020202020204" pitchFamily="34" charset="0"/>
              </a:rPr>
              <a:t>OBSERVACIÓN: </a:t>
            </a:r>
            <a:r>
              <a:rPr lang="es-US" sz="1900" dirty="0">
                <a:latin typeface="Arial" panose="020B0604020202020204" pitchFamily="34" charset="0"/>
                <a:cs typeface="Arial" panose="020B0604020202020204" pitchFamily="34" charset="0"/>
              </a:rPr>
              <a:t>Las muestras de plasma desplaquetado (PPP) pueden almacenarse a −35 °C durante hasta 3 meses, y a −70 °C durante hasta 6 meses, antes de determinar la actividad del FVIII/FIX. El almacenamiento del PPP a −20 °C es generalmente inadecuado. No deberían utilizarse congeladores con función de autodescongelado para almacenar PPP antes de la determinación de TP, TTPA o actividad del FVIII/FIX.</a:t>
            </a:r>
          </a:p>
        </p:txBody>
      </p:sp>
    </p:spTree>
    <p:extLst>
      <p:ext uri="{BB962C8B-B14F-4D97-AF65-F5344CB8AC3E}">
        <p14:creationId xmlns:p14="http://schemas.microsoft.com/office/powerpoint/2010/main" val="15797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4BF5A2-E13C-47AE-BA11-EFBDF364B291}"/>
              </a:ext>
            </a:extLst>
          </p:cNvPr>
          <p:cNvSpPr>
            <a:spLocks noGrp="1"/>
          </p:cNvSpPr>
          <p:nvPr>
            <p:ph idx="1"/>
          </p:nvPr>
        </p:nvSpPr>
        <p:spPr>
          <a:xfrm>
            <a:off x="838200" y="1562101"/>
            <a:ext cx="10515600" cy="2908300"/>
          </a:xfrm>
        </p:spPr>
        <p:txBody>
          <a:bodyPr>
            <a:normAutofit lnSpcReduction="10000"/>
          </a:bodyPr>
          <a:lstStyle/>
          <a:p>
            <a:pPr algn="l"/>
            <a:r>
              <a:rPr lang="es-US" b="0" i="0" u="none" strike="noStrike" baseline="0" dirty="0">
                <a:latin typeface="Arial" panose="020B0604020202020204" pitchFamily="34" charset="0"/>
                <a:cs typeface="Arial" panose="020B0604020202020204" pitchFamily="34" charset="0"/>
              </a:rPr>
              <a:t>Cuando se sospecha un trastorno de la coagulación en el paciente pueden usarse las pruebas de TP y TTPA para detectarlo.</a:t>
            </a:r>
          </a:p>
          <a:p>
            <a:pPr algn="l"/>
            <a:r>
              <a:rPr lang="es-US" b="0" i="0" u="none" strike="noStrike" baseline="0" dirty="0">
                <a:latin typeface="Arial" panose="020B0604020202020204" pitchFamily="34" charset="0"/>
                <a:cs typeface="Arial" panose="020B0604020202020204" pitchFamily="34" charset="0"/>
              </a:rPr>
              <a:t>La sensibilidad de las pruebas tanto de TP como de TTPA a las deficiencias de factor se ve afectada por el tipo de reactivos usados para realizar las pruebas.</a:t>
            </a:r>
          </a:p>
          <a:p>
            <a:pPr marL="0" indent="0" algn="l" rtl="0" eaLnBrk="1" fontAlgn="t" latinLnBrk="0" hangingPunct="1">
              <a:spcAft>
                <a:spcPts val="0"/>
              </a:spcAft>
              <a:buNone/>
            </a:pPr>
            <a:r>
              <a:rPr lang="es-US" b="1" i="0" u="none" strike="noStrike" kern="1200" dirty="0">
                <a:solidFill>
                  <a:srgbClr val="008BB0"/>
                </a:solidFill>
                <a:effectLst/>
                <a:latin typeface="Arial" panose="020B0604020202020204" pitchFamily="34" charset="0"/>
                <a:cs typeface="Arial" panose="020B0604020202020204" pitchFamily="34" charset="0"/>
              </a:rPr>
              <a:t>Recomendación 3.2.8 </a:t>
            </a:r>
            <a:br>
              <a:rPr lang="es-US" b="1" i="0" u="none" strike="noStrike" kern="1200" dirty="0">
                <a:solidFill>
                  <a:srgbClr val="008BB0"/>
                </a:solidFill>
                <a:effectLst/>
                <a:latin typeface="Arial" panose="020B0604020202020204" pitchFamily="34" charset="0"/>
                <a:cs typeface="Arial" panose="020B0604020202020204" pitchFamily="34" charset="0"/>
              </a:rPr>
            </a:br>
            <a:r>
              <a:rPr lang="es-US" b="0" i="0" u="none" strike="noStrike" kern="1200" baseline="0" dirty="0">
                <a:solidFill>
                  <a:srgbClr val="000000"/>
                </a:solidFill>
                <a:effectLst/>
                <a:latin typeface="Arial" panose="020B0604020202020204" pitchFamily="34" charset="0"/>
                <a:cs typeface="Arial" panose="020B0604020202020204" pitchFamily="34" charset="0"/>
              </a:rPr>
              <a:t>Para la investigación de laboratorio de pacientes en estudio debido a una sospecha clínica de hemofilia, la FMH recomienda que un </a:t>
            </a:r>
            <a:r>
              <a:rPr lang="es-US" b="1" i="0" u="none" strike="noStrike" kern="1200" baseline="0" dirty="0">
                <a:solidFill>
                  <a:srgbClr val="000000"/>
                </a:solidFill>
                <a:effectLst/>
                <a:latin typeface="Arial" panose="020B0604020202020204" pitchFamily="34" charset="0"/>
                <a:cs typeface="Arial" panose="020B0604020202020204" pitchFamily="34" charset="0"/>
              </a:rPr>
              <a:t>resultado de TTPA dentro del rango de referencia no se utilice para descartar la presencia de hemofilia A o B leve. </a:t>
            </a:r>
            <a:endParaRPr lang="es-US"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EAD5981E-A580-45B7-AE6C-D57747F12A87}"/>
              </a:ext>
            </a:extLst>
          </p:cNvPr>
          <p:cNvSpPr>
            <a:spLocks noGrp="1"/>
          </p:cNvSpPr>
          <p:nvPr>
            <p:ph type="title"/>
          </p:nvPr>
        </p:nvSpPr>
        <p:spPr>
          <a:xfrm>
            <a:off x="838199" y="225425"/>
            <a:ext cx="10933498" cy="1090079"/>
          </a:xfrm>
        </p:spPr>
        <p:txBody>
          <a:bodyPr>
            <a:normAutofit/>
          </a:bodyPr>
          <a:lstStyle/>
          <a:p>
            <a:r>
              <a:rPr lang="es-US" dirty="0">
                <a:latin typeface="Arial" panose="020B0604020202020204" pitchFamily="34" charset="0"/>
                <a:cs typeface="Arial" panose="020B0604020202020204" pitchFamily="34" charset="0"/>
              </a:rPr>
              <a:t>Pruebas de laboratorio de coagulación: Diagnóstico</a:t>
            </a:r>
            <a:endParaRPr lang="es-US" sz="2800" b="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882E0C98-6C86-49BF-9DBC-815718810D4C}"/>
              </a:ext>
            </a:extLst>
          </p:cNvPr>
          <p:cNvSpPr>
            <a:spLocks noGrp="1"/>
          </p:cNvSpPr>
          <p:nvPr>
            <p:ph type="body" sz="quarter" idx="13"/>
          </p:nvPr>
        </p:nvSpPr>
        <p:spPr>
          <a:xfrm>
            <a:off x="792205" y="6453826"/>
            <a:ext cx="9925050" cy="365125"/>
          </a:xfrm>
        </p:spPr>
        <p:txBody>
          <a:bodyPr/>
          <a:lstStyle/>
          <a:p>
            <a:r>
              <a:rPr lang="es-US" dirty="0"/>
              <a:t>TP, tiempo de protrombina; TTPA, tiempo de tromboplastina parcial activada</a:t>
            </a:r>
            <a:r>
              <a:rPr lang="es-US" sz="900" dirty="0">
                <a:latin typeface="Arial" panose="020B0604020202020204" pitchFamily="34" charset="0"/>
                <a:cs typeface="Arial" panose="020B0604020202020204" pitchFamily="34" charset="0"/>
              </a:rPr>
              <a:t>. </a:t>
            </a:r>
            <a:endParaRPr lang="es-US" dirty="0"/>
          </a:p>
          <a:p>
            <a:r>
              <a:rPr lang="en-CA" noProof="0" dirty="0">
                <a:latin typeface="Arial" panose="020B0604020202020204" pitchFamily="34" charset="0"/>
                <a:cs typeface="Arial" panose="020B0604020202020204" pitchFamily="34" charset="0"/>
              </a:rPr>
              <a:t>.</a:t>
            </a:r>
            <a:endParaRPr lang="en-CA" noProof="0" dirty="0"/>
          </a:p>
        </p:txBody>
      </p:sp>
      <p:grpSp>
        <p:nvGrpSpPr>
          <p:cNvPr id="14" name="Group 13">
            <a:extLst>
              <a:ext uri="{FF2B5EF4-FFF2-40B4-BE49-F238E27FC236}">
                <a16:creationId xmlns:a16="http://schemas.microsoft.com/office/drawing/2014/main" id="{9E0F509C-DC18-4264-8F34-474E87691F43}"/>
              </a:ext>
            </a:extLst>
          </p:cNvPr>
          <p:cNvGrpSpPr/>
          <p:nvPr/>
        </p:nvGrpSpPr>
        <p:grpSpPr>
          <a:xfrm>
            <a:off x="8434537" y="5100795"/>
            <a:ext cx="2401696" cy="1459779"/>
            <a:chOff x="7238527" y="5214883"/>
            <a:chExt cx="2401696" cy="1459779"/>
          </a:xfrm>
        </p:grpSpPr>
        <p:pic>
          <p:nvPicPr>
            <p:cNvPr id="16" name="Graphic 15" descr="Man with solid fill">
              <a:extLst>
                <a:ext uri="{FF2B5EF4-FFF2-40B4-BE49-F238E27FC236}">
                  <a16:creationId xmlns:a16="http://schemas.microsoft.com/office/drawing/2014/main" id="{66C75D65-500B-4DC1-9ABB-DC52DD50FF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07895" y="5345217"/>
              <a:ext cx="1196010" cy="1196010"/>
            </a:xfrm>
            <a:prstGeom prst="rect">
              <a:avLst/>
            </a:prstGeom>
          </p:spPr>
        </p:pic>
        <p:pic>
          <p:nvPicPr>
            <p:cNvPr id="13" name="Graphic 12" descr="Man with solid fill">
              <a:extLst>
                <a:ext uri="{FF2B5EF4-FFF2-40B4-BE49-F238E27FC236}">
                  <a16:creationId xmlns:a16="http://schemas.microsoft.com/office/drawing/2014/main" id="{890A4CC7-C86B-4DAF-9238-6669591F66F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25235" y="5425278"/>
              <a:ext cx="1196010" cy="1196010"/>
            </a:xfrm>
            <a:prstGeom prst="rect">
              <a:avLst/>
            </a:prstGeom>
          </p:spPr>
        </p:pic>
        <p:pic>
          <p:nvPicPr>
            <p:cNvPr id="17" name="Graphic 16" descr="Man with solid fill">
              <a:extLst>
                <a:ext uri="{FF2B5EF4-FFF2-40B4-BE49-F238E27FC236}">
                  <a16:creationId xmlns:a16="http://schemas.microsoft.com/office/drawing/2014/main" id="{210AAFE0-C9EC-424B-ADBB-B4AEF956D8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90553" y="5371904"/>
              <a:ext cx="1196010" cy="1196010"/>
            </a:xfrm>
            <a:prstGeom prst="rect">
              <a:avLst/>
            </a:prstGeom>
          </p:spPr>
        </p:pic>
        <p:pic>
          <p:nvPicPr>
            <p:cNvPr id="18" name="Graphic 17" descr="Man with solid fill">
              <a:extLst>
                <a:ext uri="{FF2B5EF4-FFF2-40B4-BE49-F238E27FC236}">
                  <a16:creationId xmlns:a16="http://schemas.microsoft.com/office/drawing/2014/main" id="{551E6429-A490-42CF-BD7E-7B885FBF72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73211" y="5398591"/>
              <a:ext cx="1196010" cy="1196010"/>
            </a:xfrm>
            <a:prstGeom prst="rect">
              <a:avLst/>
            </a:prstGeom>
          </p:spPr>
        </p:pic>
        <p:pic>
          <p:nvPicPr>
            <p:cNvPr id="19" name="Graphic 18" descr="Man with solid fill">
              <a:extLst>
                <a:ext uri="{FF2B5EF4-FFF2-40B4-BE49-F238E27FC236}">
                  <a16:creationId xmlns:a16="http://schemas.microsoft.com/office/drawing/2014/main" id="{221FB013-13B0-4565-8C47-0C03CD82C3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55869" y="5451965"/>
              <a:ext cx="1196010" cy="1196010"/>
            </a:xfrm>
            <a:prstGeom prst="rect">
              <a:avLst/>
            </a:prstGeom>
          </p:spPr>
        </p:pic>
        <p:pic>
          <p:nvPicPr>
            <p:cNvPr id="20" name="Graphic 19" descr="Man with solid fill">
              <a:extLst>
                <a:ext uri="{FF2B5EF4-FFF2-40B4-BE49-F238E27FC236}">
                  <a16:creationId xmlns:a16="http://schemas.microsoft.com/office/drawing/2014/main" id="{772BF3F0-DC49-4141-9940-BEDE690D8A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8527" y="5478652"/>
              <a:ext cx="1196010" cy="1196010"/>
            </a:xfrm>
            <a:prstGeom prst="rect">
              <a:avLst/>
            </a:prstGeom>
          </p:spPr>
        </p:pic>
        <p:pic>
          <p:nvPicPr>
            <p:cNvPr id="11" name="Graphic 10" descr="Magnifying glass outline">
              <a:extLst>
                <a:ext uri="{FF2B5EF4-FFF2-40B4-BE49-F238E27FC236}">
                  <a16:creationId xmlns:a16="http://schemas.microsoft.com/office/drawing/2014/main" id="{5C138DCF-29E4-4D1E-B11B-26BC7034C22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75310" y="5214883"/>
              <a:ext cx="1064913" cy="1064913"/>
            </a:xfrm>
            <a:prstGeom prst="rect">
              <a:avLst/>
            </a:prstGeom>
          </p:spPr>
        </p:pic>
      </p:grpSp>
      <p:sp>
        <p:nvSpPr>
          <p:cNvPr id="21" name="Content Placeholder 2">
            <a:extLst>
              <a:ext uri="{FF2B5EF4-FFF2-40B4-BE49-F238E27FC236}">
                <a16:creationId xmlns:a16="http://schemas.microsoft.com/office/drawing/2014/main" id="{FB99CEE3-48FB-4502-B24F-4C78A98284EF}"/>
              </a:ext>
            </a:extLst>
          </p:cNvPr>
          <p:cNvSpPr txBox="1">
            <a:spLocks/>
          </p:cNvSpPr>
          <p:nvPr/>
        </p:nvSpPr>
        <p:spPr>
          <a:xfrm>
            <a:off x="751287" y="5100795"/>
            <a:ext cx="6813884" cy="1040094"/>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t">
              <a:lnSpc>
                <a:spcPct val="100000"/>
              </a:lnSpc>
              <a:buFont typeface="Arial" panose="020B0604020202020204" pitchFamily="34" charset="0"/>
              <a:buNone/>
            </a:pPr>
            <a:r>
              <a:rPr lang="es-US" b="1" dirty="0">
                <a:solidFill>
                  <a:schemeClr val="accent1"/>
                </a:solidFill>
                <a:latin typeface="Arial" panose="020B0604020202020204" pitchFamily="34" charset="0"/>
                <a:cs typeface="Arial" panose="020B0604020202020204" pitchFamily="34" charset="0"/>
              </a:rPr>
              <a:t>OBSERVACIÓN: </a:t>
            </a:r>
            <a:r>
              <a:rPr lang="es-US" dirty="0">
                <a:latin typeface="Arial" panose="020B0604020202020204" pitchFamily="34" charset="0"/>
                <a:cs typeface="Arial" panose="020B0604020202020204" pitchFamily="34" charset="0"/>
              </a:rPr>
              <a:t>En algunos casos de hemofilia A o B leve, el TTPA podría estar dentro del rango normal. </a:t>
            </a:r>
          </a:p>
        </p:txBody>
      </p:sp>
    </p:spTree>
    <p:extLst>
      <p:ext uri="{BB962C8B-B14F-4D97-AF65-F5344CB8AC3E}">
        <p14:creationId xmlns:p14="http://schemas.microsoft.com/office/powerpoint/2010/main" val="4185008187"/>
      </p:ext>
    </p:extLst>
  </p:cSld>
  <p:clrMapOvr>
    <a:masterClrMapping/>
  </p:clrMapOvr>
</p:sld>
</file>

<file path=ppt/theme/theme1.xml><?xml version="1.0" encoding="utf-8"?>
<a:theme xmlns:a="http://schemas.openxmlformats.org/drawingml/2006/main" name="WFH">
  <a:themeElements>
    <a:clrScheme name="Custom 1">
      <a:dk1>
        <a:sysClr val="windowText" lastClr="000000"/>
      </a:dk1>
      <a:lt1>
        <a:sysClr val="window" lastClr="FFFFFF"/>
      </a:lt1>
      <a:dk2>
        <a:srgbClr val="000000"/>
      </a:dk2>
      <a:lt2>
        <a:srgbClr val="FFFFFF"/>
      </a:lt2>
      <a:accent1>
        <a:srgbClr val="008BB0"/>
      </a:accent1>
      <a:accent2>
        <a:srgbClr val="719500"/>
      </a:accent2>
      <a:accent3>
        <a:srgbClr val="642566"/>
      </a:accent3>
      <a:accent4>
        <a:srgbClr val="FBD913"/>
      </a:accent4>
      <a:accent5>
        <a:srgbClr val="E60D2E"/>
      </a:accent5>
      <a:accent6>
        <a:srgbClr val="C4123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8821</TotalTime>
  <Words>3561</Words>
  <Application>Microsoft Office PowerPoint</Application>
  <PresentationFormat>Widescreen</PresentationFormat>
  <Paragraphs>190</Paragraphs>
  <Slides>32</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TimesNewRomanPS-BoldMT</vt:lpstr>
      <vt:lpstr>Wingdings</vt:lpstr>
      <vt:lpstr>WFH</vt:lpstr>
      <vt:lpstr>Guías para el tratamiento de la hemofilia, para todos</vt:lpstr>
      <vt:lpstr>Guías de la FMH para el tratamiento de la hemofilia</vt:lpstr>
      <vt:lpstr>Capítulo 3: Diagnóstico y monitoreo de laboratorio</vt:lpstr>
      <vt:lpstr>Divulgaciones: Steven Kitchen</vt:lpstr>
      <vt:lpstr>Autores</vt:lpstr>
      <vt:lpstr>Introducción</vt:lpstr>
      <vt:lpstr>Pruebas de laboratorio de coagulación</vt:lpstr>
      <vt:lpstr>Pruebas de laboratorio de coagulación</vt:lpstr>
      <vt:lpstr>Pruebas de laboratorio de coagulación: Diagnóstico</vt:lpstr>
      <vt:lpstr>Pruebas de laboratorio de coagulación: Diagnóstico</vt:lpstr>
      <vt:lpstr>Pruebas de laboratorio de coagulación: Ensayos</vt:lpstr>
      <vt:lpstr>Pruebas de laboratorio de coagulación: Ensayos de FVIII/FIX</vt:lpstr>
      <vt:lpstr>Monitoreo de laboratorio del FVIII: Elocta®/Eloctate®</vt:lpstr>
      <vt:lpstr>Monitoreo de laboratorio del FVIII: Esperoct® </vt:lpstr>
      <vt:lpstr>Monitoreo de laboratorio del FVIII: Jivi®  </vt:lpstr>
      <vt:lpstr>Monitoreo de laboratorio del FVIII: Adynovate® / Adynovi®</vt:lpstr>
      <vt:lpstr>Monitoreo de laboratorio del FVIII: Afstyla®  </vt:lpstr>
      <vt:lpstr>Monitoreo de laboratorio del FIX: Alprolix®  </vt:lpstr>
      <vt:lpstr>Monitoreo de laboratorio del FIX: Idelvion®  </vt:lpstr>
      <vt:lpstr>Monitoreo de laboratorio del FIX: Refixia®/Rebinyn®</vt:lpstr>
      <vt:lpstr>Monitoreo de laboratorio del FVIII: Emicizumab</vt:lpstr>
      <vt:lpstr>Monitoreo de laboratorio del FVIII: Emicizumab</vt:lpstr>
      <vt:lpstr>Monitoreo de laboratorio del FVIII: Emicizumab</vt:lpstr>
      <vt:lpstr>Monitoreo de laboratorio del FVIII: Emicizumab</vt:lpstr>
      <vt:lpstr>Monitoreo de laboratorio: Inhibidores</vt:lpstr>
      <vt:lpstr>Monitoreo de laboratorio: Inhibidores</vt:lpstr>
      <vt:lpstr>Monitoreo de laboratorio: Inhibidores</vt:lpstr>
      <vt:lpstr>Monitoreo de laboratorio: Inhibidores</vt:lpstr>
      <vt:lpstr>Monitoreo de laboratorio: Aseguramiento de la calidad</vt:lpstr>
      <vt:lpstr>Monitoreo de laboratorio: Aseguramiento de la calidad</vt:lpstr>
      <vt:lpstr>Conclusiones</vt:lpstr>
      <vt:lpstr>Agradecemos el apoyo de Hemophilia Alliance para la preparación de esta presentación.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janice meisner</dc:creator>
  <cp:lastModifiedBy>Julia Chadwick</cp:lastModifiedBy>
  <cp:revision>198</cp:revision>
  <cp:lastPrinted>2021-01-23T12:48:38Z</cp:lastPrinted>
  <dcterms:created xsi:type="dcterms:W3CDTF">2020-11-05T21:15:52Z</dcterms:created>
  <dcterms:modified xsi:type="dcterms:W3CDTF">2021-08-09T15:46:17Z</dcterms:modified>
</cp:coreProperties>
</file>