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23"/>
  </p:notesMasterIdLst>
  <p:sldIdLst>
    <p:sldId id="2806" r:id="rId2"/>
    <p:sldId id="2807" r:id="rId3"/>
    <p:sldId id="2808" r:id="rId4"/>
    <p:sldId id="2926" r:id="rId5"/>
    <p:sldId id="2927" r:id="rId6"/>
    <p:sldId id="2897" r:id="rId7"/>
    <p:sldId id="2932" r:id="rId8"/>
    <p:sldId id="2933" r:id="rId9"/>
    <p:sldId id="2911" r:id="rId10"/>
    <p:sldId id="2908" r:id="rId11"/>
    <p:sldId id="2898" r:id="rId12"/>
    <p:sldId id="2903" r:id="rId13"/>
    <p:sldId id="2930" r:id="rId14"/>
    <p:sldId id="2922" r:id="rId15"/>
    <p:sldId id="2929" r:id="rId16"/>
    <p:sldId id="2899" r:id="rId17"/>
    <p:sldId id="2900" r:id="rId18"/>
    <p:sldId id="2901" r:id="rId19"/>
    <p:sldId id="2902" r:id="rId20"/>
    <p:sldId id="2905" r:id="rId21"/>
    <p:sldId id="2928"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12" clrIdx="0">
    <p:extLst>
      <p:ext uri="{19B8F6BF-5375-455C-9EA6-DF929625EA0E}">
        <p15:presenceInfo xmlns:p15="http://schemas.microsoft.com/office/powerpoint/2012/main" userId="S::jchadwick@wfh.org::bd1ae82f-124b-4de6-bc22-d4eddcd0bf4b" providerId="AD"/>
      </p:ext>
    </p:extLst>
  </p:cmAuthor>
  <p:cmAuthor id="2" name="Karine Igartua, Dr" initials="KID" lastIdx="4" clrIdx="1">
    <p:extLst>
      <p:ext uri="{19B8F6BF-5375-455C-9EA6-DF929625EA0E}">
        <p15:presenceInfo xmlns:p15="http://schemas.microsoft.com/office/powerpoint/2012/main" userId="S::karine.igartua@mcgill.ca::0db75cb2-a157-489c-977a-76c312e8a96c" providerId="AD"/>
      </p:ext>
    </p:extLst>
  </p:cmAuthor>
  <p:cmAuthor id="3" name="Mariana Fregoso Lomas" initials="MFL" lastIdx="5" clrIdx="2">
    <p:extLst>
      <p:ext uri="{19B8F6BF-5375-455C-9EA6-DF929625EA0E}">
        <p15:presenceInfo xmlns:p15="http://schemas.microsoft.com/office/powerpoint/2012/main" userId="Mariana Fregoso Lom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E5FF"/>
    <a:srgbClr val="B7F0FF"/>
    <a:srgbClr val="008BB0"/>
    <a:srgbClr val="F47606"/>
    <a:srgbClr val="F40001"/>
    <a:srgbClr val="E60D2E"/>
    <a:srgbClr val="642566"/>
    <a:srgbClr val="C41230"/>
    <a:srgbClr val="719500"/>
    <a:srgbClr val="FDB9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79950" autoAdjust="0"/>
  </p:normalViewPr>
  <p:slideViewPr>
    <p:cSldViewPr snapToGrid="0" snapToObjects="1" showGuides="1">
      <p:cViewPr varScale="1">
        <p:scale>
          <a:sx n="87" d="100"/>
          <a:sy n="87" d="100"/>
        </p:scale>
        <p:origin x="1368" y="90"/>
      </p:cViewPr>
      <p:guideLst>
        <p:guide orient="horz" pos="2160"/>
        <p:guide pos="3817"/>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atin typeface="Arial" panose="020B0604020202020204" pitchFamily="34" charset="0"/>
              </a:defRPr>
            </a:lvl1pPr>
          </a:lstStyle>
          <a:p>
            <a:endParaRPr lang="en-CA"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atin typeface="Arial" panose="020B0604020202020204" pitchFamily="34" charset="0"/>
              </a:defRPr>
            </a:lvl1pPr>
          </a:lstStyle>
          <a:p>
            <a:fld id="{1906248C-F8BE-43AC-B910-B1131989AF57}" type="datetimeFigureOut">
              <a:rPr lang="en-CA" smtClean="0"/>
              <a:pPr/>
              <a:t>2021-08-09</a:t>
            </a:fld>
            <a:endParaRPr lang="en-CA"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atin typeface="Arial" panose="020B0604020202020204" pitchFamily="34" charset="0"/>
              </a:defRPr>
            </a:lvl1pPr>
          </a:lstStyle>
          <a:p>
            <a:endParaRPr lang="en-CA"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atin typeface="Arial" panose="020B0604020202020204" pitchFamily="34" charset="0"/>
              </a:defRPr>
            </a:lvl1pPr>
          </a:lstStyle>
          <a:p>
            <a:fld id="{10D89C09-0639-464C-95EC-4EF91C0B1B79}" type="slidenum">
              <a:rPr lang="en-CA" smtClean="0"/>
              <a:pPr/>
              <a:t>‹#›</a:t>
            </a:fld>
            <a:endParaRPr lang="en-CA" dirty="0"/>
          </a:p>
        </p:txBody>
      </p:sp>
    </p:spTree>
    <p:extLst>
      <p:ext uri="{BB962C8B-B14F-4D97-AF65-F5344CB8AC3E}">
        <p14:creationId xmlns:p14="http://schemas.microsoft.com/office/powerpoint/2010/main" val="5857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0D89C09-0639-464C-95EC-4EF91C0B1B79}" type="slidenum">
              <a:rPr lang="en-CA" smtClean="0"/>
              <a:pPr/>
              <a:t>1</a:t>
            </a:fld>
            <a:endParaRPr lang="en-CA" dirty="0"/>
          </a:p>
        </p:txBody>
      </p:sp>
    </p:spTree>
    <p:extLst>
      <p:ext uri="{BB962C8B-B14F-4D97-AF65-F5344CB8AC3E}">
        <p14:creationId xmlns:p14="http://schemas.microsoft.com/office/powerpoint/2010/main" val="381266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342159B-BA59-4283-8BD6-FEF93983588D}" type="slidenum">
              <a:rPr lang="en-CA" smtClean="0"/>
              <a:t>15</a:t>
            </a:fld>
            <a:endParaRPr lang="en-CA" dirty="0"/>
          </a:p>
        </p:txBody>
      </p:sp>
    </p:spTree>
    <p:extLst>
      <p:ext uri="{BB962C8B-B14F-4D97-AF65-F5344CB8AC3E}">
        <p14:creationId xmlns:p14="http://schemas.microsoft.com/office/powerpoint/2010/main" val="4233062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342159B-BA59-4283-8BD6-FEF93983588D}" type="slidenum">
              <a:rPr lang="en-CA" smtClean="0"/>
              <a:t>16</a:t>
            </a:fld>
            <a:endParaRPr lang="en-CA" dirty="0"/>
          </a:p>
        </p:txBody>
      </p:sp>
    </p:spTree>
    <p:extLst>
      <p:ext uri="{BB962C8B-B14F-4D97-AF65-F5344CB8AC3E}">
        <p14:creationId xmlns:p14="http://schemas.microsoft.com/office/powerpoint/2010/main" val="133403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42159B-BA59-4283-8BD6-FEF93983588D}" type="slidenum">
              <a:rPr lang="en-CA" smtClean="0"/>
              <a:t>18</a:t>
            </a:fld>
            <a:endParaRPr lang="en-CA" dirty="0"/>
          </a:p>
        </p:txBody>
      </p:sp>
    </p:spTree>
    <p:extLst>
      <p:ext uri="{BB962C8B-B14F-4D97-AF65-F5344CB8AC3E}">
        <p14:creationId xmlns:p14="http://schemas.microsoft.com/office/powerpoint/2010/main" val="19306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67BBCE48-BBE6-4F6B-B025-041E5A993504}" type="slidenum">
              <a:rPr lang="en-CA">
                <a:solidFill>
                  <a:prstClr val="black"/>
                </a:solidFill>
                <a:latin typeface="Calibri"/>
              </a:rPr>
              <a:pPr defTabSz="942289">
                <a:defRPr/>
              </a:pPr>
              <a:t>2</a:t>
            </a:fld>
            <a:endParaRPr lang="en-CA" dirty="0">
              <a:solidFill>
                <a:prstClr val="black"/>
              </a:solidFill>
              <a:latin typeface="Calibri"/>
            </a:endParaRPr>
          </a:p>
        </p:txBody>
      </p:sp>
    </p:spTree>
    <p:extLst>
      <p:ext uri="{BB962C8B-B14F-4D97-AF65-F5344CB8AC3E}">
        <p14:creationId xmlns:p14="http://schemas.microsoft.com/office/powerpoint/2010/main" val="315965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5</a:t>
            </a:fld>
            <a:endParaRPr lang="en-CA" dirty="0"/>
          </a:p>
        </p:txBody>
      </p:sp>
    </p:spTree>
    <p:extLst>
      <p:ext uri="{BB962C8B-B14F-4D97-AF65-F5344CB8AC3E}">
        <p14:creationId xmlns:p14="http://schemas.microsoft.com/office/powerpoint/2010/main" val="403054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2159B-BA59-4283-8BD6-FEF93983588D}"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132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1C1D1E"/>
              </a:solidFill>
              <a:effectLst/>
              <a:latin typeface="Open Sa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2159B-BA59-4283-8BD6-FEF93983588D}"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524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0D89C09-0639-464C-95EC-4EF91C0B1B79}" type="slidenum">
              <a:rPr lang="en-CA" smtClean="0"/>
              <a:pPr/>
              <a:t>10</a:t>
            </a:fld>
            <a:endParaRPr lang="en-CA" dirty="0"/>
          </a:p>
        </p:txBody>
      </p:sp>
    </p:spTree>
    <p:extLst>
      <p:ext uri="{BB962C8B-B14F-4D97-AF65-F5344CB8AC3E}">
        <p14:creationId xmlns:p14="http://schemas.microsoft.com/office/powerpoint/2010/main" val="461459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0D89C09-0639-464C-95EC-4EF91C0B1B79}" type="slidenum">
              <a:rPr lang="en-CA" smtClean="0"/>
              <a:pPr/>
              <a:t>12</a:t>
            </a:fld>
            <a:endParaRPr lang="en-CA" dirty="0"/>
          </a:p>
        </p:txBody>
      </p:sp>
    </p:spTree>
    <p:extLst>
      <p:ext uri="{BB962C8B-B14F-4D97-AF65-F5344CB8AC3E}">
        <p14:creationId xmlns:p14="http://schemas.microsoft.com/office/powerpoint/2010/main" val="211374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0D89C09-0639-464C-95EC-4EF91C0B1B79}" type="slidenum">
              <a:rPr lang="en-CA" smtClean="0"/>
              <a:pPr/>
              <a:t>13</a:t>
            </a:fld>
            <a:endParaRPr lang="en-CA" dirty="0"/>
          </a:p>
        </p:txBody>
      </p:sp>
    </p:spTree>
    <p:extLst>
      <p:ext uri="{BB962C8B-B14F-4D97-AF65-F5344CB8AC3E}">
        <p14:creationId xmlns:p14="http://schemas.microsoft.com/office/powerpoint/2010/main" val="218454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342159B-BA59-4283-8BD6-FEF93983588D}" type="slidenum">
              <a:rPr lang="en-CA" smtClean="0"/>
              <a:t>14</a:t>
            </a:fld>
            <a:endParaRPr lang="en-CA" dirty="0"/>
          </a:p>
        </p:txBody>
      </p:sp>
    </p:spTree>
    <p:extLst>
      <p:ext uri="{BB962C8B-B14F-4D97-AF65-F5344CB8AC3E}">
        <p14:creationId xmlns:p14="http://schemas.microsoft.com/office/powerpoint/2010/main" val="3040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165274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7193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a:xfrm>
            <a:off x="241300" y="6356350"/>
            <a:ext cx="5969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107264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C0EC089D-DDFC-453D-9E4B-9ABE7FDD2F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38394" y="0"/>
            <a:ext cx="2153606" cy="1030288"/>
          </a:xfrm>
          <a:prstGeom prst="rect">
            <a:avLst/>
          </a:prstGeom>
        </p:spPr>
      </p:pic>
      <p:pic>
        <p:nvPicPr>
          <p:cNvPr id="7" name="Picture 6">
            <a:extLst>
              <a:ext uri="{FF2B5EF4-FFF2-40B4-BE49-F238E27FC236}">
                <a16:creationId xmlns:a16="http://schemas.microsoft.com/office/drawing/2014/main" id="{AA12C05B-7D74-43DF-8531-A0272AFEE4B9}"/>
              </a:ext>
            </a:extLst>
          </p:cNvPr>
          <p:cNvPicPr>
            <a:picLocks noChangeAspect="1"/>
          </p:cNvPicPr>
          <p:nvPr userDrawn="1"/>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t="37776"/>
          <a:stretch/>
        </p:blipFill>
        <p:spPr>
          <a:xfrm>
            <a:off x="-1" y="6003985"/>
            <a:ext cx="12192000" cy="872820"/>
          </a:xfrm>
          <a:prstGeom prst="rect">
            <a:avLst/>
          </a:prstGeom>
        </p:spPr>
      </p:pic>
      <p:sp>
        <p:nvSpPr>
          <p:cNvPr id="4" name="TextBox 3">
            <a:extLst>
              <a:ext uri="{FF2B5EF4-FFF2-40B4-BE49-F238E27FC236}">
                <a16:creationId xmlns:a16="http://schemas.microsoft.com/office/drawing/2014/main" id="{CB5EEAE5-5BC7-452F-A2D5-A06C211E3EAE}"/>
              </a:ext>
            </a:extLst>
          </p:cNvPr>
          <p:cNvSpPr txBox="1"/>
          <p:nvPr userDrawn="1"/>
        </p:nvSpPr>
        <p:spPr>
          <a:xfrm>
            <a:off x="591941" y="6178785"/>
            <a:ext cx="10870095" cy="523220"/>
          </a:xfrm>
          <a:prstGeom prst="rect">
            <a:avLst/>
          </a:prstGeom>
          <a:noFill/>
        </p:spPr>
        <p:txBody>
          <a:bodyPr wrap="square" rtlCol="0">
            <a:spAutoFit/>
          </a:bodyPr>
          <a:lstStyle/>
          <a:p>
            <a:r>
              <a:rPr lang="es-ES" sz="2800" b="1" i="1" noProof="0" dirty="0">
                <a:solidFill>
                  <a:schemeClr val="bg1"/>
                </a:solidFill>
              </a:rPr>
              <a:t>Guías de la FMH para el Tratamiento de la Hemofilia, </a:t>
            </a:r>
            <a:r>
              <a:rPr lang="es-ES" sz="2800" b="1" i="0" noProof="0" dirty="0">
                <a:solidFill>
                  <a:schemeClr val="bg1"/>
                </a:solidFill>
              </a:rPr>
              <a:t>3ª Edición</a:t>
            </a:r>
          </a:p>
        </p:txBody>
      </p:sp>
    </p:spTree>
    <p:extLst>
      <p:ext uri="{BB962C8B-B14F-4D97-AF65-F5344CB8AC3E}">
        <p14:creationId xmlns:p14="http://schemas.microsoft.com/office/powerpoint/2010/main" val="4097860745"/>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6"/>
          <a:srcRect l="3357" r="335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7">
            <a:duotone>
              <a:prstClr val="black"/>
              <a:srgbClr val="008BB0">
                <a:tint val="45000"/>
                <a:satMod val="400000"/>
              </a:srgbClr>
            </a:duotone>
            <a:extLst>
              <a:ext uri="{BEBA8EAE-BF5A-486C-A8C5-ECC9F3942E4B}">
                <a14:imgProps xmlns:a14="http://schemas.microsoft.com/office/drawing/2010/main">
                  <a14:imgLayer r:embed="rId8">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220018836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hf hdr="0" ftr="0" dt="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ww.hgvs.org/varnomen"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a:xfrm>
            <a:off x="190500" y="1122363"/>
            <a:ext cx="11811000" cy="2387600"/>
          </a:xfrm>
        </p:spPr>
        <p:txBody>
          <a:bodyPr>
            <a:normAutofit/>
          </a:bodyPr>
          <a:lstStyle/>
          <a:p>
            <a:pPr>
              <a:lnSpc>
                <a:spcPct val="100000"/>
              </a:lnSpc>
            </a:pPr>
            <a:r>
              <a:rPr lang="es-US" dirty="0"/>
              <a:t>Guías para el tratamiento de la hemofilia, para todos</a:t>
            </a:r>
            <a:endParaRPr lang="en-US"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a:xfrm>
            <a:off x="1250731" y="3602038"/>
            <a:ext cx="9984828" cy="560059"/>
          </a:xfrm>
        </p:spPr>
        <p:txBody>
          <a:bodyPr/>
          <a:lstStyle/>
          <a:p>
            <a:r>
              <a:rPr lang="es-US" dirty="0"/>
              <a:t>Una nueva y ambiciosa iniciativa de la Federación Mundial de Hemofilia</a:t>
            </a:r>
          </a:p>
        </p:txBody>
      </p:sp>
    </p:spTree>
    <p:extLst>
      <p:ext uri="{BB962C8B-B14F-4D97-AF65-F5344CB8AC3E}">
        <p14:creationId xmlns:p14="http://schemas.microsoft.com/office/powerpoint/2010/main" val="17121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2D830E5-461F-4D8F-AED9-165014523B32}"/>
              </a:ext>
            </a:extLst>
          </p:cNvPr>
          <p:cNvGraphicFramePr>
            <a:graphicFrameLocks noGrp="1"/>
          </p:cNvGraphicFramePr>
          <p:nvPr>
            <p:extLst>
              <p:ext uri="{D42A27DB-BD31-4B8C-83A1-F6EECF244321}">
                <p14:modId xmlns:p14="http://schemas.microsoft.com/office/powerpoint/2010/main" val="314058404"/>
              </p:ext>
            </p:extLst>
          </p:nvPr>
        </p:nvGraphicFramePr>
        <p:xfrm>
          <a:off x="838201" y="1304573"/>
          <a:ext cx="10734674" cy="4063605"/>
        </p:xfrm>
        <a:graphic>
          <a:graphicData uri="http://schemas.openxmlformats.org/drawingml/2006/table">
            <a:tbl>
              <a:tblPr firstRow="1" bandRow="1">
                <a:tableStyleId>{2D5ABB26-0587-4C30-8999-92F81FD0307C}</a:tableStyleId>
              </a:tblPr>
              <a:tblGrid>
                <a:gridCol w="1581149">
                  <a:extLst>
                    <a:ext uri="{9D8B030D-6E8A-4147-A177-3AD203B41FA5}">
                      <a16:colId xmlns:a16="http://schemas.microsoft.com/office/drawing/2014/main" val="2300761847"/>
                    </a:ext>
                  </a:extLst>
                </a:gridCol>
                <a:gridCol w="9153525">
                  <a:extLst>
                    <a:ext uri="{9D8B030D-6E8A-4147-A177-3AD203B41FA5}">
                      <a16:colId xmlns:a16="http://schemas.microsoft.com/office/drawing/2014/main" val="307177274"/>
                    </a:ext>
                  </a:extLst>
                </a:gridCol>
              </a:tblGrid>
              <a:tr h="1600348">
                <a:tc>
                  <a:txBody>
                    <a:bodyPr/>
                    <a:lstStyle/>
                    <a:p>
                      <a:r>
                        <a:rPr lang="es-US" sz="2000" b="1" noProof="0" dirty="0">
                          <a:solidFill>
                            <a:srgbClr val="008BB0"/>
                          </a:solidFill>
                        </a:rPr>
                        <a:t>¿Por qué?</a:t>
                      </a:r>
                    </a:p>
                  </a:txBody>
                  <a:tcPr anchor="ctr">
                    <a:solidFill>
                      <a:schemeClr val="bg1"/>
                    </a:solidFill>
                  </a:tcPr>
                </a:tc>
                <a:tc>
                  <a:txBody>
                    <a:bodyPr/>
                    <a:lstStyle/>
                    <a:p>
                      <a:pPr marL="285750" indent="-285750">
                        <a:buClr>
                          <a:srgbClr val="642566"/>
                        </a:buClr>
                        <a:buFont typeface="Arial" panose="020B0604020202020204" pitchFamily="34" charset="0"/>
                        <a:buChar char="•"/>
                      </a:pPr>
                      <a:r>
                        <a:rPr lang="es-US" noProof="0" dirty="0"/>
                        <a:t>Para poner fin al embarazo con un feto varón afectado (si se deseara).</a:t>
                      </a:r>
                    </a:p>
                    <a:p>
                      <a:pPr marL="285750" indent="-285750">
                        <a:buClr>
                          <a:srgbClr val="642566"/>
                        </a:buClr>
                        <a:buFont typeface="Arial" panose="020B0604020202020204" pitchFamily="34" charset="0"/>
                        <a:buChar char="•"/>
                      </a:pPr>
                      <a:r>
                        <a:rPr lang="es-US" noProof="0" dirty="0"/>
                        <a:t>Para orientar el manejo del parto.</a:t>
                      </a:r>
                    </a:p>
                    <a:p>
                      <a:pPr marL="285750" indent="-285750">
                        <a:buClr>
                          <a:srgbClr val="642566"/>
                        </a:buClr>
                        <a:buFont typeface="Arial" panose="020B0604020202020204" pitchFamily="34" charset="0"/>
                        <a:buChar char="•"/>
                      </a:pPr>
                      <a:r>
                        <a:rPr lang="es-US" noProof="0" dirty="0"/>
                        <a:t>Para pronosticar el riesgo de formación de inhibidores, de respuesta a la inducción de la inmunotolerancia, y el nivel de gravedad del fenotipo, así como para determinar la disponibilidad de técnicas de manipulación genética</a:t>
                      </a:r>
                      <a:r>
                        <a:rPr lang="en-US" dirty="0"/>
                        <a:t>.</a:t>
                      </a:r>
                    </a:p>
                  </a:txBody>
                  <a:tcPr anchor="ctr">
                    <a:solidFill>
                      <a:schemeClr val="bg1"/>
                    </a:solidFill>
                  </a:tcPr>
                </a:tc>
                <a:extLst>
                  <a:ext uri="{0D108BD9-81ED-4DB2-BD59-A6C34878D82A}">
                    <a16:rowId xmlns:a16="http://schemas.microsoft.com/office/drawing/2014/main" val="630300822"/>
                  </a:ext>
                </a:extLst>
              </a:tr>
              <a:tr h="1000217">
                <a:tc>
                  <a:txBody>
                    <a:bodyPr/>
                    <a:lstStyle/>
                    <a:p>
                      <a:r>
                        <a:rPr lang="es-US" sz="2000" b="1" noProof="0" dirty="0">
                          <a:solidFill>
                            <a:srgbClr val="008BB0"/>
                          </a:solidFill>
                        </a:rPr>
                        <a:t>¿Quién?</a:t>
                      </a:r>
                    </a:p>
                  </a:txBody>
                  <a:tcPr anchor="ctr">
                    <a:solidFill>
                      <a:schemeClr val="bg1">
                        <a:lumMod val="85000"/>
                      </a:schemeClr>
                    </a:solidFill>
                  </a:tcPr>
                </a:tc>
                <a:tc>
                  <a:txBody>
                    <a:bodyPr/>
                    <a:lstStyle/>
                    <a:p>
                      <a:pPr marL="285750" indent="-285750">
                        <a:buClr>
                          <a:srgbClr val="642566"/>
                        </a:buClr>
                        <a:buFont typeface="Arial" panose="020B0604020202020204" pitchFamily="34" charset="0"/>
                        <a:buChar char="•"/>
                      </a:pPr>
                      <a:r>
                        <a:rPr lang="es-US" noProof="0" dirty="0"/>
                        <a:t>Mujeres portadoras de una variante del </a:t>
                      </a:r>
                      <a:r>
                        <a:rPr lang="es-US" i="1" noProof="0" dirty="0"/>
                        <a:t>F8</a:t>
                      </a:r>
                      <a:r>
                        <a:rPr lang="es-US" noProof="0" dirty="0"/>
                        <a:t> o </a:t>
                      </a:r>
                      <a:r>
                        <a:rPr lang="es-US" i="1" noProof="0" dirty="0"/>
                        <a:t>F9</a:t>
                      </a:r>
                      <a:r>
                        <a:rPr lang="es-US" noProof="0" dirty="0"/>
                        <a:t> embarazadas de un feto varón.</a:t>
                      </a:r>
                    </a:p>
                    <a:p>
                      <a:pPr marL="285750" indent="-285750">
                        <a:buClr>
                          <a:srgbClr val="642566"/>
                        </a:buClr>
                        <a:buFont typeface="Arial" panose="020B0604020202020204" pitchFamily="34" charset="0"/>
                        <a:buChar char="•"/>
                      </a:pPr>
                      <a:r>
                        <a:rPr lang="es-US" noProof="0" dirty="0"/>
                        <a:t>La asesoría debería abarcar una conversación sobre el riesgo que el procedimiento del DPN implica para el embarazo.</a:t>
                      </a:r>
                    </a:p>
                  </a:txBody>
                  <a:tcPr anchor="ctr">
                    <a:solidFill>
                      <a:schemeClr val="bg1">
                        <a:lumMod val="85000"/>
                      </a:schemeClr>
                    </a:solidFill>
                  </a:tcPr>
                </a:tc>
                <a:extLst>
                  <a:ext uri="{0D108BD9-81ED-4DB2-BD59-A6C34878D82A}">
                    <a16:rowId xmlns:a16="http://schemas.microsoft.com/office/drawing/2014/main" val="683496844"/>
                  </a:ext>
                </a:extLst>
              </a:tr>
              <a:tr h="1300283">
                <a:tc>
                  <a:txBody>
                    <a:bodyPr/>
                    <a:lstStyle/>
                    <a:p>
                      <a:r>
                        <a:rPr lang="es-US" sz="2000" b="1" noProof="0" dirty="0">
                          <a:solidFill>
                            <a:srgbClr val="008BB0"/>
                          </a:solidFill>
                        </a:rPr>
                        <a:t>¿Cómo?</a:t>
                      </a:r>
                    </a:p>
                  </a:txBody>
                  <a:tcPr anchor="ctr">
                    <a:solidFill>
                      <a:schemeClr val="bg1"/>
                    </a:solidFill>
                  </a:tcPr>
                </a:tc>
                <a:tc>
                  <a:txBody>
                    <a:bodyPr/>
                    <a:lstStyle/>
                    <a:p>
                      <a:pPr marL="285750" indent="-285750">
                        <a:buClr>
                          <a:srgbClr val="642566"/>
                        </a:buClr>
                        <a:buFont typeface="Arial" panose="020B0604020202020204" pitchFamily="34" charset="0"/>
                        <a:buChar char="•"/>
                      </a:pPr>
                      <a:r>
                        <a:rPr lang="es-US" noProof="0" dirty="0"/>
                        <a:t>Al principio del embarazo, mediante prueba de vellosidades coriónicas o amniocentesis.</a:t>
                      </a:r>
                    </a:p>
                    <a:p>
                      <a:pPr marL="285750" indent="-285750">
                        <a:buClr>
                          <a:srgbClr val="642566"/>
                        </a:buClr>
                        <a:buFont typeface="Arial" panose="020B0604020202020204" pitchFamily="34" charset="0"/>
                        <a:buChar char="•"/>
                      </a:pPr>
                      <a:r>
                        <a:rPr lang="es-US" noProof="0" dirty="0"/>
                        <a:t>En la etapa final del embarazo mediante amniocentesis tardía.</a:t>
                      </a:r>
                    </a:p>
                    <a:p>
                      <a:pPr marL="285750" indent="-285750">
                        <a:buClr>
                          <a:srgbClr val="642566"/>
                        </a:buClr>
                        <a:buFont typeface="Arial" panose="020B0604020202020204" pitchFamily="34" charset="0"/>
                        <a:buChar char="•"/>
                      </a:pPr>
                      <a:r>
                        <a:rPr lang="es-US" noProof="0" dirty="0"/>
                        <a:t>Pruebas de contaminación de células maternas en la muestra fetal (pueden usarse marcadores autosómicos múltiples de RCT).</a:t>
                      </a:r>
                    </a:p>
                  </a:txBody>
                  <a:tcPr anchor="ctr">
                    <a:solidFill>
                      <a:schemeClr val="bg1"/>
                    </a:solidFill>
                  </a:tcPr>
                </a:tc>
                <a:extLst>
                  <a:ext uri="{0D108BD9-81ED-4DB2-BD59-A6C34878D82A}">
                    <a16:rowId xmlns:a16="http://schemas.microsoft.com/office/drawing/2014/main" val="3493691070"/>
                  </a:ext>
                </a:extLst>
              </a:tr>
            </a:tbl>
          </a:graphicData>
        </a:graphic>
      </p:graphicFrame>
      <p:sp>
        <p:nvSpPr>
          <p:cNvPr id="2" name="Title 1">
            <a:extLst>
              <a:ext uri="{FF2B5EF4-FFF2-40B4-BE49-F238E27FC236}">
                <a16:creationId xmlns:a16="http://schemas.microsoft.com/office/drawing/2014/main" id="{117CE9BF-A841-4F8E-8AA6-3E982EF83AB7}"/>
              </a:ext>
            </a:extLst>
          </p:cNvPr>
          <p:cNvSpPr>
            <a:spLocks noGrp="1"/>
          </p:cNvSpPr>
          <p:nvPr>
            <p:ph type="title"/>
          </p:nvPr>
        </p:nvSpPr>
        <p:spPr>
          <a:xfrm>
            <a:off x="838199" y="225425"/>
            <a:ext cx="10515599" cy="1090079"/>
          </a:xfrm>
        </p:spPr>
        <p:txBody>
          <a:bodyPr>
            <a:normAutofit fontScale="90000"/>
          </a:bodyPr>
          <a:lstStyle/>
          <a:p>
            <a:pPr>
              <a:lnSpc>
                <a:spcPct val="100000"/>
              </a:lnSpc>
            </a:pPr>
            <a:r>
              <a:rPr lang="es-US" dirty="0"/>
              <a:t>Recomendaciones para el diagnóstico prenatal (DPN)</a:t>
            </a:r>
          </a:p>
        </p:txBody>
      </p:sp>
      <p:sp>
        <p:nvSpPr>
          <p:cNvPr id="3" name="Text Placeholder 2">
            <a:extLst>
              <a:ext uri="{FF2B5EF4-FFF2-40B4-BE49-F238E27FC236}">
                <a16:creationId xmlns:a16="http://schemas.microsoft.com/office/drawing/2014/main" id="{372FAE42-495E-4B02-8504-791AFD2CD7AE}"/>
              </a:ext>
            </a:extLst>
          </p:cNvPr>
          <p:cNvSpPr>
            <a:spLocks noGrp="1"/>
          </p:cNvSpPr>
          <p:nvPr>
            <p:ph type="body" sz="quarter" idx="13"/>
          </p:nvPr>
        </p:nvSpPr>
        <p:spPr>
          <a:xfrm>
            <a:off x="838201" y="6356351"/>
            <a:ext cx="9925050" cy="365125"/>
          </a:xfrm>
        </p:spPr>
        <p:txBody>
          <a:bodyPr/>
          <a:lstStyle/>
          <a:p>
            <a:r>
              <a:rPr lang="es-US" dirty="0"/>
              <a:t>DPN, diagnóstico prenatal; RCT, repetición corta en tándem.</a:t>
            </a:r>
          </a:p>
        </p:txBody>
      </p:sp>
      <p:sp>
        <p:nvSpPr>
          <p:cNvPr id="6" name="TextBox 5">
            <a:extLst>
              <a:ext uri="{FF2B5EF4-FFF2-40B4-BE49-F238E27FC236}">
                <a16:creationId xmlns:a16="http://schemas.microsoft.com/office/drawing/2014/main" id="{A866A59B-9C5D-4ED8-949E-9AC4068AA9F5}"/>
              </a:ext>
            </a:extLst>
          </p:cNvPr>
          <p:cNvSpPr txBox="1"/>
          <p:nvPr/>
        </p:nvSpPr>
        <p:spPr>
          <a:xfrm>
            <a:off x="898546" y="5457409"/>
            <a:ext cx="10239908" cy="1015663"/>
          </a:xfrm>
          <a:prstGeom prst="rect">
            <a:avLst/>
          </a:prstGeom>
          <a:noFill/>
          <a:ln w="28575">
            <a:noFill/>
          </a:ln>
        </p:spPr>
        <p:txBody>
          <a:bodyPr wrap="square">
            <a:spAutoFit/>
          </a:bodyPr>
          <a:lstStyle/>
          <a:p>
            <a:pPr marL="285750" indent="-285750">
              <a:buClr>
                <a:srgbClr val="642566"/>
              </a:buClr>
              <a:buFont typeface="Arial" panose="020B0604020202020204" pitchFamily="34" charset="0"/>
              <a:buChar char="•"/>
              <a:defRPr/>
            </a:pPr>
            <a:r>
              <a:rPr lang="es-US" sz="2000" dirty="0">
                <a:latin typeface="Arial" panose="020B0604020202020204" pitchFamily="34" charset="0"/>
                <a:cs typeface="Arial" panose="020B0604020202020204" pitchFamily="34" charset="0"/>
              </a:rPr>
              <a:t>Es importante acatar y estar al tanto de la legislación relevante que gobierna </a:t>
            </a:r>
            <a:r>
              <a:rPr lang="es-US" sz="2000" b="0" kern="1200" dirty="0">
                <a:latin typeface="Arial" panose="020B0604020202020204" pitchFamily="34" charset="0"/>
                <a:cs typeface="Arial" panose="020B0604020202020204" pitchFamily="34" charset="0"/>
              </a:rPr>
              <a:t>la asesoría genética y el diagnóstico genético preimplantacional</a:t>
            </a:r>
            <a:r>
              <a:rPr lang="es-US" sz="2000" dirty="0">
                <a:latin typeface="Arial" panose="020B0604020202020204" pitchFamily="34" charset="0"/>
                <a:cs typeface="Arial" panose="020B0604020202020204" pitchFamily="34" charset="0"/>
              </a:rPr>
              <a:t>, en el país en el que se proporcionan los servicios.</a:t>
            </a:r>
            <a:endParaRPr lang="es-US" sz="2000" b="0"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248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9DBF-2D51-4725-8251-7F2F0F67349A}"/>
              </a:ext>
            </a:extLst>
          </p:cNvPr>
          <p:cNvSpPr>
            <a:spLocks noGrp="1"/>
          </p:cNvSpPr>
          <p:nvPr>
            <p:ph type="title"/>
          </p:nvPr>
        </p:nvSpPr>
        <p:spPr/>
        <p:txBody>
          <a:bodyPr>
            <a:normAutofit/>
          </a:bodyPr>
          <a:lstStyle/>
          <a:p>
            <a:pPr>
              <a:lnSpc>
                <a:spcPct val="100000"/>
              </a:lnSpc>
            </a:pPr>
            <a:r>
              <a:rPr lang="es-US" dirty="0">
                <a:latin typeface="Arial" panose="020B0604020202020204" pitchFamily="34" charset="0"/>
                <a:cs typeface="Arial" panose="020B0604020202020204" pitchFamily="34" charset="0"/>
              </a:rPr>
              <a:t>Cómo clasificar y describir variantes</a:t>
            </a:r>
            <a:endParaRPr lang="es-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BBB93BC-59D2-49ED-9BB7-7FCC9C646E8F}"/>
              </a:ext>
            </a:extLst>
          </p:cNvPr>
          <p:cNvSpPr>
            <a:spLocks noGrp="1"/>
          </p:cNvSpPr>
          <p:nvPr>
            <p:ph idx="1"/>
          </p:nvPr>
        </p:nvSpPr>
        <p:spPr/>
        <p:txBody>
          <a:bodyPr>
            <a:normAutofit/>
          </a:bodyPr>
          <a:lstStyle/>
          <a:p>
            <a:pPr marL="0" indent="0">
              <a:buNone/>
            </a:pPr>
            <a:r>
              <a:rPr lang="es-US" b="1" dirty="0">
                <a:solidFill>
                  <a:srgbClr val="008BB0"/>
                </a:solidFill>
                <a:latin typeface="Arial" panose="020B0604020202020204" pitchFamily="34" charset="0"/>
                <a:cs typeface="Arial" panose="020B0604020202020204" pitchFamily="34" charset="0"/>
              </a:rPr>
              <a:t>Recomendación 4.5.1</a:t>
            </a:r>
            <a:br>
              <a:rPr lang="es-US" b="1" dirty="0">
                <a:solidFill>
                  <a:srgbClr val="008BB0"/>
                </a:solidFill>
                <a:latin typeface="Arial" panose="020B0604020202020204" pitchFamily="34" charset="0"/>
                <a:cs typeface="Arial" panose="020B0604020202020204" pitchFamily="34" charset="0"/>
              </a:rPr>
            </a:br>
            <a:r>
              <a:rPr lang="es-US" dirty="0">
                <a:latin typeface="Arial" panose="020B0604020202020204" pitchFamily="34" charset="0"/>
                <a:cs typeface="Arial" panose="020B0604020202020204" pitchFamily="34" charset="0"/>
              </a:rPr>
              <a:t>La FMH recomienda que las variantes se clasifiquen de acuerdo con las guías del Colegio Estadounidense de Genética y Genómica Médicas (ACMG por su sigla en inglés).*</a:t>
            </a:r>
          </a:p>
          <a:p>
            <a:pPr marL="0" indent="0">
              <a:buNone/>
            </a:pPr>
            <a:r>
              <a:rPr lang="es-US" b="1" dirty="0">
                <a:solidFill>
                  <a:srgbClr val="008BB0"/>
                </a:solidFill>
                <a:latin typeface="Arial" panose="020B0604020202020204" pitchFamily="34" charset="0"/>
                <a:cs typeface="Arial" panose="020B0604020202020204" pitchFamily="34" charset="0"/>
              </a:rPr>
              <a:t>Recomendación 4.5.2</a:t>
            </a:r>
            <a:br>
              <a:rPr lang="es-US" b="1" dirty="0">
                <a:solidFill>
                  <a:srgbClr val="008BB0"/>
                </a:solidFill>
                <a:latin typeface="Arial" panose="020B0604020202020204" pitchFamily="34" charset="0"/>
                <a:cs typeface="Arial" panose="020B0604020202020204" pitchFamily="34" charset="0"/>
              </a:rPr>
            </a:br>
            <a:r>
              <a:rPr lang="es-US" dirty="0">
                <a:latin typeface="Arial" panose="020B0604020202020204" pitchFamily="34" charset="0"/>
                <a:cs typeface="Arial" panose="020B0604020202020204" pitchFamily="34" charset="0"/>
              </a:rPr>
              <a:t>La FMH recomienda que las variantes se describan usando la nomenclatura de la Sociedad de Variaciones del Genoma Humano (HGVS por su sigla en inglés). </a:t>
            </a:r>
          </a:p>
          <a:p>
            <a:r>
              <a:rPr lang="es-US" dirty="0">
                <a:latin typeface="Arial" panose="020B0604020202020204" pitchFamily="34" charset="0"/>
                <a:cs typeface="Arial" panose="020B0604020202020204" pitchFamily="34" charset="0"/>
              </a:rPr>
              <a:t>Proporcionar la nomenclatura existente correspondiente al </a:t>
            </a:r>
            <a:r>
              <a:rPr lang="es-US" i="1" dirty="0">
                <a:latin typeface="Arial" panose="020B0604020202020204" pitchFamily="34" charset="0"/>
                <a:cs typeface="Arial" panose="020B0604020202020204" pitchFamily="34" charset="0"/>
              </a:rPr>
              <a:t>F8</a:t>
            </a:r>
            <a:r>
              <a:rPr lang="es-US" dirty="0">
                <a:latin typeface="Arial" panose="020B0604020202020204" pitchFamily="34" charset="0"/>
                <a:cs typeface="Arial" panose="020B0604020202020204" pitchFamily="34" charset="0"/>
              </a:rPr>
              <a:t> o </a:t>
            </a:r>
            <a:r>
              <a:rPr lang="es-US" i="1" dirty="0">
                <a:latin typeface="Arial" panose="020B0604020202020204" pitchFamily="34" charset="0"/>
                <a:cs typeface="Arial" panose="020B0604020202020204" pitchFamily="34" charset="0"/>
              </a:rPr>
              <a:t>F9</a:t>
            </a:r>
            <a:r>
              <a:rPr lang="es-US" dirty="0">
                <a:latin typeface="Arial" panose="020B0604020202020204" pitchFamily="34" charset="0"/>
                <a:cs typeface="Arial" panose="020B0604020202020204" pitchFamily="34" charset="0"/>
              </a:rPr>
              <a:t> puede ser de utilidad al médico para realizar comparaciones con informes médicos previos del paciente o de los familiares.</a:t>
            </a:r>
          </a:p>
          <a:p>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88E6C8B-6699-4CF0-81F9-D908E7346F4D}"/>
              </a:ext>
            </a:extLst>
          </p:cNvPr>
          <p:cNvSpPr txBox="1"/>
          <p:nvPr/>
        </p:nvSpPr>
        <p:spPr>
          <a:xfrm>
            <a:off x="1031418" y="5074469"/>
            <a:ext cx="10129160" cy="849260"/>
          </a:xfrm>
          <a:prstGeom prst="roundRect">
            <a:avLst/>
          </a:prstGeom>
          <a:ln w="38100">
            <a:solidFill>
              <a:srgbClr val="E60D2E"/>
            </a:solidFill>
          </a:ln>
        </p:spPr>
        <p:style>
          <a:lnRef idx="2">
            <a:schemeClr val="accent5"/>
          </a:lnRef>
          <a:fillRef idx="1">
            <a:schemeClr val="lt1"/>
          </a:fillRef>
          <a:effectRef idx="0">
            <a:schemeClr val="accent5"/>
          </a:effectRef>
          <a:fontRef idx="minor">
            <a:schemeClr val="dk1"/>
          </a:fontRef>
        </p:style>
        <p:txBody>
          <a:bodyPr wrap="square" anchor="ctr">
            <a:noAutofit/>
          </a:bodyPr>
          <a:lstStyle/>
          <a:p>
            <a:pPr marL="0" indent="0" algn="ctr">
              <a:buNone/>
            </a:pPr>
            <a:r>
              <a:rPr lang="es-US" sz="2000" dirty="0">
                <a:latin typeface="Arial" panose="020B0604020202020204" pitchFamily="34" charset="0"/>
                <a:cs typeface="Arial" panose="020B0604020202020204" pitchFamily="34" charset="0"/>
              </a:rPr>
              <a:t>Consulte el sistema de nomenclatura de secuencias de variantes en</a:t>
            </a:r>
          </a:p>
          <a:p>
            <a:pPr marL="0" indent="0" algn="ctr">
              <a:buNone/>
            </a:pPr>
            <a:r>
              <a:rPr lang="en-CA" sz="2000" dirty="0">
                <a:latin typeface="Arial" panose="020B0604020202020204" pitchFamily="34" charset="0"/>
                <a:cs typeface="Arial" panose="020B0604020202020204" pitchFamily="34" charset="0"/>
                <a:hlinkClick r:id="rId2"/>
              </a:rPr>
              <a:t>http://www.HGVS.org/varnomen</a:t>
            </a:r>
            <a:endParaRPr lang="en-CA"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EE3884D-190D-7D46-848E-2B6078103F2F}"/>
              </a:ext>
            </a:extLst>
          </p:cNvPr>
          <p:cNvSpPr/>
          <p:nvPr/>
        </p:nvSpPr>
        <p:spPr>
          <a:xfrm>
            <a:off x="838199" y="6423559"/>
            <a:ext cx="7696338" cy="307777"/>
          </a:xfrm>
          <a:prstGeom prst="rect">
            <a:avLst/>
          </a:prstGeom>
        </p:spPr>
        <p:txBody>
          <a:bodyPr wrap="none">
            <a:spAutoFit/>
          </a:bodyPr>
          <a:lstStyle/>
          <a:p>
            <a:pPr marL="0" lvl="1" indent="0">
              <a:spcBef>
                <a:spcPts val="0"/>
              </a:spcBef>
              <a:buNone/>
            </a:pPr>
            <a:r>
              <a:rPr lang="en-US" sz="1400" i="1" dirty="0"/>
              <a:t>*</a:t>
            </a:r>
            <a:r>
              <a:rPr lang="es-US" sz="1400" i="1" dirty="0"/>
              <a:t>Consulte las guías para conocer las observaciones relacionadas con estas recomendaciones</a:t>
            </a:r>
            <a:r>
              <a:rPr lang="en-US" sz="1400" i="1" dirty="0"/>
              <a:t>.</a:t>
            </a:r>
            <a:endParaRPr lang="en-US" sz="1400" dirty="0"/>
          </a:p>
        </p:txBody>
      </p:sp>
    </p:spTree>
    <p:extLst>
      <p:ext uri="{BB962C8B-B14F-4D97-AF65-F5344CB8AC3E}">
        <p14:creationId xmlns:p14="http://schemas.microsoft.com/office/powerpoint/2010/main" val="84087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D84E-C715-49EA-BBB7-9EB71C6FC76F}"/>
              </a:ext>
            </a:extLst>
          </p:cNvPr>
          <p:cNvSpPr>
            <a:spLocks noGrp="1"/>
          </p:cNvSpPr>
          <p:nvPr>
            <p:ph type="title"/>
          </p:nvPr>
        </p:nvSpPr>
        <p:spPr>
          <a:xfrm>
            <a:off x="838199" y="225425"/>
            <a:ext cx="10515599" cy="1090079"/>
          </a:xfrm>
        </p:spPr>
        <p:txBody>
          <a:bodyPr>
            <a:normAutofit/>
          </a:bodyPr>
          <a:lstStyle/>
          <a:p>
            <a:pPr>
              <a:lnSpc>
                <a:spcPct val="100000"/>
              </a:lnSpc>
            </a:pPr>
            <a:r>
              <a:rPr lang="es-US" dirty="0"/>
              <a:t>Informes interpretativos</a:t>
            </a:r>
          </a:p>
        </p:txBody>
      </p:sp>
      <p:sp>
        <p:nvSpPr>
          <p:cNvPr id="5" name="Content Placeholder 4">
            <a:extLst>
              <a:ext uri="{FF2B5EF4-FFF2-40B4-BE49-F238E27FC236}">
                <a16:creationId xmlns:a16="http://schemas.microsoft.com/office/drawing/2014/main" id="{ECFFEBA6-FA0D-442D-9C1F-11DC6D167841}"/>
              </a:ext>
            </a:extLst>
          </p:cNvPr>
          <p:cNvSpPr>
            <a:spLocks noGrp="1"/>
          </p:cNvSpPr>
          <p:nvPr>
            <p:ph idx="1"/>
          </p:nvPr>
        </p:nvSpPr>
        <p:spPr>
          <a:xfrm>
            <a:off x="838199" y="1562100"/>
            <a:ext cx="10658475" cy="4614863"/>
          </a:xfrm>
        </p:spPr>
        <p:txBody>
          <a:bodyPr>
            <a:normAutofit fontScale="92500" lnSpcReduction="10000"/>
          </a:bodyPr>
          <a:lstStyle/>
          <a:p>
            <a:pPr marL="0" indent="0">
              <a:spcBef>
                <a:spcPts val="600"/>
              </a:spcBef>
              <a:buNone/>
            </a:pPr>
            <a:r>
              <a:rPr lang="es-US" b="1" dirty="0">
                <a:solidFill>
                  <a:srgbClr val="008BB0"/>
                </a:solidFill>
              </a:rPr>
              <a:t>Recomendación 4.6.1</a:t>
            </a:r>
          </a:p>
          <a:p>
            <a:pPr marL="0" indent="0">
              <a:spcBef>
                <a:spcPts val="600"/>
              </a:spcBef>
              <a:buNone/>
            </a:pPr>
            <a:br>
              <a:rPr lang="es-US" b="1" dirty="0">
                <a:solidFill>
                  <a:srgbClr val="008BB0"/>
                </a:solidFill>
              </a:rPr>
            </a:br>
            <a:r>
              <a:rPr lang="es-US" dirty="0"/>
              <a:t>La FMH recomienda que los informes interpretativos incluyan lo siguiente:</a:t>
            </a:r>
          </a:p>
          <a:p>
            <a:pPr marL="0" indent="0">
              <a:spcBef>
                <a:spcPts val="600"/>
              </a:spcBef>
              <a:buNone/>
            </a:pPr>
            <a:endParaRPr lang="es-US" sz="1000" dirty="0"/>
          </a:p>
          <a:p>
            <a:pPr>
              <a:spcBef>
                <a:spcPts val="600"/>
              </a:spcBef>
            </a:pPr>
            <a:r>
              <a:rPr lang="es-US" b="1" dirty="0"/>
              <a:t>Información del paciente</a:t>
            </a:r>
            <a:r>
              <a:rPr lang="es-US" dirty="0"/>
              <a:t> que abarque nombre, fecha de nacimiento, médico que solicita los análisis, fecha de recolección de la muestra, diagnóstico, nivel de factor inicial, y árbol genealógico familiar;</a:t>
            </a:r>
          </a:p>
          <a:p>
            <a:pPr>
              <a:spcBef>
                <a:spcPts val="600"/>
              </a:spcBef>
            </a:pPr>
            <a:r>
              <a:rPr lang="es-US" b="1" dirty="0"/>
              <a:t>descripción de los ensayos</a:t>
            </a:r>
            <a:r>
              <a:rPr lang="es-US" dirty="0"/>
              <a:t>, referencias a la literatura (de ser aplicable), limitaciones de la prueba, y la secuencia del genoma de referencia usado para el análisis;</a:t>
            </a:r>
          </a:p>
          <a:p>
            <a:pPr>
              <a:spcBef>
                <a:spcPts val="600"/>
              </a:spcBef>
            </a:pPr>
            <a:r>
              <a:rPr lang="es-US" b="1" dirty="0"/>
              <a:t>resultados</a:t>
            </a:r>
            <a:r>
              <a:rPr lang="es-US" dirty="0"/>
              <a:t>, incluyendo variante(s) del ADN en la nomenclatura de la Sociedad de Variaciones del Genoma Humano (HGVS por su sigla en inglés), y clasificación de variante(s) del Colegio Estadounidense de Genética y Genómica Médicas (ACMG por su sigla en inglés); e</a:t>
            </a:r>
          </a:p>
          <a:p>
            <a:pPr>
              <a:spcBef>
                <a:spcPts val="600"/>
              </a:spcBef>
            </a:pPr>
            <a:r>
              <a:rPr lang="es-US" b="1" dirty="0"/>
              <a:t>interpretación de los resultados </a:t>
            </a:r>
            <a:r>
              <a:rPr lang="es-US" dirty="0"/>
              <a:t>de la prueba en un formato útil para el médico que la solicitó, incluyendo recomendaciones para pruebas de seguimiento, de ser indicadas; implicaciones de los resultados de la prueba para pacientes y familiares, y el papel de la asesoría genética.</a:t>
            </a:r>
          </a:p>
          <a:p>
            <a:pPr>
              <a:spcBef>
                <a:spcPts val="600"/>
              </a:spcBef>
            </a:pPr>
            <a:endParaRPr lang="en-US" dirty="0"/>
          </a:p>
        </p:txBody>
      </p:sp>
      <p:sp>
        <p:nvSpPr>
          <p:cNvPr id="3" name="Text Placeholder 2">
            <a:extLst>
              <a:ext uri="{FF2B5EF4-FFF2-40B4-BE49-F238E27FC236}">
                <a16:creationId xmlns:a16="http://schemas.microsoft.com/office/drawing/2014/main" id="{98D8F57A-DB30-4F56-9AEA-95B694C5337C}"/>
              </a:ext>
            </a:extLst>
          </p:cNvPr>
          <p:cNvSpPr>
            <a:spLocks noGrp="1"/>
          </p:cNvSpPr>
          <p:nvPr>
            <p:ph type="body" sz="quarter" idx="13"/>
          </p:nvPr>
        </p:nvSpPr>
        <p:spPr>
          <a:xfrm>
            <a:off x="838201" y="6356351"/>
            <a:ext cx="9925050" cy="365125"/>
          </a:xfrm>
        </p:spPr>
        <p:txBody>
          <a:bodyPr>
            <a:normAutofit/>
          </a:bodyPr>
          <a:lstStyle/>
          <a:p>
            <a:r>
              <a:rPr lang="es-US" dirty="0"/>
              <a:t>ADN, ácido desoxirribonucleico; ACMG, Colegio Estadounidense de Genética y Genómica Médicas; HGVS, Sociedad de Variaciones del Genoma Humano.</a:t>
            </a:r>
          </a:p>
        </p:txBody>
      </p:sp>
    </p:spTree>
    <p:extLst>
      <p:ext uri="{BB962C8B-B14F-4D97-AF65-F5344CB8AC3E}">
        <p14:creationId xmlns:p14="http://schemas.microsoft.com/office/powerpoint/2010/main" val="187320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D84E-C715-49EA-BBB7-9EB71C6FC76F}"/>
              </a:ext>
            </a:extLst>
          </p:cNvPr>
          <p:cNvSpPr>
            <a:spLocks noGrp="1"/>
          </p:cNvSpPr>
          <p:nvPr>
            <p:ph type="title"/>
          </p:nvPr>
        </p:nvSpPr>
        <p:spPr>
          <a:xfrm>
            <a:off x="838199" y="225425"/>
            <a:ext cx="10515599" cy="1090079"/>
          </a:xfrm>
        </p:spPr>
        <p:txBody>
          <a:bodyPr>
            <a:normAutofit/>
          </a:bodyPr>
          <a:lstStyle/>
          <a:p>
            <a:pPr>
              <a:lnSpc>
                <a:spcPct val="100000"/>
              </a:lnSpc>
            </a:pPr>
            <a:r>
              <a:rPr lang="es-US" dirty="0"/>
              <a:t>Informes interpretativos</a:t>
            </a:r>
            <a:endParaRPr lang="en-CA" dirty="0"/>
          </a:p>
        </p:txBody>
      </p:sp>
      <p:sp>
        <p:nvSpPr>
          <p:cNvPr id="5" name="Content Placeholder 4">
            <a:extLst>
              <a:ext uri="{FF2B5EF4-FFF2-40B4-BE49-F238E27FC236}">
                <a16:creationId xmlns:a16="http://schemas.microsoft.com/office/drawing/2014/main" id="{ECFFEBA6-FA0D-442D-9C1F-11DC6D167841}"/>
              </a:ext>
            </a:extLst>
          </p:cNvPr>
          <p:cNvSpPr>
            <a:spLocks noGrp="1"/>
          </p:cNvSpPr>
          <p:nvPr>
            <p:ph idx="1"/>
          </p:nvPr>
        </p:nvSpPr>
        <p:spPr>
          <a:xfrm>
            <a:off x="838200" y="1562100"/>
            <a:ext cx="10515600" cy="4614863"/>
          </a:xfrm>
        </p:spPr>
        <p:txBody>
          <a:bodyPr>
            <a:normAutofit/>
          </a:bodyPr>
          <a:lstStyle/>
          <a:p>
            <a:pPr marL="0" indent="0">
              <a:spcBef>
                <a:spcPts val="600"/>
              </a:spcBef>
              <a:buNone/>
            </a:pPr>
            <a:r>
              <a:rPr lang="es-US" sz="2400" b="1" dirty="0">
                <a:solidFill>
                  <a:srgbClr val="008BB0"/>
                </a:solidFill>
              </a:rPr>
              <a:t>Recomendación 4.6.2</a:t>
            </a:r>
            <a:br>
              <a:rPr lang="en-US" sz="2400" b="1" dirty="0">
                <a:solidFill>
                  <a:srgbClr val="008BB0"/>
                </a:solidFill>
              </a:rPr>
            </a:br>
            <a:endParaRPr lang="en-US" sz="2400" b="1" dirty="0">
              <a:solidFill>
                <a:srgbClr val="008BB0"/>
              </a:solidFill>
            </a:endParaRPr>
          </a:p>
          <a:p>
            <a:pPr marL="0" indent="0">
              <a:spcBef>
                <a:spcPts val="600"/>
              </a:spcBef>
              <a:buNone/>
            </a:pPr>
            <a:r>
              <a:rPr lang="es-ES" sz="2400" dirty="0"/>
              <a:t>En el caso de todos los informes interpretativos para todas las personas que se sometan a pruebas genéticas de la hemofilia, la FMH recomienda que el médico que solicite la prueba y el científico que informe los resultados estén disponibles para conversar sobre las posibles consecuencias fenotípicas del genotipo reportado, conforme sea necesario</a:t>
            </a:r>
            <a:r>
              <a:rPr lang="en-US" sz="2400" dirty="0"/>
              <a:t>. </a:t>
            </a:r>
            <a:endParaRPr lang="en-CA" sz="2400" dirty="0"/>
          </a:p>
        </p:txBody>
      </p:sp>
    </p:spTree>
    <p:extLst>
      <p:ext uri="{BB962C8B-B14F-4D97-AF65-F5344CB8AC3E}">
        <p14:creationId xmlns:p14="http://schemas.microsoft.com/office/powerpoint/2010/main" val="356344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9941-1CAF-4FCF-A8FA-264494A29403}"/>
              </a:ext>
            </a:extLst>
          </p:cNvPr>
          <p:cNvSpPr>
            <a:spLocks noGrp="1"/>
          </p:cNvSpPr>
          <p:nvPr>
            <p:ph type="title"/>
          </p:nvPr>
        </p:nvSpPr>
        <p:spPr/>
        <p:txBody>
          <a:bodyPr>
            <a:normAutofit/>
          </a:bodyPr>
          <a:lstStyle/>
          <a:p>
            <a:pPr>
              <a:lnSpc>
                <a:spcPct val="100000"/>
              </a:lnSpc>
            </a:pPr>
            <a:r>
              <a:rPr lang="es-US" dirty="0">
                <a:latin typeface="Arial" panose="020B0604020202020204" pitchFamily="34" charset="0"/>
                <a:cs typeface="Arial" panose="020B0604020202020204" pitchFamily="34" charset="0"/>
              </a:rPr>
              <a:t>Estrategias si no se detecta una variante causal</a:t>
            </a:r>
            <a:endParaRPr lang="es-US" b="1"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601120E7-CFC2-4294-975F-5C6B8B02FB86}"/>
              </a:ext>
            </a:extLst>
          </p:cNvPr>
          <p:cNvSpPr>
            <a:spLocks noGrp="1"/>
          </p:cNvSpPr>
          <p:nvPr>
            <p:ph idx="1"/>
          </p:nvPr>
        </p:nvSpPr>
        <p:spPr/>
        <p:txBody>
          <a:bodyPr>
            <a:noAutofit/>
          </a:bodyPr>
          <a:lstStyle/>
          <a:p>
            <a:pPr marL="0" lvl="1" indent="0">
              <a:spcBef>
                <a:spcPts val="0"/>
              </a:spcBef>
              <a:buNone/>
            </a:pPr>
            <a:r>
              <a:rPr lang="es-US" sz="2200" b="1" dirty="0">
                <a:solidFill>
                  <a:srgbClr val="008BB0"/>
                </a:solidFill>
              </a:rPr>
              <a:t>Recomendación 4.7.1</a:t>
            </a:r>
            <a:br>
              <a:rPr lang="es-US" sz="2200" b="1" dirty="0">
                <a:solidFill>
                  <a:srgbClr val="008BB0"/>
                </a:solidFill>
              </a:rPr>
            </a:br>
            <a:endParaRPr lang="es-US" sz="2200" b="1" dirty="0">
              <a:solidFill>
                <a:srgbClr val="008BB0"/>
              </a:solidFill>
            </a:endParaRPr>
          </a:p>
          <a:p>
            <a:pPr marL="0" lvl="1" indent="0">
              <a:spcBef>
                <a:spcPts val="0"/>
              </a:spcBef>
              <a:buNone/>
            </a:pPr>
            <a:r>
              <a:rPr lang="es-US" sz="2200" dirty="0"/>
              <a:t>Para personas con un diagnóstico sólido de hemofilia confirmado, pero en quienes </a:t>
            </a:r>
            <a:r>
              <a:rPr lang="es-US" sz="2200" b="1" dirty="0"/>
              <a:t>no se detecta variante del </a:t>
            </a:r>
            <a:r>
              <a:rPr lang="es-US" sz="2200" b="1" i="1" dirty="0"/>
              <a:t>F8</a:t>
            </a:r>
            <a:r>
              <a:rPr lang="es-US" sz="2200" b="1" dirty="0"/>
              <a:t> o </a:t>
            </a:r>
            <a:r>
              <a:rPr lang="es-US" sz="2200" b="1" i="1" dirty="0"/>
              <a:t>F9</a:t>
            </a:r>
            <a:r>
              <a:rPr lang="es-US" sz="2200" dirty="0"/>
              <a:t> usando las pruebas genéticas diagnósticas actuales, la FMH recomienda que </a:t>
            </a:r>
            <a:r>
              <a:rPr lang="es-US" sz="2200" b="1" dirty="0"/>
              <a:t>se consideren otras causas genéticas</a:t>
            </a:r>
            <a:r>
              <a:rPr lang="es-US" sz="2200" dirty="0"/>
              <a:t> (ej.: variantes intrónicas profundas).*</a:t>
            </a:r>
          </a:p>
          <a:p>
            <a:pPr marL="0" lvl="1" indent="0">
              <a:spcBef>
                <a:spcPts val="0"/>
              </a:spcBef>
              <a:buNone/>
            </a:pPr>
            <a:endParaRPr lang="es-US" sz="2200" i="1" dirty="0"/>
          </a:p>
          <a:p>
            <a:pPr marL="0" lvl="1" indent="0">
              <a:spcBef>
                <a:spcPts val="0"/>
              </a:spcBef>
              <a:buNone/>
            </a:pPr>
            <a:r>
              <a:rPr lang="es-US" sz="2200" b="1" dirty="0">
                <a:solidFill>
                  <a:srgbClr val="008BB0"/>
                </a:solidFill>
              </a:rPr>
              <a:t>Recomendación 4.7.2</a:t>
            </a:r>
            <a:br>
              <a:rPr lang="es-US" sz="2200" b="1" dirty="0">
                <a:solidFill>
                  <a:srgbClr val="008BB0"/>
                </a:solidFill>
              </a:rPr>
            </a:br>
            <a:r>
              <a:rPr lang="es-US" sz="2200" dirty="0"/>
              <a:t>Para </a:t>
            </a:r>
            <a:r>
              <a:rPr lang="es-US" sz="2200" b="1" dirty="0"/>
              <a:t>mujeres “en riesgo” parientes</a:t>
            </a:r>
            <a:r>
              <a:rPr lang="es-US" sz="2200" dirty="0"/>
              <a:t> de personas con hemofilia en quienes la variante familiar no se ha detectado usando las pruebas genéticas diagnósticas habituales, particularmente en el caso de mujeres con un hijo afectado, la FMH recomienda que se considere la </a:t>
            </a:r>
            <a:r>
              <a:rPr lang="es-US" sz="2200" b="1" dirty="0"/>
              <a:t>posibilidad de que exista mosaicismo</a:t>
            </a:r>
            <a:r>
              <a:rPr lang="es-US" sz="2200" dirty="0"/>
              <a:t> y que se aborde durante la asesoría genética.</a:t>
            </a:r>
          </a:p>
          <a:p>
            <a:pPr marL="0" lvl="1" indent="0">
              <a:spcBef>
                <a:spcPts val="0"/>
              </a:spcBef>
              <a:buNone/>
            </a:pPr>
            <a:endParaRPr lang="es-US" sz="2000" i="1" dirty="0"/>
          </a:p>
          <a:p>
            <a:pPr marL="0" lvl="1" indent="0">
              <a:spcBef>
                <a:spcPts val="0"/>
              </a:spcBef>
              <a:buNone/>
            </a:pPr>
            <a:endParaRPr lang="es-US" sz="2000" i="1" dirty="0"/>
          </a:p>
          <a:p>
            <a:pPr marL="0" lvl="1" indent="0">
              <a:spcBef>
                <a:spcPts val="0"/>
              </a:spcBef>
              <a:buNone/>
            </a:pPr>
            <a:endParaRPr lang="en-US" sz="2000" i="1" dirty="0"/>
          </a:p>
          <a:p>
            <a:pPr marL="0" lvl="1" indent="0">
              <a:spcBef>
                <a:spcPts val="0"/>
              </a:spcBef>
              <a:buNone/>
            </a:pPr>
            <a:endParaRPr lang="en-US" sz="1400" i="1" dirty="0"/>
          </a:p>
          <a:p>
            <a:pPr marL="0" lvl="1" indent="0">
              <a:spcBef>
                <a:spcPts val="0"/>
              </a:spcBef>
              <a:buNone/>
            </a:pPr>
            <a:endParaRPr lang="en-US" sz="1400" i="1" dirty="0"/>
          </a:p>
          <a:p>
            <a:pPr marL="0" lvl="1" indent="0">
              <a:spcBef>
                <a:spcPts val="0"/>
              </a:spcBef>
              <a:buNone/>
            </a:pPr>
            <a:endParaRPr lang="en-US" sz="1400" i="1" dirty="0"/>
          </a:p>
          <a:p>
            <a:pPr marL="0" lvl="1" indent="0">
              <a:spcBef>
                <a:spcPts val="0"/>
              </a:spcBef>
              <a:buNone/>
            </a:pPr>
            <a:endParaRPr lang="en-US" sz="1400" i="1" dirty="0"/>
          </a:p>
          <a:p>
            <a:pPr marL="0" lvl="1" indent="0">
              <a:spcBef>
                <a:spcPts val="0"/>
              </a:spcBef>
              <a:buNone/>
            </a:pPr>
            <a:r>
              <a:rPr lang="en-US" sz="1400" i="1" dirty="0"/>
              <a:t> </a:t>
            </a:r>
            <a:endParaRPr lang="en-US" sz="1400" dirty="0"/>
          </a:p>
        </p:txBody>
      </p:sp>
      <p:sp>
        <p:nvSpPr>
          <p:cNvPr id="6" name="TextBox 5">
            <a:extLst>
              <a:ext uri="{FF2B5EF4-FFF2-40B4-BE49-F238E27FC236}">
                <a16:creationId xmlns:a16="http://schemas.microsoft.com/office/drawing/2014/main" id="{F1F56AD7-0FC0-8448-945E-605AA626EDFA}"/>
              </a:ext>
            </a:extLst>
          </p:cNvPr>
          <p:cNvSpPr txBox="1"/>
          <p:nvPr/>
        </p:nvSpPr>
        <p:spPr>
          <a:xfrm>
            <a:off x="838199" y="6423559"/>
            <a:ext cx="7981951" cy="307777"/>
          </a:xfrm>
          <a:prstGeom prst="rect">
            <a:avLst/>
          </a:prstGeom>
          <a:noFill/>
        </p:spPr>
        <p:txBody>
          <a:bodyPr wrap="square" rtlCol="0">
            <a:spAutoFit/>
          </a:bodyPr>
          <a:lstStyle/>
          <a:p>
            <a:pPr marL="0" lvl="1" indent="0">
              <a:spcBef>
                <a:spcPts val="0"/>
              </a:spcBef>
              <a:buNone/>
            </a:pPr>
            <a:r>
              <a:rPr lang="en-US" sz="1400" i="1" dirty="0"/>
              <a:t>*</a:t>
            </a:r>
            <a:r>
              <a:rPr lang="es-US" sz="1400" i="1" dirty="0"/>
              <a:t>Consulte las guías para conocer las observaciones relacionadas con estas recomendaciones</a:t>
            </a:r>
            <a:r>
              <a:rPr lang="en-US" sz="1400" i="1" dirty="0"/>
              <a:t>.</a:t>
            </a:r>
            <a:endParaRPr lang="en-US" sz="1400" dirty="0"/>
          </a:p>
        </p:txBody>
      </p:sp>
    </p:spTree>
    <p:extLst>
      <p:ext uri="{BB962C8B-B14F-4D97-AF65-F5344CB8AC3E}">
        <p14:creationId xmlns:p14="http://schemas.microsoft.com/office/powerpoint/2010/main" val="61978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9941-1CAF-4FCF-A8FA-264494A29403}"/>
              </a:ext>
            </a:extLst>
          </p:cNvPr>
          <p:cNvSpPr>
            <a:spLocks noGrp="1"/>
          </p:cNvSpPr>
          <p:nvPr>
            <p:ph type="title"/>
          </p:nvPr>
        </p:nvSpPr>
        <p:spPr/>
        <p:txBody>
          <a:bodyPr>
            <a:normAutofit/>
          </a:bodyPr>
          <a:lstStyle/>
          <a:p>
            <a:pPr>
              <a:lnSpc>
                <a:spcPct val="100000"/>
              </a:lnSpc>
            </a:pPr>
            <a:r>
              <a:rPr lang="es-US" dirty="0">
                <a:latin typeface="Arial" panose="020B0604020202020204" pitchFamily="34" charset="0"/>
                <a:cs typeface="Arial" panose="020B0604020202020204" pitchFamily="34" charset="0"/>
              </a:rPr>
              <a:t>Estrategias si no se detectara una variante causal</a:t>
            </a:r>
            <a:endParaRPr lang="en-CA" b="1"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601120E7-CFC2-4294-975F-5C6B8B02FB86}"/>
              </a:ext>
            </a:extLst>
          </p:cNvPr>
          <p:cNvSpPr>
            <a:spLocks noGrp="1"/>
          </p:cNvSpPr>
          <p:nvPr>
            <p:ph idx="1"/>
          </p:nvPr>
        </p:nvSpPr>
        <p:spPr/>
        <p:txBody>
          <a:bodyPr>
            <a:noAutofit/>
          </a:bodyPr>
          <a:lstStyle/>
          <a:p>
            <a:pPr marL="0" lvl="1" indent="0">
              <a:spcBef>
                <a:spcPts val="0"/>
              </a:spcBef>
              <a:buNone/>
            </a:pPr>
            <a:r>
              <a:rPr lang="es-US" sz="2200" b="1" dirty="0">
                <a:solidFill>
                  <a:srgbClr val="008BB0"/>
                </a:solidFill>
              </a:rPr>
              <a:t>Recomendación 4.7.3</a:t>
            </a:r>
          </a:p>
          <a:p>
            <a:pPr marL="0" lvl="1" indent="0">
              <a:spcBef>
                <a:spcPts val="0"/>
              </a:spcBef>
              <a:buNone/>
            </a:pPr>
            <a:r>
              <a:rPr lang="es-US" sz="2200" dirty="0"/>
              <a:t>Para personas con </a:t>
            </a:r>
            <a:r>
              <a:rPr lang="es-US" sz="2200" b="1" dirty="0"/>
              <a:t>hemofilia A</a:t>
            </a:r>
            <a:r>
              <a:rPr lang="es-US" sz="2200" dirty="0"/>
              <a:t> en quienes </a:t>
            </a:r>
            <a:r>
              <a:rPr lang="es-US" sz="2200" b="1" dirty="0"/>
              <a:t>el patrón de herencia no es concluyente</a:t>
            </a:r>
            <a:r>
              <a:rPr lang="es-US" sz="2200" dirty="0"/>
              <a:t>, y en quienes no se ha detectado inversión o variante con las pruebas diagnósticas actuales, la FMH recomienda que </a:t>
            </a:r>
            <a:r>
              <a:rPr lang="es-US" sz="2200" b="1" dirty="0"/>
              <a:t>se investiguen otros posibles diagnósticos</a:t>
            </a:r>
            <a:r>
              <a:rPr lang="es-US" sz="2200" dirty="0"/>
              <a:t>, entre ellos </a:t>
            </a:r>
            <a:r>
              <a:rPr lang="es-US" sz="2200" b="1" dirty="0"/>
              <a:t>enfermedad de </a:t>
            </a:r>
            <a:r>
              <a:rPr lang="es-US" sz="2200" b="1" dirty="0" err="1"/>
              <a:t>Von</a:t>
            </a:r>
            <a:r>
              <a:rPr lang="es-US" sz="2200" b="1" dirty="0"/>
              <a:t> Willebrand (EVW)     tipo 2N</a:t>
            </a:r>
            <a:r>
              <a:rPr lang="es-US" sz="2200" dirty="0"/>
              <a:t>; </a:t>
            </a:r>
            <a:r>
              <a:rPr lang="es-US" sz="2200" b="1" dirty="0"/>
              <a:t>deficiencia combinada de FV y FVIII</a:t>
            </a:r>
            <a:r>
              <a:rPr lang="es-US" sz="2200" dirty="0"/>
              <a:t>; u </a:t>
            </a:r>
            <a:r>
              <a:rPr lang="es-US" sz="2200" b="1" dirty="0"/>
              <a:t>otros tipos de EVW</a:t>
            </a:r>
            <a:r>
              <a:rPr lang="es-US" sz="2200" dirty="0"/>
              <a:t>. </a:t>
            </a:r>
          </a:p>
          <a:p>
            <a:pPr marL="0" lvl="1" indent="0">
              <a:spcBef>
                <a:spcPts val="0"/>
              </a:spcBef>
              <a:buNone/>
            </a:pPr>
            <a:endParaRPr lang="es-US" sz="2200" b="1" dirty="0">
              <a:solidFill>
                <a:srgbClr val="008BB0"/>
              </a:solidFill>
            </a:endParaRPr>
          </a:p>
          <a:p>
            <a:pPr marL="0" lvl="1" indent="0">
              <a:spcBef>
                <a:spcPts val="0"/>
              </a:spcBef>
              <a:buNone/>
            </a:pPr>
            <a:r>
              <a:rPr lang="es-US" sz="2200" b="1" dirty="0">
                <a:solidFill>
                  <a:srgbClr val="008BB0"/>
                </a:solidFill>
              </a:rPr>
              <a:t>Recomendación 4.7.4</a:t>
            </a:r>
          </a:p>
          <a:p>
            <a:pPr marL="0" lvl="1" indent="0">
              <a:spcBef>
                <a:spcPts val="0"/>
              </a:spcBef>
              <a:buNone/>
            </a:pPr>
            <a:r>
              <a:rPr lang="es-US" sz="2200" dirty="0"/>
              <a:t>Para </a:t>
            </a:r>
            <a:r>
              <a:rPr lang="es-US" sz="2200" b="1" dirty="0"/>
              <a:t>mujeres sintomáticas </a:t>
            </a:r>
            <a:r>
              <a:rPr lang="es-US" sz="2200" dirty="0"/>
              <a:t>con </a:t>
            </a:r>
            <a:r>
              <a:rPr lang="es-US" sz="2200" b="1" dirty="0"/>
              <a:t>bajos niveles de coagulación de FVIII o FIX fenotípicos</a:t>
            </a:r>
            <a:r>
              <a:rPr lang="es-US" sz="2200" dirty="0"/>
              <a:t> en quienes solo se encuentra una variante patogénica, la FMH recomienda </a:t>
            </a:r>
            <a:r>
              <a:rPr lang="es-US" sz="2200" b="1" dirty="0"/>
              <a:t>realizar pruebas de investigación de un patrón de inactivación del cromosoma X</a:t>
            </a:r>
            <a:r>
              <a:rPr lang="es-US" sz="2200" dirty="0"/>
              <a:t>, de estar disponibles localmente. </a:t>
            </a:r>
          </a:p>
        </p:txBody>
      </p:sp>
      <p:sp>
        <p:nvSpPr>
          <p:cNvPr id="3" name="Text Placeholder 2">
            <a:extLst>
              <a:ext uri="{FF2B5EF4-FFF2-40B4-BE49-F238E27FC236}">
                <a16:creationId xmlns:a16="http://schemas.microsoft.com/office/drawing/2014/main" id="{23E9A644-E099-47C5-830A-13AF0E4432F1}"/>
              </a:ext>
            </a:extLst>
          </p:cNvPr>
          <p:cNvSpPr>
            <a:spLocks noGrp="1"/>
          </p:cNvSpPr>
          <p:nvPr>
            <p:ph type="body" sz="quarter" idx="13"/>
          </p:nvPr>
        </p:nvSpPr>
        <p:spPr/>
        <p:txBody>
          <a:bodyPr/>
          <a:lstStyle/>
          <a:p>
            <a:r>
              <a:rPr lang="es-US" dirty="0"/>
              <a:t>EVW, enfermedad Von Willebrand.</a:t>
            </a:r>
          </a:p>
        </p:txBody>
      </p:sp>
    </p:spTree>
    <p:extLst>
      <p:ext uri="{BB962C8B-B14F-4D97-AF65-F5344CB8AC3E}">
        <p14:creationId xmlns:p14="http://schemas.microsoft.com/office/powerpoint/2010/main" val="339327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3EE7-5498-4306-ACED-2E85CE4897E4}"/>
              </a:ext>
            </a:extLst>
          </p:cNvPr>
          <p:cNvSpPr>
            <a:spLocks noGrp="1"/>
          </p:cNvSpPr>
          <p:nvPr>
            <p:ph type="title"/>
          </p:nvPr>
        </p:nvSpPr>
        <p:spPr/>
        <p:txBody>
          <a:bodyPr>
            <a:normAutofit/>
          </a:bodyPr>
          <a:lstStyle/>
          <a:p>
            <a:pPr>
              <a:lnSpc>
                <a:spcPct val="100000"/>
              </a:lnSpc>
            </a:pPr>
            <a:r>
              <a:rPr lang="es-US" dirty="0"/>
              <a:t>Aseguramiento de la calidad</a:t>
            </a:r>
          </a:p>
        </p:txBody>
      </p:sp>
      <p:sp>
        <p:nvSpPr>
          <p:cNvPr id="3" name="Content Placeholder 2">
            <a:extLst>
              <a:ext uri="{FF2B5EF4-FFF2-40B4-BE49-F238E27FC236}">
                <a16:creationId xmlns:a16="http://schemas.microsoft.com/office/drawing/2014/main" id="{8D85A7F2-33F3-479B-9317-CE78A815B132}"/>
              </a:ext>
            </a:extLst>
          </p:cNvPr>
          <p:cNvSpPr>
            <a:spLocks noGrp="1"/>
          </p:cNvSpPr>
          <p:nvPr>
            <p:ph idx="1"/>
          </p:nvPr>
        </p:nvSpPr>
        <p:spPr/>
        <p:txBody>
          <a:bodyPr>
            <a:normAutofit/>
          </a:bodyPr>
          <a:lstStyle/>
          <a:p>
            <a:pPr marL="0" indent="0">
              <a:buNone/>
            </a:pPr>
            <a:r>
              <a:rPr lang="es-US" sz="2200" b="1" dirty="0">
                <a:solidFill>
                  <a:srgbClr val="008BB0"/>
                </a:solidFill>
              </a:rPr>
              <a:t>Recomendación 4.8.1</a:t>
            </a:r>
            <a:br>
              <a:rPr lang="es-US" sz="2200" b="1" dirty="0">
                <a:solidFill>
                  <a:srgbClr val="008BB0"/>
                </a:solidFill>
              </a:rPr>
            </a:br>
            <a:r>
              <a:rPr lang="es-US" sz="2200" dirty="0"/>
              <a:t>La FMH recomienda que los laboratorios de diagnóstico genético deberían someterse a acreditaciones periódicas, de estar disponibles, por parte de un organismo aprobado. </a:t>
            </a:r>
          </a:p>
          <a:p>
            <a:pPr marL="0" indent="0">
              <a:buNone/>
            </a:pPr>
            <a:r>
              <a:rPr lang="es-US" sz="2200" b="1" dirty="0">
                <a:solidFill>
                  <a:srgbClr val="008BB0"/>
                </a:solidFill>
              </a:rPr>
              <a:t>Recomendación 4.8.2</a:t>
            </a:r>
            <a:br>
              <a:rPr lang="es-US" sz="2200" b="1" dirty="0">
                <a:solidFill>
                  <a:srgbClr val="008BB0"/>
                </a:solidFill>
              </a:rPr>
            </a:br>
            <a:r>
              <a:rPr lang="es-US" sz="2200" dirty="0"/>
              <a:t>La FMH recomienda que se realice y se registre habitualmente en el laboratorio un control interno de la calidad (CIC) de las pruebas genéticas. </a:t>
            </a:r>
          </a:p>
          <a:p>
            <a:pPr marL="0" indent="0">
              <a:buNone/>
            </a:pPr>
            <a:r>
              <a:rPr lang="es-US" sz="2200" b="1" dirty="0">
                <a:solidFill>
                  <a:srgbClr val="008BB0"/>
                </a:solidFill>
              </a:rPr>
              <a:t>Recomendación 4.8.3</a:t>
            </a:r>
            <a:br>
              <a:rPr lang="es-US" sz="2200" b="1" dirty="0">
                <a:solidFill>
                  <a:srgbClr val="008BB0"/>
                </a:solidFill>
              </a:rPr>
            </a:br>
            <a:r>
              <a:rPr lang="es-US" sz="2200" dirty="0"/>
              <a:t>La FMH recomienda que los laboratorios participen en esquemas de valoración externa de la calidad (EQAS por su sigla en inglés) de las pruebas genéticas que ofrecen.*</a:t>
            </a:r>
          </a:p>
        </p:txBody>
      </p:sp>
      <p:sp>
        <p:nvSpPr>
          <p:cNvPr id="5" name="Rectangle 4">
            <a:extLst>
              <a:ext uri="{FF2B5EF4-FFF2-40B4-BE49-F238E27FC236}">
                <a16:creationId xmlns:a16="http://schemas.microsoft.com/office/drawing/2014/main" id="{D41437DE-3541-F444-B97C-3477416F848D}"/>
              </a:ext>
            </a:extLst>
          </p:cNvPr>
          <p:cNvSpPr/>
          <p:nvPr/>
        </p:nvSpPr>
        <p:spPr>
          <a:xfrm>
            <a:off x="838199" y="6509464"/>
            <a:ext cx="2069797" cy="246221"/>
          </a:xfrm>
          <a:prstGeom prst="rect">
            <a:avLst/>
          </a:prstGeom>
        </p:spPr>
        <p:txBody>
          <a:bodyPr wrap="none">
            <a:spAutoFit/>
          </a:bodyPr>
          <a:lstStyle/>
          <a:p>
            <a:r>
              <a:rPr lang="es-US" sz="1000" dirty="0"/>
              <a:t>CIC, control interno de la calidad.</a:t>
            </a:r>
          </a:p>
        </p:txBody>
      </p:sp>
      <p:sp>
        <p:nvSpPr>
          <p:cNvPr id="9" name="Rectangle 8">
            <a:extLst>
              <a:ext uri="{FF2B5EF4-FFF2-40B4-BE49-F238E27FC236}">
                <a16:creationId xmlns:a16="http://schemas.microsoft.com/office/drawing/2014/main" id="{03608702-D21B-7E4B-B697-646C6E3E3938}"/>
              </a:ext>
            </a:extLst>
          </p:cNvPr>
          <p:cNvSpPr/>
          <p:nvPr/>
        </p:nvSpPr>
        <p:spPr>
          <a:xfrm>
            <a:off x="807719" y="6233357"/>
            <a:ext cx="9479281" cy="307777"/>
          </a:xfrm>
          <a:prstGeom prst="rect">
            <a:avLst/>
          </a:prstGeom>
        </p:spPr>
        <p:txBody>
          <a:bodyPr wrap="square">
            <a:spAutoFit/>
          </a:bodyPr>
          <a:lstStyle/>
          <a:p>
            <a:pPr marL="0" lvl="1" indent="0">
              <a:spcBef>
                <a:spcPts val="0"/>
              </a:spcBef>
              <a:buNone/>
            </a:pPr>
            <a:r>
              <a:rPr lang="en-US" sz="1400" i="1" dirty="0"/>
              <a:t>*</a:t>
            </a:r>
            <a:r>
              <a:rPr lang="es-US" sz="1400" i="1" dirty="0"/>
              <a:t>Consulte las guías para conocer las observaciones relacionadas con estas recomendaciones</a:t>
            </a:r>
            <a:r>
              <a:rPr lang="en-US" sz="1400" i="1" dirty="0"/>
              <a:t>.</a:t>
            </a:r>
            <a:endParaRPr lang="en-US" sz="1400" dirty="0"/>
          </a:p>
        </p:txBody>
      </p:sp>
    </p:spTree>
    <p:extLst>
      <p:ext uri="{BB962C8B-B14F-4D97-AF65-F5344CB8AC3E}">
        <p14:creationId xmlns:p14="http://schemas.microsoft.com/office/powerpoint/2010/main" val="246991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15B3-76C5-4E1F-96A4-2E190A88744A}"/>
              </a:ext>
            </a:extLst>
          </p:cNvPr>
          <p:cNvSpPr>
            <a:spLocks noGrp="1"/>
          </p:cNvSpPr>
          <p:nvPr>
            <p:ph type="title"/>
          </p:nvPr>
        </p:nvSpPr>
        <p:spPr/>
        <p:txBody>
          <a:bodyPr>
            <a:normAutofit/>
          </a:bodyPr>
          <a:lstStyle/>
          <a:p>
            <a:pPr>
              <a:lnSpc>
                <a:spcPct val="100000"/>
              </a:lnSpc>
            </a:pPr>
            <a:r>
              <a:rPr lang="es-US" b="1" dirty="0">
                <a:latin typeface="Arial" panose="020B0604020202020204" pitchFamily="34" charset="0"/>
                <a:cs typeface="Arial" panose="020B0604020202020204" pitchFamily="34" charset="0"/>
              </a:rPr>
              <a:t>Caso clínico: Hemofilia A</a:t>
            </a:r>
          </a:p>
        </p:txBody>
      </p:sp>
      <p:sp>
        <p:nvSpPr>
          <p:cNvPr id="3" name="Content Placeholder 2">
            <a:extLst>
              <a:ext uri="{FF2B5EF4-FFF2-40B4-BE49-F238E27FC236}">
                <a16:creationId xmlns:a16="http://schemas.microsoft.com/office/drawing/2014/main" id="{366BF4B7-689D-4363-AB52-2DCD94ED0DC9}"/>
              </a:ext>
            </a:extLst>
          </p:cNvPr>
          <p:cNvSpPr>
            <a:spLocks noGrp="1"/>
          </p:cNvSpPr>
          <p:nvPr>
            <p:ph idx="1"/>
          </p:nvPr>
        </p:nvSpPr>
        <p:spPr>
          <a:xfrm>
            <a:off x="838200" y="1562100"/>
            <a:ext cx="6267680" cy="4614863"/>
          </a:xfrm>
        </p:spPr>
        <p:txBody>
          <a:bodyPr>
            <a:normAutofit/>
          </a:bodyPr>
          <a:lstStyle/>
          <a:p>
            <a:r>
              <a:rPr lang="es-US" sz="2200" dirty="0">
                <a:latin typeface="Arial" panose="020B0604020202020204" pitchFamily="34" charset="0"/>
                <a:cs typeface="Arial" panose="020B0604020202020204" pitchFamily="34" charset="0"/>
              </a:rPr>
              <a:t>Varón índice con hemofilia A grave (FVIII:C &lt;1 UI/dL).</a:t>
            </a:r>
          </a:p>
          <a:p>
            <a:r>
              <a:rPr lang="es-US" sz="2200" dirty="0">
                <a:latin typeface="Arial" panose="020B0604020202020204" pitchFamily="34" charset="0"/>
                <a:cs typeface="Arial" panose="020B0604020202020204" pitchFamily="34" charset="0"/>
              </a:rPr>
              <a:t>Sin historial familiar de hemofilia.</a:t>
            </a:r>
          </a:p>
          <a:p>
            <a:r>
              <a:rPr lang="es-US" sz="2200" dirty="0">
                <a:latin typeface="Arial" panose="020B0604020202020204" pitchFamily="34" charset="0"/>
                <a:cs typeface="Arial" panose="020B0604020202020204" pitchFamily="34" charset="0"/>
              </a:rPr>
              <a:t>Las pruebas de detección de inversión del intrón 22 del </a:t>
            </a:r>
            <a:r>
              <a:rPr lang="es-US" sz="2200" i="1" dirty="0">
                <a:latin typeface="Arial" panose="020B0604020202020204" pitchFamily="34" charset="0"/>
                <a:cs typeface="Arial" panose="020B0604020202020204" pitchFamily="34" charset="0"/>
              </a:rPr>
              <a:t>F8</a:t>
            </a:r>
            <a:r>
              <a:rPr lang="es-US" sz="2200" dirty="0">
                <a:latin typeface="Arial" panose="020B0604020202020204" pitchFamily="34" charset="0"/>
                <a:cs typeface="Arial" panose="020B0604020202020204" pitchFamily="34" charset="0"/>
              </a:rPr>
              <a:t> identificaron hemicigocidad para esta variante en este paciente – confirmada mediante repetición de la prueba a la muestra de ADN.</a:t>
            </a:r>
          </a:p>
          <a:p>
            <a:r>
              <a:rPr lang="es-US" sz="2200" dirty="0">
                <a:latin typeface="Arial" panose="020B0604020202020204" pitchFamily="34" charset="0"/>
                <a:cs typeface="Arial" panose="020B0604020202020204" pitchFamily="34" charset="0"/>
              </a:rPr>
              <a:t>No se requieren más pruebas genéticas para esta persona.</a:t>
            </a:r>
          </a:p>
        </p:txBody>
      </p:sp>
      <p:sp>
        <p:nvSpPr>
          <p:cNvPr id="4" name="Text Placeholder 3">
            <a:extLst>
              <a:ext uri="{FF2B5EF4-FFF2-40B4-BE49-F238E27FC236}">
                <a16:creationId xmlns:a16="http://schemas.microsoft.com/office/drawing/2014/main" id="{B55BB082-2069-4FB8-A590-0875828FFD22}"/>
              </a:ext>
            </a:extLst>
          </p:cNvPr>
          <p:cNvSpPr>
            <a:spLocks noGrp="1"/>
          </p:cNvSpPr>
          <p:nvPr>
            <p:ph type="body" sz="quarter" idx="13"/>
          </p:nvPr>
        </p:nvSpPr>
        <p:spPr/>
        <p:txBody>
          <a:bodyPr/>
          <a:lstStyle/>
          <a:p>
            <a:r>
              <a:rPr lang="es-US" dirty="0"/>
              <a:t>ADN, ácido desoxirribonucleico</a:t>
            </a:r>
            <a:r>
              <a:rPr lang="en-CA" b="0" i="0" dirty="0">
                <a:effectLst/>
                <a:latin typeface="arial" panose="020B0604020202020204" pitchFamily="34" charset="0"/>
              </a:rPr>
              <a:t>.</a:t>
            </a:r>
            <a:endParaRPr lang="en-CA" dirty="0"/>
          </a:p>
        </p:txBody>
      </p:sp>
      <p:sp>
        <p:nvSpPr>
          <p:cNvPr id="7" name="Rounded Rectangle 1">
            <a:extLst>
              <a:ext uri="{FF2B5EF4-FFF2-40B4-BE49-F238E27FC236}">
                <a16:creationId xmlns:a16="http://schemas.microsoft.com/office/drawing/2014/main" id="{0CC28B07-3EB9-4495-91EE-08F4F8081E07}"/>
              </a:ext>
            </a:extLst>
          </p:cNvPr>
          <p:cNvSpPr/>
          <p:nvPr/>
        </p:nvSpPr>
        <p:spPr>
          <a:xfrm>
            <a:off x="7300686"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s-US" altLang="en-US" sz="2000" b="1" dirty="0">
                <a:solidFill>
                  <a:schemeClr val="tx1"/>
                </a:solidFill>
                <a:latin typeface="Arial" panose="020B0604020202020204" pitchFamily="34" charset="0"/>
                <a:cs typeface="Arial" panose="020B0604020202020204" pitchFamily="34" charset="0"/>
              </a:rPr>
              <a:t>Recomendaciones en el informe:</a:t>
            </a:r>
          </a:p>
          <a:p>
            <a:pPr marL="0" indent="0" algn="ctr">
              <a:spcBef>
                <a:spcPts val="300"/>
              </a:spcBef>
              <a:spcAft>
                <a:spcPts val="600"/>
              </a:spcAft>
              <a:buClr>
                <a:schemeClr val="tx2"/>
              </a:buClr>
              <a:buNone/>
              <a:defRPr/>
            </a:pPr>
            <a:r>
              <a:rPr lang="es-US" altLang="en-US" sz="2000" dirty="0">
                <a:solidFill>
                  <a:schemeClr val="tx1"/>
                </a:solidFill>
                <a:latin typeface="Arial" panose="020B0604020202020204" pitchFamily="34" charset="0"/>
                <a:cs typeface="Arial" panose="020B0604020202020204" pitchFamily="34" charset="0"/>
              </a:rPr>
              <a:t>Esta persona es hemicigota para la inversión del intrón 22 del </a:t>
            </a:r>
            <a:r>
              <a:rPr lang="es-US" altLang="en-US" sz="2000" i="1" dirty="0">
                <a:solidFill>
                  <a:schemeClr val="tx1"/>
                </a:solidFill>
                <a:latin typeface="Arial" panose="020B0604020202020204" pitchFamily="34" charset="0"/>
                <a:cs typeface="Arial" panose="020B0604020202020204" pitchFamily="34" charset="0"/>
              </a:rPr>
              <a:t>F8</a:t>
            </a:r>
            <a:r>
              <a:rPr lang="es-US" altLang="en-US" sz="2000" dirty="0">
                <a:solidFill>
                  <a:schemeClr val="tx1"/>
                </a:solidFill>
                <a:latin typeface="Arial" panose="020B0604020202020204" pitchFamily="34" charset="0"/>
                <a:cs typeface="Arial" panose="020B0604020202020204" pitchFamily="34" charset="0"/>
              </a:rPr>
              <a:t>, consistente con un diagnóstico de hemofilia A grave.</a:t>
            </a:r>
          </a:p>
          <a:p>
            <a:pPr marL="0" indent="0" algn="ctr">
              <a:spcBef>
                <a:spcPts val="300"/>
              </a:spcBef>
              <a:spcAft>
                <a:spcPts val="600"/>
              </a:spcAft>
              <a:buClr>
                <a:schemeClr val="tx2"/>
              </a:buClr>
              <a:buNone/>
              <a:defRPr/>
            </a:pPr>
            <a:r>
              <a:rPr lang="es-US" altLang="en-US" sz="2000" dirty="0">
                <a:solidFill>
                  <a:schemeClr val="tx1"/>
                </a:solidFill>
                <a:latin typeface="Arial" panose="020B0604020202020204" pitchFamily="34" charset="0"/>
                <a:cs typeface="Arial" panose="020B0604020202020204" pitchFamily="34" charset="0"/>
              </a:rPr>
              <a:t>Esta información puede usarse, si fuera necesario, en estudios de portadoras pertenecientes a esta familia.</a:t>
            </a:r>
          </a:p>
        </p:txBody>
      </p:sp>
    </p:spTree>
    <p:extLst>
      <p:ext uri="{BB962C8B-B14F-4D97-AF65-F5344CB8AC3E}">
        <p14:creationId xmlns:p14="http://schemas.microsoft.com/office/powerpoint/2010/main" val="336421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85A0-DD33-42D2-83FD-3772434A0B22}"/>
              </a:ext>
            </a:extLst>
          </p:cNvPr>
          <p:cNvSpPr>
            <a:spLocks noGrp="1"/>
          </p:cNvSpPr>
          <p:nvPr>
            <p:ph type="title"/>
          </p:nvPr>
        </p:nvSpPr>
        <p:spPr/>
        <p:txBody>
          <a:bodyPr>
            <a:normAutofit/>
          </a:bodyPr>
          <a:lstStyle/>
          <a:p>
            <a:pPr>
              <a:lnSpc>
                <a:spcPct val="100000"/>
              </a:lnSpc>
            </a:pPr>
            <a:r>
              <a:rPr lang="es-US" b="1" dirty="0">
                <a:latin typeface="Arial" panose="020B0604020202020204" pitchFamily="34" charset="0"/>
                <a:cs typeface="Arial" panose="020B0604020202020204" pitchFamily="34" charset="0"/>
              </a:rPr>
              <a:t>Caso clínico: Hemofilia B</a:t>
            </a:r>
          </a:p>
        </p:txBody>
      </p:sp>
      <p:sp>
        <p:nvSpPr>
          <p:cNvPr id="3" name="Content Placeholder 2">
            <a:extLst>
              <a:ext uri="{FF2B5EF4-FFF2-40B4-BE49-F238E27FC236}">
                <a16:creationId xmlns:a16="http://schemas.microsoft.com/office/drawing/2014/main" id="{92E047DE-D1FD-4DB1-9D0C-671C3DCB2B5A}"/>
              </a:ext>
            </a:extLst>
          </p:cNvPr>
          <p:cNvSpPr>
            <a:spLocks noGrp="1"/>
          </p:cNvSpPr>
          <p:nvPr>
            <p:ph idx="1"/>
          </p:nvPr>
        </p:nvSpPr>
        <p:spPr>
          <a:xfrm>
            <a:off x="838200" y="1562100"/>
            <a:ext cx="6058359" cy="4614863"/>
          </a:xfrm>
        </p:spPr>
        <p:txBody>
          <a:bodyPr>
            <a:normAutofit/>
          </a:bodyPr>
          <a:lstStyle/>
          <a:p>
            <a:r>
              <a:rPr lang="es-US" sz="2200" dirty="0">
                <a:latin typeface="Arial" panose="020B0604020202020204" pitchFamily="34" charset="0"/>
                <a:cs typeface="Arial" panose="020B0604020202020204" pitchFamily="34" charset="0"/>
              </a:rPr>
              <a:t>Varón índice con hemofilia B leve (FIX 10 UI/dL).</a:t>
            </a:r>
          </a:p>
          <a:p>
            <a:r>
              <a:rPr lang="es-US" sz="2200" dirty="0">
                <a:latin typeface="Arial" panose="020B0604020202020204" pitchFamily="34" charset="0"/>
                <a:cs typeface="Arial" panose="020B0604020202020204" pitchFamily="34" charset="0"/>
              </a:rPr>
              <a:t>Pruebas al gen completo </a:t>
            </a:r>
            <a:r>
              <a:rPr lang="es-US" sz="2200" i="1" dirty="0">
                <a:latin typeface="Arial" panose="020B0604020202020204" pitchFamily="34" charset="0"/>
                <a:cs typeface="Arial" panose="020B0604020202020204" pitchFamily="34" charset="0"/>
              </a:rPr>
              <a:t>F9 </a:t>
            </a:r>
            <a:r>
              <a:rPr lang="es-US" sz="2200" dirty="0">
                <a:latin typeface="Arial" panose="020B0604020202020204" pitchFamily="34" charset="0"/>
                <a:cs typeface="Arial" panose="020B0604020202020204" pitchFamily="34" charset="0"/>
              </a:rPr>
              <a:t>mediante RCP y secuenciación de Sanger.</a:t>
            </a:r>
          </a:p>
          <a:p>
            <a:r>
              <a:rPr lang="es-US" sz="2200" dirty="0">
                <a:latin typeface="Arial" panose="020B0604020202020204" pitchFamily="34" charset="0"/>
                <a:cs typeface="Arial" panose="020B0604020202020204" pitchFamily="34" charset="0"/>
              </a:rPr>
              <a:t>Se identificó una variante hemicigota en el exón 4:</a:t>
            </a:r>
          </a:p>
          <a:p>
            <a:pPr lvl="1"/>
            <a:r>
              <a:rPr lang="es-US" sz="2200" dirty="0">
                <a:latin typeface="Arial" panose="020B0604020202020204" pitchFamily="34" charset="0"/>
                <a:cs typeface="Arial" panose="020B0604020202020204" pitchFamily="34" charset="0"/>
              </a:rPr>
              <a:t>NM_000133.4:c.316G&gt;A </a:t>
            </a:r>
          </a:p>
          <a:p>
            <a:pPr lvl="1"/>
            <a:r>
              <a:rPr lang="es-US" sz="2200" dirty="0">
                <a:latin typeface="Arial" panose="020B0604020202020204" pitchFamily="34" charset="0"/>
                <a:cs typeface="Arial" panose="020B0604020202020204" pitchFamily="34" charset="0"/>
              </a:rPr>
              <a:t>p.(Gly106Ser)</a:t>
            </a:r>
          </a:p>
          <a:p>
            <a:pPr lvl="1"/>
            <a:r>
              <a:rPr lang="es-US" sz="2200" dirty="0">
                <a:latin typeface="Arial" panose="020B0604020202020204" pitchFamily="34" charset="0"/>
                <a:cs typeface="Arial" panose="020B0604020202020204" pitchFamily="34" charset="0"/>
              </a:rPr>
              <a:t>Clasificación de la ACMG – Patogénica</a:t>
            </a:r>
          </a:p>
          <a:p>
            <a:pPr lvl="1"/>
            <a:endParaRPr lang="en-CA" sz="200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7" name="Rounded Rectangle 1">
            <a:extLst>
              <a:ext uri="{FF2B5EF4-FFF2-40B4-BE49-F238E27FC236}">
                <a16:creationId xmlns:a16="http://schemas.microsoft.com/office/drawing/2014/main" id="{DBA901BC-ED50-4E35-9A16-E9DB3891401F}"/>
              </a:ext>
            </a:extLst>
          </p:cNvPr>
          <p:cNvSpPr/>
          <p:nvPr/>
        </p:nvSpPr>
        <p:spPr>
          <a:xfrm>
            <a:off x="7300686"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s-US" altLang="en-US" sz="2000" b="1" dirty="0">
                <a:solidFill>
                  <a:schemeClr val="tx1"/>
                </a:solidFill>
                <a:latin typeface="Arial" panose="020B0604020202020204" pitchFamily="34" charset="0"/>
                <a:cs typeface="Arial" panose="020B0604020202020204" pitchFamily="34" charset="0"/>
              </a:rPr>
              <a:t>Recomendaciones en el informe:</a:t>
            </a:r>
          </a:p>
          <a:p>
            <a:pPr marL="0" indent="0" algn="ctr">
              <a:spcBef>
                <a:spcPts val="300"/>
              </a:spcBef>
              <a:spcAft>
                <a:spcPts val="600"/>
              </a:spcAft>
              <a:buClr>
                <a:schemeClr val="tx2"/>
              </a:buClr>
              <a:buNone/>
              <a:defRPr/>
            </a:pPr>
            <a:r>
              <a:rPr lang="es-US" altLang="en-US" sz="2000" dirty="0">
                <a:solidFill>
                  <a:schemeClr val="tx1"/>
                </a:solidFill>
                <a:latin typeface="Arial" panose="020B0604020202020204" pitchFamily="34" charset="0"/>
                <a:cs typeface="Arial" panose="020B0604020202020204" pitchFamily="34" charset="0"/>
              </a:rPr>
              <a:t>Esta persona es hemicigota para la variante patogénica del </a:t>
            </a:r>
            <a:r>
              <a:rPr lang="es-US" altLang="en-US" sz="2000" i="1" dirty="0">
                <a:solidFill>
                  <a:schemeClr val="tx1"/>
                </a:solidFill>
                <a:latin typeface="Arial" panose="020B0604020202020204" pitchFamily="34" charset="0"/>
                <a:cs typeface="Arial" panose="020B0604020202020204" pitchFamily="34" charset="0"/>
              </a:rPr>
              <a:t>F9</a:t>
            </a:r>
            <a:r>
              <a:rPr lang="es-US" altLang="en-US" sz="2000" dirty="0">
                <a:solidFill>
                  <a:schemeClr val="tx1"/>
                </a:solidFill>
                <a:latin typeface="Arial" panose="020B0604020202020204" pitchFamily="34" charset="0"/>
                <a:cs typeface="Arial" panose="020B0604020202020204" pitchFamily="34" charset="0"/>
              </a:rPr>
              <a:t>, consistente con su fenotipo de hemofilia B leve.  </a:t>
            </a:r>
          </a:p>
          <a:p>
            <a:pPr marL="0" indent="0" algn="ctr">
              <a:spcBef>
                <a:spcPts val="300"/>
              </a:spcBef>
              <a:spcAft>
                <a:spcPts val="600"/>
              </a:spcAft>
              <a:buClr>
                <a:schemeClr val="tx2"/>
              </a:buClr>
              <a:buNone/>
              <a:defRPr/>
            </a:pPr>
            <a:r>
              <a:rPr lang="es-US" altLang="en-US" sz="2000" dirty="0">
                <a:solidFill>
                  <a:schemeClr val="tx1"/>
                </a:solidFill>
                <a:latin typeface="Arial" panose="020B0604020202020204" pitchFamily="34" charset="0"/>
                <a:cs typeface="Arial" panose="020B0604020202020204" pitchFamily="34" charset="0"/>
              </a:rPr>
              <a:t>Esta información puede usarse, si fuera necesario, en estudios de portadoras pertenecientes a esta familia</a:t>
            </a:r>
            <a:r>
              <a:rPr lang="en-US" altLang="en-US" sz="2000" dirty="0">
                <a:solidFill>
                  <a:schemeClr val="tx1"/>
                </a:solidFill>
                <a:latin typeface="Arial" panose="020B0604020202020204" pitchFamily="34" charset="0"/>
                <a:cs typeface="Arial" panose="020B0604020202020204" pitchFamily="34" charset="0"/>
              </a:rPr>
              <a:t>. </a:t>
            </a:r>
          </a:p>
        </p:txBody>
      </p:sp>
      <p:sp>
        <p:nvSpPr>
          <p:cNvPr id="8" name="Text Placeholder 3">
            <a:extLst>
              <a:ext uri="{FF2B5EF4-FFF2-40B4-BE49-F238E27FC236}">
                <a16:creationId xmlns:a16="http://schemas.microsoft.com/office/drawing/2014/main" id="{D72091C4-4AB7-4CBD-89B6-E80EAB19FC02}"/>
              </a:ext>
            </a:extLst>
          </p:cNvPr>
          <p:cNvSpPr>
            <a:spLocks noGrp="1"/>
          </p:cNvSpPr>
          <p:nvPr>
            <p:ph type="body" sz="quarter" idx="13"/>
          </p:nvPr>
        </p:nvSpPr>
        <p:spPr>
          <a:xfrm>
            <a:off x="838201" y="6356351"/>
            <a:ext cx="9925050" cy="365125"/>
          </a:xfrm>
        </p:spPr>
        <p:txBody>
          <a:bodyPr/>
          <a:lstStyle/>
          <a:p>
            <a:r>
              <a:rPr lang="es-US" dirty="0"/>
              <a:t>RCP, reacción en cadena de la polimerasa; ACMG, Colegio Estadounidense de Genética y Genómica Médicas.</a:t>
            </a:r>
          </a:p>
        </p:txBody>
      </p:sp>
    </p:spTree>
    <p:extLst>
      <p:ext uri="{BB962C8B-B14F-4D97-AF65-F5344CB8AC3E}">
        <p14:creationId xmlns:p14="http://schemas.microsoft.com/office/powerpoint/2010/main" val="2782662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7FAA0-B5AA-41CC-BCD8-D028A7FD5601}"/>
              </a:ext>
            </a:extLst>
          </p:cNvPr>
          <p:cNvSpPr>
            <a:spLocks noGrp="1"/>
          </p:cNvSpPr>
          <p:nvPr>
            <p:ph idx="1"/>
          </p:nvPr>
        </p:nvSpPr>
        <p:spPr>
          <a:xfrm>
            <a:off x="838200" y="1562100"/>
            <a:ext cx="6289713" cy="4614863"/>
          </a:xfrm>
        </p:spPr>
        <p:txBody>
          <a:bodyPr>
            <a:normAutofit/>
          </a:bodyPr>
          <a:lstStyle/>
          <a:p>
            <a:r>
              <a:rPr lang="es-US" sz="2200" dirty="0">
                <a:latin typeface="Arial" panose="020B0604020202020204" pitchFamily="34" charset="0"/>
                <a:cs typeface="Arial" panose="020B0604020202020204" pitchFamily="34" charset="0"/>
              </a:rPr>
              <a:t>Si bien esto reduce la posibilidad de que la madre sea portadora de la hemofilia A, no puede excluirse la posibilidad de que exista mosaicismo somático o de línea germinal para la variante.</a:t>
            </a:r>
          </a:p>
          <a:p>
            <a:r>
              <a:rPr lang="es-US" sz="2200" dirty="0">
                <a:latin typeface="Arial" panose="020B0604020202020204" pitchFamily="34" charset="0"/>
                <a:cs typeface="Arial" panose="020B0604020202020204" pitchFamily="34" charset="0"/>
              </a:rPr>
              <a:t>El riesgo de tener otros niños afectados es reducido, pero no puede descartarse.</a:t>
            </a:r>
          </a:p>
          <a:p>
            <a:r>
              <a:rPr lang="es-US" sz="2200" dirty="0">
                <a:latin typeface="Arial" panose="020B0604020202020204" pitchFamily="34" charset="0"/>
                <a:cs typeface="Arial" panose="020B0604020202020204" pitchFamily="34" charset="0"/>
              </a:rPr>
              <a:t>Se recomienda asesoría genética para esta persona.</a:t>
            </a:r>
          </a:p>
          <a:p>
            <a:r>
              <a:rPr lang="es-US" sz="2200" dirty="0">
                <a:latin typeface="Arial" panose="020B0604020202020204" pitchFamily="34" charset="0"/>
                <a:cs typeface="Arial" panose="020B0604020202020204" pitchFamily="34" charset="0"/>
              </a:rPr>
              <a:t>Se recomiendan pruebas prenatales en caso de embarazos futuros.</a:t>
            </a:r>
          </a:p>
        </p:txBody>
      </p:sp>
      <p:sp>
        <p:nvSpPr>
          <p:cNvPr id="6" name="Rounded Rectangle 1">
            <a:extLst>
              <a:ext uri="{FF2B5EF4-FFF2-40B4-BE49-F238E27FC236}">
                <a16:creationId xmlns:a16="http://schemas.microsoft.com/office/drawing/2014/main" id="{21113510-21F2-4B18-B63A-440C7DA17F86}"/>
              </a:ext>
            </a:extLst>
          </p:cNvPr>
          <p:cNvSpPr/>
          <p:nvPr/>
        </p:nvSpPr>
        <p:spPr>
          <a:xfrm>
            <a:off x="7300686"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spcBef>
                <a:spcPts val="0"/>
              </a:spcBef>
              <a:spcAft>
                <a:spcPts val="0"/>
              </a:spcAft>
              <a:buClrTx/>
              <a:buSzTx/>
              <a:buFontTx/>
              <a:buNone/>
              <a:tabLst/>
              <a:defRPr/>
            </a:pPr>
            <a:r>
              <a:rPr kumimoji="0" lang="es-US" altLang="en-US" sz="20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Esta persona tiene hemofilia A grave</a:t>
            </a:r>
            <a:r>
              <a:rPr kumimoji="0" lang="es-US" sz="20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 (FVIII &lt;1 UI/dL) y es positiva la inversión del intrón 22 del </a:t>
            </a:r>
            <a:r>
              <a:rPr kumimoji="0" lang="es-US" sz="2000" b="0" i="1"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F8</a:t>
            </a:r>
            <a:r>
              <a:rPr kumimoji="0" lang="es-US" sz="2000" b="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 sin embargo, la madre no es portadora de la variante familiar.</a:t>
            </a:r>
            <a:endParaRPr kumimoji="0" lang="es-US" sz="20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Text Placeholder 3">
            <a:extLst>
              <a:ext uri="{FF2B5EF4-FFF2-40B4-BE49-F238E27FC236}">
                <a16:creationId xmlns:a16="http://schemas.microsoft.com/office/drawing/2014/main" id="{9035330C-01EB-4712-9B26-5D92D59BF9A6}"/>
              </a:ext>
            </a:extLst>
          </p:cNvPr>
          <p:cNvSpPr>
            <a:spLocks noGrp="1"/>
          </p:cNvSpPr>
          <p:nvPr>
            <p:ph type="body" sz="quarter" idx="13"/>
          </p:nvPr>
        </p:nvSpPr>
        <p:spPr>
          <a:xfrm>
            <a:off x="838201" y="6356351"/>
            <a:ext cx="9925050" cy="365125"/>
          </a:xfrm>
        </p:spPr>
        <p:txBody>
          <a:bodyPr/>
          <a:lstStyle/>
          <a:p>
            <a:endParaRPr lang="en-CA" dirty="0"/>
          </a:p>
        </p:txBody>
      </p:sp>
      <p:sp>
        <p:nvSpPr>
          <p:cNvPr id="9" name="Title 1">
            <a:extLst>
              <a:ext uri="{FF2B5EF4-FFF2-40B4-BE49-F238E27FC236}">
                <a16:creationId xmlns:a16="http://schemas.microsoft.com/office/drawing/2014/main" id="{82AFE977-AFAC-3449-958E-9E25F83CFC59}"/>
              </a:ext>
            </a:extLst>
          </p:cNvPr>
          <p:cNvSpPr>
            <a:spLocks noGrp="1"/>
          </p:cNvSpPr>
          <p:nvPr>
            <p:ph type="title"/>
          </p:nvPr>
        </p:nvSpPr>
        <p:spPr>
          <a:xfrm>
            <a:off x="838199" y="225425"/>
            <a:ext cx="10892590" cy="1090079"/>
          </a:xfrm>
        </p:spPr>
        <p:txBody>
          <a:bodyPr>
            <a:normAutofit fontScale="90000"/>
          </a:bodyPr>
          <a:lstStyle/>
          <a:p>
            <a:pPr>
              <a:lnSpc>
                <a:spcPct val="100000"/>
              </a:lnSpc>
            </a:pPr>
            <a:r>
              <a:rPr lang="es-US" b="1" dirty="0">
                <a:latin typeface="Arial" panose="020B0604020202020204" pitchFamily="34" charset="0"/>
                <a:cs typeface="Arial" panose="020B0604020202020204" pitchFamily="34" charset="0"/>
              </a:rPr>
              <a:t>Caso clínico: Hemofilia A grave, no </a:t>
            </a:r>
            <a:r>
              <a:rPr lang="es-US" dirty="0">
                <a:latin typeface="Arial" panose="020B0604020202020204" pitchFamily="34" charset="0"/>
                <a:cs typeface="Arial" panose="020B0604020202020204" pitchFamily="34" charset="0"/>
              </a:rPr>
              <a:t>se detecta la variante</a:t>
            </a:r>
            <a:endParaRPr lang="es-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92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9E7F2-8A51-944D-9B89-44C4FD5FF276}"/>
              </a:ext>
            </a:extLst>
          </p:cNvPr>
          <p:cNvPicPr>
            <a:picLocks noChangeAspect="1"/>
          </p:cNvPicPr>
          <p:nvPr/>
        </p:nvPicPr>
        <p:blipFill>
          <a:blip r:embed="rId3"/>
          <a:srcRect/>
          <a:stretch/>
        </p:blipFill>
        <p:spPr>
          <a:xfrm>
            <a:off x="4074742" y="1104556"/>
            <a:ext cx="4042511" cy="5222128"/>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796753" cy="1090079"/>
          </a:xfrm>
        </p:spPr>
        <p:txBody>
          <a:bodyPr vert="horz" lIns="91440" tIns="45720" rIns="91440" bIns="45720" rtlCol="0" anchor="ctr">
            <a:noAutofit/>
          </a:bodyPr>
          <a:lstStyle/>
          <a:p>
            <a:pPr>
              <a:lnSpc>
                <a:spcPct val="100000"/>
              </a:lnSpc>
            </a:pPr>
            <a:r>
              <a:rPr lang="es-US" dirty="0"/>
              <a:t>Guías de la FMH para el tratamiento de la hemofilia</a:t>
            </a:r>
            <a:endParaRPr lang="en-CA" dirty="0"/>
          </a:p>
        </p:txBody>
      </p:sp>
      <p:sp>
        <p:nvSpPr>
          <p:cNvPr id="6" name="Text Placeholder 5">
            <a:extLst>
              <a:ext uri="{FF2B5EF4-FFF2-40B4-BE49-F238E27FC236}">
                <a16:creationId xmlns:a16="http://schemas.microsoft.com/office/drawing/2014/main" id="{9AEF09F4-0E4B-421D-89A7-61BE5E96CF54}"/>
              </a:ext>
            </a:extLst>
          </p:cNvPr>
          <p:cNvSpPr>
            <a:spLocks noGrp="1"/>
          </p:cNvSpPr>
          <p:nvPr>
            <p:ph type="body" sz="quarter" idx="13"/>
          </p:nvPr>
        </p:nvSpPr>
        <p:spPr>
          <a:xfrm>
            <a:off x="838201" y="6356351"/>
            <a:ext cx="9925050" cy="365125"/>
          </a:xfrm>
        </p:spPr>
        <p:txBody>
          <a:bodyPr/>
          <a:lstStyle/>
          <a:p>
            <a:r>
              <a:rPr lang="es-US" b="1" i="1" dirty="0"/>
              <a:t>Todas las recomendaciones están basadas en consenso</a:t>
            </a:r>
            <a:r>
              <a:rPr lang="en-US" sz="900" b="1" i="1" u="none" strike="noStrike" baseline="0" dirty="0"/>
              <a:t>.</a:t>
            </a:r>
          </a:p>
          <a:p>
            <a:pPr marL="0" indent="0">
              <a:spcBef>
                <a:spcPts val="0"/>
              </a:spcBef>
              <a:buNone/>
            </a:pPr>
            <a:r>
              <a:rPr lang="it-IT" sz="900" dirty="0"/>
              <a:t>Srivastava A et al. Haemophilia. 2020; 26(Suppl 6):1–158. </a:t>
            </a:r>
          </a:p>
        </p:txBody>
      </p:sp>
    </p:spTree>
    <p:extLst>
      <p:ext uri="{BB962C8B-B14F-4D97-AF65-F5344CB8AC3E}">
        <p14:creationId xmlns:p14="http://schemas.microsoft.com/office/powerpoint/2010/main" val="1122776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5EEF-0109-44DD-8E2B-F692D2F3B95A}"/>
              </a:ext>
            </a:extLst>
          </p:cNvPr>
          <p:cNvSpPr>
            <a:spLocks noGrp="1"/>
          </p:cNvSpPr>
          <p:nvPr>
            <p:ph type="title"/>
          </p:nvPr>
        </p:nvSpPr>
        <p:spPr/>
        <p:txBody>
          <a:bodyPr>
            <a:normAutofit/>
          </a:bodyPr>
          <a:lstStyle/>
          <a:p>
            <a:pPr>
              <a:lnSpc>
                <a:spcPct val="100000"/>
              </a:lnSpc>
            </a:pPr>
            <a:r>
              <a:rPr lang="es-US" b="1" dirty="0">
                <a:latin typeface="Arial" panose="020B0604020202020204" pitchFamily="34" charset="0"/>
                <a:cs typeface="Arial" panose="020B0604020202020204" pitchFamily="34" charset="0"/>
              </a:rPr>
              <a:t>Conclusiones</a:t>
            </a:r>
          </a:p>
        </p:txBody>
      </p:sp>
      <p:sp>
        <p:nvSpPr>
          <p:cNvPr id="3" name="Content Placeholder 2">
            <a:extLst>
              <a:ext uri="{FF2B5EF4-FFF2-40B4-BE49-F238E27FC236}">
                <a16:creationId xmlns:a16="http://schemas.microsoft.com/office/drawing/2014/main" id="{5CA57B81-85D6-4CF1-B20D-1217E00BE855}"/>
              </a:ext>
            </a:extLst>
          </p:cNvPr>
          <p:cNvSpPr>
            <a:spLocks noGrp="1"/>
          </p:cNvSpPr>
          <p:nvPr>
            <p:ph idx="1"/>
          </p:nvPr>
        </p:nvSpPr>
        <p:spPr/>
        <p:txBody>
          <a:bodyPr>
            <a:normAutofit/>
          </a:bodyPr>
          <a:lstStyle/>
          <a:p>
            <a:r>
              <a:rPr lang="es-US" dirty="0">
                <a:latin typeface="Arial" panose="020B0604020202020204" pitchFamily="34" charset="0"/>
                <a:cs typeface="Arial" panose="020B0604020202020204" pitchFamily="34" charset="0"/>
              </a:rPr>
              <a:t>El análisis de genotipo debería ofrecerse a todas las personas con hemofilia y sus familiares mujeres “en riesgo”.</a:t>
            </a:r>
          </a:p>
          <a:p>
            <a:r>
              <a:rPr lang="es-US" dirty="0">
                <a:latin typeface="Arial" panose="020B0604020202020204" pitchFamily="34" charset="0"/>
                <a:cs typeface="Arial" panose="020B0604020202020204" pitchFamily="34" charset="0"/>
              </a:rPr>
              <a:t>La asesoría genética para personas con hemofilia y sus familiares constituye un requisito esencial previo a las pruebas genéticas.</a:t>
            </a:r>
          </a:p>
          <a:p>
            <a:r>
              <a:rPr lang="es-US" dirty="0">
                <a:latin typeface="Arial" panose="020B0604020202020204" pitchFamily="34" charset="0"/>
                <a:cs typeface="Arial" panose="020B0604020202020204" pitchFamily="34" charset="0"/>
              </a:rPr>
              <a:t>Los laboratorios de diagnóstico genético deben seguir protocolos y procedimientos estrictos.</a:t>
            </a:r>
          </a:p>
          <a:p>
            <a:r>
              <a:rPr lang="es-US" dirty="0">
                <a:latin typeface="Arial" panose="020B0604020202020204" pitchFamily="34" charset="0"/>
                <a:cs typeface="Arial" panose="020B0604020202020204" pitchFamily="34" charset="0"/>
              </a:rPr>
              <a:t>La interpretación de los resultados de las pruebas genéticas deberían realizarla científicos con conocimientos y experiencia en la genética de la hemofilia.</a:t>
            </a:r>
          </a:p>
          <a:p>
            <a:r>
              <a:rPr lang="es-US" dirty="0">
                <a:latin typeface="Arial" panose="020B0604020202020204" pitchFamily="34" charset="0"/>
                <a:cs typeface="Arial" panose="020B0604020202020204" pitchFamily="34" charset="0"/>
              </a:rPr>
              <a:t>El médico que solicite las pruebas y el científico que informe los resultados deberían estar disponibles para conversar sobre las posibles consecuencias fenotípicas del genotipo reportado.</a:t>
            </a:r>
          </a:p>
        </p:txBody>
      </p:sp>
    </p:spTree>
    <p:extLst>
      <p:ext uri="{BB962C8B-B14F-4D97-AF65-F5344CB8AC3E}">
        <p14:creationId xmlns:p14="http://schemas.microsoft.com/office/powerpoint/2010/main" val="400576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1" y="2267211"/>
            <a:ext cx="10515599" cy="1435893"/>
          </a:xfrm>
        </p:spPr>
        <p:txBody>
          <a:bodyPr>
            <a:normAutofit/>
          </a:bodyPr>
          <a:lstStyle/>
          <a:p>
            <a:pPr algn="ctr">
              <a:lnSpc>
                <a:spcPct val="100000"/>
              </a:lnSpc>
            </a:pPr>
            <a:r>
              <a:rPr lang="es-US" dirty="0"/>
              <a:t>Agradecemos el apoyo de </a:t>
            </a:r>
            <a:r>
              <a:rPr lang="es-US" b="1" dirty="0"/>
              <a:t>Hemophilia Alliance para la preparación de esta presentación.</a:t>
            </a:r>
            <a:endParaRPr lang="en-US" b="1" dirty="0">
              <a:latin typeface="Arial" panose="020B0604020202020204" pitchFamily="34" charset="0"/>
              <a:cs typeface="Arial" panose="020B0604020202020204" pitchFamily="34" charset="0"/>
            </a:endParaRP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79" y="3478213"/>
            <a:ext cx="3449638" cy="2012950"/>
          </a:xfrm>
        </p:spPr>
      </p:pic>
    </p:spTree>
    <p:extLst>
      <p:ext uri="{BB962C8B-B14F-4D97-AF65-F5344CB8AC3E}">
        <p14:creationId xmlns:p14="http://schemas.microsoft.com/office/powerpoint/2010/main" val="2827534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pPr>
              <a:lnSpc>
                <a:spcPct val="100000"/>
              </a:lnSpc>
            </a:pPr>
            <a:r>
              <a:rPr lang="es-US" sz="4000" dirty="0">
                <a:solidFill>
                  <a:srgbClr val="008BB0"/>
                </a:solidFill>
                <a:ea typeface="+mn-ea"/>
                <a:cs typeface="+mn-cs"/>
              </a:rPr>
              <a:t>Capítulo 4: Valoración genética</a:t>
            </a:r>
            <a:endParaRPr lang="es-US" sz="4000" dirty="0"/>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a:xfrm>
            <a:off x="1219200" y="3602038"/>
            <a:ext cx="10045700" cy="2646362"/>
          </a:xfrm>
        </p:spPr>
        <p:txBody>
          <a:bodyPr>
            <a:noAutofit/>
          </a:bodyPr>
          <a:lstStyle/>
          <a:p>
            <a:pPr>
              <a:spcBef>
                <a:spcPts val="0"/>
              </a:spcBef>
            </a:pPr>
            <a:r>
              <a:rPr lang="en-US" sz="3000" b="1" dirty="0"/>
              <a:t>Megan Sutherland, PhD </a:t>
            </a:r>
          </a:p>
          <a:p>
            <a:pPr>
              <a:spcBef>
                <a:spcPts val="0"/>
              </a:spcBef>
            </a:pPr>
            <a:r>
              <a:rPr lang="es-US" sz="2000" dirty="0"/>
              <a:t>Científica clínica, Laboratorio de Diagnóstico Genómico, Centro de Manchester para la Medicina Genómica</a:t>
            </a:r>
          </a:p>
          <a:p>
            <a:pPr>
              <a:spcBef>
                <a:spcPts val="0"/>
              </a:spcBef>
            </a:pPr>
            <a:r>
              <a:rPr lang="es-US" sz="2000" dirty="0"/>
              <a:t>Universidad de Manchester, Fideicomiso Fundación NHS</a:t>
            </a:r>
          </a:p>
          <a:p>
            <a:pPr>
              <a:spcBef>
                <a:spcPts val="0"/>
              </a:spcBef>
            </a:pPr>
            <a:r>
              <a:rPr lang="es-US" sz="2000" dirty="0"/>
              <a:t>Hospital de Saint Mary</a:t>
            </a:r>
          </a:p>
          <a:p>
            <a:pPr>
              <a:spcBef>
                <a:spcPts val="0"/>
              </a:spcBef>
            </a:pPr>
            <a:r>
              <a:rPr lang="es-US" sz="2000" dirty="0"/>
              <a:t>Manchester, Reino Unido</a:t>
            </a:r>
          </a:p>
          <a:p>
            <a:endParaRPr lang="en-US" dirty="0"/>
          </a:p>
        </p:txBody>
      </p:sp>
    </p:spTree>
    <p:extLst>
      <p:ext uri="{BB962C8B-B14F-4D97-AF65-F5344CB8AC3E}">
        <p14:creationId xmlns:p14="http://schemas.microsoft.com/office/powerpoint/2010/main" val="299910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1B90-F31B-4227-AF74-48120FABC7BB}"/>
              </a:ext>
            </a:extLst>
          </p:cNvPr>
          <p:cNvSpPr>
            <a:spLocks noGrp="1"/>
          </p:cNvSpPr>
          <p:nvPr>
            <p:ph type="title"/>
          </p:nvPr>
        </p:nvSpPr>
        <p:spPr>
          <a:prstGeom prst="rect">
            <a:avLst/>
          </a:prstGeom>
        </p:spPr>
        <p:txBody>
          <a:bodyPr>
            <a:normAutofit/>
          </a:bodyPr>
          <a:lstStyle/>
          <a:p>
            <a:pPr>
              <a:lnSpc>
                <a:spcPct val="100000"/>
              </a:lnSpc>
            </a:pPr>
            <a:r>
              <a:rPr lang="es-US" b="1" dirty="0"/>
              <a:t>Divulgaciones: Megan Sutherland</a:t>
            </a:r>
          </a:p>
        </p:txBody>
      </p:sp>
      <p:sp>
        <p:nvSpPr>
          <p:cNvPr id="3" name="Content Placeholder 2">
            <a:extLst>
              <a:ext uri="{FF2B5EF4-FFF2-40B4-BE49-F238E27FC236}">
                <a16:creationId xmlns:a16="http://schemas.microsoft.com/office/drawing/2014/main" id="{1FB7F2FE-0642-4502-9CC1-97228A28909F}"/>
              </a:ext>
            </a:extLst>
          </p:cNvPr>
          <p:cNvSpPr>
            <a:spLocks noGrp="1"/>
          </p:cNvSpPr>
          <p:nvPr>
            <p:ph idx="1"/>
          </p:nvPr>
        </p:nvSpPr>
        <p:spPr>
          <a:prstGeom prst="rect">
            <a:avLst/>
          </a:prstGeom>
        </p:spPr>
        <p:txBody>
          <a:bodyPr>
            <a:normAutofit/>
          </a:bodyPr>
          <a:lstStyle/>
          <a:p>
            <a:pPr marL="0" indent="0">
              <a:buNone/>
            </a:pPr>
            <a:r>
              <a:rPr lang="es-US" b="1" dirty="0">
                <a:solidFill>
                  <a:schemeClr val="accent1"/>
                </a:solidFill>
              </a:rPr>
              <a:t>Sin conflictos de interés que declarar.</a:t>
            </a:r>
          </a:p>
        </p:txBody>
      </p:sp>
    </p:spTree>
    <p:extLst>
      <p:ext uri="{BB962C8B-B14F-4D97-AF65-F5344CB8AC3E}">
        <p14:creationId xmlns:p14="http://schemas.microsoft.com/office/powerpoint/2010/main" val="186672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normAutofit/>
          </a:bodyPr>
          <a:lstStyle/>
          <a:p>
            <a:pPr>
              <a:lnSpc>
                <a:spcPct val="100000"/>
              </a:lnSpc>
            </a:pPr>
            <a:r>
              <a:rPr lang="es-US" dirty="0"/>
              <a:t>Autores</a:t>
            </a:r>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562100"/>
            <a:ext cx="10515600" cy="4614863"/>
          </a:xfrm>
        </p:spPr>
        <p:txBody>
          <a:bodyPr>
            <a:normAutofit/>
          </a:bodyPr>
          <a:lstStyle/>
          <a:p>
            <a:pPr>
              <a:spcBef>
                <a:spcPts val="1000"/>
              </a:spcBef>
            </a:pPr>
            <a:r>
              <a:rPr lang="pt-BR" b="1" dirty="0"/>
              <a:t>Megan Sutherland</a:t>
            </a:r>
          </a:p>
          <a:p>
            <a:pPr>
              <a:spcBef>
                <a:spcPts val="1000"/>
              </a:spcBef>
            </a:pPr>
            <a:r>
              <a:rPr lang="pt-BR" b="1" dirty="0"/>
              <a:t>Carlos De Brasi</a:t>
            </a:r>
          </a:p>
          <a:p>
            <a:pPr>
              <a:spcBef>
                <a:spcPts val="1000"/>
              </a:spcBef>
            </a:pPr>
            <a:r>
              <a:rPr lang="pt-BR" b="1" dirty="0"/>
              <a:t>Barbara A. Konkle</a:t>
            </a:r>
          </a:p>
          <a:p>
            <a:pPr>
              <a:spcBef>
                <a:spcPts val="1000"/>
              </a:spcBef>
            </a:pPr>
            <a:r>
              <a:rPr lang="pt-BR" b="1" dirty="0"/>
              <a:t>Shrimati Shetty</a:t>
            </a:r>
          </a:p>
          <a:p>
            <a:pPr>
              <a:spcBef>
                <a:spcPts val="1000"/>
              </a:spcBef>
            </a:pPr>
            <a:r>
              <a:rPr lang="pt-BR" b="1" dirty="0"/>
              <a:t>Glenn F. Pierce</a:t>
            </a:r>
          </a:p>
          <a:p>
            <a:pPr>
              <a:spcBef>
                <a:spcPts val="1000"/>
              </a:spcBef>
            </a:pPr>
            <a:r>
              <a:rPr lang="pt-BR" b="1" dirty="0"/>
              <a:t>Alok Srivastava</a:t>
            </a:r>
            <a:endParaRPr lang="en-CA" b="1" dirty="0"/>
          </a:p>
        </p:txBody>
      </p:sp>
      <p:pic>
        <p:nvPicPr>
          <p:cNvPr id="7" name="Picture 6">
            <a:extLst>
              <a:ext uri="{FF2B5EF4-FFF2-40B4-BE49-F238E27FC236}">
                <a16:creationId xmlns:a16="http://schemas.microsoft.com/office/drawing/2014/main" id="{7FA6CF17-65DD-4C49-9776-FC98118396D7}"/>
              </a:ext>
            </a:extLst>
          </p:cNvPr>
          <p:cNvPicPr>
            <a:picLocks noChangeAspect="1"/>
          </p:cNvPicPr>
          <p:nvPr/>
        </p:nvPicPr>
        <p:blipFill>
          <a:blip r:embed="rId3"/>
          <a:srcRect/>
          <a:stretch/>
        </p:blipFill>
        <p:spPr>
          <a:xfrm>
            <a:off x="4013200" y="1627834"/>
            <a:ext cx="8081962" cy="2698440"/>
          </a:xfrm>
          <a:prstGeom prst="rect">
            <a:avLst/>
          </a:prstGeom>
        </p:spPr>
      </p:pic>
    </p:spTree>
    <p:extLst>
      <p:ext uri="{BB962C8B-B14F-4D97-AF65-F5344CB8AC3E}">
        <p14:creationId xmlns:p14="http://schemas.microsoft.com/office/powerpoint/2010/main" val="121510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698E-9A08-4401-BB6B-DF13CA57BBED}"/>
              </a:ext>
            </a:extLst>
          </p:cNvPr>
          <p:cNvSpPr>
            <a:spLocks noGrp="1"/>
          </p:cNvSpPr>
          <p:nvPr>
            <p:ph type="title"/>
          </p:nvPr>
        </p:nvSpPr>
        <p:spPr>
          <a:xfrm>
            <a:off x="609600" y="225425"/>
            <a:ext cx="11303000" cy="1090613"/>
          </a:xfrm>
        </p:spPr>
        <p:txBody>
          <a:bodyPr>
            <a:normAutofit fontScale="90000"/>
          </a:bodyPr>
          <a:lstStyle/>
          <a:p>
            <a:pPr>
              <a:lnSpc>
                <a:spcPct val="100000"/>
              </a:lnSpc>
            </a:pPr>
            <a:r>
              <a:rPr lang="es-US" dirty="0"/>
              <a:t>La valoración genética de la hemofilia es importante para…</a:t>
            </a:r>
          </a:p>
        </p:txBody>
      </p:sp>
      <p:sp>
        <p:nvSpPr>
          <p:cNvPr id="11" name="Oval 10">
            <a:extLst>
              <a:ext uri="{FF2B5EF4-FFF2-40B4-BE49-F238E27FC236}">
                <a16:creationId xmlns:a16="http://schemas.microsoft.com/office/drawing/2014/main" id="{AA71788A-D0DA-4E83-BA0B-EEE1B3B8561A}"/>
              </a:ext>
            </a:extLst>
          </p:cNvPr>
          <p:cNvSpPr/>
          <p:nvPr/>
        </p:nvSpPr>
        <p:spPr>
          <a:xfrm>
            <a:off x="1970030" y="1557126"/>
            <a:ext cx="2340864" cy="2337634"/>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s-US" sz="2000" dirty="0"/>
              <a:t>Definir la biología de la enfermedad</a:t>
            </a:r>
          </a:p>
        </p:txBody>
      </p:sp>
      <p:sp>
        <p:nvSpPr>
          <p:cNvPr id="12" name="Oval 11">
            <a:extLst>
              <a:ext uri="{FF2B5EF4-FFF2-40B4-BE49-F238E27FC236}">
                <a16:creationId xmlns:a16="http://schemas.microsoft.com/office/drawing/2014/main" id="{2434BCEE-0C7F-4844-B12E-C3E81BD73171}"/>
              </a:ext>
            </a:extLst>
          </p:cNvPr>
          <p:cNvSpPr/>
          <p:nvPr/>
        </p:nvSpPr>
        <p:spPr>
          <a:xfrm>
            <a:off x="4812399" y="1557126"/>
            <a:ext cx="2340864" cy="2337634"/>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lvl="0" indent="0" algn="ctr" defTabSz="1066800">
              <a:spcBef>
                <a:spcPct val="0"/>
              </a:spcBef>
              <a:spcAft>
                <a:spcPct val="35000"/>
              </a:spcAft>
              <a:buNone/>
            </a:pPr>
            <a:r>
              <a:rPr lang="es-US" sz="2000" kern="1200" dirty="0">
                <a:latin typeface="Arial" panose="020B0604020202020204" pitchFamily="34" charset="0"/>
                <a:cs typeface="Arial" panose="020B0604020202020204" pitchFamily="34" charset="0"/>
              </a:rPr>
              <a:t>E</a:t>
            </a:r>
            <a:r>
              <a:rPr lang="es-US" sz="2000" b="0" i="0" kern="1200" baseline="0" dirty="0">
                <a:latin typeface="Arial" panose="020B0604020202020204" pitchFamily="34" charset="0"/>
                <a:cs typeface="Arial" panose="020B0604020202020204" pitchFamily="34" charset="0"/>
              </a:rPr>
              <a:t>stablecer el diagnóstico en casos difíciles</a:t>
            </a:r>
            <a:endParaRPr lang="es-US" sz="2000" kern="1200"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E9037475-6CB3-456D-BDAA-9A27DBB1CE9D}"/>
              </a:ext>
            </a:extLst>
          </p:cNvPr>
          <p:cNvSpPr/>
          <p:nvPr/>
        </p:nvSpPr>
        <p:spPr>
          <a:xfrm>
            <a:off x="7654768" y="1557126"/>
            <a:ext cx="2340864" cy="2337634"/>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lvl="0" indent="0" algn="ctr" defTabSz="1066800">
              <a:spcBef>
                <a:spcPct val="0"/>
              </a:spcBef>
              <a:spcAft>
                <a:spcPct val="35000"/>
              </a:spcAft>
              <a:buNone/>
            </a:pPr>
            <a:r>
              <a:rPr lang="es-US" sz="2000" kern="1200" dirty="0">
                <a:latin typeface="Arial" panose="020B0604020202020204" pitchFamily="34" charset="0"/>
                <a:cs typeface="Arial" panose="020B0604020202020204" pitchFamily="34" charset="0"/>
              </a:rPr>
              <a:t>P</a:t>
            </a:r>
            <a:r>
              <a:rPr lang="es-US" sz="2000" b="0" i="0" kern="1200" baseline="0" dirty="0">
                <a:latin typeface="Arial" panose="020B0604020202020204" pitchFamily="34" charset="0"/>
                <a:cs typeface="Arial" panose="020B0604020202020204" pitchFamily="34" charset="0"/>
              </a:rPr>
              <a:t>ronosticar el riesgo de aparición de inhibidores</a:t>
            </a:r>
            <a:endParaRPr lang="es-US" sz="2000" kern="1200" dirty="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36C943EA-C2C6-457C-881A-2B1F83463AE7}"/>
              </a:ext>
            </a:extLst>
          </p:cNvPr>
          <p:cNvSpPr/>
          <p:nvPr/>
        </p:nvSpPr>
        <p:spPr>
          <a:xfrm>
            <a:off x="3391215" y="3767403"/>
            <a:ext cx="2340864" cy="2337634"/>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ctr"/>
          <a:lstStyle/>
          <a:p>
            <a:pPr marL="0" lvl="0" indent="0" algn="ctr" defTabSz="1066800">
              <a:spcBef>
                <a:spcPct val="0"/>
              </a:spcBef>
              <a:spcAft>
                <a:spcPct val="35000"/>
              </a:spcAft>
              <a:buNone/>
            </a:pPr>
            <a:r>
              <a:rPr lang="es-US" sz="2000" kern="1200" dirty="0">
                <a:latin typeface="Arial" panose="020B0604020202020204" pitchFamily="34" charset="0"/>
                <a:cs typeface="Arial" panose="020B0604020202020204" pitchFamily="34" charset="0"/>
              </a:rPr>
              <a:t>I</a:t>
            </a:r>
            <a:r>
              <a:rPr lang="es-US" sz="2000" b="0" i="0" kern="1200" baseline="0" dirty="0">
                <a:latin typeface="Arial" panose="020B0604020202020204" pitchFamily="34" charset="0"/>
                <a:cs typeface="Arial" panose="020B0604020202020204" pitchFamily="34" charset="0"/>
              </a:rPr>
              <a:t>dentificar portadoras</a:t>
            </a:r>
            <a:endParaRPr lang="es-US" sz="2000" kern="1200" dirty="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DD289247-6BD7-4421-8816-17320F4E8529}"/>
              </a:ext>
            </a:extLst>
          </p:cNvPr>
          <p:cNvSpPr/>
          <p:nvPr/>
        </p:nvSpPr>
        <p:spPr>
          <a:xfrm>
            <a:off x="6233584" y="3767403"/>
            <a:ext cx="2340864" cy="2337634"/>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lvl="0" indent="0" algn="ctr" defTabSz="1066800">
              <a:spcBef>
                <a:spcPct val="0"/>
              </a:spcBef>
              <a:spcAft>
                <a:spcPct val="35000"/>
              </a:spcAft>
              <a:buNone/>
            </a:pPr>
            <a:r>
              <a:rPr lang="es-US" sz="2000" kern="1200" dirty="0">
                <a:latin typeface="Arial" panose="020B0604020202020204" pitchFamily="34" charset="0"/>
                <a:cs typeface="Arial" panose="020B0604020202020204" pitchFamily="34" charset="0"/>
              </a:rPr>
              <a:t>Ofrecer diagnóstico prenatal, si fuera deseado</a:t>
            </a:r>
          </a:p>
        </p:txBody>
      </p:sp>
    </p:spTree>
    <p:extLst>
      <p:ext uri="{BB962C8B-B14F-4D97-AF65-F5344CB8AC3E}">
        <p14:creationId xmlns:p14="http://schemas.microsoft.com/office/powerpoint/2010/main" val="556201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DC55B0-7BAF-4E1E-8816-E4C6898574E9}"/>
              </a:ext>
            </a:extLst>
          </p:cNvPr>
          <p:cNvSpPr/>
          <p:nvPr/>
        </p:nvSpPr>
        <p:spPr>
          <a:xfrm>
            <a:off x="1916683" y="1582117"/>
            <a:ext cx="3600000" cy="1004951"/>
          </a:xfrm>
          <a:prstGeom prst="roundRect">
            <a:avLst/>
          </a:prstGeom>
          <a:ln w="38100"/>
        </p:spPr>
        <p:style>
          <a:lnRef idx="2">
            <a:schemeClr val="accent2"/>
          </a:lnRef>
          <a:fillRef idx="1">
            <a:schemeClr val="lt1"/>
          </a:fillRef>
          <a:effectRef idx="0">
            <a:schemeClr val="accent2"/>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s-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Hemofilia presunta o confirmada</a:t>
            </a:r>
          </a:p>
        </p:txBody>
      </p:sp>
      <p:sp>
        <p:nvSpPr>
          <p:cNvPr id="2" name="Title 1">
            <a:extLst>
              <a:ext uri="{FF2B5EF4-FFF2-40B4-BE49-F238E27FC236}">
                <a16:creationId xmlns:a16="http://schemas.microsoft.com/office/drawing/2014/main" id="{7D61D075-F2A2-4863-B236-ADCFEB348852}"/>
              </a:ext>
            </a:extLst>
          </p:cNvPr>
          <p:cNvSpPr>
            <a:spLocks noGrp="1"/>
          </p:cNvSpPr>
          <p:nvPr>
            <p:ph type="title"/>
          </p:nvPr>
        </p:nvSpPr>
        <p:spPr>
          <a:xfrm>
            <a:off x="192947" y="225425"/>
            <a:ext cx="11845255" cy="1090079"/>
          </a:xfrm>
        </p:spPr>
        <p:txBody>
          <a:bodyPr>
            <a:noAutofit/>
          </a:bodyPr>
          <a:lstStyle/>
          <a:p>
            <a:r>
              <a:rPr lang="es-US" dirty="0"/>
              <a:t>¿Qué pacientes deberían referirse a pruebas genéticas?</a:t>
            </a:r>
          </a:p>
        </p:txBody>
      </p:sp>
      <p:sp>
        <p:nvSpPr>
          <p:cNvPr id="5" name="Text Placeholder 4">
            <a:extLst>
              <a:ext uri="{FF2B5EF4-FFF2-40B4-BE49-F238E27FC236}">
                <a16:creationId xmlns:a16="http://schemas.microsoft.com/office/drawing/2014/main" id="{43FACEBF-551A-4FA8-80F7-442016F84387}"/>
              </a:ext>
            </a:extLst>
          </p:cNvPr>
          <p:cNvSpPr>
            <a:spLocks noGrp="1"/>
          </p:cNvSpPr>
          <p:nvPr>
            <p:ph type="body" sz="quarter" idx="13"/>
          </p:nvPr>
        </p:nvSpPr>
        <p:spPr>
          <a:xfrm>
            <a:off x="838201" y="6356351"/>
            <a:ext cx="9925050" cy="365125"/>
          </a:xfrm>
        </p:spPr>
        <p:txBody>
          <a:bodyPr>
            <a:normAutofit/>
          </a:bodyPr>
          <a:lstStyle/>
          <a:p>
            <a:r>
              <a:rPr lang="en-CA" dirty="0"/>
              <a:t>FVW, factor Von Willebrand.</a:t>
            </a:r>
          </a:p>
        </p:txBody>
      </p:sp>
      <p:sp>
        <p:nvSpPr>
          <p:cNvPr id="40" name="Oval 39">
            <a:extLst>
              <a:ext uri="{FF2B5EF4-FFF2-40B4-BE49-F238E27FC236}">
                <a16:creationId xmlns:a16="http://schemas.microsoft.com/office/drawing/2014/main" id="{54B8A1D1-7E4A-4D58-8C2A-D266BE7DED04}"/>
              </a:ext>
            </a:extLst>
          </p:cNvPr>
          <p:cNvSpPr>
            <a:spLocks noChangeAspect="1"/>
          </p:cNvSpPr>
          <p:nvPr/>
        </p:nvSpPr>
        <p:spPr>
          <a:xfrm>
            <a:off x="1375415" y="1705597"/>
            <a:ext cx="679330" cy="679330"/>
          </a:xfrm>
          <a:prstGeom prst="ellipse">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4.1.1</a:t>
            </a:r>
          </a:p>
        </p:txBody>
      </p:sp>
      <p:sp>
        <p:nvSpPr>
          <p:cNvPr id="4" name="Rectangle: Rounded Corners 3">
            <a:extLst>
              <a:ext uri="{FF2B5EF4-FFF2-40B4-BE49-F238E27FC236}">
                <a16:creationId xmlns:a16="http://schemas.microsoft.com/office/drawing/2014/main" id="{4A4770BC-6053-4F9E-A09F-98F393D53296}"/>
              </a:ext>
            </a:extLst>
          </p:cNvPr>
          <p:cNvSpPr/>
          <p:nvPr/>
        </p:nvSpPr>
        <p:spPr>
          <a:xfrm>
            <a:off x="6768781" y="1582170"/>
            <a:ext cx="3600000" cy="1019426"/>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Portadoras obligadas y mujeres “en riesgo”</a:t>
            </a:r>
          </a:p>
        </p:txBody>
      </p:sp>
      <p:sp>
        <p:nvSpPr>
          <p:cNvPr id="41" name="Oval 40">
            <a:extLst>
              <a:ext uri="{FF2B5EF4-FFF2-40B4-BE49-F238E27FC236}">
                <a16:creationId xmlns:a16="http://schemas.microsoft.com/office/drawing/2014/main" id="{A3B23E67-C7F8-4C6E-8388-39410A89C879}"/>
              </a:ext>
            </a:extLst>
          </p:cNvPr>
          <p:cNvSpPr>
            <a:spLocks noChangeAspect="1"/>
          </p:cNvSpPr>
          <p:nvPr/>
        </p:nvSpPr>
        <p:spPr>
          <a:xfrm>
            <a:off x="6221198" y="1705597"/>
            <a:ext cx="679330" cy="679330"/>
          </a:xfrm>
          <a:prstGeom prst="ellipse">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4.1.2</a:t>
            </a:r>
          </a:p>
        </p:txBody>
      </p:sp>
      <p:sp>
        <p:nvSpPr>
          <p:cNvPr id="3" name="Rectangle 2">
            <a:extLst>
              <a:ext uri="{FF2B5EF4-FFF2-40B4-BE49-F238E27FC236}">
                <a16:creationId xmlns:a16="http://schemas.microsoft.com/office/drawing/2014/main" id="{B118F697-9B2D-994E-93FD-0846572F2296}"/>
              </a:ext>
            </a:extLst>
          </p:cNvPr>
          <p:cNvSpPr/>
          <p:nvPr/>
        </p:nvSpPr>
        <p:spPr>
          <a:xfrm>
            <a:off x="0" y="6354247"/>
            <a:ext cx="1219199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 base en las recomendaciones 4.1.1 - 4.1.6) </a:t>
            </a:r>
            <a:endParaRPr kumimoji="0" lang="es-US" sz="1400" b="0"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endParaRPr>
          </a:p>
        </p:txBody>
      </p:sp>
      <p:sp>
        <p:nvSpPr>
          <p:cNvPr id="21" name="Rectangle: Rounded Corners 7">
            <a:extLst>
              <a:ext uri="{FF2B5EF4-FFF2-40B4-BE49-F238E27FC236}">
                <a16:creationId xmlns:a16="http://schemas.microsoft.com/office/drawing/2014/main" id="{A449FDAE-6896-6446-A8F8-183CA1C54D4E}"/>
              </a:ext>
            </a:extLst>
          </p:cNvPr>
          <p:cNvSpPr/>
          <p:nvPr/>
        </p:nvSpPr>
        <p:spPr>
          <a:xfrm>
            <a:off x="1026247" y="3910211"/>
            <a:ext cx="10182808" cy="721937"/>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Pruebas fenotípicas de</a:t>
            </a:r>
            <a:r>
              <a:rPr kumimoji="0" lang="es-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Niveles de FVIII o FIX, antígeno del FVW, y actividad del FVW</a:t>
            </a:r>
          </a:p>
        </p:txBody>
      </p:sp>
      <p:sp>
        <p:nvSpPr>
          <p:cNvPr id="24" name="Rectangle: Rounded Corners 7">
            <a:extLst>
              <a:ext uri="{FF2B5EF4-FFF2-40B4-BE49-F238E27FC236}">
                <a16:creationId xmlns:a16="http://schemas.microsoft.com/office/drawing/2014/main" id="{D69D2A1B-4B8E-1245-A0F8-5A7EA1A471BE}"/>
              </a:ext>
            </a:extLst>
          </p:cNvPr>
          <p:cNvSpPr/>
          <p:nvPr/>
        </p:nvSpPr>
        <p:spPr>
          <a:xfrm>
            <a:off x="1026247" y="4951075"/>
            <a:ext cx="10182808" cy="1076825"/>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Asesoría genética (antes y después de las pruebas, proporcionada por un consejero genético, de estar disponible) para abordar</a:t>
            </a:r>
            <a:r>
              <a:rPr kumimoji="0" lang="es-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Limitaciones de los resultados moleculares, posibilidad de hallazgos incidentales, consentimiento, instrucción al paciente</a:t>
            </a:r>
          </a:p>
        </p:txBody>
      </p:sp>
      <p:pic>
        <p:nvPicPr>
          <p:cNvPr id="26" name="Graphic 25" descr="Add with solid fill">
            <a:extLst>
              <a:ext uri="{FF2B5EF4-FFF2-40B4-BE49-F238E27FC236}">
                <a16:creationId xmlns:a16="http://schemas.microsoft.com/office/drawing/2014/main" id="{05C6EA1A-A897-BE43-AA4D-AF8999378F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4999" y="4682811"/>
            <a:ext cx="222003" cy="222003"/>
          </a:xfrm>
          <a:prstGeom prst="rect">
            <a:avLst/>
          </a:prstGeom>
        </p:spPr>
      </p:pic>
      <p:sp>
        <p:nvSpPr>
          <p:cNvPr id="28" name="TextBox 27">
            <a:extLst>
              <a:ext uri="{FF2B5EF4-FFF2-40B4-BE49-F238E27FC236}">
                <a16:creationId xmlns:a16="http://schemas.microsoft.com/office/drawing/2014/main" id="{BA0F7238-25BE-4547-AFC0-C276BA20FDE0}"/>
              </a:ext>
            </a:extLst>
          </p:cNvPr>
          <p:cNvSpPr txBox="1"/>
          <p:nvPr/>
        </p:nvSpPr>
        <p:spPr>
          <a:xfrm>
            <a:off x="982373" y="3379214"/>
            <a:ext cx="5237331"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Antes de la </a:t>
            </a:r>
            <a:r>
              <a:rPr kumimoji="0" lang="es-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referencia </a:t>
            </a:r>
            <a:r>
              <a:rPr kumimoji="0" lang="es-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 pruebas genéticas:</a:t>
            </a:r>
          </a:p>
        </p:txBody>
      </p:sp>
      <p:sp>
        <p:nvSpPr>
          <p:cNvPr id="6" name="TextBox 5">
            <a:extLst>
              <a:ext uri="{FF2B5EF4-FFF2-40B4-BE49-F238E27FC236}">
                <a16:creationId xmlns:a16="http://schemas.microsoft.com/office/drawing/2014/main" id="{F0CF8AE5-7083-F546-8F20-DE95E53AD127}"/>
              </a:ext>
            </a:extLst>
          </p:cNvPr>
          <p:cNvSpPr txBox="1"/>
          <p:nvPr/>
        </p:nvSpPr>
        <p:spPr>
          <a:xfrm>
            <a:off x="3434422" y="2755491"/>
            <a:ext cx="2328815" cy="70788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US" sz="1100" b="0" i="0" u="none" strike="noStrike" kern="1200" cap="none" spc="0" normalizeH="0" baseline="0" noProof="0" dirty="0">
                <a:ln>
                  <a:noFill/>
                </a:ln>
                <a:solidFill>
                  <a:prstClr val="black"/>
                </a:solidFill>
                <a:effectLst/>
                <a:uLnTx/>
                <a:uFillTx/>
                <a:latin typeface="Arial" panose="020B0604020202020204"/>
                <a:ea typeface="+mn-ea"/>
                <a:cs typeface="+mn-cs"/>
              </a:rPr>
              <a:t>Pruebas para identificar la variante genética específica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7B1FA486-3A00-C54F-A82F-3089DD23D558}"/>
              </a:ext>
            </a:extLst>
          </p:cNvPr>
          <p:cNvSpPr/>
          <p:nvPr/>
        </p:nvSpPr>
        <p:spPr>
          <a:xfrm>
            <a:off x="7536691" y="2763261"/>
            <a:ext cx="2689490" cy="600164"/>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US" sz="1100" b="0" i="0" u="none" strike="noStrike" kern="1200" cap="none" spc="0" normalizeH="0" baseline="0" noProof="0" dirty="0">
                <a:ln>
                  <a:noFill/>
                </a:ln>
                <a:solidFill>
                  <a:prstClr val="black"/>
                </a:solidFill>
                <a:effectLst/>
                <a:uLnTx/>
                <a:uFillTx/>
                <a:latin typeface="Arial" panose="020B0604020202020204"/>
                <a:ea typeface="+mn-ea"/>
                <a:cs typeface="+mn-cs"/>
              </a:rPr>
              <a:t>Pruebas para detectar una variante genética familiar previamente identificada en el gen </a:t>
            </a:r>
            <a:r>
              <a:rPr kumimoji="0" lang="es-US" sz="1100" b="0" i="1" u="none" strike="noStrike" kern="1200" cap="none" spc="0" normalizeH="0" baseline="0" noProof="0" dirty="0">
                <a:ln>
                  <a:noFill/>
                </a:ln>
                <a:solidFill>
                  <a:prstClr val="black"/>
                </a:solidFill>
                <a:effectLst/>
                <a:uLnTx/>
                <a:uFillTx/>
                <a:latin typeface="Arial" panose="020B0604020202020204"/>
                <a:ea typeface="+mn-ea"/>
                <a:cs typeface="+mn-cs"/>
              </a:rPr>
              <a:t>F8</a:t>
            </a:r>
            <a:r>
              <a:rPr kumimoji="0" lang="es-US" sz="1100" b="0" i="0" u="none" strike="noStrike" kern="1200" cap="none" spc="0" normalizeH="0" baseline="0" noProof="0" dirty="0">
                <a:ln>
                  <a:noFill/>
                </a:ln>
                <a:solidFill>
                  <a:prstClr val="black"/>
                </a:solidFill>
                <a:effectLst/>
                <a:uLnTx/>
                <a:uFillTx/>
                <a:latin typeface="Arial" panose="020B0604020202020204"/>
                <a:ea typeface="+mn-ea"/>
                <a:cs typeface="+mn-cs"/>
              </a:rPr>
              <a:t> o </a:t>
            </a:r>
            <a:r>
              <a:rPr kumimoji="0" lang="es-US" sz="1100" b="0" i="1" u="none" strike="noStrike" kern="1200" cap="none" spc="0" normalizeH="0" baseline="0" noProof="0" dirty="0">
                <a:ln>
                  <a:noFill/>
                </a:ln>
                <a:solidFill>
                  <a:prstClr val="black"/>
                </a:solidFill>
                <a:effectLst/>
                <a:uLnTx/>
                <a:uFillTx/>
                <a:latin typeface="Arial" panose="020B0604020202020204"/>
                <a:ea typeface="+mn-ea"/>
                <a:cs typeface="+mn-cs"/>
              </a:rPr>
              <a:t>F9</a:t>
            </a:r>
            <a:endParaRPr kumimoji="0" lang="es-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Graphic 12" descr="Arrow Right outline">
            <a:extLst>
              <a:ext uri="{FF2B5EF4-FFF2-40B4-BE49-F238E27FC236}">
                <a16:creationId xmlns:a16="http://schemas.microsoft.com/office/drawing/2014/main" id="{71A4E633-C061-2D47-838E-84059ABB23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5764" y="2651217"/>
            <a:ext cx="536427" cy="457199"/>
          </a:xfrm>
          <a:prstGeom prst="rect">
            <a:avLst/>
          </a:prstGeom>
        </p:spPr>
      </p:pic>
      <p:cxnSp>
        <p:nvCxnSpPr>
          <p:cNvPr id="16" name="Straight Connector 15">
            <a:extLst>
              <a:ext uri="{FF2B5EF4-FFF2-40B4-BE49-F238E27FC236}">
                <a16:creationId xmlns:a16="http://schemas.microsoft.com/office/drawing/2014/main" id="{E7D47E85-0381-4949-B4EF-297CD3B4BCE3}"/>
              </a:ext>
            </a:extLst>
          </p:cNvPr>
          <p:cNvCxnSpPr>
            <a:cxnSpLocks/>
          </p:cNvCxnSpPr>
          <p:nvPr/>
        </p:nvCxnSpPr>
        <p:spPr>
          <a:xfrm>
            <a:off x="7107848" y="2699343"/>
            <a:ext cx="0" cy="18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Graphic 32" descr="Arrow Right outline">
            <a:extLst>
              <a:ext uri="{FF2B5EF4-FFF2-40B4-BE49-F238E27FC236}">
                <a16:creationId xmlns:a16="http://schemas.microsoft.com/office/drawing/2014/main" id="{19820ACD-5577-F94B-A129-68A4C9F07D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6796" y="2659239"/>
            <a:ext cx="536427" cy="457199"/>
          </a:xfrm>
          <a:prstGeom prst="rect">
            <a:avLst/>
          </a:prstGeom>
        </p:spPr>
      </p:pic>
      <p:cxnSp>
        <p:nvCxnSpPr>
          <p:cNvPr id="34" name="Straight Connector 33">
            <a:extLst>
              <a:ext uri="{FF2B5EF4-FFF2-40B4-BE49-F238E27FC236}">
                <a16:creationId xmlns:a16="http://schemas.microsoft.com/office/drawing/2014/main" id="{D9FBD307-2792-2D48-9E71-289FC3578857}"/>
              </a:ext>
            </a:extLst>
          </p:cNvPr>
          <p:cNvCxnSpPr>
            <a:cxnSpLocks/>
          </p:cNvCxnSpPr>
          <p:nvPr/>
        </p:nvCxnSpPr>
        <p:spPr>
          <a:xfrm>
            <a:off x="2928880" y="2707365"/>
            <a:ext cx="0" cy="18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35D83E9-E051-904F-8767-09255664E60F}"/>
              </a:ext>
            </a:extLst>
          </p:cNvPr>
          <p:cNvSpPr>
            <a:spLocks noChangeAspect="1"/>
          </p:cNvSpPr>
          <p:nvPr/>
        </p:nvSpPr>
        <p:spPr>
          <a:xfrm>
            <a:off x="487539" y="3970392"/>
            <a:ext cx="679330" cy="679330"/>
          </a:xfrm>
          <a:prstGeom prst="ellipse">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4.1.5</a:t>
            </a:r>
          </a:p>
        </p:txBody>
      </p:sp>
      <p:sp>
        <p:nvSpPr>
          <p:cNvPr id="37" name="Oval 36">
            <a:extLst>
              <a:ext uri="{FF2B5EF4-FFF2-40B4-BE49-F238E27FC236}">
                <a16:creationId xmlns:a16="http://schemas.microsoft.com/office/drawing/2014/main" id="{EB220943-4820-E94B-B445-70E1A8395F5C}"/>
              </a:ext>
            </a:extLst>
          </p:cNvPr>
          <p:cNvSpPr>
            <a:spLocks noChangeAspect="1"/>
          </p:cNvSpPr>
          <p:nvPr/>
        </p:nvSpPr>
        <p:spPr>
          <a:xfrm>
            <a:off x="487539" y="5270451"/>
            <a:ext cx="679330" cy="679330"/>
          </a:xfrm>
          <a:prstGeom prst="ellipse">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4.1.6</a:t>
            </a:r>
          </a:p>
        </p:txBody>
      </p:sp>
    </p:spTree>
    <p:extLst>
      <p:ext uri="{BB962C8B-B14F-4D97-AF65-F5344CB8AC3E}">
        <p14:creationId xmlns:p14="http://schemas.microsoft.com/office/powerpoint/2010/main" val="70773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Arrow Connector 81">
            <a:extLst>
              <a:ext uri="{FF2B5EF4-FFF2-40B4-BE49-F238E27FC236}">
                <a16:creationId xmlns:a16="http://schemas.microsoft.com/office/drawing/2014/main" id="{F372140C-158B-4FE5-B715-34EDA090C22F}"/>
              </a:ext>
            </a:extLst>
          </p:cNvPr>
          <p:cNvCxnSpPr>
            <a:cxnSpLocks/>
          </p:cNvCxnSpPr>
          <p:nvPr/>
        </p:nvCxnSpPr>
        <p:spPr>
          <a:xfrm>
            <a:off x="2799485" y="3429000"/>
            <a:ext cx="0" cy="3315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196769-236E-48B3-84B1-913D7EFB9B31}"/>
              </a:ext>
            </a:extLst>
          </p:cNvPr>
          <p:cNvSpPr>
            <a:spLocks noGrp="1"/>
          </p:cNvSpPr>
          <p:nvPr>
            <p:ph type="title"/>
          </p:nvPr>
        </p:nvSpPr>
        <p:spPr>
          <a:xfrm>
            <a:off x="220532" y="15442"/>
            <a:ext cx="11915740" cy="1090079"/>
          </a:xfrm>
        </p:spPr>
        <p:txBody>
          <a:bodyPr>
            <a:normAutofit/>
          </a:bodyPr>
          <a:lstStyle/>
          <a:p>
            <a:r>
              <a:rPr lang="es-US" dirty="0"/>
              <a:t>Estrategia para pruebas genéticas en casos de hemofilia</a:t>
            </a:r>
            <a:endParaRPr lang="en-CA" dirty="0"/>
          </a:p>
        </p:txBody>
      </p:sp>
      <p:sp>
        <p:nvSpPr>
          <p:cNvPr id="9" name="Text Placeholder 8">
            <a:extLst>
              <a:ext uri="{FF2B5EF4-FFF2-40B4-BE49-F238E27FC236}">
                <a16:creationId xmlns:a16="http://schemas.microsoft.com/office/drawing/2014/main" id="{6A966E98-4355-405F-9318-94E3461A89EA}"/>
              </a:ext>
            </a:extLst>
          </p:cNvPr>
          <p:cNvSpPr>
            <a:spLocks noGrp="1"/>
          </p:cNvSpPr>
          <p:nvPr>
            <p:ph type="body" sz="quarter" idx="13"/>
          </p:nvPr>
        </p:nvSpPr>
        <p:spPr>
          <a:xfrm>
            <a:off x="220532" y="6273863"/>
            <a:ext cx="10618044" cy="365125"/>
          </a:xfrm>
        </p:spPr>
        <p:txBody>
          <a:bodyPr/>
          <a:lstStyle/>
          <a:p>
            <a:pPr algn="just"/>
            <a:r>
              <a:rPr lang="en-US" dirty="0"/>
              <a:t> †</a:t>
            </a:r>
            <a:r>
              <a:rPr lang="es-US" dirty="0"/>
              <a:t>Dependiendo de la disponibilidad, las pruebas de detección para todo el gen </a:t>
            </a:r>
            <a:r>
              <a:rPr lang="es-US" i="1" dirty="0"/>
              <a:t>F8</a:t>
            </a:r>
            <a:r>
              <a:rPr lang="es-US" dirty="0"/>
              <a:t> o </a:t>
            </a:r>
            <a:r>
              <a:rPr lang="es-US" i="1" dirty="0"/>
              <a:t>F9</a:t>
            </a:r>
            <a:r>
              <a:rPr lang="es-US" dirty="0"/>
              <a:t> se realizan mediante RCP y secuenciación de Sanger o SNG para la detección de mutaciones de falso sentido, sin sentido y en el sitio de empalme, deleciones grandes y pequeñas, duplicaciones e inserciones. En caso de recursos limitados, los laboratorios pueden elegir una estrategia de pruebas rentable antes de la secuenciación de Sanger. *Las variantes pequeñas abarcan: VNU y pequeñas inserciones, duplicaciones o deleciones que cubren las regiones esenciales del </a:t>
            </a:r>
            <a:r>
              <a:rPr lang="es-US" i="1" dirty="0"/>
              <a:t>F8</a:t>
            </a:r>
            <a:r>
              <a:rPr lang="es-US" dirty="0"/>
              <a:t> para la hemofilia A (incluso los 26 exones) o del </a:t>
            </a:r>
            <a:r>
              <a:rPr lang="es-US" i="1" dirty="0"/>
              <a:t>F9</a:t>
            </a:r>
            <a:r>
              <a:rPr lang="es-US" dirty="0"/>
              <a:t> para la hemofilia B (incluso los 8 exones), fronteras exón/intrón, y regiones promotoras y no traducidas 5′ y 3′. **Las variantes del número de copias abarcan grandes deleciones, duplicaciones o rearreglos complejos en el </a:t>
            </a:r>
            <a:r>
              <a:rPr lang="es-US" i="1" dirty="0"/>
              <a:t>F8</a:t>
            </a:r>
            <a:r>
              <a:rPr lang="es-US" dirty="0"/>
              <a:t> (hemofilia A) o </a:t>
            </a:r>
            <a:r>
              <a:rPr lang="es-US" i="1" dirty="0"/>
              <a:t>F9</a:t>
            </a:r>
            <a:r>
              <a:rPr lang="es-US" dirty="0"/>
              <a:t> (hemofilia B). ‡Pueden usarse las técnicas de SNG y SGC, pero solo después de haberse establecido que las variantes estructurales podrán detectarse mediante estas técnicas.  Basada en la Recomendación 4.2.</a:t>
            </a:r>
          </a:p>
          <a:p>
            <a:r>
              <a:rPr lang="es-US" dirty="0"/>
              <a:t>EVW, enfermedad de Von Willebrand; RCP, reacción en cadena de la polimerasa; SGC, secuenciación del genoma completo; SNG, secuenciación de nueva generación; VNU, variantes de nucleótido único. </a:t>
            </a:r>
          </a:p>
        </p:txBody>
      </p:sp>
      <p:grpSp>
        <p:nvGrpSpPr>
          <p:cNvPr id="11" name="Group 10">
            <a:extLst>
              <a:ext uri="{FF2B5EF4-FFF2-40B4-BE49-F238E27FC236}">
                <a16:creationId xmlns:a16="http://schemas.microsoft.com/office/drawing/2014/main" id="{7FF3BBA1-533B-458E-A23E-58602CB6AC45}"/>
              </a:ext>
            </a:extLst>
          </p:cNvPr>
          <p:cNvGrpSpPr/>
          <p:nvPr/>
        </p:nvGrpSpPr>
        <p:grpSpPr>
          <a:xfrm>
            <a:off x="53385" y="1147101"/>
            <a:ext cx="11690555" cy="4273087"/>
            <a:chOff x="15102" y="1444281"/>
            <a:chExt cx="11690555" cy="4273087"/>
          </a:xfrm>
        </p:grpSpPr>
        <p:cxnSp>
          <p:nvCxnSpPr>
            <p:cNvPr id="111" name="Straight Arrow Connector 110">
              <a:extLst>
                <a:ext uri="{FF2B5EF4-FFF2-40B4-BE49-F238E27FC236}">
                  <a16:creationId xmlns:a16="http://schemas.microsoft.com/office/drawing/2014/main" id="{0C154B49-BB25-4C80-BF3B-34372FB9E63E}"/>
                </a:ext>
              </a:extLst>
            </p:cNvPr>
            <p:cNvCxnSpPr>
              <a:cxnSpLocks/>
              <a:stCxn id="79" idx="2"/>
            </p:cNvCxnSpPr>
            <p:nvPr/>
          </p:nvCxnSpPr>
          <p:spPr>
            <a:xfrm>
              <a:off x="9606944" y="3712427"/>
              <a:ext cx="1" cy="326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9" name="Connector: Elbow 458">
              <a:extLst>
                <a:ext uri="{FF2B5EF4-FFF2-40B4-BE49-F238E27FC236}">
                  <a16:creationId xmlns:a16="http://schemas.microsoft.com/office/drawing/2014/main" id="{7E0F7CB8-78F7-40DB-8FCD-DCFD6481CA67}"/>
                </a:ext>
              </a:extLst>
            </p:cNvPr>
            <p:cNvCxnSpPr>
              <a:cxnSpLocks/>
            </p:cNvCxnSpPr>
            <p:nvPr/>
          </p:nvCxnSpPr>
          <p:spPr>
            <a:xfrm rot="16200000" flipH="1">
              <a:off x="8055898" y="1948477"/>
              <a:ext cx="1209422" cy="189267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2" name="Connector: Elbow 461">
              <a:extLst>
                <a:ext uri="{FF2B5EF4-FFF2-40B4-BE49-F238E27FC236}">
                  <a16:creationId xmlns:a16="http://schemas.microsoft.com/office/drawing/2014/main" id="{8CC2EA94-378A-4C4C-BDA7-D790E9541C4A}"/>
                </a:ext>
              </a:extLst>
            </p:cNvPr>
            <p:cNvCxnSpPr>
              <a:cxnSpLocks/>
              <a:endCxn id="79" idx="0"/>
            </p:cNvCxnSpPr>
            <p:nvPr/>
          </p:nvCxnSpPr>
          <p:spPr>
            <a:xfrm rot="5400000">
              <a:off x="9433732" y="2463313"/>
              <a:ext cx="1117982" cy="771558"/>
            </a:xfrm>
            <a:prstGeom prst="bentConnector3">
              <a:avLst>
                <a:gd name="adj1" fmla="val 5409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7" name="Connector: Elbow 456">
              <a:extLst>
                <a:ext uri="{FF2B5EF4-FFF2-40B4-BE49-F238E27FC236}">
                  <a16:creationId xmlns:a16="http://schemas.microsoft.com/office/drawing/2014/main" id="{E7696414-8B77-4623-950A-F46E2170234E}"/>
                </a:ext>
              </a:extLst>
            </p:cNvPr>
            <p:cNvCxnSpPr>
              <a:cxnSpLocks/>
              <a:endCxn id="136" idx="0"/>
            </p:cNvCxnSpPr>
            <p:nvPr/>
          </p:nvCxnSpPr>
          <p:spPr>
            <a:xfrm rot="16200000" flipH="1">
              <a:off x="5549219" y="2632879"/>
              <a:ext cx="265821" cy="139318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BA5F6A02-1A66-401F-9FE0-BEE29093A91C}"/>
                </a:ext>
              </a:extLst>
            </p:cNvPr>
            <p:cNvSpPr/>
            <p:nvPr/>
          </p:nvSpPr>
          <p:spPr>
            <a:xfrm>
              <a:off x="601574" y="1444281"/>
              <a:ext cx="2508465" cy="610787"/>
            </a:xfrm>
            <a:prstGeom prst="roundRect">
              <a:avLst/>
            </a:prstGeom>
            <a:ln w="38100"/>
          </p:spPr>
          <p:style>
            <a:lnRef idx="2">
              <a:schemeClr val="accent6"/>
            </a:lnRef>
            <a:fillRef idx="1">
              <a:schemeClr val="lt1"/>
            </a:fillRef>
            <a:effectRef idx="0">
              <a:schemeClr val="accent6"/>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s-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Hemofilia presunta o confirmada en caso índice</a:t>
              </a:r>
            </a:p>
          </p:txBody>
        </p:sp>
        <p:sp>
          <p:nvSpPr>
            <p:cNvPr id="4" name="Rounded Rectangle 3">
              <a:extLst>
                <a:ext uri="{FF2B5EF4-FFF2-40B4-BE49-F238E27FC236}">
                  <a16:creationId xmlns:a16="http://schemas.microsoft.com/office/drawing/2014/main" id="{731EC148-7DAA-4E66-A4CD-4E287BA31F96}"/>
                </a:ext>
              </a:extLst>
            </p:cNvPr>
            <p:cNvSpPr/>
            <p:nvPr/>
          </p:nvSpPr>
          <p:spPr>
            <a:xfrm>
              <a:off x="601574" y="2497024"/>
              <a:ext cx="2508465" cy="519020"/>
            </a:xfrm>
            <a:prstGeom prst="roundRect">
              <a:avLst/>
            </a:prstGeom>
            <a:ln w="38100"/>
          </p:spPr>
          <p:style>
            <a:lnRef idx="2">
              <a:schemeClr val="accent6"/>
            </a:lnRef>
            <a:fillRef idx="1">
              <a:schemeClr val="lt1"/>
            </a:fillRef>
            <a:effectRef idx="0">
              <a:schemeClr val="accent6"/>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s-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Factor de coagulación fenotípico inicial</a:t>
              </a:r>
            </a:p>
          </p:txBody>
        </p:sp>
        <p:sp>
          <p:nvSpPr>
            <p:cNvPr id="5" name="Rounded Rectangle 4">
              <a:extLst>
                <a:ext uri="{FF2B5EF4-FFF2-40B4-BE49-F238E27FC236}">
                  <a16:creationId xmlns:a16="http://schemas.microsoft.com/office/drawing/2014/main" id="{5B51A40A-FF62-4032-A985-F63C2F316077}"/>
                </a:ext>
              </a:extLst>
            </p:cNvPr>
            <p:cNvSpPr/>
            <p:nvPr/>
          </p:nvSpPr>
          <p:spPr>
            <a:xfrm>
              <a:off x="6447465" y="1614726"/>
              <a:ext cx="2533618" cy="675375"/>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s-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Hemofilia A leve o moderada</a:t>
              </a:r>
            </a:p>
          </p:txBody>
        </p:sp>
        <p:sp>
          <p:nvSpPr>
            <p:cNvPr id="12" name="Rounded Rectangle 11">
              <a:extLst>
                <a:ext uri="{FF2B5EF4-FFF2-40B4-BE49-F238E27FC236}">
                  <a16:creationId xmlns:a16="http://schemas.microsoft.com/office/drawing/2014/main" id="{7EB02DE5-D4BC-4672-9B8F-B541D753B130}"/>
                </a:ext>
              </a:extLst>
            </p:cNvPr>
            <p:cNvSpPr/>
            <p:nvPr/>
          </p:nvSpPr>
          <p:spPr>
            <a:xfrm>
              <a:off x="5811839" y="4690642"/>
              <a:ext cx="1133767" cy="435937"/>
            </a:xfrm>
            <a:prstGeom prst="roundRect">
              <a:avLst/>
            </a:prstGeom>
            <a:ln w="38100"/>
          </p:spPr>
          <p:style>
            <a:lnRef idx="2">
              <a:schemeClr val="accent2"/>
            </a:lnRef>
            <a:fillRef idx="1">
              <a:schemeClr val="lt1"/>
            </a:fillRef>
            <a:effectRef idx="0">
              <a:schemeClr val="accent2"/>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Alto</a:t>
              </a:r>
              <a:endPar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ounded Rectangle 14">
              <a:extLst>
                <a:ext uri="{FF2B5EF4-FFF2-40B4-BE49-F238E27FC236}">
                  <a16:creationId xmlns:a16="http://schemas.microsoft.com/office/drawing/2014/main" id="{F5DBD720-9D59-4713-A5A9-07215A80FE3F}"/>
                </a:ext>
              </a:extLst>
            </p:cNvPr>
            <p:cNvSpPr/>
            <p:nvPr/>
          </p:nvSpPr>
          <p:spPr>
            <a:xfrm>
              <a:off x="601574" y="3257437"/>
              <a:ext cx="2508465" cy="458349"/>
            </a:xfrm>
            <a:prstGeom prst="roundRect">
              <a:avLst/>
            </a:prstGeom>
            <a:ln w="38100"/>
          </p:spPr>
          <p:style>
            <a:lnRef idx="2">
              <a:schemeClr val="accent6"/>
            </a:lnRef>
            <a:fillRef idx="1">
              <a:schemeClr val="lt1"/>
            </a:fillRef>
            <a:effectRef idx="0">
              <a:schemeClr val="accent6"/>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ts val="0"/>
                </a:spcAft>
                <a:buClrTx/>
                <a:buSzTx/>
                <a:buFontTx/>
                <a:buNone/>
                <a:tabLst/>
                <a:defRPr/>
              </a:pPr>
              <a:r>
                <a:rPr kumimoji="0" lang="es-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Asesoría genética</a:t>
              </a:r>
            </a:p>
            <a:p>
              <a:pPr marL="0" marR="0" lvl="0" indent="0" algn="ctr" defTabSz="1200150" rtl="0" eaLnBrk="1" fontAlgn="auto" latinLnBrk="0" hangingPunct="1">
                <a:lnSpc>
                  <a:spcPct val="90000"/>
                </a:lnSpc>
                <a:spcBef>
                  <a:spcPct val="0"/>
                </a:spcBef>
                <a:spcAft>
                  <a:spcPts val="0"/>
                </a:spcAft>
                <a:buClrTx/>
                <a:buSzTx/>
                <a:buFontTx/>
                <a:buNone/>
                <a:tabLst/>
                <a:defRPr/>
              </a:pPr>
              <a:r>
                <a:rPr kumimoji="0" lang="es-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(antes de las pruebas)</a:t>
              </a:r>
            </a:p>
          </p:txBody>
        </p:sp>
        <p:sp>
          <p:nvSpPr>
            <p:cNvPr id="19" name="Rounded Rectangle 18">
              <a:extLst>
                <a:ext uri="{FF2B5EF4-FFF2-40B4-BE49-F238E27FC236}">
                  <a16:creationId xmlns:a16="http://schemas.microsoft.com/office/drawing/2014/main" id="{4670E098-FCB0-43FE-82F5-1F98B063B90C}"/>
                </a:ext>
              </a:extLst>
            </p:cNvPr>
            <p:cNvSpPr/>
            <p:nvPr/>
          </p:nvSpPr>
          <p:spPr>
            <a:xfrm>
              <a:off x="5409616" y="5295137"/>
              <a:ext cx="1938213" cy="422231"/>
            </a:xfrm>
            <a:prstGeom prst="roundRect">
              <a:avLst/>
            </a:prstGeom>
            <a:ln w="38100"/>
          </p:spPr>
          <p:style>
            <a:lnRef idx="2">
              <a:schemeClr val="accent2"/>
            </a:lnRef>
            <a:fillRef idx="1">
              <a:schemeClr val="lt1"/>
            </a:fillRef>
            <a:effectRef idx="0">
              <a:schemeClr val="accent2"/>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ts val="0"/>
                </a:spcAft>
                <a:buClrTx/>
                <a:buSzTx/>
                <a:buFontTx/>
                <a:buNone/>
                <a:tabLst/>
                <a:defRPr/>
              </a:pPr>
              <a:r>
                <a:rPr kumimoji="0" lang="es-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Asesoría genética</a:t>
              </a:r>
            </a:p>
            <a:p>
              <a:pPr marL="0" marR="0" lvl="0" indent="0" algn="ctr" defTabSz="1200150" rtl="0" eaLnBrk="1" fontAlgn="auto" latinLnBrk="0" hangingPunct="1">
                <a:lnSpc>
                  <a:spcPct val="90000"/>
                </a:lnSpc>
                <a:spcBef>
                  <a:spcPct val="0"/>
                </a:spcBef>
                <a:spcAft>
                  <a:spcPts val="0"/>
                </a:spcAft>
                <a:buClrTx/>
                <a:buSzTx/>
                <a:buFontTx/>
                <a:buNone/>
                <a:tabLst/>
                <a:defRPr/>
              </a:pPr>
              <a:r>
                <a:rPr kumimoji="0" lang="es-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(después de las pruebas)</a:t>
              </a:r>
            </a:p>
          </p:txBody>
        </p:sp>
        <p:cxnSp>
          <p:nvCxnSpPr>
            <p:cNvPr id="46" name="Straight Arrow Connector 45">
              <a:extLst>
                <a:ext uri="{FF2B5EF4-FFF2-40B4-BE49-F238E27FC236}">
                  <a16:creationId xmlns:a16="http://schemas.microsoft.com/office/drawing/2014/main" id="{BC959971-0E80-4FAE-802D-707E3EAF3418}"/>
                </a:ext>
              </a:extLst>
            </p:cNvPr>
            <p:cNvCxnSpPr>
              <a:cxnSpLocks/>
            </p:cNvCxnSpPr>
            <p:nvPr/>
          </p:nvCxnSpPr>
          <p:spPr>
            <a:xfrm flipH="1">
              <a:off x="4985536" y="2255643"/>
              <a:ext cx="2503" cy="490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358C02A-F6F7-4AE1-8FE2-1228EE60C4FD}"/>
                </a:ext>
              </a:extLst>
            </p:cNvPr>
            <p:cNvCxnSpPr>
              <a:cxnSpLocks/>
              <a:stCxn id="136" idx="4"/>
            </p:cNvCxnSpPr>
            <p:nvPr/>
          </p:nvCxnSpPr>
          <p:spPr>
            <a:xfrm>
              <a:off x="6378722" y="3822383"/>
              <a:ext cx="2" cy="8682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a:extLst>
                <a:ext uri="{FF2B5EF4-FFF2-40B4-BE49-F238E27FC236}">
                  <a16:creationId xmlns:a16="http://schemas.microsoft.com/office/drawing/2014/main" id="{C1EC6EDD-44CC-4A77-8857-F31C189AF8EE}"/>
                </a:ext>
              </a:extLst>
            </p:cNvPr>
            <p:cNvSpPr/>
            <p:nvPr/>
          </p:nvSpPr>
          <p:spPr>
            <a:xfrm>
              <a:off x="9243148" y="1614726"/>
              <a:ext cx="2270708" cy="675375"/>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s-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Hemofilia B leve, moderada o grave</a:t>
              </a:r>
            </a:p>
          </p:txBody>
        </p:sp>
        <p:grpSp>
          <p:nvGrpSpPr>
            <p:cNvPr id="135" name="Group 134">
              <a:extLst>
                <a:ext uri="{FF2B5EF4-FFF2-40B4-BE49-F238E27FC236}">
                  <a16:creationId xmlns:a16="http://schemas.microsoft.com/office/drawing/2014/main" id="{B0F355BC-2FC7-4CF6-9603-A5B1610067A2}"/>
                </a:ext>
              </a:extLst>
            </p:cNvPr>
            <p:cNvGrpSpPr/>
            <p:nvPr/>
          </p:nvGrpSpPr>
          <p:grpSpPr>
            <a:xfrm>
              <a:off x="6198722" y="3462383"/>
              <a:ext cx="360000" cy="360000"/>
              <a:chOff x="4361045" y="3858144"/>
              <a:chExt cx="360000" cy="360000"/>
            </a:xfrm>
          </p:grpSpPr>
          <p:sp>
            <p:nvSpPr>
              <p:cNvPr id="136" name="Oval 135">
                <a:extLst>
                  <a:ext uri="{FF2B5EF4-FFF2-40B4-BE49-F238E27FC236}">
                    <a16:creationId xmlns:a16="http://schemas.microsoft.com/office/drawing/2014/main" id="{8BFBC70F-BE28-42D6-8BD7-3ABA769F3E22}"/>
                  </a:ext>
                </a:extLst>
              </p:cNvPr>
              <p:cNvSpPr/>
              <p:nvPr/>
            </p:nvSpPr>
            <p:spPr>
              <a:xfrm>
                <a:off x="4361045" y="3858144"/>
                <a:ext cx="360000" cy="360000"/>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7" name="Plus Sign 136">
                <a:extLst>
                  <a:ext uri="{FF2B5EF4-FFF2-40B4-BE49-F238E27FC236}">
                    <a16:creationId xmlns:a16="http://schemas.microsoft.com/office/drawing/2014/main" id="{7A455698-4915-406E-9B9D-AF2F56563BC6}"/>
                  </a:ext>
                </a:extLst>
              </p:cNvPr>
              <p:cNvSpPr/>
              <p:nvPr/>
            </p:nvSpPr>
            <p:spPr>
              <a:xfrm>
                <a:off x="4412164" y="3910713"/>
                <a:ext cx="257143" cy="257143"/>
              </a:xfrm>
              <a:prstGeom prst="mathPlus">
                <a:avLst>
                  <a:gd name="adj1" fmla="val 1293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cxnSp>
          <p:nvCxnSpPr>
            <p:cNvPr id="149" name="Straight Arrow Connector 148">
              <a:extLst>
                <a:ext uri="{FF2B5EF4-FFF2-40B4-BE49-F238E27FC236}">
                  <a16:creationId xmlns:a16="http://schemas.microsoft.com/office/drawing/2014/main" id="{0AC84360-E514-4FFB-A288-EF9E02A1B121}"/>
                </a:ext>
              </a:extLst>
            </p:cNvPr>
            <p:cNvCxnSpPr>
              <a:cxnSpLocks/>
            </p:cNvCxnSpPr>
            <p:nvPr/>
          </p:nvCxnSpPr>
          <p:spPr>
            <a:xfrm>
              <a:off x="6378723" y="5126579"/>
              <a:ext cx="0" cy="1685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025BE523-004B-4672-BAFD-6EF9A55F4642}"/>
                </a:ext>
              </a:extLst>
            </p:cNvPr>
            <p:cNvCxnSpPr>
              <a:cxnSpLocks/>
            </p:cNvCxnSpPr>
            <p:nvPr/>
          </p:nvCxnSpPr>
          <p:spPr>
            <a:xfrm>
              <a:off x="1855807" y="2055068"/>
              <a:ext cx="0" cy="4419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06C63B5-C9C9-4A89-92BD-90E91FE34681}"/>
                </a:ext>
              </a:extLst>
            </p:cNvPr>
            <p:cNvSpPr txBox="1"/>
            <p:nvPr/>
          </p:nvSpPr>
          <p:spPr>
            <a:xfrm>
              <a:off x="1000482" y="2131806"/>
              <a:ext cx="1685077" cy="230832"/>
            </a:xfrm>
            <a:prstGeom prst="rect">
              <a:avLst/>
            </a:prstGeom>
            <a:solidFill>
              <a:schemeClr val="bg1"/>
            </a:solidFill>
          </p:spPr>
          <p:txBody>
            <a:bodyPr wrap="none" rtlCol="0">
              <a:spAutoFit/>
            </a:bodyPr>
            <a:lstStyle>
              <a:defPPr>
                <a:defRPr lang="en-US"/>
              </a:defPPr>
              <a:lvl1pPr>
                <a:defRPr sz="1100" b="1"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Identificar fenotipo clínico</a:t>
              </a:r>
            </a:p>
          </p:txBody>
        </p:sp>
        <p:sp>
          <p:nvSpPr>
            <p:cNvPr id="176" name="Rounded Rectangle 175">
              <a:extLst>
                <a:ext uri="{FF2B5EF4-FFF2-40B4-BE49-F238E27FC236}">
                  <a16:creationId xmlns:a16="http://schemas.microsoft.com/office/drawing/2014/main" id="{A37DA7DC-ADB2-44B1-9F11-87990FC0F70C}"/>
                </a:ext>
              </a:extLst>
            </p:cNvPr>
            <p:cNvSpPr/>
            <p:nvPr/>
          </p:nvSpPr>
          <p:spPr>
            <a:xfrm>
              <a:off x="718312" y="4366074"/>
              <a:ext cx="2265869" cy="462214"/>
            </a:xfrm>
            <a:prstGeom prst="roundRect">
              <a:avLst/>
            </a:prstGeom>
            <a:ln w="38100"/>
          </p:spPr>
          <p:style>
            <a:lnRef idx="2">
              <a:schemeClr val="accent3"/>
            </a:lnRef>
            <a:fillRef idx="1">
              <a:schemeClr val="lt1"/>
            </a:fillRef>
            <a:effectRef idx="0">
              <a:schemeClr val="accent3"/>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s-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Pruebas a la variante genética del gen </a:t>
              </a:r>
              <a:r>
                <a:rPr kumimoji="0" lang="es-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F8</a:t>
              </a:r>
              <a:r>
                <a:rPr kumimoji="0" lang="es-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a:t>
              </a:r>
              <a:r>
                <a:rPr kumimoji="0" lang="es-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F9</a:t>
              </a:r>
              <a:endParaRPr kumimoji="0" lang="es-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78" name="Straight Arrow Connector 177">
              <a:extLst>
                <a:ext uri="{FF2B5EF4-FFF2-40B4-BE49-F238E27FC236}">
                  <a16:creationId xmlns:a16="http://schemas.microsoft.com/office/drawing/2014/main" id="{5C340376-D9C0-42E5-A4CC-1A6BBEA533C5}"/>
                </a:ext>
              </a:extLst>
            </p:cNvPr>
            <p:cNvCxnSpPr>
              <a:cxnSpLocks/>
            </p:cNvCxnSpPr>
            <p:nvPr/>
          </p:nvCxnSpPr>
          <p:spPr>
            <a:xfrm flipH="1">
              <a:off x="1144595" y="3715786"/>
              <a:ext cx="4560" cy="6502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A7BD4D2C-1639-4A76-8A18-3787BE66570A}"/>
                </a:ext>
              </a:extLst>
            </p:cNvPr>
            <p:cNvSpPr txBox="1"/>
            <p:nvPr/>
          </p:nvSpPr>
          <p:spPr>
            <a:xfrm>
              <a:off x="15102" y="3822383"/>
              <a:ext cx="2107802" cy="338554"/>
            </a:xfrm>
            <a:prstGeom prst="rect">
              <a:avLst/>
            </a:prstGeom>
            <a:solidFill>
              <a:schemeClr val="bg1"/>
            </a:solidFill>
          </p:spPr>
          <p:txBody>
            <a:bodyPr wrap="square" rtlCol="0">
              <a:spAutoFit/>
            </a:bodyPr>
            <a:lstStyle>
              <a:defPPr>
                <a:defRPr lang="en-US"/>
              </a:defPPr>
              <a:lvl1pPr>
                <a:defRPr sz="1100" b="1"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Variante genética familiar conocida </a:t>
              </a:r>
              <a:br>
                <a:rPr kumimoji="0" lang="es-US"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s-US" sz="7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(portadoras obligadas y mujeres “en riesgo</a:t>
              </a:r>
              <a:r>
                <a:rPr kumimoji="0" lang="en-US" sz="7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CA" sz="7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CA"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 name="TextBox 209">
              <a:extLst>
                <a:ext uri="{FF2B5EF4-FFF2-40B4-BE49-F238E27FC236}">
                  <a16:creationId xmlns:a16="http://schemas.microsoft.com/office/drawing/2014/main" id="{32742FBA-4D3C-4B6D-B603-D9C3DAE2F220}"/>
                </a:ext>
              </a:extLst>
            </p:cNvPr>
            <p:cNvSpPr txBox="1"/>
            <p:nvPr/>
          </p:nvSpPr>
          <p:spPr>
            <a:xfrm>
              <a:off x="3630431" y="2327200"/>
              <a:ext cx="3106553" cy="4154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7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F8.22 – Pruebas Southern blot o RCP (de largo alcance o de desplazamiento inverso)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7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F8.1 - RCP (doble o de desplazamiento inverso)</a:t>
              </a:r>
            </a:p>
          </p:txBody>
        </p:sp>
        <p:sp>
          <p:nvSpPr>
            <p:cNvPr id="232" name="TextBox 231">
              <a:extLst>
                <a:ext uri="{FF2B5EF4-FFF2-40B4-BE49-F238E27FC236}">
                  <a16:creationId xmlns:a16="http://schemas.microsoft.com/office/drawing/2014/main" id="{90EC2DA5-7B20-4AE6-8EA7-B5DC6B7DE8DD}"/>
                </a:ext>
              </a:extLst>
            </p:cNvPr>
            <p:cNvSpPr txBox="1"/>
            <p:nvPr/>
          </p:nvSpPr>
          <p:spPr>
            <a:xfrm>
              <a:off x="5588869" y="3937570"/>
              <a:ext cx="1579710" cy="600164"/>
            </a:xfrm>
            <a:prstGeom prst="rect">
              <a:avLst/>
            </a:prstGeom>
            <a:solidFill>
              <a:schemeClr val="bg1"/>
            </a:solidFill>
          </p:spPr>
          <p:txBody>
            <a:bodyPr wrap="square" rtlCol="0">
              <a:spAutoFit/>
            </a:bodyPr>
            <a:lstStyle>
              <a:defPPr>
                <a:defRPr lang="en-US"/>
              </a:defPPr>
              <a:lvl1pPr>
                <a:defRPr sz="1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Repetir pruebas genéticas para confirmar resultado</a:t>
              </a:r>
            </a:p>
          </p:txBody>
        </p:sp>
        <p:sp>
          <p:nvSpPr>
            <p:cNvPr id="287" name="Rounded Rectangle 286">
              <a:extLst>
                <a:ext uri="{FF2B5EF4-FFF2-40B4-BE49-F238E27FC236}">
                  <a16:creationId xmlns:a16="http://schemas.microsoft.com/office/drawing/2014/main" id="{700F111D-35F3-40D1-8B4A-E6E9FBA5FEC9}"/>
                </a:ext>
              </a:extLst>
            </p:cNvPr>
            <p:cNvSpPr/>
            <p:nvPr/>
          </p:nvSpPr>
          <p:spPr>
            <a:xfrm>
              <a:off x="7700034" y="4038749"/>
              <a:ext cx="3813822" cy="304344"/>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s-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Pruebas de detección de variantes en el número de copias**</a:t>
              </a:r>
            </a:p>
          </p:txBody>
        </p:sp>
        <p:cxnSp>
          <p:nvCxnSpPr>
            <p:cNvPr id="319" name="Connector: Elbow 318">
              <a:extLst>
                <a:ext uri="{FF2B5EF4-FFF2-40B4-BE49-F238E27FC236}">
                  <a16:creationId xmlns:a16="http://schemas.microsoft.com/office/drawing/2014/main" id="{B9BE0EBB-80CC-4CA9-BCAA-1B64F294D204}"/>
                </a:ext>
              </a:extLst>
            </p:cNvPr>
            <p:cNvCxnSpPr>
              <a:cxnSpLocks/>
              <a:endCxn id="136" idx="2"/>
            </p:cNvCxnSpPr>
            <p:nvPr/>
          </p:nvCxnSpPr>
          <p:spPr>
            <a:xfrm flipV="1">
              <a:off x="2984181" y="3642383"/>
              <a:ext cx="3214541" cy="954798"/>
            </a:xfrm>
            <a:prstGeom prst="bentConnector3">
              <a:avLst>
                <a:gd name="adj1" fmla="val 6422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6" name="Rounded Rectangle 335">
              <a:extLst>
                <a:ext uri="{FF2B5EF4-FFF2-40B4-BE49-F238E27FC236}">
                  <a16:creationId xmlns:a16="http://schemas.microsoft.com/office/drawing/2014/main" id="{2C7BD5EE-FB18-45DB-92DF-FC1C99285DBB}"/>
                </a:ext>
              </a:extLst>
            </p:cNvPr>
            <p:cNvSpPr/>
            <p:nvPr/>
          </p:nvSpPr>
          <p:spPr>
            <a:xfrm>
              <a:off x="7700034" y="4585960"/>
              <a:ext cx="3813822" cy="304344"/>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s-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Pruebas de detección de variantes intrónicas profundas</a:t>
              </a:r>
              <a:r>
                <a:rPr kumimoji="0" lang="es-US" sz="12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cxnSp>
          <p:nvCxnSpPr>
            <p:cNvPr id="368" name="Straight Arrow Connector 367">
              <a:extLst>
                <a:ext uri="{FF2B5EF4-FFF2-40B4-BE49-F238E27FC236}">
                  <a16:creationId xmlns:a16="http://schemas.microsoft.com/office/drawing/2014/main" id="{CAD15D83-A7AA-474D-9E2F-59DD5AF176F9}"/>
                </a:ext>
              </a:extLst>
            </p:cNvPr>
            <p:cNvCxnSpPr>
              <a:cxnSpLocks/>
            </p:cNvCxnSpPr>
            <p:nvPr/>
          </p:nvCxnSpPr>
          <p:spPr>
            <a:xfrm>
              <a:off x="9606945" y="4343093"/>
              <a:ext cx="0" cy="2428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380" name="Group 379">
              <a:extLst>
                <a:ext uri="{FF2B5EF4-FFF2-40B4-BE49-F238E27FC236}">
                  <a16:creationId xmlns:a16="http://schemas.microsoft.com/office/drawing/2014/main" id="{121B269D-F482-4524-A256-FFC95F1EB5D2}"/>
                </a:ext>
              </a:extLst>
            </p:cNvPr>
            <p:cNvGrpSpPr/>
            <p:nvPr/>
          </p:nvGrpSpPr>
          <p:grpSpPr>
            <a:xfrm>
              <a:off x="9517340" y="3039389"/>
              <a:ext cx="180000" cy="180000"/>
              <a:chOff x="5031065" y="3372226"/>
              <a:chExt cx="360000" cy="360000"/>
            </a:xfrm>
          </p:grpSpPr>
          <p:sp>
            <p:nvSpPr>
              <p:cNvPr id="381" name="Oval 380">
                <a:extLst>
                  <a:ext uri="{FF2B5EF4-FFF2-40B4-BE49-F238E27FC236}">
                    <a16:creationId xmlns:a16="http://schemas.microsoft.com/office/drawing/2014/main" id="{C05EF1EA-A98E-4AB1-B8BA-66E6DA0AB683}"/>
                  </a:ext>
                </a:extLst>
              </p:cNvPr>
              <p:cNvSpPr/>
              <p:nvPr/>
            </p:nvSpPr>
            <p:spPr>
              <a:xfrm>
                <a:off x="5031065" y="3372226"/>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2" name="Minus Sign 381">
                <a:extLst>
                  <a:ext uri="{FF2B5EF4-FFF2-40B4-BE49-F238E27FC236}">
                    <a16:creationId xmlns:a16="http://schemas.microsoft.com/office/drawing/2014/main" id="{361DCE90-C41F-4457-BD98-0BFA1A427CC1}"/>
                  </a:ext>
                </a:extLst>
              </p:cNvPr>
              <p:cNvSpPr/>
              <p:nvPr/>
            </p:nvSpPr>
            <p:spPr>
              <a:xfrm>
                <a:off x="5082493" y="3475084"/>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83" name="Group 382">
              <a:extLst>
                <a:ext uri="{FF2B5EF4-FFF2-40B4-BE49-F238E27FC236}">
                  <a16:creationId xmlns:a16="http://schemas.microsoft.com/office/drawing/2014/main" id="{501C2132-2190-4AAF-B51B-7E51868BC786}"/>
                </a:ext>
              </a:extLst>
            </p:cNvPr>
            <p:cNvGrpSpPr/>
            <p:nvPr/>
          </p:nvGrpSpPr>
          <p:grpSpPr>
            <a:xfrm>
              <a:off x="9354780" y="4370999"/>
              <a:ext cx="180000" cy="180000"/>
              <a:chOff x="4705945" y="3859418"/>
              <a:chExt cx="360000" cy="360000"/>
            </a:xfrm>
          </p:grpSpPr>
          <p:sp>
            <p:nvSpPr>
              <p:cNvPr id="384" name="Oval 383">
                <a:extLst>
                  <a:ext uri="{FF2B5EF4-FFF2-40B4-BE49-F238E27FC236}">
                    <a16:creationId xmlns:a16="http://schemas.microsoft.com/office/drawing/2014/main" id="{08EDA70B-AD28-40CB-82B0-A0B648738D98}"/>
                  </a:ext>
                </a:extLst>
              </p:cNvPr>
              <p:cNvSpPr/>
              <p:nvPr/>
            </p:nvSpPr>
            <p:spPr>
              <a:xfrm>
                <a:off x="4705945" y="3859418"/>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5" name="Minus Sign 384">
                <a:extLst>
                  <a:ext uri="{FF2B5EF4-FFF2-40B4-BE49-F238E27FC236}">
                    <a16:creationId xmlns:a16="http://schemas.microsoft.com/office/drawing/2014/main" id="{728B142E-AE01-40AB-A8DD-B31BDEF77C51}"/>
                  </a:ext>
                </a:extLst>
              </p:cNvPr>
              <p:cNvSpPr/>
              <p:nvPr/>
            </p:nvSpPr>
            <p:spPr>
              <a:xfrm>
                <a:off x="4757373" y="3962276"/>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86" name="Group 385">
              <a:extLst>
                <a:ext uri="{FF2B5EF4-FFF2-40B4-BE49-F238E27FC236}">
                  <a16:creationId xmlns:a16="http://schemas.microsoft.com/office/drawing/2014/main" id="{8F0A3809-CC6D-48D5-BC16-1D63EAE11136}"/>
                </a:ext>
              </a:extLst>
            </p:cNvPr>
            <p:cNvGrpSpPr/>
            <p:nvPr/>
          </p:nvGrpSpPr>
          <p:grpSpPr>
            <a:xfrm>
              <a:off x="9512260" y="3756635"/>
              <a:ext cx="180000" cy="180000"/>
              <a:chOff x="5020905" y="3705816"/>
              <a:chExt cx="360000" cy="360000"/>
            </a:xfrm>
          </p:grpSpPr>
          <p:sp>
            <p:nvSpPr>
              <p:cNvPr id="387" name="Oval 386">
                <a:extLst>
                  <a:ext uri="{FF2B5EF4-FFF2-40B4-BE49-F238E27FC236}">
                    <a16:creationId xmlns:a16="http://schemas.microsoft.com/office/drawing/2014/main" id="{0FEF3AA1-9019-40C2-B205-5782D56CEAC2}"/>
                  </a:ext>
                </a:extLst>
              </p:cNvPr>
              <p:cNvSpPr/>
              <p:nvPr/>
            </p:nvSpPr>
            <p:spPr>
              <a:xfrm>
                <a:off x="5020905" y="3705816"/>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8" name="Minus Sign 387">
                <a:extLst>
                  <a:ext uri="{FF2B5EF4-FFF2-40B4-BE49-F238E27FC236}">
                    <a16:creationId xmlns:a16="http://schemas.microsoft.com/office/drawing/2014/main" id="{4598F785-21F1-4BA6-96D7-00B1825E409E}"/>
                  </a:ext>
                </a:extLst>
              </p:cNvPr>
              <p:cNvSpPr/>
              <p:nvPr/>
            </p:nvSpPr>
            <p:spPr>
              <a:xfrm>
                <a:off x="5072333" y="3808674"/>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cxnSp>
          <p:nvCxnSpPr>
            <p:cNvPr id="441" name="Connector: Elbow 440">
              <a:extLst>
                <a:ext uri="{FF2B5EF4-FFF2-40B4-BE49-F238E27FC236}">
                  <a16:creationId xmlns:a16="http://schemas.microsoft.com/office/drawing/2014/main" id="{29917491-9880-4E0F-99E6-0E1F6FB07D23}"/>
                </a:ext>
              </a:extLst>
            </p:cNvPr>
            <p:cNvCxnSpPr>
              <a:cxnSpLocks/>
              <a:stCxn id="6" idx="3"/>
            </p:cNvCxnSpPr>
            <p:nvPr/>
          </p:nvCxnSpPr>
          <p:spPr>
            <a:xfrm>
              <a:off x="6428876" y="2971259"/>
              <a:ext cx="1271157" cy="58847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2E5C389-56B8-4D9D-B76A-5095E1AE16A0}"/>
                </a:ext>
              </a:extLst>
            </p:cNvPr>
            <p:cNvGrpSpPr/>
            <p:nvPr/>
          </p:nvGrpSpPr>
          <p:grpSpPr>
            <a:xfrm>
              <a:off x="6519273" y="2865916"/>
              <a:ext cx="180000" cy="180000"/>
              <a:chOff x="4361045" y="3858144"/>
              <a:chExt cx="360000" cy="360000"/>
            </a:xfrm>
          </p:grpSpPr>
          <p:sp>
            <p:nvSpPr>
              <p:cNvPr id="21" name="Oval 20">
                <a:extLst>
                  <a:ext uri="{FF2B5EF4-FFF2-40B4-BE49-F238E27FC236}">
                    <a16:creationId xmlns:a16="http://schemas.microsoft.com/office/drawing/2014/main" id="{CF366680-E336-43C1-91C3-10F5F0010B54}"/>
                  </a:ext>
                </a:extLst>
              </p:cNvPr>
              <p:cNvSpPr/>
              <p:nvPr/>
            </p:nvSpPr>
            <p:spPr>
              <a:xfrm>
                <a:off x="4361045" y="3858144"/>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Minus Sign 6">
                <a:extLst>
                  <a:ext uri="{FF2B5EF4-FFF2-40B4-BE49-F238E27FC236}">
                    <a16:creationId xmlns:a16="http://schemas.microsoft.com/office/drawing/2014/main" id="{EAD219B6-A40B-4551-B699-C59E1299619B}"/>
                  </a:ext>
                </a:extLst>
              </p:cNvPr>
              <p:cNvSpPr/>
              <p:nvPr/>
            </p:nvSpPr>
            <p:spPr>
              <a:xfrm>
                <a:off x="4412473" y="3961002"/>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cxnSp>
          <p:nvCxnSpPr>
            <p:cNvPr id="451" name="Connector: Elbow 450">
              <a:extLst>
                <a:ext uri="{FF2B5EF4-FFF2-40B4-BE49-F238E27FC236}">
                  <a16:creationId xmlns:a16="http://schemas.microsoft.com/office/drawing/2014/main" id="{A59E4CE5-CA19-4FD6-ABEA-93B4494E148C}"/>
                </a:ext>
              </a:extLst>
            </p:cNvPr>
            <p:cNvCxnSpPr>
              <a:cxnSpLocks/>
              <a:endCxn id="136" idx="6"/>
            </p:cNvCxnSpPr>
            <p:nvPr/>
          </p:nvCxnSpPr>
          <p:spPr>
            <a:xfrm rot="10800000">
              <a:off x="6558722" y="3642383"/>
              <a:ext cx="1141312" cy="548538"/>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3" name="Connector: Elbow 452">
              <a:extLst>
                <a:ext uri="{FF2B5EF4-FFF2-40B4-BE49-F238E27FC236}">
                  <a16:creationId xmlns:a16="http://schemas.microsoft.com/office/drawing/2014/main" id="{A1524F68-15DB-4915-99B9-551B153004EC}"/>
                </a:ext>
              </a:extLst>
            </p:cNvPr>
            <p:cNvCxnSpPr>
              <a:cxnSpLocks/>
              <a:endCxn id="136" idx="6"/>
            </p:cNvCxnSpPr>
            <p:nvPr/>
          </p:nvCxnSpPr>
          <p:spPr>
            <a:xfrm rot="10800000">
              <a:off x="6558722" y="3642384"/>
              <a:ext cx="1141312" cy="109574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id="{25E79C46-638D-4C89-826F-A1059AE6920A}"/>
                </a:ext>
              </a:extLst>
            </p:cNvPr>
            <p:cNvSpPr txBox="1"/>
            <p:nvPr/>
          </p:nvSpPr>
          <p:spPr>
            <a:xfrm>
              <a:off x="7081939" y="2377094"/>
              <a:ext cx="1925527" cy="200055"/>
            </a:xfrm>
            <a:prstGeom prst="rect">
              <a:avLst/>
            </a:prstGeom>
            <a:solidFill>
              <a:schemeClr val="bg1"/>
            </a:solidFill>
          </p:spPr>
          <p:txBody>
            <a:bodyPr wrap="none" rtlCol="0">
              <a:spAutoFit/>
            </a:bodyPr>
            <a:lstStyle>
              <a:defPPr>
                <a:defRPr lang="en-US"/>
              </a:defPPr>
              <a:lvl1pPr>
                <a:defRPr sz="1400" b="1"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7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Pruebas de detección a todo el gen F8†</a:t>
              </a:r>
            </a:p>
          </p:txBody>
        </p:sp>
        <p:sp>
          <p:nvSpPr>
            <p:cNvPr id="236" name="TextBox 235">
              <a:extLst>
                <a:ext uri="{FF2B5EF4-FFF2-40B4-BE49-F238E27FC236}">
                  <a16:creationId xmlns:a16="http://schemas.microsoft.com/office/drawing/2014/main" id="{75E7370A-0DB2-42FA-AFFD-B7A3BC2E70B5}"/>
                </a:ext>
              </a:extLst>
            </p:cNvPr>
            <p:cNvSpPr txBox="1"/>
            <p:nvPr/>
          </p:nvSpPr>
          <p:spPr>
            <a:xfrm>
              <a:off x="9780130" y="2406072"/>
              <a:ext cx="1925527" cy="200055"/>
            </a:xfrm>
            <a:prstGeom prst="rect">
              <a:avLst/>
            </a:prstGeom>
            <a:solidFill>
              <a:schemeClr val="bg1"/>
            </a:solidFill>
          </p:spPr>
          <p:txBody>
            <a:bodyPr wrap="none" rtlCol="0">
              <a:spAutoFit/>
            </a:bodyPr>
            <a:lstStyle>
              <a:defPPr>
                <a:defRPr lang="en-US"/>
              </a:defPPr>
              <a:lvl1pPr>
                <a:defRPr sz="1400" b="1"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7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Pruebas de detección a todo el gen F9†</a:t>
              </a:r>
            </a:p>
          </p:txBody>
        </p:sp>
        <p:grpSp>
          <p:nvGrpSpPr>
            <p:cNvPr id="498" name="Group 497">
              <a:extLst>
                <a:ext uri="{FF2B5EF4-FFF2-40B4-BE49-F238E27FC236}">
                  <a16:creationId xmlns:a16="http://schemas.microsoft.com/office/drawing/2014/main" id="{E7DFB407-B8CC-4BA3-954A-C6F4AAD13F1C}"/>
                </a:ext>
              </a:extLst>
            </p:cNvPr>
            <p:cNvGrpSpPr/>
            <p:nvPr/>
          </p:nvGrpSpPr>
          <p:grpSpPr>
            <a:xfrm>
              <a:off x="1920253" y="4869163"/>
              <a:ext cx="180000" cy="180000"/>
              <a:chOff x="4361045" y="3858144"/>
              <a:chExt cx="360000" cy="360000"/>
            </a:xfrm>
          </p:grpSpPr>
          <p:sp>
            <p:nvSpPr>
              <p:cNvPr id="499" name="Oval 498">
                <a:extLst>
                  <a:ext uri="{FF2B5EF4-FFF2-40B4-BE49-F238E27FC236}">
                    <a16:creationId xmlns:a16="http://schemas.microsoft.com/office/drawing/2014/main" id="{9B9542EC-6148-45EE-B098-D2E5ADE59CEB}"/>
                  </a:ext>
                </a:extLst>
              </p:cNvPr>
              <p:cNvSpPr/>
              <p:nvPr/>
            </p:nvSpPr>
            <p:spPr>
              <a:xfrm>
                <a:off x="4361045" y="3858144"/>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0" name="Minus Sign 499">
                <a:extLst>
                  <a:ext uri="{FF2B5EF4-FFF2-40B4-BE49-F238E27FC236}">
                    <a16:creationId xmlns:a16="http://schemas.microsoft.com/office/drawing/2014/main" id="{8D05F6AA-1152-4D3C-A337-B85C805E4B59}"/>
                  </a:ext>
                </a:extLst>
              </p:cNvPr>
              <p:cNvSpPr/>
              <p:nvPr/>
            </p:nvSpPr>
            <p:spPr>
              <a:xfrm>
                <a:off x="4412473" y="3961002"/>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14" name="Rounded Rectangle 513">
              <a:extLst>
                <a:ext uri="{FF2B5EF4-FFF2-40B4-BE49-F238E27FC236}">
                  <a16:creationId xmlns:a16="http://schemas.microsoft.com/office/drawing/2014/main" id="{A6F2D35B-5BF5-4CDA-A490-98B0CC6CBB65}"/>
                </a:ext>
              </a:extLst>
            </p:cNvPr>
            <p:cNvSpPr/>
            <p:nvPr/>
          </p:nvSpPr>
          <p:spPr>
            <a:xfrm>
              <a:off x="718312" y="5101257"/>
              <a:ext cx="2265869" cy="349601"/>
            </a:xfrm>
            <a:prstGeom prst="roundRect">
              <a:avLst/>
            </a:prstGeom>
            <a:ln w="38100"/>
          </p:spPr>
          <p:style>
            <a:lnRef idx="2">
              <a:schemeClr val="accent3"/>
            </a:lnRef>
            <a:fillRef idx="1">
              <a:schemeClr val="lt1"/>
            </a:fillRef>
            <a:effectRef idx="0">
              <a:schemeClr val="accent3"/>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s-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Considerar mosaicismo</a:t>
              </a:r>
            </a:p>
          </p:txBody>
        </p:sp>
        <p:cxnSp>
          <p:nvCxnSpPr>
            <p:cNvPr id="519" name="Connector: Elbow 518">
              <a:extLst>
                <a:ext uri="{FF2B5EF4-FFF2-40B4-BE49-F238E27FC236}">
                  <a16:creationId xmlns:a16="http://schemas.microsoft.com/office/drawing/2014/main" id="{86AE90BD-0016-44D2-A6E8-67BE4E06A87B}"/>
                </a:ext>
              </a:extLst>
            </p:cNvPr>
            <p:cNvCxnSpPr>
              <a:cxnSpLocks/>
            </p:cNvCxnSpPr>
            <p:nvPr/>
          </p:nvCxnSpPr>
          <p:spPr>
            <a:xfrm rot="5400000">
              <a:off x="8434193" y="4333502"/>
              <a:ext cx="86388" cy="225911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515" name="Group 514">
              <a:extLst>
                <a:ext uri="{FF2B5EF4-FFF2-40B4-BE49-F238E27FC236}">
                  <a16:creationId xmlns:a16="http://schemas.microsoft.com/office/drawing/2014/main" id="{FFB07223-126B-4552-BDB9-57694F1FC54C}"/>
                </a:ext>
              </a:extLst>
            </p:cNvPr>
            <p:cNvGrpSpPr/>
            <p:nvPr/>
          </p:nvGrpSpPr>
          <p:grpSpPr>
            <a:xfrm>
              <a:off x="9354360" y="4912912"/>
              <a:ext cx="180000" cy="180000"/>
              <a:chOff x="4705105" y="3847972"/>
              <a:chExt cx="360000" cy="360000"/>
            </a:xfrm>
          </p:grpSpPr>
          <p:sp>
            <p:nvSpPr>
              <p:cNvPr id="516" name="Oval 515">
                <a:extLst>
                  <a:ext uri="{FF2B5EF4-FFF2-40B4-BE49-F238E27FC236}">
                    <a16:creationId xmlns:a16="http://schemas.microsoft.com/office/drawing/2014/main" id="{9764E383-97BA-4212-9ED9-F92A30F8FE7E}"/>
                  </a:ext>
                </a:extLst>
              </p:cNvPr>
              <p:cNvSpPr/>
              <p:nvPr/>
            </p:nvSpPr>
            <p:spPr>
              <a:xfrm>
                <a:off x="4705105" y="3847972"/>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7" name="Minus Sign 516">
                <a:extLst>
                  <a:ext uri="{FF2B5EF4-FFF2-40B4-BE49-F238E27FC236}">
                    <a16:creationId xmlns:a16="http://schemas.microsoft.com/office/drawing/2014/main" id="{8A7AF7B7-A45C-4BA8-9C50-AD8E49CA54AE}"/>
                  </a:ext>
                </a:extLst>
              </p:cNvPr>
              <p:cNvSpPr/>
              <p:nvPr/>
            </p:nvSpPr>
            <p:spPr>
              <a:xfrm>
                <a:off x="4756533" y="3950830"/>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40" name="Rounded Rectangle 539">
              <a:extLst>
                <a:ext uri="{FF2B5EF4-FFF2-40B4-BE49-F238E27FC236}">
                  <a16:creationId xmlns:a16="http://schemas.microsoft.com/office/drawing/2014/main" id="{C3682217-AB33-442A-ADA3-34BF0FBE8554}"/>
                </a:ext>
              </a:extLst>
            </p:cNvPr>
            <p:cNvSpPr/>
            <p:nvPr/>
          </p:nvSpPr>
          <p:spPr>
            <a:xfrm>
              <a:off x="7700033" y="5115521"/>
              <a:ext cx="3813822" cy="304344"/>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s-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Investigación de diagnóstico diferencial</a:t>
              </a:r>
            </a:p>
          </p:txBody>
        </p:sp>
        <p:cxnSp>
          <p:nvCxnSpPr>
            <p:cNvPr id="547" name="Connector: Elbow 546">
              <a:extLst>
                <a:ext uri="{FF2B5EF4-FFF2-40B4-BE49-F238E27FC236}">
                  <a16:creationId xmlns:a16="http://schemas.microsoft.com/office/drawing/2014/main" id="{896CCB88-0E7A-4534-AA36-9550EF0A6938}"/>
                </a:ext>
              </a:extLst>
            </p:cNvPr>
            <p:cNvCxnSpPr/>
            <p:nvPr/>
          </p:nvCxnSpPr>
          <p:spPr>
            <a:xfrm rot="16200000" flipH="1">
              <a:off x="3602734" y="3699370"/>
              <a:ext cx="55395" cy="355836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0" name="Straight Arrow Connector 549">
              <a:extLst>
                <a:ext uri="{FF2B5EF4-FFF2-40B4-BE49-F238E27FC236}">
                  <a16:creationId xmlns:a16="http://schemas.microsoft.com/office/drawing/2014/main" id="{CBD550D8-F952-456A-A347-9D87F3AB0FA3}"/>
                </a:ext>
              </a:extLst>
            </p:cNvPr>
            <p:cNvCxnSpPr>
              <a:cxnSpLocks/>
            </p:cNvCxnSpPr>
            <p:nvPr/>
          </p:nvCxnSpPr>
          <p:spPr>
            <a:xfrm flipH="1">
              <a:off x="9606944" y="4890304"/>
              <a:ext cx="1" cy="2252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4" name="Straight Arrow Connector 553">
              <a:extLst>
                <a:ext uri="{FF2B5EF4-FFF2-40B4-BE49-F238E27FC236}">
                  <a16:creationId xmlns:a16="http://schemas.microsoft.com/office/drawing/2014/main" id="{96E067D3-230E-4040-BED9-342EFF7E0F6D}"/>
                </a:ext>
              </a:extLst>
            </p:cNvPr>
            <p:cNvCxnSpPr/>
            <p:nvPr/>
          </p:nvCxnSpPr>
          <p:spPr>
            <a:xfrm>
              <a:off x="1851247" y="4828288"/>
              <a:ext cx="0" cy="2729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8" name="Straight Arrow Connector 567">
              <a:extLst>
                <a:ext uri="{FF2B5EF4-FFF2-40B4-BE49-F238E27FC236}">
                  <a16:creationId xmlns:a16="http://schemas.microsoft.com/office/drawing/2014/main" id="{E6D68E25-5A41-45D7-8BE2-81BD34CEDA85}"/>
                </a:ext>
              </a:extLst>
            </p:cNvPr>
            <p:cNvCxnSpPr>
              <a:cxnSpLocks/>
            </p:cNvCxnSpPr>
            <p:nvPr/>
          </p:nvCxnSpPr>
          <p:spPr>
            <a:xfrm>
              <a:off x="1855807" y="3016044"/>
              <a:ext cx="0" cy="2413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A0CB97F6-DC9C-4000-B12D-17B7F8C08B2C}"/>
                </a:ext>
              </a:extLst>
            </p:cNvPr>
            <p:cNvSpPr/>
            <p:nvPr/>
          </p:nvSpPr>
          <p:spPr>
            <a:xfrm>
              <a:off x="3721230" y="1614726"/>
              <a:ext cx="2533618" cy="640917"/>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ts val="0"/>
                </a:spcAft>
                <a:buClrTx/>
                <a:buSzTx/>
                <a:buFontTx/>
                <a:buNone/>
                <a:tabLst/>
                <a:defRPr/>
              </a:pPr>
              <a:r>
                <a:rPr kumimoji="0" lang="es-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Hemofilia A grave o moderada </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s-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(niveles limítrofes de FVIII bajos)</a:t>
              </a:r>
            </a:p>
          </p:txBody>
        </p:sp>
        <p:sp>
          <p:nvSpPr>
            <p:cNvPr id="6" name="Rounded Rectangle 5">
              <a:extLst>
                <a:ext uri="{FF2B5EF4-FFF2-40B4-BE49-F238E27FC236}">
                  <a16:creationId xmlns:a16="http://schemas.microsoft.com/office/drawing/2014/main" id="{D9F7AD5B-CCD7-44B2-8A45-2BA468699360}"/>
                </a:ext>
              </a:extLst>
            </p:cNvPr>
            <p:cNvSpPr/>
            <p:nvPr/>
          </p:nvSpPr>
          <p:spPr>
            <a:xfrm>
              <a:off x="3491837" y="2745956"/>
              <a:ext cx="2937039" cy="450606"/>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s-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Pruebas de detección de inversiones</a:t>
              </a:r>
              <a:br>
                <a:rPr kumimoji="0" lang="es-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s-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(Intrones 1 y 22 del </a:t>
              </a:r>
              <a:r>
                <a:rPr kumimoji="0" lang="es-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F8</a:t>
              </a:r>
              <a:r>
                <a:rPr kumimoji="0" lang="es-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79" name="Rounded Rectangle 78">
              <a:extLst>
                <a:ext uri="{FF2B5EF4-FFF2-40B4-BE49-F238E27FC236}">
                  <a16:creationId xmlns:a16="http://schemas.microsoft.com/office/drawing/2014/main" id="{2C834D7C-907D-4775-9536-D7072EC66C6D}"/>
                </a:ext>
              </a:extLst>
            </p:cNvPr>
            <p:cNvSpPr/>
            <p:nvPr/>
          </p:nvSpPr>
          <p:spPr>
            <a:xfrm>
              <a:off x="7700033" y="3408083"/>
              <a:ext cx="3813822" cy="304344"/>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s-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Pruebas de detección de variantes pequeñas*</a:t>
              </a:r>
            </a:p>
          </p:txBody>
        </p:sp>
      </p:grpSp>
      <p:sp>
        <p:nvSpPr>
          <p:cNvPr id="73" name="TextBox 72">
            <a:extLst>
              <a:ext uri="{FF2B5EF4-FFF2-40B4-BE49-F238E27FC236}">
                <a16:creationId xmlns:a16="http://schemas.microsoft.com/office/drawing/2014/main" id="{E2A5EA9D-5CA7-4B4D-AA94-B9AE9BBD6836}"/>
              </a:ext>
            </a:extLst>
          </p:cNvPr>
          <p:cNvSpPr txBox="1"/>
          <p:nvPr/>
        </p:nvSpPr>
        <p:spPr>
          <a:xfrm>
            <a:off x="2101028" y="3608622"/>
            <a:ext cx="1324281" cy="369332"/>
          </a:xfrm>
          <a:prstGeom prst="rect">
            <a:avLst/>
          </a:prstGeom>
          <a:solidFill>
            <a:schemeClr val="bg1"/>
          </a:solidFill>
        </p:spPr>
        <p:txBody>
          <a:bodyPr wrap="square" rtlCol="0">
            <a:spAutoFit/>
          </a:bodyPr>
          <a:lstStyle>
            <a:defPPr>
              <a:defRPr lang="en-US"/>
            </a:defPPr>
            <a:lvl1pPr>
              <a:defRPr sz="1100" b="1"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Variante genética familiar desconocida</a:t>
            </a:r>
          </a:p>
        </p:txBody>
      </p:sp>
      <p:cxnSp>
        <p:nvCxnSpPr>
          <p:cNvPr id="35" name="Straight Connector 34">
            <a:extLst>
              <a:ext uri="{FF2B5EF4-FFF2-40B4-BE49-F238E27FC236}">
                <a16:creationId xmlns:a16="http://schemas.microsoft.com/office/drawing/2014/main" id="{5B54D9D4-7EC1-46EB-8194-D400B2DA4645}"/>
              </a:ext>
            </a:extLst>
          </p:cNvPr>
          <p:cNvCxnSpPr>
            <a:cxnSpLocks/>
          </p:cNvCxnSpPr>
          <p:nvPr/>
        </p:nvCxnSpPr>
        <p:spPr>
          <a:xfrm flipV="1">
            <a:off x="3209172" y="3780388"/>
            <a:ext cx="276296"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C0F5CE1-221C-4753-8C13-121AA9A859BD}"/>
              </a:ext>
            </a:extLst>
          </p:cNvPr>
          <p:cNvCxnSpPr>
            <a:cxnSpLocks/>
          </p:cNvCxnSpPr>
          <p:nvPr/>
        </p:nvCxnSpPr>
        <p:spPr>
          <a:xfrm>
            <a:off x="3167666" y="3189434"/>
            <a:ext cx="362454" cy="645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0CAADC9-79FA-4222-B2F4-B662F623BDD3}"/>
              </a:ext>
            </a:extLst>
          </p:cNvPr>
          <p:cNvCxnSpPr>
            <a:cxnSpLocks/>
            <a:endCxn id="76" idx="0"/>
          </p:cNvCxnSpPr>
          <p:nvPr/>
        </p:nvCxnSpPr>
        <p:spPr>
          <a:xfrm flipV="1">
            <a:off x="3472651" y="1317546"/>
            <a:ext cx="6944134" cy="2457012"/>
          </a:xfrm>
          <a:prstGeom prst="bentConnector4">
            <a:avLst>
              <a:gd name="adj1" fmla="val -20"/>
              <a:gd name="adj2" fmla="val 109304"/>
            </a:avLst>
          </a:prstGeom>
          <a:ln w="28575"/>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FCDDC9F-1F15-4AB8-97F4-1531E9A0E32D}"/>
              </a:ext>
            </a:extLst>
          </p:cNvPr>
          <p:cNvCxnSpPr>
            <a:cxnSpLocks/>
            <a:endCxn id="16" idx="0"/>
          </p:cNvCxnSpPr>
          <p:nvPr/>
        </p:nvCxnSpPr>
        <p:spPr>
          <a:xfrm>
            <a:off x="5026322" y="1087967"/>
            <a:ext cx="0" cy="2295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0533302-F547-4B86-B929-41783357DBA4}"/>
              </a:ext>
            </a:extLst>
          </p:cNvPr>
          <p:cNvCxnSpPr>
            <a:cxnSpLocks/>
          </p:cNvCxnSpPr>
          <p:nvPr/>
        </p:nvCxnSpPr>
        <p:spPr>
          <a:xfrm>
            <a:off x="7752557" y="1085925"/>
            <a:ext cx="0" cy="22957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68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67C02-1FC7-40AF-8A39-A00916472EAB}"/>
              </a:ext>
            </a:extLst>
          </p:cNvPr>
          <p:cNvSpPr>
            <a:spLocks noGrp="1"/>
          </p:cNvSpPr>
          <p:nvPr>
            <p:ph type="title"/>
          </p:nvPr>
        </p:nvSpPr>
        <p:spPr/>
        <p:txBody>
          <a:bodyPr>
            <a:normAutofit/>
          </a:bodyPr>
          <a:lstStyle/>
          <a:p>
            <a:pPr>
              <a:lnSpc>
                <a:spcPct val="100000"/>
              </a:lnSpc>
            </a:pPr>
            <a:r>
              <a:rPr lang="es-US" b="1" dirty="0">
                <a:latin typeface="Arial" panose="020B0604020202020204" pitchFamily="34" charset="0"/>
                <a:cs typeface="Arial" panose="020B0604020202020204" pitchFamily="34" charset="0"/>
              </a:rPr>
              <a:t>Otras consideraciones para las técnicas</a:t>
            </a:r>
          </a:p>
        </p:txBody>
      </p:sp>
      <p:sp>
        <p:nvSpPr>
          <p:cNvPr id="3" name="Content Placeholder 2">
            <a:extLst>
              <a:ext uri="{FF2B5EF4-FFF2-40B4-BE49-F238E27FC236}">
                <a16:creationId xmlns:a16="http://schemas.microsoft.com/office/drawing/2014/main" id="{BBF61E98-F5C3-46AA-9477-76883045D518}"/>
              </a:ext>
            </a:extLst>
          </p:cNvPr>
          <p:cNvSpPr>
            <a:spLocks noGrp="1"/>
          </p:cNvSpPr>
          <p:nvPr>
            <p:ph idx="1"/>
          </p:nvPr>
        </p:nvSpPr>
        <p:spPr/>
        <p:txBody>
          <a:bodyPr>
            <a:normAutofit/>
          </a:bodyPr>
          <a:lstStyle/>
          <a:p>
            <a:r>
              <a:rPr lang="es-US" sz="2400" dirty="0">
                <a:latin typeface="Arial" panose="020B0604020202020204" pitchFamily="34" charset="0"/>
                <a:cs typeface="Arial" panose="020B0604020202020204" pitchFamily="34" charset="0"/>
              </a:rPr>
              <a:t>Al elegir una técnica de análisis, los laboratorios deben estar conscientes de la </a:t>
            </a:r>
            <a:r>
              <a:rPr lang="es-US" sz="2400" b="1" dirty="0">
                <a:latin typeface="Arial" panose="020B0604020202020204" pitchFamily="34" charset="0"/>
                <a:cs typeface="Arial" panose="020B0604020202020204" pitchFamily="34" charset="0"/>
              </a:rPr>
              <a:t>sensibilidad</a:t>
            </a:r>
            <a:r>
              <a:rPr lang="es-US" sz="2400" dirty="0">
                <a:latin typeface="Arial" panose="020B0604020202020204" pitchFamily="34" charset="0"/>
                <a:cs typeface="Arial" panose="020B0604020202020204" pitchFamily="34" charset="0"/>
              </a:rPr>
              <a:t> y la </a:t>
            </a:r>
            <a:r>
              <a:rPr lang="es-US" sz="2400" b="1" dirty="0">
                <a:latin typeface="Arial" panose="020B0604020202020204" pitchFamily="34" charset="0"/>
                <a:cs typeface="Arial" panose="020B0604020202020204" pitchFamily="34" charset="0"/>
              </a:rPr>
              <a:t>especificidad</a:t>
            </a:r>
            <a:r>
              <a:rPr lang="es-US" sz="2400" dirty="0">
                <a:latin typeface="Arial" panose="020B0604020202020204" pitchFamily="34" charset="0"/>
                <a:cs typeface="Arial" panose="020B0604020202020204" pitchFamily="34" charset="0"/>
              </a:rPr>
              <a:t> del método usado, y del </a:t>
            </a:r>
            <a:r>
              <a:rPr lang="es-US" sz="2400" b="1" dirty="0">
                <a:latin typeface="Arial" panose="020B0604020202020204" pitchFamily="34" charset="0"/>
                <a:cs typeface="Arial" panose="020B0604020202020204" pitchFamily="34" charset="0"/>
              </a:rPr>
              <a:t>tiempo de respuesta </a:t>
            </a:r>
            <a:r>
              <a:rPr lang="es-US" sz="2400" dirty="0">
                <a:latin typeface="Arial" panose="020B0604020202020204" pitchFamily="34" charset="0"/>
                <a:cs typeface="Arial" panose="020B0604020202020204" pitchFamily="34" charset="0"/>
              </a:rPr>
              <a:t>para generar un informe interpretativo.</a:t>
            </a:r>
          </a:p>
          <a:p>
            <a:r>
              <a:rPr lang="es-US" sz="2400" dirty="0">
                <a:latin typeface="Arial" panose="020B0604020202020204" pitchFamily="34" charset="0"/>
                <a:cs typeface="Arial" panose="020B0604020202020204" pitchFamily="34" charset="0"/>
              </a:rPr>
              <a:t>Todos los resultados deberían confirmarse mediante una prueba analítica independiente a la muestra de ADN.</a:t>
            </a:r>
          </a:p>
        </p:txBody>
      </p:sp>
      <p:sp>
        <p:nvSpPr>
          <p:cNvPr id="4" name="Text Placeholder 3">
            <a:extLst>
              <a:ext uri="{FF2B5EF4-FFF2-40B4-BE49-F238E27FC236}">
                <a16:creationId xmlns:a16="http://schemas.microsoft.com/office/drawing/2014/main" id="{5A43EE9F-E59B-4633-A8E4-39CFAE22105D}"/>
              </a:ext>
            </a:extLst>
          </p:cNvPr>
          <p:cNvSpPr>
            <a:spLocks noGrp="1"/>
          </p:cNvSpPr>
          <p:nvPr>
            <p:ph type="body" sz="quarter" idx="13"/>
          </p:nvPr>
        </p:nvSpPr>
        <p:spPr/>
        <p:txBody>
          <a:bodyPr/>
          <a:lstStyle/>
          <a:p>
            <a:r>
              <a:rPr lang="es-US" dirty="0"/>
              <a:t>ADN, ácido desoxirribonucleico.</a:t>
            </a:r>
          </a:p>
        </p:txBody>
      </p:sp>
    </p:spTree>
    <p:extLst>
      <p:ext uri="{BB962C8B-B14F-4D97-AF65-F5344CB8AC3E}">
        <p14:creationId xmlns:p14="http://schemas.microsoft.com/office/powerpoint/2010/main" val="1194486135"/>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3713</TotalTime>
  <Words>2229</Words>
  <Application>Microsoft Office PowerPoint</Application>
  <PresentationFormat>Widescreen</PresentationFormat>
  <Paragraphs>180</Paragraphs>
  <Slides>21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vt:lpstr>
      <vt:lpstr>Calibri</vt:lpstr>
      <vt:lpstr>Open Sans</vt:lpstr>
      <vt:lpstr>WFH</vt:lpstr>
      <vt:lpstr>Guías para el tratamiento de la hemofilia, para todos</vt:lpstr>
      <vt:lpstr>Guías de la FMH para el tratamiento de la hemofilia</vt:lpstr>
      <vt:lpstr>Capítulo 4: Valoración genética</vt:lpstr>
      <vt:lpstr>Divulgaciones: Megan Sutherland</vt:lpstr>
      <vt:lpstr>Autores</vt:lpstr>
      <vt:lpstr>La valoración genética de la hemofilia es importante para…</vt:lpstr>
      <vt:lpstr>¿Qué pacientes deberían referirse a pruebas genéticas?</vt:lpstr>
      <vt:lpstr>Estrategia para pruebas genéticas en casos de hemofilia</vt:lpstr>
      <vt:lpstr>Otras consideraciones para las técnicas</vt:lpstr>
      <vt:lpstr>Recomendaciones para el diagnóstico prenatal (DPN)</vt:lpstr>
      <vt:lpstr>Cómo clasificar y describir variantes</vt:lpstr>
      <vt:lpstr>Informes interpretativos</vt:lpstr>
      <vt:lpstr>Informes interpretativos</vt:lpstr>
      <vt:lpstr>Estrategias si no se detecta una variante causal</vt:lpstr>
      <vt:lpstr>Estrategias si no se detectara una variante causal</vt:lpstr>
      <vt:lpstr>Aseguramiento de la calidad</vt:lpstr>
      <vt:lpstr>Caso clínico: Hemofilia A</vt:lpstr>
      <vt:lpstr>Caso clínico: Hemofilia B</vt:lpstr>
      <vt:lpstr>Caso clínico: Hemofilia A grave, no se detecta la variante</vt:lpstr>
      <vt:lpstr>Conclusiones</vt:lpstr>
      <vt:lpstr>Agradecemos el apoyo de Hemophilia Alliance para la preparación de esta presentación.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Jubb</dc:creator>
  <cp:lastModifiedBy>Julia Chadwick</cp:lastModifiedBy>
  <cp:revision>173</cp:revision>
  <cp:lastPrinted>2021-05-25T19:56:26Z</cp:lastPrinted>
  <dcterms:created xsi:type="dcterms:W3CDTF">2020-08-28T16:07:48Z</dcterms:created>
  <dcterms:modified xsi:type="dcterms:W3CDTF">2021-08-09T15:45:55Z</dcterms:modified>
</cp:coreProperties>
</file>