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51"/>
  </p:notesMasterIdLst>
  <p:sldIdLst>
    <p:sldId id="2806" r:id="rId2"/>
    <p:sldId id="2807" r:id="rId3"/>
    <p:sldId id="2134804978" r:id="rId4"/>
    <p:sldId id="2134804979" r:id="rId5"/>
    <p:sldId id="2134804980" r:id="rId6"/>
    <p:sldId id="6451" r:id="rId7"/>
    <p:sldId id="2134804981" r:id="rId8"/>
    <p:sldId id="6452" r:id="rId9"/>
    <p:sldId id="6474" r:id="rId10"/>
    <p:sldId id="1128" r:id="rId11"/>
    <p:sldId id="2134804962" r:id="rId12"/>
    <p:sldId id="1307" r:id="rId13"/>
    <p:sldId id="281" r:id="rId14"/>
    <p:sldId id="2134804955" r:id="rId15"/>
    <p:sldId id="6475" r:id="rId16"/>
    <p:sldId id="2134804940" r:id="rId17"/>
    <p:sldId id="2134804942" r:id="rId18"/>
    <p:sldId id="1397" r:id="rId19"/>
    <p:sldId id="2134804963" r:id="rId20"/>
    <p:sldId id="2134804964" r:id="rId21"/>
    <p:sldId id="2134804965" r:id="rId22"/>
    <p:sldId id="1185" r:id="rId23"/>
    <p:sldId id="1184" r:id="rId24"/>
    <p:sldId id="1402" r:id="rId25"/>
    <p:sldId id="1192" r:id="rId26"/>
    <p:sldId id="2134804971" r:id="rId27"/>
    <p:sldId id="2134804972" r:id="rId28"/>
    <p:sldId id="1186" r:id="rId29"/>
    <p:sldId id="1187" r:id="rId30"/>
    <p:sldId id="1190" r:id="rId31"/>
    <p:sldId id="2134804975" r:id="rId32"/>
    <p:sldId id="2134804958" r:id="rId33"/>
    <p:sldId id="1253" r:id="rId34"/>
    <p:sldId id="1433" r:id="rId35"/>
    <p:sldId id="2134804944" r:id="rId36"/>
    <p:sldId id="316" r:id="rId37"/>
    <p:sldId id="2134804959" r:id="rId38"/>
    <p:sldId id="2134804970" r:id="rId39"/>
    <p:sldId id="715" r:id="rId40"/>
    <p:sldId id="606" r:id="rId41"/>
    <p:sldId id="6489" r:id="rId42"/>
    <p:sldId id="2134804960" r:id="rId43"/>
    <p:sldId id="6490" r:id="rId44"/>
    <p:sldId id="6465" r:id="rId45"/>
    <p:sldId id="6466" r:id="rId46"/>
    <p:sldId id="6467" r:id="rId47"/>
    <p:sldId id="6480" r:id="rId48"/>
    <p:sldId id="6486" r:id="rId49"/>
    <p:sldId id="276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15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Karine Igartua, Dr" initials="KID" lastIdx="2" clrIdx="1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3" name="Iris Boraschi" initials="IB" lastIdx="1" clrIdx="2">
    <p:extLst>
      <p:ext uri="{19B8F6BF-5375-455C-9EA6-DF929625EA0E}">
        <p15:presenceInfo xmlns:p15="http://schemas.microsoft.com/office/powerpoint/2012/main" userId="S::iris.boraschi@livagency.ca::96f62f53-4a1f-410a-b861-d28ffc42d6be" providerId="AD"/>
      </p:ext>
    </p:extLst>
  </p:cmAuthor>
  <p:cmAuthor id="4" name="Mariana Fregoso Lomas" initials="MFL" lastIdx="11" clrIdx="3">
    <p:extLst>
      <p:ext uri="{19B8F6BF-5375-455C-9EA6-DF929625EA0E}">
        <p15:presenceInfo xmlns:p15="http://schemas.microsoft.com/office/powerpoint/2012/main" userId="Mariana Fregoso L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  <a:srgbClr val="FF0C30"/>
    <a:srgbClr val="8B0E04"/>
    <a:srgbClr val="FFB3BE"/>
    <a:srgbClr val="1979B5"/>
    <a:srgbClr val="7E35B5"/>
    <a:srgbClr val="2B80C5"/>
    <a:srgbClr val="204B7B"/>
    <a:srgbClr val="388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72059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704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nuel%20carcao\Desktop\Meetings%20in%202013\4%20April%2013%20Sao%20Paolo\figures%20for%20Sao%20Paolo%20presentation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hemorragias/año</a:t>
                </a: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008BB0">
                <a:alpha val="3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6-4115-8C69-3B078ACDDD0C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F-46A9-9E8D-C8E6C669E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115-8C69-3B078ACD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800" b="1" i="0" baseline="0" dirty="0">
                    <a:effectLst/>
                  </a:rPr>
                  <a:t>hemorragias/año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rgbClr val="E60D2E"/>
            </a:solidFill>
            <a:ln>
              <a:solidFill>
                <a:srgbClr val="E60D2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800" b="1" i="0" baseline="0" dirty="0">
                    <a:effectLst/>
                  </a:rPr>
                  <a:t>hemorragias/año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800" b="1" i="0" baseline="0" dirty="0">
                    <a:effectLst/>
                  </a:rPr>
                  <a:t>hemorragias/año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800" b="1" i="0" baseline="0" dirty="0">
                    <a:effectLst/>
                  </a:rPr>
                  <a:t>hemorragias/año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84697131017458E-2"/>
              <c:y val="0.2101137957070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7029746281721"/>
          <c:y val="5.2824074074074086E-2"/>
          <c:w val="0.77750612423447063"/>
          <c:h val="0.78344766835652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On demand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11.5</c:v>
                </c:pt>
                <c:pt idx="1">
                  <c:v>15.6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C-4174-9CCE-06EFC3DE64B1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Prophylaxis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dLbls>
            <c:dLbl>
              <c:idx val="2"/>
              <c:layout>
                <c:manualLayout>
                  <c:x val="1.1467889908256881E-3"/>
                  <c:y val="6.7286149716834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C-4174-9CCE-06EFC3DE6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Sheet1!$A$9:$A$11</c:f>
              <c:strCache>
                <c:ptCount val="3"/>
                <c:pt idx="0">
                  <c:v>Fischer et al, Haemophilia, 2002</c:v>
                </c:pt>
                <c:pt idx="1">
                  <c:v>Gringeri et al, ESPIRIT; JTH, 2011</c:v>
                </c:pt>
                <c:pt idx="2">
                  <c:v>Manco-Johnson et al, NEJM, 2007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2.8</c:v>
                </c:pt>
                <c:pt idx="1">
                  <c:v>2.9</c:v>
                </c:pt>
                <c:pt idx="2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C-4174-9CCE-06EFC3DE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61736"/>
        <c:axId val="335457424"/>
      </c:barChart>
      <c:catAx>
        <c:axId val="335461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457424"/>
        <c:crosses val="autoZero"/>
        <c:auto val="1"/>
        <c:lblAlgn val="ctr"/>
        <c:lblOffset val="100"/>
        <c:noMultiLvlLbl val="0"/>
      </c:catAx>
      <c:valAx>
        <c:axId val="33545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US" sz="1800" b="1" i="0" baseline="0" dirty="0">
                    <a:effectLst/>
                  </a:rPr>
                  <a:t>hemorragias/año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112999349851914E-2"/>
              <c:y val="0.198068758824847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crossAx val="33546173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88716112758806"/>
          <c:y val="0.15523370366375433"/>
          <c:w val="0.2011128368128296"/>
          <c:h val="0.1950819147384881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solidFill>
            <a:schemeClr val="bg2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0.85952</cdr:x>
      <cdr:y>0.31823</cdr:y>
    </cdr:from>
    <cdr:to>
      <cdr:x>0.98452</cdr:x>
      <cdr:y>0.40462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1F0777-5A2A-4254-BE8C-B5FB2616E10A}"/>
            </a:ext>
          </a:extLst>
        </cdr:cNvPr>
        <cdr:cNvSpPr txBox="1"/>
      </cdr:nvSpPr>
      <cdr:spPr>
        <a:xfrm xmlns:a="http://schemas.openxmlformats.org/drawingml/2006/main">
          <a:off x="9518650" y="1342119"/>
          <a:ext cx="1384298" cy="364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S" sz="1800" dirty="0">
              <a:latin typeface="Arial" panose="020B0604020202020204" pitchFamily="34" charset="0"/>
              <a:cs typeface="Arial" panose="020B0604020202020204" pitchFamily="34" charset="0"/>
            </a:rPr>
            <a:t>Profilaxis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248C-F8BE-43AC-B910-B1131989AF57}" type="datetimeFigureOut">
              <a:rPr lang="en-CA" smtClean="0"/>
              <a:t>2021-08-17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9C09-0639-464C-95EC-4EF91C0B1B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94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75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A8460-860E-4721-85E0-8E5DAD1587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9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6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2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2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37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5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64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A085-0EC0-445E-978C-6A42CD21ACD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38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2B87-0748-429C-B191-80D4919E64A6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646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9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US" altLang="en-US" dirty="0"/>
              <a:t>f</a:t>
            </a:r>
            <a:endParaRPr lang="en-US" altLang="en-US" dirty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33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67E17-D577-4400-B1EC-428122926F44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66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4EB48-028E-49B7-BBF4-26F014BFA40E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01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baseline="0" dirty="0">
              <a:solidFill>
                <a:srgbClr val="002060"/>
              </a:solidFill>
            </a:endParaRP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D100D-4B0B-4EF7-9BFF-A08170B57A8D}" type="slidenum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9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00" y="398463"/>
            <a:ext cx="3522663" cy="1981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6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F4C8D-05E8-48B3-9544-1E3751794436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40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22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31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19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35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64CC-BF85-D347-86FA-598DBA0A02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1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27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6D13E1-6885-4EA5-800F-A566DE7B9D5B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44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6075" y="706438"/>
            <a:ext cx="6280150" cy="3532187"/>
          </a:xfrm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3054" indent="-289636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8545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1963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5381" indent="-231709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F7EB2C-1F97-40B6-918A-1D5CEC6AA18C}" type="slidenum">
              <a:rPr lang="da-DK" altLang="en-US" b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da-DK" altLang="en-US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3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2C8D-E8DC-2348-8B22-3AD574B4975D}" type="slidenum">
              <a:rPr lang="es-ES_tradnl" smtClean="0">
                <a:solidFill>
                  <a:prstClr val="black"/>
                </a:solidFill>
              </a:rPr>
              <a:pPr/>
              <a:t>41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03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317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25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14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40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64CC-BF85-D347-86FA-598DBA0A0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26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261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32CDD-4EE4-4BF1-AC63-435BD85B7ABC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12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64122-A753-4278-9EDF-9D3931CBD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6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9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22-A753-4278-9EDF-9D3931CBDA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530F7-0699-481F-8C7D-BAC192151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9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61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29C1A57-6949-4704-AF27-AD456F66A8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0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915FE-CB0C-402D-B5FD-AE4367AFF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8394" y="0"/>
            <a:ext cx="2153606" cy="103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F0915-DCA0-4DEB-ACF9-1AF1269A2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776"/>
          <a:stretch/>
        </p:blipFill>
        <p:spPr>
          <a:xfrm>
            <a:off x="-1" y="6003985"/>
            <a:ext cx="12192000" cy="87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AC4B16-E359-4EAE-B94C-9D9F65CB150C}"/>
              </a:ext>
            </a:extLst>
          </p:cNvPr>
          <p:cNvSpPr txBox="1"/>
          <p:nvPr userDrawn="1"/>
        </p:nvSpPr>
        <p:spPr>
          <a:xfrm>
            <a:off x="591941" y="6178785"/>
            <a:ext cx="1087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noProof="0" dirty="0">
                <a:solidFill>
                  <a:schemeClr val="bg1"/>
                </a:solidFill>
              </a:rPr>
              <a:t>Guías de la FMH para el Tratamiento de la Hemofilia, </a:t>
            </a:r>
            <a:r>
              <a:rPr lang="es-ES" sz="2800" b="1" i="0" noProof="0" dirty="0">
                <a:solidFill>
                  <a:schemeClr val="bg1"/>
                </a:solidFill>
              </a:rPr>
              <a:t>3ª Edición</a:t>
            </a:r>
          </a:p>
        </p:txBody>
      </p:sp>
    </p:spTree>
    <p:extLst>
      <p:ext uri="{BB962C8B-B14F-4D97-AF65-F5344CB8AC3E}">
        <p14:creationId xmlns:p14="http://schemas.microsoft.com/office/powerpoint/2010/main" val="298768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E31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0" y="1"/>
            <a:ext cx="12206111" cy="6865937"/>
          </a:xfrm>
          <a:prstGeom prst="rect">
            <a:avLst/>
          </a:prstGeom>
        </p:spPr>
      </p:pic>
      <p:sp>
        <p:nvSpPr>
          <p:cNvPr id="5" name="AutoShape 4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AutoShape 6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AutoShape 8" descr="Image result for transparent WFH logo"/>
          <p:cNvSpPr>
            <a:spLocks noChangeAspect="1" noChangeArrowheads="1"/>
          </p:cNvSpPr>
          <p:nvPr userDrawn="1"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71047" y="0"/>
            <a:ext cx="8620955" cy="6865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94ADE-8BE1-40B5-9B98-233C859E2209}"/>
              </a:ext>
            </a:extLst>
          </p:cNvPr>
          <p:cNvSpPr/>
          <p:nvPr userDrawn="1"/>
        </p:nvSpPr>
        <p:spPr>
          <a:xfrm rot="5400000">
            <a:off x="-1649445" y="1643684"/>
            <a:ext cx="6841711" cy="3571045"/>
          </a:xfrm>
          <a:prstGeom prst="rect">
            <a:avLst/>
          </a:prstGeom>
          <a:solidFill>
            <a:srgbClr val="E31637"/>
          </a:solidFill>
          <a:ln>
            <a:solidFill>
              <a:srgbClr val="E318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333F95-B97C-4C55-BD78-D1B65971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A73E2C-CBCF-4EAD-9678-8D6043496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D1A6C7-6CDE-4F1C-B6C6-352CDD612BE6}"/>
              </a:ext>
            </a:extLst>
          </p:cNvPr>
          <p:cNvSpPr/>
          <p:nvPr userDrawn="1"/>
        </p:nvSpPr>
        <p:spPr>
          <a:xfrm rot="5400000">
            <a:off x="-1639802" y="1625686"/>
            <a:ext cx="6865940" cy="3614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213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732-66C3-AF47-99DC-2B6DA4C694F7}" type="slidenum">
              <a:rPr lang="en-US" smtClean="0"/>
              <a:pPr/>
              <a:t>‹#›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228" b="228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lyzarskekalhoty.cz/wp-content/uploads/2012/06/lyzarske-kalhoty-uvod-cervene.jpg" TargetMode="External"/><Relationship Id="rId7" Type="http://schemas.openxmlformats.org/officeDocument/2006/relationships/hyperlink" Target="http://www.google.ca/url?sa=i&amp;rct=j&amp;q=&amp;esrc=s&amp;source=images&amp;cd=&amp;cad=rja&amp;uact=8&amp;ved=0CAcQjRw&amp;url=http://www.123rf.com/photo_11049395_a-carpenter-at-work.html&amp;ei=q8pDVJ77OYGGyATL54H4Dg&amp;bvm=bv.77648437,d.aWw&amp;psig=AFQjCNE19JtpHThxXxXmqNP9uwcoRH6I5w&amp;ust=141381530061239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hyperlink" Target="http://middleschoolelite.com/wp-content/uploads/2010/09/Marquise_Walker_001.jpg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a/url?sa=i&amp;rct=j&amp;q=black+children+crying&amp;source=images&amp;cd=&amp;cad=rja&amp;docid=5iJ-G8GI2keC9M&amp;tbnid=_PMwRYhnchg3yM:&amp;ved=0CAUQjRw&amp;url=http://madamenoire.com/tag/babies/&amp;ei=tC5kUZidCYHF0gGEwoHQAw&amp;bvm=bv.44990110,d.dmg&amp;psig=AFQjCNFxSFM3e2q_VI6AjHbNnvREtEu7ZA&amp;ust=1365606331496732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ca/url?sa=i&amp;rct=j&amp;q=venopunctures+in+children&amp;source=images&amp;cd=&amp;cad=rja&amp;docid=nRLzL1waNTUGEM&amp;tbnid=es4fN_g009hPFM:&amp;ved=0CAUQjRw&amp;url=http://portal.pedagogy-inc.com/Demo/Content/111/2/2.aspx&amp;ei=WCNkUZ3PK4Wo4AOUvIGoAw&amp;bvm=bv.44990110,d.dmg&amp;psig=AFQjCNG7maJzRmz6koGBMCNInfu8bOo_5g&amp;ust=13656035219127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aDwpdtRyKEi8cM&amp;tbnid=wHKh2Z5LELvuWM:&amp;ved=0CAUQjRw&amp;url=http://www.iihl.org/&amp;ei=EW9lU7OWLcvTsATGg4CoDg&amp;bvm=bv.65788261,d.aWw&amp;psig=AFQjCNFzIbb7yf5F9lnCGgOySGg-yTnKQg&amp;ust=1399242813627739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22363"/>
            <a:ext cx="11811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Guías para el tratamiento de la hemofilia, para todos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284" y="3602038"/>
            <a:ext cx="10010274" cy="1655762"/>
          </a:xfrm>
        </p:spPr>
        <p:txBody>
          <a:bodyPr/>
          <a:lstStyle/>
          <a:p>
            <a:r>
              <a:rPr lang="es-US" dirty="0"/>
              <a:t>Una nueva y ambiciosa iniciativa de la Federación Mundial de Hemofilia</a:t>
            </a:r>
          </a:p>
        </p:txBody>
      </p:sp>
    </p:spTree>
    <p:extLst>
      <p:ext uri="{BB962C8B-B14F-4D97-AF65-F5344CB8AC3E}">
        <p14:creationId xmlns:p14="http://schemas.microsoft.com/office/powerpoint/2010/main" val="28348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6602879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7" y="1315504"/>
            <a:ext cx="2567605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4205A-23CD-407E-95E7-E80D26A5CE09}"/>
              </a:ext>
            </a:extLst>
          </p:cNvPr>
          <p:cNvSpPr/>
          <p:nvPr/>
        </p:nvSpPr>
        <p:spPr>
          <a:xfrm>
            <a:off x="9969500" y="2692400"/>
            <a:ext cx="1384301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E617B-A6BE-477C-9711-65D9AA907E9B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0F995-C1A5-4718-9077-285ACC2B1F6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461F1-B691-4455-9179-989BDFDA7B90}"/>
              </a:ext>
            </a:extLst>
          </p:cNvPr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ACE64AF-8DAF-4479-95AD-7FB0DA6A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a pedido con factor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enorme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s-US" sz="2600" dirty="0"/>
          </a:p>
        </p:txBody>
      </p:sp>
    </p:spTree>
    <p:extLst>
      <p:ext uri="{BB962C8B-B14F-4D97-AF65-F5344CB8AC3E}">
        <p14:creationId xmlns:p14="http://schemas.microsoft.com/office/powerpoint/2010/main" val="6771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75321887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80BEF-209D-415F-87B1-22C366702924}"/>
              </a:ext>
            </a:extLst>
          </p:cNvPr>
          <p:cNvSpPr txBox="1"/>
          <p:nvPr/>
        </p:nvSpPr>
        <p:spPr>
          <a:xfrm>
            <a:off x="7367844" y="1315504"/>
            <a:ext cx="28911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4617705-C073-425F-B9CF-9DD34A8C9763}"/>
              </a:ext>
            </a:extLst>
          </p:cNvPr>
          <p:cNvSpPr txBox="1"/>
          <p:nvPr/>
        </p:nvSpPr>
        <p:spPr>
          <a:xfrm>
            <a:off x="4505286" y="1315504"/>
            <a:ext cx="28911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DA9EB-DCD3-4BF9-BED9-3C86DD26C404}"/>
              </a:ext>
            </a:extLst>
          </p:cNvPr>
          <p:cNvSpPr txBox="1"/>
          <p:nvPr/>
        </p:nvSpPr>
        <p:spPr>
          <a:xfrm>
            <a:off x="2100647" y="1315504"/>
            <a:ext cx="2599689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ED3E233-8409-495E-846C-9E288F7B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263" y="4200377"/>
            <a:ext cx="1349125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-93%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962CF29-F487-4500-B689-7A81D63E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09877"/>
            <a:ext cx="1193800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-76%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30542D2-9C47-4E4C-8979-407B18E3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023" y="4009877"/>
            <a:ext cx="1185863" cy="510778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-82%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061268A-69D0-455A-9739-5D77E2FF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con factor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 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n-C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3E3A9-E0D0-4A3B-BF20-D8CF11154F9C}"/>
              </a:ext>
            </a:extLst>
          </p:cNvPr>
          <p:cNvSpPr txBox="1"/>
          <p:nvPr/>
        </p:nvSpPr>
        <p:spPr>
          <a:xfrm>
            <a:off x="10028825" y="2505670"/>
            <a:ext cx="16285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A pedido</a:t>
            </a:r>
          </a:p>
          <a:p>
            <a:endParaRPr lang="es-US" sz="1100" dirty="0"/>
          </a:p>
          <a:p>
            <a:r>
              <a:rPr lang="es-US" dirty="0"/>
              <a:t>Profilaxis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3C0D03B3-D849-4F0F-8AA7-77C1565794E1}"/>
              </a:ext>
            </a:extLst>
          </p:cNvPr>
          <p:cNvSpPr txBox="1">
            <a:spLocks/>
          </p:cNvSpPr>
          <p:nvPr/>
        </p:nvSpPr>
        <p:spPr>
          <a:xfrm>
            <a:off x="838198" y="235138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dirty="0"/>
              <a:t>Profilaxis con factor de T</a:t>
            </a:r>
            <a:r>
              <a:rPr lang="es-US" sz="3400" baseline="-25000" dirty="0"/>
              <a:t>1/2</a:t>
            </a:r>
            <a:r>
              <a:rPr lang="es-US" sz="3400" dirty="0"/>
              <a:t> estándar</a:t>
            </a:r>
            <a:br>
              <a:rPr lang="es-US" sz="3200" dirty="0"/>
            </a:br>
            <a:r>
              <a:rPr lang="es-US" sz="3200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 enorme mejoría en la calidad de vida</a:t>
            </a:r>
            <a:endParaRPr lang="es-US" sz="2800" dirty="0"/>
          </a:p>
        </p:txBody>
      </p:sp>
      <p:sp>
        <p:nvSpPr>
          <p:cNvPr id="24" name="Rectangle: Rounded Corners 23" descr="http://www.lyzarskekalhoty.cz/wp-content/uploads/2012/06/lyzarske-kalhoty-uvod-cervene-306x230.jpg">
            <a:hlinkClick r:id="rId3"/>
          </p:cNvPr>
          <p:cNvSpPr/>
          <p:nvPr/>
        </p:nvSpPr>
        <p:spPr>
          <a:xfrm>
            <a:off x="8259818" y="2351132"/>
            <a:ext cx="2906872" cy="2906668"/>
          </a:xfrm>
          <a:prstGeom prst="roundRect">
            <a:avLst/>
          </a:prstGeom>
          <a:blipFill>
            <a:blip r:embed="rId4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: Rounded Corners 25" descr="http://middleschoolelite.com/wp-content/uploads/2010/09/Marquise_Walker_001-300x200.jpg">
            <a:hlinkClick r:id="rId5"/>
          </p:cNvPr>
          <p:cNvSpPr/>
          <p:nvPr/>
        </p:nvSpPr>
        <p:spPr>
          <a:xfrm>
            <a:off x="4663692" y="2351132"/>
            <a:ext cx="2906872" cy="2906668"/>
          </a:xfrm>
          <a:prstGeom prst="roundRect">
            <a:avLst/>
          </a:prstGeom>
          <a:blipFill>
            <a:blip r:embed="rId6" cstate="print"/>
            <a:srcRect/>
            <a:stretch>
              <a:fillRect l="-48155" r="-1845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: Rounded Corners 27" descr="https://encrypted-tbn2.gstatic.com/images?q=tbn:ANd9GcTinZzYsVZv0xkuWzhwYRhgVeU4M_198Tyx2Eg1wuaNvzyraK7R">
            <a:hlinkClick r:id="rId7"/>
          </p:cNvPr>
          <p:cNvSpPr/>
          <p:nvPr/>
        </p:nvSpPr>
        <p:spPr>
          <a:xfrm>
            <a:off x="1067566" y="2351132"/>
            <a:ext cx="2906872" cy="2906668"/>
          </a:xfrm>
          <a:prstGeom prst="roundRect">
            <a:avLst/>
          </a:prstGeom>
          <a:blipFill>
            <a:blip r:embed="rId8" cstate="print"/>
            <a:srcRect/>
            <a:stretch>
              <a:fillRect t="-7086" b="-42914"/>
            </a:stretch>
          </a:blip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D5CDF-1206-4C34-BFF7-CE1F0F6A9205}"/>
              </a:ext>
            </a:extLst>
          </p:cNvPr>
          <p:cNvSpPr txBox="1"/>
          <p:nvPr/>
        </p:nvSpPr>
        <p:spPr>
          <a:xfrm>
            <a:off x="643445" y="5812725"/>
            <a:ext cx="24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+mn-cs"/>
              </a:rPr>
              <a:t>*Photographs used are with patient consent or are sourced from stock images </a:t>
            </a:r>
          </a:p>
        </p:txBody>
      </p:sp>
    </p:spTree>
    <p:extLst>
      <p:ext uri="{BB962C8B-B14F-4D97-AF65-F5344CB8AC3E}">
        <p14:creationId xmlns:p14="http://schemas.microsoft.com/office/powerpoint/2010/main" val="230830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48185" y="410939"/>
            <a:ext cx="8500380" cy="51741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PROFILAXIS ES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NORMA TERAPÉUTICA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400" b="1" i="0" u="none" strike="noStrike" kern="800" cap="all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3400" b="1" i="0" u="none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="1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800" cap="all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kumimoji="0" lang="en-US" sz="1800" b="1" i="0" u="none" strike="noStrike" kern="800" cap="all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sng" strike="noStrike" kern="800" cap="all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TODO LUGAR</a:t>
            </a: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11A1712D-8561-4B8C-8453-E6432865819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41975F6-1F25-4E71-8F6C-74E464D96009}"/>
              </a:ext>
            </a:extLst>
          </p:cNvPr>
          <p:cNvSpPr/>
          <p:nvPr/>
        </p:nvSpPr>
        <p:spPr>
          <a:xfrm>
            <a:off x="6840513" y="1774399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326E260E-409F-484D-BF92-5A7341E3872C}"/>
              </a:ext>
            </a:extLst>
          </p:cNvPr>
          <p:cNvSpPr/>
          <p:nvPr/>
        </p:nvSpPr>
        <p:spPr>
          <a:xfrm>
            <a:off x="6840513" y="4726501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9837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US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“Para pacientes con… hemofilia A o B grave, particularmente niños, la </a:t>
            </a:r>
            <a:r>
              <a:rPr lang="es-US" b="1" i="1" kern="0" cap="none" spc="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FMH recomienda la profilaxis periódica a largo plazo como la norma terapéutica…</a:t>
            </a:r>
            <a:r>
              <a:rPr kumimoji="0" lang="es-US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US" b="1" i="1" kern="0" cap="none" spc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Cuando la profilaxis no sea posible</a:t>
            </a:r>
            <a:r>
              <a:rPr kumimoji="0" lang="es-US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US" b="1" i="1" u="sng" kern="0" cap="none" spc="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terapia episódica (a pedido)</a:t>
            </a:r>
            <a:r>
              <a:rPr kumimoji="0" lang="es-US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US" b="1" i="1" kern="0" cap="none" spc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kumimoji="0" lang="es-US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el tratamiento esencial para hemorragias agudas, pero </a:t>
            </a:r>
            <a:r>
              <a:rPr kumimoji="0" lang="es-US" b="1" i="1" u="sng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EVITARÁ el daño articular a largo plazo.”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78304F6-C067-4BC7-954D-D43D13E083B1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 profilaxis es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 norma terapéutica en todo lugar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DBDF2D-740A-4385-867F-480A48DD26FA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0" name="Oval Callout 4">
            <a:extLst>
              <a:ext uri="{FF2B5EF4-FFF2-40B4-BE49-F238E27FC236}">
                <a16:creationId xmlns:a16="http://schemas.microsoft.com/office/drawing/2014/main" id="{F9A4598E-BF38-4207-8281-A68C50C0473C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</p:spTree>
    <p:extLst>
      <p:ext uri="{BB962C8B-B14F-4D97-AF65-F5344CB8AC3E}">
        <p14:creationId xmlns:p14="http://schemas.microsoft.com/office/powerpoint/2010/main" val="343214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3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8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kumimoji="0" lang="es-US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países con importantes restricciones en la atención médica, la </a:t>
            </a:r>
            <a:r>
              <a:rPr lang="es-US" b="1" i="1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FMH aun recomienda enfáticamente la profilaxis por sobre la terapia episódica (a pedido), </a:t>
            </a:r>
            <a:r>
              <a:rPr lang="es-US" b="1" i="1" cap="none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pero reconoce que </a:t>
            </a:r>
            <a:r>
              <a:rPr kumimoji="0" lang="es-US" b="1" i="1" u="sng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podría utilizarse una profilaxis menos intensiva</a:t>
            </a:r>
            <a:r>
              <a:rPr lang="es-US" b="1" i="1" u="sng" cap="none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.”</a:t>
            </a:r>
            <a:r>
              <a:rPr kumimoji="0" lang="es-US" b="1" i="1" u="sng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A412E32-C088-4038-AA61-F9AC0DBEA80B}"/>
              </a:ext>
            </a:extLst>
          </p:cNvPr>
          <p:cNvSpPr txBox="1">
            <a:spLocks/>
          </p:cNvSpPr>
          <p:nvPr/>
        </p:nvSpPr>
        <p:spPr>
          <a:xfrm>
            <a:off x="571499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 profilaxis es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 norma terapéutica en todo lugar</a:t>
            </a:r>
          </a:p>
        </p:txBody>
      </p:sp>
      <p:sp>
        <p:nvSpPr>
          <p:cNvPr id="15" name="Oval Callout 4">
            <a:extLst>
              <a:ext uri="{FF2B5EF4-FFF2-40B4-BE49-F238E27FC236}">
                <a16:creationId xmlns:a16="http://schemas.microsoft.com/office/drawing/2014/main" id="{65916315-9AFB-40CF-B519-4C8281F70B02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C7A1E-0D88-4B7B-B147-81F63EE012D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43697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08613" y="983489"/>
            <a:ext cx="7688301" cy="472800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…La FMH recomienda el </a:t>
            </a:r>
            <a:r>
              <a:rPr lang="es-US" b="1" i="1" u="sng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inicio precoz de la profilaxis</a:t>
            </a:r>
            <a:r>
              <a:rPr kumimoji="0" lang="es-US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</a:t>
            </a:r>
            <a:r>
              <a:rPr lang="es-US" b="1" i="1" cap="none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antes de la aparición de la enfermedad articular e idealmente antes de los 3 años de edad</a:t>
            </a:r>
            <a:r>
              <a:rPr kumimoji="0" lang="es-US" b="1" i="1" u="none" strike="noStrike" kern="800" cap="none" spc="30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 </a:t>
            </a:r>
          </a:p>
          <a:p>
            <a:pPr marL="0" marR="0" lvl="0" indent="0" algn="l" defTabSz="4572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b="1" i="1" u="none" strike="noStrike" kern="8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BE95D-D92A-4D44-8E10-3959E4B03233}"/>
              </a:ext>
            </a:extLst>
          </p:cNvPr>
          <p:cNvSpPr/>
          <p:nvPr/>
        </p:nvSpPr>
        <p:spPr>
          <a:xfrm>
            <a:off x="4810258" y="4427408"/>
            <a:ext cx="32360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 decir; profilaxis primaria)</a:t>
            </a:r>
            <a:endParaRPr kumimoji="0" lang="es-US" sz="20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07A14BA-F84D-4E78-87F4-94BCC7DDCEA8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  -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Inicio precoz</a:t>
            </a:r>
          </a:p>
        </p:txBody>
      </p:sp>
      <p:sp>
        <p:nvSpPr>
          <p:cNvPr id="17" name="Oval Callout 4">
            <a:extLst>
              <a:ext uri="{FF2B5EF4-FFF2-40B4-BE49-F238E27FC236}">
                <a16:creationId xmlns:a16="http://schemas.microsoft.com/office/drawing/2014/main" id="{3733738B-8386-4A9F-B6D4-EAE7836D4D3F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  <a:p>
            <a:pPr lvl="0" algn="ctr">
              <a:defRPr/>
            </a:pPr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034C5-E9AF-43A5-A416-81C0A2F01CC2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277136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AC5956-67BE-47C7-91A9-6D903883498A}"/>
              </a:ext>
            </a:extLst>
          </p:cNvPr>
          <p:cNvSpPr txBox="1">
            <a:spLocks/>
          </p:cNvSpPr>
          <p:nvPr/>
        </p:nvSpPr>
        <p:spPr>
          <a:xfrm>
            <a:off x="3908613" y="1201204"/>
            <a:ext cx="7688301" cy="4728002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1" u="sng" strike="noStrike" kern="8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02E984A-761E-4FD6-8E82-1E20FE6FA6BC}"/>
              </a:ext>
            </a:extLst>
          </p:cNvPr>
          <p:cNvSpPr txBox="1">
            <a:spLocks/>
          </p:cNvSpPr>
          <p:nvPr/>
        </p:nvSpPr>
        <p:spPr>
          <a:xfrm>
            <a:off x="3908614" y="1201204"/>
            <a:ext cx="7688301" cy="472800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s-US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“Para pacientes con hemofilia A o B, con un fenotipo grave (nótese que esto puede incluir a pacientes con hemofilia moderada), la </a:t>
            </a:r>
            <a:r>
              <a:rPr kumimoji="0" lang="es-US" b="1" i="1" u="sng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FMH recomienda enfáticamente que tales pacientes reciban profilaxis </a:t>
            </a:r>
            <a:r>
              <a:rPr kumimoji="0" lang="es-US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suficiente</a:t>
            </a:r>
            <a:r>
              <a:rPr kumimoji="0" lang="es-US" b="1" i="1" u="none" strike="noStrike" kern="1200" cap="none" spc="0" normalizeH="0" baseline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i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prevenir hemorragias en todo momento…</a:t>
            </a:r>
            <a:r>
              <a:rPr kumimoji="0" lang="es-US" b="1" i="1" u="sng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kumimoji="0" lang="es-US" b="1" i="1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B0BB7B4-87B0-41D2-9DC0-8B1CF43D4255}"/>
              </a:ext>
            </a:extLst>
          </p:cNvPr>
          <p:cNvSpPr txBox="1">
            <a:spLocks/>
          </p:cNvSpPr>
          <p:nvPr/>
        </p:nvSpPr>
        <p:spPr>
          <a:xfrm>
            <a:off x="571500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 –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 objetivo es prevenir todas las hemorragias</a:t>
            </a: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F51DEC2D-D0AF-4A10-A0D0-F23A70A7128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F7D19-A1E1-4F51-867D-97BB7DEC0C71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61653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383921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67844" y="1315504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29640" y="1457048"/>
            <a:ext cx="28911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1933038" y="1315504"/>
            <a:ext cx="2723509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7B66C86-5BAC-4527-B08E-1C7D9659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con factor de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sz="2800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  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0C2BE-C083-4103-96CC-49175DC315E2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C7C35-96F2-403A-B995-ABE0011FFAC9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71E7B-9D62-4B39-80BA-D0F29800F945}"/>
              </a:ext>
            </a:extLst>
          </p:cNvPr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C8076C-F9CC-424B-B21F-D09B46EACDD9}"/>
              </a:ext>
            </a:extLst>
          </p:cNvPr>
          <p:cNvSpPr/>
          <p:nvPr/>
        </p:nvSpPr>
        <p:spPr>
          <a:xfrm>
            <a:off x="3639845" y="396954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-76%</a:t>
            </a:r>
            <a:endParaRPr lang="en-CA" sz="20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095359-1594-4238-AB9F-F9A3DB79247E}"/>
              </a:ext>
            </a:extLst>
          </p:cNvPr>
          <p:cNvSpPr/>
          <p:nvPr/>
        </p:nvSpPr>
        <p:spPr>
          <a:xfrm>
            <a:off x="6501023" y="395198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-82%</a:t>
            </a:r>
            <a:endParaRPr lang="en-CA" sz="2000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9BAB93-C807-4A34-9662-9FF425EAD5B4}"/>
              </a:ext>
            </a:extLst>
          </p:cNvPr>
          <p:cNvSpPr/>
          <p:nvPr/>
        </p:nvSpPr>
        <p:spPr>
          <a:xfrm>
            <a:off x="9347200" y="4208574"/>
            <a:ext cx="1193801" cy="4616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-93%</a:t>
            </a:r>
            <a:endParaRPr lang="en-CA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E6784-90C0-4FFF-B484-236880896CD9}"/>
              </a:ext>
            </a:extLst>
          </p:cNvPr>
          <p:cNvSpPr txBox="1"/>
          <p:nvPr/>
        </p:nvSpPr>
        <p:spPr>
          <a:xfrm>
            <a:off x="9911346" y="2514687"/>
            <a:ext cx="1442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pedido</a:t>
            </a:r>
          </a:p>
          <a:p>
            <a:pPr algn="ctr"/>
            <a:endParaRPr lang="es-US" sz="9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s-US" sz="1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</a:t>
            </a:r>
            <a:endParaRPr kumimoji="0" lang="es-US" sz="1800" i="0" u="sng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4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14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768310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455150" y="1537223"/>
            <a:ext cx="28911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D4185A0-9EC5-4608-A7CC-7632C905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con factor de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sz="2800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  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958-AB69-4FC1-80FB-573D64405E38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63888-A519-4EA0-8E7F-81412F5D329F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B00F8-7D97-4196-A141-9C4742E36E2B}"/>
              </a:ext>
            </a:extLst>
          </p:cNvPr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DD25E-CB3C-4FB9-A044-6D39AA07ECE7}"/>
              </a:ext>
            </a:extLst>
          </p:cNvPr>
          <p:cNvSpPr txBox="1"/>
          <p:nvPr/>
        </p:nvSpPr>
        <p:spPr>
          <a:xfrm>
            <a:off x="9969500" y="3056880"/>
            <a:ext cx="111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Profilaxis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9E7F2-8A51-944D-9B89-44C4FD5F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74742" y="1106862"/>
            <a:ext cx="4042511" cy="5217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808369" cy="109007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US" dirty="0"/>
              <a:t>Guías de la FMH para el tratamiento de la hemofilia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F09F4-0E4B-421D-89A7-61BE5E96C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sz="900" b="1" i="1" u="none" strike="noStrike" baseline="0" dirty="0"/>
              <a:t>Todas las recomendaciones están basadas en consenso</a:t>
            </a:r>
            <a:r>
              <a:rPr lang="en-US" sz="900" b="1" i="1" u="none" strike="noStrike" baseline="0" dirty="0"/>
              <a:t>.</a:t>
            </a:r>
          </a:p>
          <a:p>
            <a:r>
              <a:rPr lang="it-IT" sz="900" dirty="0"/>
              <a:t>Srivastava A et al. </a:t>
            </a:r>
            <a:r>
              <a:rPr lang="it-IT" sz="900" dirty="0" err="1"/>
              <a:t>Haemophilia</a:t>
            </a:r>
            <a:r>
              <a:rPr lang="it-IT" sz="900" dirty="0"/>
              <a:t>. 2020;26(Suppl 6):1–158.</a:t>
            </a:r>
            <a:r>
              <a:rPr lang="en-US" dirty="0"/>
              <a:t> 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5"/>
            <a:ext cx="2844800" cy="11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054131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414491" y="1542485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BC0A2697-F2F9-4078-A46D-14F5B255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con factor de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sz="2800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  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n-C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D4974-F674-40B8-A8D9-E0D150095CB7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A5565-5C66-46A9-A383-89E8A5B2A87D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824DD-14A8-4A14-8818-B8D2D40EB2F8}"/>
              </a:ext>
            </a:extLst>
          </p:cNvPr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8F1B9C-806F-4449-8F45-50D5C13DAF1F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US" sz="3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¡No es suficiente!</a:t>
            </a:r>
            <a:endParaRPr kumimoji="0" lang="es-US" sz="3600" b="1" i="0" u="sng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9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C39B09-1D58-464D-A827-54BC80161F3D}"/>
              </a:ext>
            </a:extLst>
          </p:cNvPr>
          <p:cNvSpPr/>
          <p:nvPr/>
        </p:nvSpPr>
        <p:spPr>
          <a:xfrm>
            <a:off x="9347200" y="5360476"/>
            <a:ext cx="2844800" cy="104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28FE41-162A-4F53-AD7C-BC81A51CB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449444"/>
              </p:ext>
            </p:extLst>
          </p:nvPr>
        </p:nvGraphicFramePr>
        <p:xfrm>
          <a:off x="558801" y="1643418"/>
          <a:ext cx="11074400" cy="42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4AB07E5-2F1E-4B97-B02C-2C81B9FA32C1}"/>
              </a:ext>
            </a:extLst>
          </p:cNvPr>
          <p:cNvSpPr txBox="1"/>
          <p:nvPr/>
        </p:nvSpPr>
        <p:spPr>
          <a:xfrm>
            <a:off x="7396404" y="1505138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B30C411-D461-4549-80E4-FAB5427286D6}"/>
              </a:ext>
            </a:extLst>
          </p:cNvPr>
          <p:cNvSpPr txBox="1"/>
          <p:nvPr/>
        </p:nvSpPr>
        <p:spPr>
          <a:xfrm>
            <a:off x="4505286" y="1505087"/>
            <a:ext cx="289111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Todas las hemorragias pediátricas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AB294F-0005-4943-BF5E-000F2C9327CC}"/>
              </a:ext>
            </a:extLst>
          </p:cNvPr>
          <p:cNvSpPr txBox="1"/>
          <p:nvPr/>
        </p:nvSpPr>
        <p:spPr>
          <a:xfrm>
            <a:off x="2100648" y="1505087"/>
            <a:ext cx="2230718" cy="1323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Hemorragias articulares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Adultas + pediátricas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2975A-1E10-479B-999F-63EEF5F333AB}"/>
              </a:ext>
            </a:extLst>
          </p:cNvPr>
          <p:cNvSpPr/>
          <p:nvPr/>
        </p:nvSpPr>
        <p:spPr>
          <a:xfrm>
            <a:off x="9969500" y="2293257"/>
            <a:ext cx="1349125" cy="36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own Arrow 1">
            <a:extLst>
              <a:ext uri="{FF2B5EF4-FFF2-40B4-BE49-F238E27FC236}">
                <a16:creationId xmlns:a16="http://schemas.microsoft.com/office/drawing/2014/main" id="{8F1F096E-536D-4781-96DE-F3AE30E9D527}"/>
              </a:ext>
            </a:extLst>
          </p:cNvPr>
          <p:cNvSpPr/>
          <p:nvPr/>
        </p:nvSpPr>
        <p:spPr bwMode="auto">
          <a:xfrm>
            <a:off x="3632036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86400EDA-BF1F-4E1E-90D8-9998469BA7FF}"/>
              </a:ext>
            </a:extLst>
          </p:cNvPr>
          <p:cNvSpPr/>
          <p:nvPr/>
        </p:nvSpPr>
        <p:spPr bwMode="auto">
          <a:xfrm>
            <a:off x="6476507" y="4038270"/>
            <a:ext cx="654627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E2EDD98A-3C53-4D7D-88F0-3090BAC5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Profilaxis con factor de T</a:t>
            </a:r>
            <a:r>
              <a:rPr lang="es-US" baseline="-25000" dirty="0"/>
              <a:t>1/2</a:t>
            </a:r>
            <a:r>
              <a:rPr lang="es-US" dirty="0"/>
              <a:t> estándar</a:t>
            </a:r>
            <a:br>
              <a:rPr lang="en-US" dirty="0"/>
            </a:br>
            <a:r>
              <a:rPr lang="en-CA" sz="2800" dirty="0"/>
              <a:t>	</a:t>
            </a:r>
            <a:r>
              <a:rPr lang="es-US" sz="2800" dirty="0">
                <a:solidFill>
                  <a:schemeClr val="accent1"/>
                </a:solidFill>
                <a:sym typeface="Wingdings" pitchFamily="2" charset="2"/>
              </a:rPr>
              <a:t>  enorme </a:t>
            </a:r>
            <a:r>
              <a:rPr lang="es-US" sz="2800" dirty="0">
                <a:solidFill>
                  <a:schemeClr val="accent1"/>
                </a:solidFill>
              </a:rPr>
              <a:t> en las hemorragias</a:t>
            </a:r>
            <a:endParaRPr lang="en-C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359F6-1E8B-4128-A844-043F420157EF}"/>
              </a:ext>
            </a:extLst>
          </p:cNvPr>
          <p:cNvSpPr txBox="1"/>
          <p:nvPr/>
        </p:nvSpPr>
        <p:spPr>
          <a:xfrm>
            <a:off x="2406322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AAF17-F812-451A-BEC5-9ACF8E4D7B04}"/>
              </a:ext>
            </a:extLst>
          </p:cNvPr>
          <p:cNvSpPr txBox="1"/>
          <p:nvPr/>
        </p:nvSpPr>
        <p:spPr>
          <a:xfrm>
            <a:off x="5356186" y="5900733"/>
            <a:ext cx="2098964" cy="78319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intermedia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13FA5F-1341-49D6-A43F-283A7909AD7C}"/>
              </a:ext>
            </a:extLst>
          </p:cNvPr>
          <p:cNvSpPr txBox="1"/>
          <p:nvPr/>
        </p:nvSpPr>
        <p:spPr>
          <a:xfrm>
            <a:off x="8206645" y="5900733"/>
            <a:ext cx="2098964" cy="783193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Dosis completa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17449C-F9A0-4D02-B0AB-8940CC3FC208}"/>
              </a:ext>
            </a:extLst>
          </p:cNvPr>
          <p:cNvSpPr/>
          <p:nvPr/>
        </p:nvSpPr>
        <p:spPr>
          <a:xfrm>
            <a:off x="2588654" y="3039414"/>
            <a:ext cx="5630870" cy="90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US" sz="36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¡No es suficiente!</a:t>
            </a:r>
            <a:endParaRPr kumimoji="0" lang="es-US" sz="3600" b="1" i="0" u="sng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66D25C-FB13-41D7-9135-8BC80C1103D1}"/>
              </a:ext>
            </a:extLst>
          </p:cNvPr>
          <p:cNvSpPr/>
          <p:nvPr/>
        </p:nvSpPr>
        <p:spPr>
          <a:xfrm>
            <a:off x="8718997" y="4038270"/>
            <a:ext cx="2430266" cy="77810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Okey, pero</a:t>
            </a:r>
            <a:endParaRPr kumimoji="0" lang="es-US" sz="3200" b="1" i="0" u="sng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7BEBB-9BA0-4BAB-B9D2-3BC6B37A69A4}"/>
              </a:ext>
            </a:extLst>
          </p:cNvPr>
          <p:cNvSpPr txBox="1"/>
          <p:nvPr/>
        </p:nvSpPr>
        <p:spPr>
          <a:xfrm>
            <a:off x="10116552" y="3039414"/>
            <a:ext cx="151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/>
              <a:t>Profilaxis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>
            <a:extLst>
              <a:ext uri="{FF2B5EF4-FFF2-40B4-BE49-F238E27FC236}">
                <a16:creationId xmlns:a16="http://schemas.microsoft.com/office/drawing/2014/main" id="{10291E93-3C17-4092-B1DC-EC4E9157F0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s-US" dirty="0"/>
              <a:t>Profilaxis de dosis completa con </a:t>
            </a:r>
            <a:r>
              <a:rPr lang="es-US" b="1" dirty="0">
                <a:solidFill>
                  <a:schemeClr val="accent1"/>
                </a:solidFill>
              </a:rPr>
              <a:t>FVIII de VME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A5409-EF55-4C12-98A5-8C5FB83633DF}"/>
              </a:ext>
            </a:extLst>
          </p:cNvPr>
          <p:cNvGrpSpPr/>
          <p:nvPr/>
        </p:nvGrpSpPr>
        <p:grpSpPr>
          <a:xfrm>
            <a:off x="1018243" y="1306286"/>
            <a:ext cx="10158854" cy="5137704"/>
            <a:chOff x="7938" y="795338"/>
            <a:chExt cx="12179463" cy="6159600"/>
          </a:xfrm>
        </p:grpSpPr>
        <p:pic>
          <p:nvPicPr>
            <p:cNvPr id="316419" name="Picture 2" descr="http://www.iihl.org/Media/Default/Images/2014-calendar-templa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9463" cy="6159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s-US" altLang="en-US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182 agujas)</a:t>
            </a:r>
          </a:p>
        </p:txBody>
      </p:sp>
    </p:spTree>
    <p:extLst>
      <p:ext uri="{BB962C8B-B14F-4D97-AF65-F5344CB8AC3E}">
        <p14:creationId xmlns:p14="http://schemas.microsoft.com/office/powerpoint/2010/main" val="27511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 descr="http://1.bp.blogspot.com/-VUbmaONMXE4/TcGS0XGgWyI/AAAAAAAAAVs/uGDVclXmlzU/s1600/P4041562.JPG"/>
          <p:cNvSpPr/>
          <p:nvPr/>
        </p:nvSpPr>
        <p:spPr>
          <a:xfrm>
            <a:off x="637684" y="1946457"/>
            <a:ext cx="3341587" cy="3341351"/>
          </a:xfrm>
          <a:prstGeom prst="roundRect">
            <a:avLst/>
          </a:prstGeom>
          <a:blipFill>
            <a:blip r:embed="rId3" cstate="print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: Rounded Corners 31" descr="http://www.pedagogy-inc.com/PedagogyInc/media/ClassMedia/BasicsV2/crying-child.jpg">
            <a:hlinkClick r:id="rId4"/>
          </p:cNvPr>
          <p:cNvSpPr/>
          <p:nvPr/>
        </p:nvSpPr>
        <p:spPr>
          <a:xfrm>
            <a:off x="4425206" y="1946457"/>
            <a:ext cx="3341587" cy="3341351"/>
          </a:xfrm>
          <a:prstGeom prst="roundRect">
            <a:avLst/>
          </a:prstGeom>
          <a:blipFill>
            <a:blip r:embed="rId5" cstate="print"/>
            <a:srcRect/>
            <a:stretch>
              <a:fillRect t="-8000" b="-8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: Rounded Corners 33" descr="http://cdn.madamenoire.com/wp-content/uploads/2013/02/shutterstock_11777008.jpg">
            <a:hlinkClick r:id="rId6"/>
          </p:cNvPr>
          <p:cNvSpPr/>
          <p:nvPr/>
        </p:nvSpPr>
        <p:spPr>
          <a:xfrm>
            <a:off x="8212729" y="1946457"/>
            <a:ext cx="3341587" cy="3341351"/>
          </a:xfrm>
          <a:prstGeom prst="roundRect">
            <a:avLst/>
          </a:prstGeom>
          <a:blipFill>
            <a:blip r:embed="rId7" cstate="print"/>
            <a:srcRect/>
            <a:stretch>
              <a:fillRect t="-25000" b="-25000"/>
            </a:stretch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noFill/>
        </p:spPr>
        <p:txBody>
          <a:bodyPr>
            <a:normAutofit/>
          </a:bodyPr>
          <a:lstStyle/>
          <a:p>
            <a:r>
              <a:rPr lang="es-US" dirty="0"/>
              <a:t>¡Incluso una sola aguja es difícil! </a:t>
            </a:r>
          </a:p>
        </p:txBody>
      </p:sp>
      <p:sp>
        <p:nvSpPr>
          <p:cNvPr id="9" name="Up Arrow 8"/>
          <p:cNvSpPr/>
          <p:nvPr/>
        </p:nvSpPr>
        <p:spPr>
          <a:xfrm>
            <a:off x="804311" y="3550824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CA" sz="2397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978197" y="3559629"/>
            <a:ext cx="958923" cy="575353"/>
          </a:xfrm>
          <a:prstGeom prst="upArrow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63" y="4274418"/>
            <a:ext cx="3931584" cy="50231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219170">
              <a:defRPr sz="2397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US" sz="2000" b="1" dirty="0">
                <a:solidFill>
                  <a:schemeClr val="tx1"/>
                </a:solidFill>
              </a:rPr>
              <a:t>Marcas de punciones venosas</a:t>
            </a:r>
          </a:p>
        </p:txBody>
      </p:sp>
      <p:sp>
        <p:nvSpPr>
          <p:cNvPr id="12" name="Rectangle 11"/>
          <p:cNvSpPr/>
          <p:nvPr/>
        </p:nvSpPr>
        <p:spPr>
          <a:xfrm rot="389324">
            <a:off x="1929751" y="2830369"/>
            <a:ext cx="865356" cy="9718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69325" y="2362770"/>
            <a:ext cx="863031" cy="958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3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6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FD6-E6C3-4211-A4D0-3B9E935779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s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1B577D-0FA9-4F15-8D9D-83DF5BD9B14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16419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2" name="TextBox 251">
            <a:extLst>
              <a:ext uri="{FF2B5EF4-FFF2-40B4-BE49-F238E27FC236}">
                <a16:creationId xmlns:a16="http://schemas.microsoft.com/office/drawing/2014/main" id="{DBCCB5E2-1B96-46AE-B93A-7DF1D59E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s-US" altLang="en-US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182 agujas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5" name="Rectangle: Rounded Corners 254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1CB1FD69-A222-4B8E-B7F5-41816CD266A2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6" name="Rectangle: Rounded Corners 255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09B4D2CF-B312-432C-AD78-36E130D5C742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5148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8" name="Rectangle 13"/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US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Dosis saltadas</a:t>
            </a:r>
            <a:endParaRPr kumimoji="0" lang="es-US" altLang="en-US" sz="4400" b="1" i="0" u="none" strike="noStrike" kern="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B536000-DF73-4BF2-B69F-F84C5FBB89C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1DB7A5DF-1469-485A-9DAC-94CD0242A6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4270B-D387-48CA-B7F6-347FE8F4FBC8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324611" name="Picture 2" descr="http://www.iihl.org/Media/Default/Images/2014-calendar-templat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Multiply 1"/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Multiply 228"/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Multiply 251"/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Multiply 252"/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Multiply 253"/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Multiply 254"/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Multiply 255"/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Multiply 256"/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Multiply 257"/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Multiply 258"/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Multiply 259"/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Multiply 260"/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Multiply 261"/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Multiply 262"/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Multiply 263"/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Multiply 264"/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Multiply 265"/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Multiply 268"/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Rectangle 269"/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Rectangle 269">
              <a:extLst>
                <a:ext uri="{FF2B5EF4-FFF2-40B4-BE49-F238E27FC236}">
                  <a16:creationId xmlns:a16="http://schemas.microsoft.com/office/drawing/2014/main" id="{FD6F2E37-9BB2-4DAB-A055-6C4467E7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29139"/>
              <a:ext cx="1011100" cy="26247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Rectangle 269">
              <a:extLst>
                <a:ext uri="{FF2B5EF4-FFF2-40B4-BE49-F238E27FC236}">
                  <a16:creationId xmlns:a16="http://schemas.microsoft.com/office/drawing/2014/main" id="{794B9202-3E5E-40AC-92B2-9399870E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273801"/>
              <a:ext cx="1041670" cy="32702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Rectangle 269">
              <a:extLst>
                <a:ext uri="{FF2B5EF4-FFF2-40B4-BE49-F238E27FC236}">
                  <a16:creationId xmlns:a16="http://schemas.microsoft.com/office/drawing/2014/main" id="{0469BE62-1B65-4A93-812B-B9741D18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491162"/>
              <a:ext cx="1126096" cy="2714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Rectangle 269">
              <a:extLst>
                <a:ext uri="{FF2B5EF4-FFF2-40B4-BE49-F238E27FC236}">
                  <a16:creationId xmlns:a16="http://schemas.microsoft.com/office/drawing/2014/main" id="{9D27F259-B0B4-4BE1-8071-058F05344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26187"/>
              <a:ext cx="1032938" cy="2619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Rectangle 269">
              <a:extLst>
                <a:ext uri="{FF2B5EF4-FFF2-40B4-BE49-F238E27FC236}">
                  <a16:creationId xmlns:a16="http://schemas.microsoft.com/office/drawing/2014/main" id="{C441548C-DC84-4A60-BD8F-C855A2A49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10288"/>
              <a:ext cx="978963" cy="2619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69">
              <a:extLst>
                <a:ext uri="{FF2B5EF4-FFF2-40B4-BE49-F238E27FC236}">
                  <a16:creationId xmlns:a16="http://schemas.microsoft.com/office/drawing/2014/main" id="{7FAB33CD-91C8-4DC1-A703-737E1658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17963"/>
              <a:ext cx="1069410" cy="2603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69">
              <a:extLst>
                <a:ext uri="{FF2B5EF4-FFF2-40B4-BE49-F238E27FC236}">
                  <a16:creationId xmlns:a16="http://schemas.microsoft.com/office/drawing/2014/main" id="{0DB9DE8D-E029-42CE-A3E1-1CB94817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070599"/>
              <a:ext cx="1100457" cy="2889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269">
              <a:extLst>
                <a:ext uri="{FF2B5EF4-FFF2-40B4-BE49-F238E27FC236}">
                  <a16:creationId xmlns:a16="http://schemas.microsoft.com/office/drawing/2014/main" id="{DCF024A8-BD88-4498-8D8D-09414D75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04577"/>
              <a:ext cx="1069445" cy="25544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69">
              <a:extLst>
                <a:ext uri="{FF2B5EF4-FFF2-40B4-BE49-F238E27FC236}">
                  <a16:creationId xmlns:a16="http://schemas.microsoft.com/office/drawing/2014/main" id="{4EE02543-8ECF-4357-9ABB-119BC569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76763"/>
              <a:ext cx="1012677" cy="2460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269">
              <a:extLst>
                <a:ext uri="{FF2B5EF4-FFF2-40B4-BE49-F238E27FC236}">
                  <a16:creationId xmlns:a16="http://schemas.microsoft.com/office/drawing/2014/main" id="{131E8F50-C646-4ABA-A53E-565CA7DB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9139"/>
              <a:ext cx="978702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Rectangle 269">
              <a:extLst>
                <a:ext uri="{FF2B5EF4-FFF2-40B4-BE49-F238E27FC236}">
                  <a16:creationId xmlns:a16="http://schemas.microsoft.com/office/drawing/2014/main" id="{FA41C634-24CC-4E4A-84D3-53C92B254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837022"/>
              <a:ext cx="1059259" cy="19865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5B9873B7-8E72-47D2-8A5A-D84CA754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731126"/>
              <a:ext cx="1067069" cy="31014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269">
              <a:extLst>
                <a:ext uri="{FF2B5EF4-FFF2-40B4-BE49-F238E27FC236}">
                  <a16:creationId xmlns:a16="http://schemas.microsoft.com/office/drawing/2014/main" id="{D2F841B4-366A-4597-B0A2-12A8A98F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2049463"/>
              <a:ext cx="1034882" cy="2590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269">
              <a:extLst>
                <a:ext uri="{FF2B5EF4-FFF2-40B4-BE49-F238E27FC236}">
                  <a16:creationId xmlns:a16="http://schemas.microsoft.com/office/drawing/2014/main" id="{B194117F-F525-470E-B814-1FCE2956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942" y="1587499"/>
              <a:ext cx="1022483" cy="20055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269">
              <a:extLst>
                <a:ext uri="{FF2B5EF4-FFF2-40B4-BE49-F238E27FC236}">
                  <a16:creationId xmlns:a16="http://schemas.microsoft.com/office/drawing/2014/main" id="{807BD534-AAF6-480F-A1AA-061BB360A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92288"/>
              <a:ext cx="948006" cy="22304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269">
              <a:extLst>
                <a:ext uri="{FF2B5EF4-FFF2-40B4-BE49-F238E27FC236}">
                  <a16:creationId xmlns:a16="http://schemas.microsoft.com/office/drawing/2014/main" id="{3E217036-971E-4E5B-A079-17E1378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84449"/>
              <a:ext cx="1014269" cy="231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269">
              <a:extLst>
                <a:ext uri="{FF2B5EF4-FFF2-40B4-BE49-F238E27FC236}">
                  <a16:creationId xmlns:a16="http://schemas.microsoft.com/office/drawing/2014/main" id="{62C592BF-1E06-41B8-93FE-8D4FBB138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775076"/>
              <a:ext cx="1009116" cy="2730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269">
              <a:extLst>
                <a:ext uri="{FF2B5EF4-FFF2-40B4-BE49-F238E27FC236}">
                  <a16:creationId xmlns:a16="http://schemas.microsoft.com/office/drawing/2014/main" id="{997E9FD6-30A8-4709-A0F1-FC9B2F43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491162"/>
              <a:ext cx="1009920" cy="2841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3915" y="2233057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B3F3D7B8-D3A5-431E-8ECD-E51F4BC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Rectangle 13">
            <a:extLst>
              <a:ext uri="{FF2B5EF4-FFF2-40B4-BE49-F238E27FC236}">
                <a16:creationId xmlns:a16="http://schemas.microsoft.com/office/drawing/2014/main" id="{5D757C1E-B760-456E-A2C9-94A2E9EB6A78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Dosis saltadas</a:t>
            </a: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Multiplication Sign 267">
            <a:extLst>
              <a:ext uri="{FF2B5EF4-FFF2-40B4-BE49-F238E27FC236}">
                <a16:creationId xmlns:a16="http://schemas.microsoft.com/office/drawing/2014/main" id="{4600BA3D-D80A-4106-A803-D2FF9191B396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717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DD8F926-D231-4103-96D9-230EF475F2D9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73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4DA97315-A51A-4443-8241-A9F27C6BC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BDB5717-D54B-4E94-8AF1-88EEA1AFC919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9B73FCC-D8D5-407B-B4E5-5F0E0F3F1EC6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96376D24-3E12-4060-8E10-B9377793C3D5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6C2BDC7-A801-4CEF-B859-E4652843B20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B93957B9-F385-4BEF-9003-81A04BA7A6BD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31F16604-5AAA-4282-AF99-7773052A7C68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E89D275-74D3-4A6D-A8A8-98FD94E7996F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55523E-7A0A-45B4-8997-D533CA8013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D85F5D4-D524-4174-B0F9-689B3769B05C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9FCA2012-28B9-490E-A8C7-3C047540D2BF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03B690F-5691-4D88-8C48-F51633815DA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CE3E2EE-02AB-4F9B-8E84-71D1F2BA929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06D4D3C-5FBC-4F0D-8C92-60FEE5BA0870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659ECE9-06B1-47DF-875B-35B1A282A459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15943B89-B08C-41FB-9611-C19E66A32F18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ACBB60C7-BCCA-4C3B-AC6C-98680B1209D7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55D75E06-67A6-4263-BCC9-9E9B47449C8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74F7355-42DF-4E21-8809-7311A09005EC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D8AA1A5B-A3D5-4BA7-B684-DA7869DED9C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733615F-6F9D-45AF-94BF-A9245EEA044C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F955857-2E75-42F0-8D20-4FE1D957AA61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DB498A76-D021-4479-A7D7-5626EDC008C2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EFA6993A-18C6-4C03-AC6D-6639B4B6583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6E27A2A7-4967-428F-A47D-407EC303E0BD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FBA1584A-9866-4DEF-9852-2FDDB8C39CDA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AA0E84BD-F0AF-40DB-B2BB-35FE5D7C79BA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1E2E04F-9C49-4A43-B8AB-4BBC9BA177E7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F72A028-DC2A-4EB6-BAEA-89442E3C29B6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E38E78A-3C67-4E8A-857D-6F7D9E4A5567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CE147E5-5B0C-4D75-AA1B-2E2C958771B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B569D6F6-1184-4EDC-B6F3-982CA21F8551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DE948B0-C28C-40B7-8BD7-C99E6D372F0D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AC82066-BB88-487F-9134-2A711904D09C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D268925-7A9A-4E00-9DD6-03322C4D9BA6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06AEE2A5-494A-4865-81F3-CF92C83AC04C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F3AF8E5C-3F96-47B6-BA7B-B45C427C24CD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E105934A-1897-4EA6-BF7A-D7D881F3711F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A3AEE7AE-E455-4192-A1EA-AFFDB47DFA1B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0409419C-8C5F-47B2-9EC0-82E193322AF4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7942EF41-DCF1-4250-80F0-587A098DC6E0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D25A4FF3-B35A-41ED-81EC-0BFB1802CBFA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E1FAE446-60DF-4DFA-B1D1-384C1F04E2E1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E6A1E75E-452E-4ABF-8EC1-B9B9D6E65204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CEFB13BB-903D-45D5-B880-CC411D7C533E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D68AC432-1366-4379-B628-19423CA49A3D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CE778107-1374-416A-ADDE-36E093188F2A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CA88AB5-89CE-4CDC-8901-6E26DC083544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1E995A1F-79C3-4E52-B146-EC743131D111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26D05AB3-2562-47AE-B02A-092A46737302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91E4115-8A3C-4721-9DCD-36DBBCDE2270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1B9EB467-6A09-4CE0-861F-07F25D17F28B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23BAF8B-1622-4B52-8CA5-603F641A8970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3B299C7E-1F77-4F03-AB01-DEE61ED014C8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9A90DCB-57F2-4E61-AB2B-8EB92D51F41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A26B3452-6B0D-41C7-BD10-247E23110EF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4B89997-7821-45BE-9700-30C95168E3E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31D8AE-EA51-4BB5-B48A-A4E8FD68322A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07CF1A39-B7A6-4C5A-BE2F-440F1BD58875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189F0C-E3E7-42C4-BAD7-9356CEBBDEEA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027187F4-B90B-4FDE-A346-11EE81C190DE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62AE48C-375E-4EEE-A7DD-63BE8F058EFB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B8541D55-7190-431F-82A0-20D2AF6B7E50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7206D171-0807-4025-A476-260545B6F24F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BBF9D200-FA3C-4C27-BED9-4FB3A8B29E4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2F2D9A1-95F0-4B12-8C0A-89D863008A7E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1A09E3A5-E6EC-491C-97C0-CFC9BEFDAFC2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E27FB52-FB93-4F35-B467-5FCEC99B9596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E751F8F0-39ED-4CE3-9F48-1208A47AF2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4EABBC0-A0DE-438E-A9C3-BEEE7DF417BA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61719C1-35F9-4A60-84EA-B83BDED8941E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B4B1C11-7442-44C8-87A0-D826228A6754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94F37F7-BC6B-4D65-99F1-E43B349A019E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18857C-8866-40FE-A354-2469A98365F4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D419D3A-B0B3-4FDE-9AAF-DD89DEF87ACD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381C72-DB4B-4349-BE7C-586EE8F616A4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58FA4A9-DB8E-4A50-BAEC-8C7F4A23F03F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648ADE92-618B-43FF-ABE1-0ACB282452BF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D1DFEA2-EE2A-46CD-8172-0C71005E9EC4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0AD46D4-399C-45BD-8EBF-3CCF6057FA74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B948DCEA-328F-4F14-983B-10AFE0474C07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66A4BFA-49FF-4FED-B572-DD55B10D6EA2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08982810-1A2A-4799-B740-0A23B2499C4A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E958C150-09DC-488C-8F27-0D310A110332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B5EC8C4C-A927-4A6F-9CC8-FE19AB1CB4AD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816B782B-B597-406F-BAB2-45CDF79E37C1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85B0ECE1-0ECD-4BD5-AF1B-55FA6FCF9BFA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1B5605C4-5073-42C4-8722-4DC72B048311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3F111AAF-6B3A-4223-9059-2E742EC45632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DE8D2B79-18FB-48D7-879D-474C96F8EAC7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2EA36249-A507-4EB0-BDF7-3632A7A9EBFA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45F16040-BFDC-4B6F-BF43-1E0F9A6B67CA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AEBC8A8-1306-4E6A-A7A9-9D2874DFC4B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82FE159-7461-4AC6-B15C-B31865AA5AC5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F53E80F8-C919-4719-8995-4B807FA2EDFA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9CFB817E-B6E7-48B0-A2FD-5AF93A36FB6F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F578606A-D015-4C4D-83AE-3DBA77829D49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C0E4C927-B63A-4F34-8AAD-FB2763C48C98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48D61CC7-4A77-4D04-B448-666535EE582D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992B342E-BA32-40AF-B874-A8F7C0D28C45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F1F05F79-D24E-4071-978F-63CA7EB8FF43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1025381-5047-4D52-A028-B42C828D9575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D540882-8D91-49F3-8D1F-154ED8AA9934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372C1AD-AF26-449D-B4BB-9C25CC4622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1925310B-414C-4BB2-8891-8D6B5FF7C089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CD0F8DC-8FB5-421F-99A9-B02569AB3466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F2F92B2-D2D4-4C31-B8B6-BEDD2BB6D319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C932685-D309-4A4C-9E69-7BFC6DCC4800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A795803-1447-4355-B178-17B5214A25F4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107C617E-97B5-428A-ABB3-8A4040B7357D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37346E-C97F-4B0C-8D4E-8C9E3CA0B048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586BBFB-2AD2-49E4-8380-79FB709D5E9C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F073415F-4589-4C87-BA7E-B61192159A3D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C626B6ED-641F-4A9C-AC7C-3C3C10843572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8AA90EA1-4495-4000-80BC-D085AB7FECE6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5845A87A-D671-447E-ADB1-ABD502FDBC69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D60E0B0-D9BB-4BB0-BA79-51FDB291F64E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7DA92DFD-864B-4899-8AD3-AB19BE3821A2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F3242028-C13F-4C95-8D0F-5F3E7BAC0FCE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53584CF0-2986-4FB8-944E-030A5CFE33B1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EB3FB2C0-880C-4649-8C7D-F7E08196B981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2B33A572-95B2-42CB-AC88-A88FE1246F50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E122E8A-2058-490D-A620-4B1BC6955173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CF1068D0-FBCD-402B-BFF0-D990A7247951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65617B4E-7BD1-4C41-AE6C-B1E884B260B8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56372291-BD4B-4DDB-A625-C7B51384C643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8F75B74A-CB83-4A5C-BDC4-20415EDAFF25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DED3418-459C-4664-86CF-62DC03E28057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12CFB856-F98D-420A-BA6E-B39DCC698640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4C2E2F3D-160C-4DB5-96E2-9A8A8D904CC5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EAED817C-7E07-4B92-99D0-36D7DA89D111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AF77B127-A931-4B1C-9103-C188FF394A0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E756B8D1-57B3-477A-9830-667D6F1FD11C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0A70094D-7340-4BF5-AECA-6CDBFE39592D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D5F1392-602A-4138-9A88-01D76485AD4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820FE540-A92F-4940-A1EA-266DCB1019C1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E5DDE3F-5F36-44EC-84CF-3904E5339D2E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4F7CD5B-2BC1-42A0-8B31-0B7B31EF507D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E54C4321-2CE4-4D5F-95CA-1FF1CC4F9B4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C8514302-88F3-4FC7-B1DA-6F9BE8116147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21BB74F4-FCCF-4D8E-80C4-B7731D04F1B1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E8736FA6-45DC-4E2A-8CB6-6C8883240B0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3DF07BE-FF38-418A-AC98-4F9B5D91588F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01BE564-FC83-4124-AFB9-77D7F5F61A6B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7DD6AB37-653B-4610-9DDC-BDAA7D93B508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56A99124-B0E3-49C3-906B-C74BF464E53E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C4921A3-FE6E-41C6-B329-7FF82A7EE556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BA16BE8A-1337-49C1-8080-3879AC1A4A11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0C0DCA29-2945-44C2-9313-01D8B434BC85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EE11FD6-478B-4411-80FD-A405E480F2D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2D8192E-B75E-43E8-8868-E86357D65F5A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8E054614-6C01-42DE-A942-B3FCD1B08A5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0F31BE31-08DF-43DA-8F66-946C31FF3596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E96F673-D09C-4B32-8C31-F44C8B542D4B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808FF53-D64C-4D82-B113-F5723C95092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FD091B32-7847-45E5-8725-524517D56187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1D73578-606F-4FC5-B84C-822359113710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D0EE8153-3C08-4C73-B611-4701EAF9322C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9915BC76-8267-435A-B73E-7769D5B0C761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B3678C4B-B922-4036-989C-C8343312FD34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719D0271-1B37-4E46-80DA-788ADA9095EB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3A17D8F5-9174-4F08-8A4E-9B2B61828CEA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AE15D3ED-549A-43EC-AE45-D7D754183A20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9087E701-EA02-4BA9-BAAC-C860810CEAC5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A4BA9EB8-9A9E-4C41-8AE5-EEF27C866C50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FCB8B907-D7DF-4E82-AB83-BB8D1F2E0C6D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A3E8A6EE-9C46-4301-97B3-B7994D6E85B4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2A8338AF-3FA2-4962-A738-85E0BCB5FBFE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63BE4779-EC2F-4EF8-BDE0-B4FCB56215D8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B1AE7178-6C11-4DA0-92E6-781053A4557A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85A08A28-46A6-49A8-A8B9-2DCD52B7D80C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7F89F0E-FC06-42B5-AFC3-87634F894469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875F52B8-86F7-4C19-8A02-419E8BE4E3EF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2734E199-E31B-4E76-B845-EF411CBF6FFD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46F8C6A5-720D-4B24-9B39-38571B9B53C6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6AFB3C1E-E575-4AD6-8ECF-DE652255250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45E9254-C1A6-4689-9F03-06412BCCD96B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5637D69F-DB9D-4E6A-B98A-4278FBB95B2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ABAEC1B4-F894-4656-B776-21D19B88E7E3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E10529F-E4DE-4AE8-BF57-E4E674674447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05EF6062-B735-4A5C-8C9B-2A6C46075DD0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D84B4FDC-4776-4320-856D-5635A09792D6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4" name="Multiply 1">
              <a:extLst>
                <a:ext uri="{FF2B5EF4-FFF2-40B4-BE49-F238E27FC236}">
                  <a16:creationId xmlns:a16="http://schemas.microsoft.com/office/drawing/2014/main" id="{E268D4FC-6C69-4A4D-A3EE-EC96CB0FDC5E}"/>
                </a:ext>
              </a:extLst>
            </p:cNvPr>
            <p:cNvSpPr/>
            <p:nvPr/>
          </p:nvSpPr>
          <p:spPr>
            <a:xfrm>
              <a:off x="1184275" y="1389063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Multiply 228">
              <a:extLst>
                <a:ext uri="{FF2B5EF4-FFF2-40B4-BE49-F238E27FC236}">
                  <a16:creationId xmlns:a16="http://schemas.microsoft.com/office/drawing/2014/main" id="{F9B39D6F-A136-4150-AB3F-BC1ECBD7F4FC}"/>
                </a:ext>
              </a:extLst>
            </p:cNvPr>
            <p:cNvSpPr/>
            <p:nvPr/>
          </p:nvSpPr>
          <p:spPr>
            <a:xfrm>
              <a:off x="6551613" y="1931988"/>
              <a:ext cx="546100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Multiply 251">
              <a:extLst>
                <a:ext uri="{FF2B5EF4-FFF2-40B4-BE49-F238E27FC236}">
                  <a16:creationId xmlns:a16="http://schemas.microsoft.com/office/drawing/2014/main" id="{4DE5B471-1425-4B21-B770-A9A00D45EC10}"/>
                </a:ext>
              </a:extLst>
            </p:cNvPr>
            <p:cNvSpPr/>
            <p:nvPr/>
          </p:nvSpPr>
          <p:spPr>
            <a:xfrm>
              <a:off x="1158875" y="24511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Multiply 252">
              <a:extLst>
                <a:ext uri="{FF2B5EF4-FFF2-40B4-BE49-F238E27FC236}">
                  <a16:creationId xmlns:a16="http://schemas.microsoft.com/office/drawing/2014/main" id="{34AD0554-9828-4B31-943D-81164996EE0F}"/>
                </a:ext>
              </a:extLst>
            </p:cNvPr>
            <p:cNvSpPr/>
            <p:nvPr/>
          </p:nvSpPr>
          <p:spPr>
            <a:xfrm>
              <a:off x="3883025" y="165735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Multiply 253">
              <a:extLst>
                <a:ext uri="{FF2B5EF4-FFF2-40B4-BE49-F238E27FC236}">
                  <a16:creationId xmlns:a16="http://schemas.microsoft.com/office/drawing/2014/main" id="{CB399660-CDC9-447C-9549-612C30D10948}"/>
                </a:ext>
              </a:extLst>
            </p:cNvPr>
            <p:cNvSpPr/>
            <p:nvPr/>
          </p:nvSpPr>
          <p:spPr>
            <a:xfrm>
              <a:off x="4249738" y="2447925"/>
              <a:ext cx="547687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Multiply 254">
              <a:extLst>
                <a:ext uri="{FF2B5EF4-FFF2-40B4-BE49-F238E27FC236}">
                  <a16:creationId xmlns:a16="http://schemas.microsoft.com/office/drawing/2014/main" id="{AA5FAABC-E64C-48CA-8D31-1FEBE726EEFD}"/>
                </a:ext>
              </a:extLst>
            </p:cNvPr>
            <p:cNvSpPr/>
            <p:nvPr/>
          </p:nvSpPr>
          <p:spPr>
            <a:xfrm>
              <a:off x="8121650" y="2414588"/>
              <a:ext cx="547688" cy="484187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Multiply 255">
              <a:extLst>
                <a:ext uri="{FF2B5EF4-FFF2-40B4-BE49-F238E27FC236}">
                  <a16:creationId xmlns:a16="http://schemas.microsoft.com/office/drawing/2014/main" id="{FFCF5B5D-426A-48B5-9427-C73DDF267687}"/>
                </a:ext>
              </a:extLst>
            </p:cNvPr>
            <p:cNvSpPr/>
            <p:nvPr/>
          </p:nvSpPr>
          <p:spPr>
            <a:xfrm>
              <a:off x="10399713" y="1689100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Multiply 256">
              <a:extLst>
                <a:ext uri="{FF2B5EF4-FFF2-40B4-BE49-F238E27FC236}">
                  <a16:creationId xmlns:a16="http://schemas.microsoft.com/office/drawing/2014/main" id="{0F5C661E-8560-420F-B41D-98C018FAD4E6}"/>
                </a:ext>
              </a:extLst>
            </p:cNvPr>
            <p:cNvSpPr/>
            <p:nvPr/>
          </p:nvSpPr>
          <p:spPr>
            <a:xfrm>
              <a:off x="1952625" y="36401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Multiply 257">
              <a:extLst>
                <a:ext uri="{FF2B5EF4-FFF2-40B4-BE49-F238E27FC236}">
                  <a16:creationId xmlns:a16="http://schemas.microsoft.com/office/drawing/2014/main" id="{BE2D6D86-3FFE-4FBD-A121-11A7D50F9D54}"/>
                </a:ext>
              </a:extLst>
            </p:cNvPr>
            <p:cNvSpPr/>
            <p:nvPr/>
          </p:nvSpPr>
          <p:spPr>
            <a:xfrm>
              <a:off x="6950075" y="367030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Multiply 258">
              <a:extLst>
                <a:ext uri="{FF2B5EF4-FFF2-40B4-BE49-F238E27FC236}">
                  <a16:creationId xmlns:a16="http://schemas.microsoft.com/office/drawing/2014/main" id="{F911F79F-F792-408E-B5F9-71123375F267}"/>
                </a:ext>
              </a:extLst>
            </p:cNvPr>
            <p:cNvSpPr/>
            <p:nvPr/>
          </p:nvSpPr>
          <p:spPr>
            <a:xfrm>
              <a:off x="1181100" y="5432425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Multiply 259">
              <a:extLst>
                <a:ext uri="{FF2B5EF4-FFF2-40B4-BE49-F238E27FC236}">
                  <a16:creationId xmlns:a16="http://schemas.microsoft.com/office/drawing/2014/main" id="{187FB932-B3AE-4A0C-ABCF-F12A7220B614}"/>
                </a:ext>
              </a:extLst>
            </p:cNvPr>
            <p:cNvSpPr/>
            <p:nvPr/>
          </p:nvSpPr>
          <p:spPr>
            <a:xfrm>
              <a:off x="10029825" y="3619500"/>
              <a:ext cx="547688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Multiply 260">
              <a:extLst>
                <a:ext uri="{FF2B5EF4-FFF2-40B4-BE49-F238E27FC236}">
                  <a16:creationId xmlns:a16="http://schemas.microsoft.com/office/drawing/2014/main" id="{879A2A3E-3B28-49C0-ACC6-8C60B94E07F9}"/>
                </a:ext>
              </a:extLst>
            </p:cNvPr>
            <p:cNvSpPr/>
            <p:nvPr/>
          </p:nvSpPr>
          <p:spPr>
            <a:xfrm>
              <a:off x="9678988" y="393382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Multiply 261">
              <a:extLst>
                <a:ext uri="{FF2B5EF4-FFF2-40B4-BE49-F238E27FC236}">
                  <a16:creationId xmlns:a16="http://schemas.microsoft.com/office/drawing/2014/main" id="{44907E8A-343E-4AFE-B0A1-AE02DB88FF2F}"/>
                </a:ext>
              </a:extLst>
            </p:cNvPr>
            <p:cNvSpPr/>
            <p:nvPr/>
          </p:nvSpPr>
          <p:spPr>
            <a:xfrm>
              <a:off x="7207250" y="4451350"/>
              <a:ext cx="547688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Multiply 262">
              <a:extLst>
                <a:ext uri="{FF2B5EF4-FFF2-40B4-BE49-F238E27FC236}">
                  <a16:creationId xmlns:a16="http://schemas.microsoft.com/office/drawing/2014/main" id="{3198E687-2985-41A5-BE3F-3A752C1C2A29}"/>
                </a:ext>
              </a:extLst>
            </p:cNvPr>
            <p:cNvSpPr/>
            <p:nvPr/>
          </p:nvSpPr>
          <p:spPr>
            <a:xfrm>
              <a:off x="10809288" y="6251575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Multiply 263">
              <a:extLst>
                <a:ext uri="{FF2B5EF4-FFF2-40B4-BE49-F238E27FC236}">
                  <a16:creationId xmlns:a16="http://schemas.microsoft.com/office/drawing/2014/main" id="{E5272DD8-978B-4886-9CB8-DEB3C235A018}"/>
                </a:ext>
              </a:extLst>
            </p:cNvPr>
            <p:cNvSpPr/>
            <p:nvPr/>
          </p:nvSpPr>
          <p:spPr>
            <a:xfrm>
              <a:off x="9663113" y="5972175"/>
              <a:ext cx="546100" cy="484188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Multiply 264">
              <a:extLst>
                <a:ext uri="{FF2B5EF4-FFF2-40B4-BE49-F238E27FC236}">
                  <a16:creationId xmlns:a16="http://schemas.microsoft.com/office/drawing/2014/main" id="{2E13DB01-E2C0-4229-B5D6-09F77CC0D501}"/>
                </a:ext>
              </a:extLst>
            </p:cNvPr>
            <p:cNvSpPr/>
            <p:nvPr/>
          </p:nvSpPr>
          <p:spPr>
            <a:xfrm>
              <a:off x="7289800" y="5976938"/>
              <a:ext cx="546100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Multiply 265">
              <a:extLst>
                <a:ext uri="{FF2B5EF4-FFF2-40B4-BE49-F238E27FC236}">
                  <a16:creationId xmlns:a16="http://schemas.microsoft.com/office/drawing/2014/main" id="{9468C62C-B549-4C6F-9588-82AB3E2A5994}"/>
                </a:ext>
              </a:extLst>
            </p:cNvPr>
            <p:cNvSpPr/>
            <p:nvPr/>
          </p:nvSpPr>
          <p:spPr>
            <a:xfrm>
              <a:off x="4249738" y="5408613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Multiply 268">
              <a:extLst>
                <a:ext uri="{FF2B5EF4-FFF2-40B4-BE49-F238E27FC236}">
                  <a16:creationId xmlns:a16="http://schemas.microsoft.com/office/drawing/2014/main" id="{D06855A1-A279-46DC-97FF-77BB15DB87C6}"/>
                </a:ext>
              </a:extLst>
            </p:cNvPr>
            <p:cNvSpPr/>
            <p:nvPr/>
          </p:nvSpPr>
          <p:spPr>
            <a:xfrm>
              <a:off x="4576763" y="6238875"/>
              <a:ext cx="547687" cy="482600"/>
            </a:xfrm>
            <a:prstGeom prst="mathMultiply">
              <a:avLst/>
            </a:prstGeom>
            <a:solidFill>
              <a:srgbClr val="00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269">
              <a:extLst>
                <a:ext uri="{FF2B5EF4-FFF2-40B4-BE49-F238E27FC236}">
                  <a16:creationId xmlns:a16="http://schemas.microsoft.com/office/drawing/2014/main" id="{AF60B17A-93B3-4D61-A62D-69CE24B8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505" y="2071939"/>
              <a:ext cx="766762" cy="23653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3" name="Rectangle 269">
              <a:extLst>
                <a:ext uri="{FF2B5EF4-FFF2-40B4-BE49-F238E27FC236}">
                  <a16:creationId xmlns:a16="http://schemas.microsoft.com/office/drawing/2014/main" id="{7B392654-ECA0-49ED-AFBF-78C8D08AE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331" y="2543175"/>
              <a:ext cx="974994" cy="24844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Rectangle 269">
              <a:extLst>
                <a:ext uri="{FF2B5EF4-FFF2-40B4-BE49-F238E27FC236}">
                  <a16:creationId xmlns:a16="http://schemas.microsoft.com/office/drawing/2014/main" id="{4CE9D4BB-2ACF-46B1-812B-06801544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543" y="63642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Rectangle 269">
              <a:extLst>
                <a:ext uri="{FF2B5EF4-FFF2-40B4-BE49-F238E27FC236}">
                  <a16:creationId xmlns:a16="http://schemas.microsoft.com/office/drawing/2014/main" id="{3874D054-6826-4082-A598-5CD0E18B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437" y="55260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Rectangle 269">
              <a:extLst>
                <a:ext uri="{FF2B5EF4-FFF2-40B4-BE49-F238E27FC236}">
                  <a16:creationId xmlns:a16="http://schemas.microsoft.com/office/drawing/2014/main" id="{3A5CBF90-A763-40BD-A038-6A95151E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1125" y="63515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Rectangle 269">
              <a:extLst>
                <a:ext uri="{FF2B5EF4-FFF2-40B4-BE49-F238E27FC236}">
                  <a16:creationId xmlns:a16="http://schemas.microsoft.com/office/drawing/2014/main" id="{1C761ED4-A958-46EF-919E-F95BFFAF9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237" y="61356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Rectangle 269">
              <a:extLst>
                <a:ext uri="{FF2B5EF4-FFF2-40B4-BE49-F238E27FC236}">
                  <a16:creationId xmlns:a16="http://schemas.microsoft.com/office/drawing/2014/main" id="{8A1EC3A9-BE3A-49C5-8410-6A375BF8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638" y="4087017"/>
              <a:ext cx="1000522" cy="1912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Rectangle 269">
              <a:extLst>
                <a:ext uri="{FF2B5EF4-FFF2-40B4-BE49-F238E27FC236}">
                  <a16:creationId xmlns:a16="http://schemas.microsoft.com/office/drawing/2014/main" id="{6E94B491-F725-446E-BA79-BCFC793C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4625" y="6122989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Rectangle 269">
              <a:extLst>
                <a:ext uri="{FF2B5EF4-FFF2-40B4-BE49-F238E27FC236}">
                  <a16:creationId xmlns:a16="http://schemas.microsoft.com/office/drawing/2014/main" id="{42CC0E44-150E-474B-BA15-96318477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8638" y="3744911"/>
              <a:ext cx="924966" cy="21510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269">
              <a:extLst>
                <a:ext uri="{FF2B5EF4-FFF2-40B4-BE49-F238E27FC236}">
                  <a16:creationId xmlns:a16="http://schemas.microsoft.com/office/drawing/2014/main" id="{CB1CCDA5-D0F3-4B96-9F41-828A342F2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961" y="4525962"/>
              <a:ext cx="1012677" cy="2968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Rectangle 269">
              <a:extLst>
                <a:ext uri="{FF2B5EF4-FFF2-40B4-BE49-F238E27FC236}">
                  <a16:creationId xmlns:a16="http://schemas.microsoft.com/office/drawing/2014/main" id="{05CE6114-FBF5-45CA-94EF-BC5EF1FA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718" y="2522536"/>
              <a:ext cx="853636" cy="24313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3" name="Rectangle 269">
              <a:extLst>
                <a:ext uri="{FF2B5EF4-FFF2-40B4-BE49-F238E27FC236}">
                  <a16:creationId xmlns:a16="http://schemas.microsoft.com/office/drawing/2014/main" id="{E3610315-29DB-4EDF-AFA4-495E3F4E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138" y="3727450"/>
              <a:ext cx="1026960" cy="3082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Rectangle 269">
              <a:extLst>
                <a:ext uri="{FF2B5EF4-FFF2-40B4-BE49-F238E27FC236}">
                  <a16:creationId xmlns:a16="http://schemas.microsoft.com/office/drawing/2014/main" id="{1959E416-3E9C-402F-A16A-727552F2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7743" y="180473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269">
              <a:extLst>
                <a:ext uri="{FF2B5EF4-FFF2-40B4-BE49-F238E27FC236}">
                  <a16:creationId xmlns:a16="http://schemas.microsoft.com/office/drawing/2014/main" id="{383DFCCA-3352-40EB-AE86-3D25AB2C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360" y="1982550"/>
              <a:ext cx="928540" cy="3259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269">
              <a:extLst>
                <a:ext uri="{FF2B5EF4-FFF2-40B4-BE49-F238E27FC236}">
                  <a16:creationId xmlns:a16="http://schemas.microsoft.com/office/drawing/2014/main" id="{24F805EE-DEE9-4F23-A77C-5FD6A7A0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739" y="1541404"/>
              <a:ext cx="1004361" cy="2342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269">
              <a:extLst>
                <a:ext uri="{FF2B5EF4-FFF2-40B4-BE49-F238E27FC236}">
                  <a16:creationId xmlns:a16="http://schemas.microsoft.com/office/drawing/2014/main" id="{6C9D55D4-3C4D-48F5-813C-38542B299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018" y="1765300"/>
              <a:ext cx="997214" cy="2500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269">
              <a:extLst>
                <a:ext uri="{FF2B5EF4-FFF2-40B4-BE49-F238E27FC236}">
                  <a16:creationId xmlns:a16="http://schemas.microsoft.com/office/drawing/2014/main" id="{AB65DFF7-CF7D-4D07-875F-A2C8F8EF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345" y="2529139"/>
              <a:ext cx="960705" cy="28708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Rectangle 269">
              <a:extLst>
                <a:ext uri="{FF2B5EF4-FFF2-40B4-BE49-F238E27FC236}">
                  <a16:creationId xmlns:a16="http://schemas.microsoft.com/office/drawing/2014/main" id="{39474530-3701-4BD8-AF76-B7DE4651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37" y="3798888"/>
              <a:ext cx="921813" cy="249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Rectangle 269">
              <a:extLst>
                <a:ext uri="{FF2B5EF4-FFF2-40B4-BE49-F238E27FC236}">
                  <a16:creationId xmlns:a16="http://schemas.microsoft.com/office/drawing/2014/main" id="{BAAA7DF6-21D3-4CB3-9D08-A65A47836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06" y="5538788"/>
              <a:ext cx="766761" cy="2365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Riesgo</a:t>
              </a:r>
              <a:endParaRPr kumimoji="0" lang="en-C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2" name="Rectangle 13">
            <a:extLst>
              <a:ext uri="{FF2B5EF4-FFF2-40B4-BE49-F238E27FC236}">
                <a16:creationId xmlns:a16="http://schemas.microsoft.com/office/drawing/2014/main" id="{D7323B5E-6319-4877-B3CD-295439655F7C}"/>
              </a:ext>
            </a:extLst>
          </p:cNvPr>
          <p:cNvSpPr txBox="1">
            <a:spLocks noChangeArrowheads="1"/>
          </p:cNvSpPr>
          <p:nvPr/>
        </p:nvSpPr>
        <p:spPr bwMode="auto">
          <a:xfrm rot="20111480">
            <a:off x="3453981" y="3383423"/>
            <a:ext cx="4727829" cy="7858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altLang="en-US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Dosis saltadas</a:t>
            </a: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Multiplication Sign 232">
            <a:extLst>
              <a:ext uri="{FF2B5EF4-FFF2-40B4-BE49-F238E27FC236}">
                <a16:creationId xmlns:a16="http://schemas.microsoft.com/office/drawing/2014/main" id="{1DBF6683-C7CB-4FE9-9254-B05A616EE9F0}"/>
              </a:ext>
            </a:extLst>
          </p:cNvPr>
          <p:cNvSpPr/>
          <p:nvPr/>
        </p:nvSpPr>
        <p:spPr>
          <a:xfrm rot="20307793" flipH="1">
            <a:off x="3514081" y="4055954"/>
            <a:ext cx="819777" cy="115804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0" name="Rectangle: Rounded Corners 26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0556D13-65D4-4BD4-ADC6-C8721B894BB5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1" name="Rectangle: Rounded Corners 27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F9EB89-3933-48F4-A85F-C5254AF4D368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8" name="Title 1">
            <a:extLst>
              <a:ext uri="{FF2B5EF4-FFF2-40B4-BE49-F238E27FC236}">
                <a16:creationId xmlns:a16="http://schemas.microsoft.com/office/drawing/2014/main" id="{71A3D0EA-A7A6-4217-9556-43F3DE4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1" y="225425"/>
            <a:ext cx="10515599" cy="109007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E5D6330-F4A0-448C-909A-E4E2F718FC82}"/>
              </a:ext>
            </a:extLst>
          </p:cNvPr>
          <p:cNvSpPr txBox="1"/>
          <p:nvPr/>
        </p:nvSpPr>
        <p:spPr>
          <a:xfrm>
            <a:off x="2058793" y="5170262"/>
            <a:ext cx="972699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pacientes necesitan productos que les permitan </a:t>
            </a:r>
            <a:r>
              <a:rPr kumimoji="0" lang="es-US" sz="40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menos infusiones</a:t>
            </a:r>
          </a:p>
        </p:txBody>
      </p:sp>
    </p:spTree>
    <p:extLst>
      <p:ext uri="{BB962C8B-B14F-4D97-AF65-F5344CB8AC3E}">
        <p14:creationId xmlns:p14="http://schemas.microsoft.com/office/powerpoint/2010/main" val="1094721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7D5745F-BE93-4823-9AE2-E1A8E17FB94B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7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2DB525A6-FF11-4647-AB50-56846CED2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B655F92-6141-442C-8B91-8D9D6078A8E6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5D15BF4-07CC-4F79-8308-1F73CE32EBDC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780DF38-9193-4485-BE21-E27BCBD02407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967F7AE-454C-4A9B-85C4-79E5D1C03B50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B7398A3-6F21-4178-97EB-1E6111D6C2F0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A873685-BF7E-4C71-8C9F-C0A8213CA200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BEBC6EB-083B-4EBB-9E09-593A4AF6C43C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5831513-CDB4-4FA8-A4D2-D0EA3DB3FAA5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789D7D8-1549-4DEC-8F6D-74EE7C07E5B4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DAD50AF-420B-4D47-9039-4F4407CE235A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B96FE3C-09A5-408B-BD67-E09DFB80F372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C0A94CF-5964-4403-8D3F-E3586EF1013C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427BBC5-FEF2-476B-AB19-03FB7F2D437D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16FBE76-4D3C-4015-8294-6F3337879A80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289252F-485F-43DD-A9F3-BA51DAFE6DB4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23D2C79-6AEE-428E-8289-85EB2F35FC8C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DD5AEAC-FCE1-48A0-9ED2-AC9173012586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5978222C-DC91-4746-8A4F-39B5D2F9CDC5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4B81C94-EDEF-46FF-B6C9-20AB3D2048DE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86479513-080A-49CE-885F-EE7988EA7CB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4AAB3C3D-C2B9-49EC-A505-6960D23E47D5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88B5A440-DC9A-4953-955B-B4D7F5F088BB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DF5489E-6977-4478-BACD-4F7F142D3FA9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D8A76B1-15A4-46B2-947C-BC77A39D0A77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FFB785-EDC5-43D4-A032-31E49CFE8C45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6F4C29A7-9808-4E06-8074-C68482578BF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1FA23B8-91FE-4233-B512-0DD0CC0E12D8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9D61204-4408-4568-8C86-0B792AF27B93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30140CC-9AC6-4F31-9DBB-54636225FC40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1431174-40A0-4D1A-947A-407DE350F5E9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BC571E67-BA02-4DF1-BF1E-9C39274F4588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89D9B61-3793-447D-B1DE-E7ABDD6C6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3612236-E866-474D-B011-3299EE0DAF07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A51F33B-994C-4D5D-ABAF-6D4749227D3F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822029F-9B1B-4C7A-8D79-F3C8B276E918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AEA07187-7D34-4B36-BE21-E655B4E18354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9DD7DB2-AFBF-4225-9731-F7E3F83DBEA9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B8B57799-3673-4344-87AE-103F57F775B3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3072E8B-7F7C-4CFB-93B9-7A99F8AC0018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B5590B04-06CE-4B32-9271-3EA614FC2777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65EF17A-30A5-4656-8172-9064135B7635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2CDBB7-C42B-4B49-82FA-CCE0BA77064F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2C6B1DA8-5CF9-4A34-92A2-89AE4A683D9D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AA4681B-D932-4920-867C-9A354F55C28F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FEFA2685-1805-4A6B-84D3-8933B4BE1CCB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7645F8D-297F-439A-8DE7-779920122272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0497C2AD-41DA-4F06-87EC-9001436581B0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FD612DC3-78E0-4DB0-8DC1-3093272CCD69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8F463C8-DB32-469B-9F16-2926DDCB4CE3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569FA15-187E-4C09-B6DA-4B02EBD86F6E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493FF509-8D99-40A4-AB2C-07D228E4BEA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E5FA14A-C104-4419-824A-81573B84BDE8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AB90AF1-0152-4ED5-B114-072687540A51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CF31615-E1BF-4C5D-BD27-BAB88912EE36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8FAEA513-4DC6-424F-A7D9-BA90615086D0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D027E661-ECE9-4DA2-8153-5A5F5AE69E5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242D4375-3027-48B2-B96E-EBD164F50900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057117B5-FB36-4B32-8C98-164448FF48B2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8423B819-2961-4A2E-AC8E-331BB74C0A3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420ACEA6-D655-4BC1-919F-140D8B9F4BF2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636744C8-E38E-4038-B065-1BEA27316327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09AECC0C-8670-4F9F-9338-76BED3D592FC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27CEE73A-8773-46CA-99A8-2C93DAB6B7AB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609F343-61C7-4168-B020-3336083E122A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18D09108-9F43-4B32-98EB-B742DADE9E66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12380F9F-2454-487D-A31D-75B05C2C64FC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5B7A3D9-B14B-4068-8B6A-F16797B43EEB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283598C1-23A0-4CAC-9925-1700A66A9398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06EC1560-3E72-49F7-9F5C-1C304EA0F1BB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935F4B2F-CC6E-4036-9F6A-1268FDEFF817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3A54B29F-726E-44E0-9061-2B3CDE014CDC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DC38963A-CC89-4E41-965B-1F3477E38AFF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D3A0A677-4981-4A6A-B9DA-6D27B809C93C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28DA5E-047C-4057-A7DB-9D85B149FD7E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66AEF0-F130-4053-B7BE-D984FD84463C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44A20C3D-4FA4-4125-9872-2DE5C3364175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ECFBB44-3855-40D4-8E1C-A2C59D3F4832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AC550D1-A885-49CD-8C53-AB5F8A26795A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E96ABEF4-8278-4552-92F7-6A8F56130DD1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84C2D972-50AB-4698-98CC-3A121A107886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E8CB3BE4-4ABD-41A0-B1EE-5CB74F19DACB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2816755B-A827-4B91-A8F4-27BE7130679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72A92833-4BEC-4CFA-B13C-4B58B39253E6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ADB120EB-1D6A-4794-8F49-53060830A5A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A1DE900-DA44-4292-9DAF-40CCB3151904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C3FF18E1-4EFB-4D94-8E08-FFB37BE77446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B5B951E0-B53E-46F3-8482-C5627A623A5E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09D73029-CB3B-4ED6-B0D4-E9993E57A973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D929505-DA0C-480A-B281-CB42B69594FD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E349A45D-18C5-4985-85D3-C9B9A7FB222E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980BB000-FC25-4674-BE49-244BB83512A8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A7F3C71B-FF50-4128-8CCD-0DD16EE2CABB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A4C7B7EA-7B09-488E-9710-8364D4304041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680D8E83-C94B-4EAD-BE3F-B472DB43C64E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964D4A64-37F6-48C2-ABEC-B95716AF4A5B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D4037AB1-749D-4210-9EE0-D739333A5D0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7B648438-5B09-4C28-9F4D-52B40CEB45C9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DBA2FB47-D097-4DBB-B8A6-A222ABA8DD35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87E8E8E-729E-47DB-BBFF-E9FAC8654B9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6DE4D59-FAA2-4E86-98B4-40841580EFB7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24D4BA1D-D18C-4877-BBAC-EB8C6CE7AA4C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BD9DAB6A-56C5-4AE2-9D5D-76BEDE3743B6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346F0A38-9C13-481E-B057-9540AE9ECD96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75EE1A46-8C03-42C4-98AB-446F18A39073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1FD4CB6-F5B3-434B-AFFE-A75C916B071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BDC6915F-8EB3-4E7B-BF89-F8E24224AF7A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6A7B830E-EA7A-4C71-B0CC-BB5F0E7EE31D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69EA684-B666-4FDB-9042-A3904CD1D4B1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C224952C-F680-4926-81DB-371155638F90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88C536E1-3B99-4801-B034-7259549AA7C6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726B673-6012-412C-90D1-D489B95600AD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CC5A9BC-544F-4CCD-99E1-C5935EC8F447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5AB88A3A-4E14-4F9C-A5CE-A281F98E3F80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F3DDC12-6095-4A8D-ACB4-D41B05800702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C8E8E9C-28B7-4006-941E-D59AB03AE81B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B0C7941E-BC4F-437B-B55D-842B7020693D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3C1A414-E396-4DFF-B2C3-BE3CDD93D0EE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C94E7E5-00B8-4155-A5D9-0103DBAE17D1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6C0E6F5E-A5DD-42EB-A5BD-54F8620847B3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8D574AA-D203-4113-AC43-F1769F1404E5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7501572-A3D3-47A8-93BD-658AA8046453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B3F048AA-507D-418C-9717-E31578DB445B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649AF7FD-AC72-4EFA-8B45-68710F87F834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B7602E36-498F-426E-A466-81032D5FCABC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89B5FD6-4CAB-4B05-9EE6-719A64C9C479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B0B39832-3913-4746-A32E-98BB320CFE34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56EC1B82-C87D-46A9-A6C2-0E30E08E0132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3825D20-1905-4AF6-87B3-7DD6AECC142F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7780C755-E30E-4BFD-9D55-21E0A79C691D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75675434-798E-4D61-AC48-D1B2270DD50D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C14F592B-2684-44D4-8447-C9AE7B429880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A11C488D-59C7-49CF-A14B-5509848D7527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42AA8E9-41B4-42BC-9E7A-B742414E7DDC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E6962DF5-7D43-4E84-A298-9F8BBF21788A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31DE5743-47F0-42CE-A9EE-9241BACF23AF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03460EDC-1D12-407D-96EC-DB943B9D1E15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198C057-8A59-4B73-B71E-DB91ED99ABB5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C5D614E8-E435-44EC-AAEE-F00CFC50DC7D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0195A32C-B52C-4A20-AEE3-38344ED330BE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6D293DC6-743D-42D6-90F9-E0BFEC64C0A9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8FA6FCA-8D45-414A-A8C4-84D67727E8CB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86DAF6DC-26AC-4728-82F1-96400B40CC7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D7A16BF-5C6D-43AB-82CB-F2C7275F640E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BE1DF6E-6184-4D14-BA70-4A5B298EE10B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DE7F9B9-7D90-4113-90D7-1C9214C6DCF8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8C1DAF9-F423-440C-B91F-6C0803725DFC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8BEB1BB6-767E-46E3-AD39-942788152AEA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264F046-E346-400F-B709-8304ACBB725B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F03E8F-94D2-4385-A28D-B58BD61C11F2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274528-E730-4169-9C67-B3AF1182230E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8FE7085-A706-4C4C-A9B3-6CFEE17AEF7C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F32DD42-061C-434C-8E09-4D33D7CF2204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662571B3-455C-4931-A49C-57F63B4BB041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4040B89-58CD-4EB9-9E9B-8689F3FD5117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A892C92B-82F7-40F7-AA44-5A3C310541FD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7BE31EAC-B843-46EE-8E46-DCCFE14DA8C7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1CAC2B84-EACF-4D84-9FD7-9ABA48593FA7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8601ACBF-D5CC-43E6-BCA3-78FDE07770EA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866577F-864F-41DF-B9F7-34E5CC75FF30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955BF168-B2C7-42DB-AA5B-36EA2CE6788E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96210E10-D5FE-44A2-B8B6-E87D5F2E6561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4CB3B468-EB4E-4839-9C0B-72FE5F9A413E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0779150E-32F2-4429-9B2B-BB496A698DD0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0441E87D-2692-4D50-A2D5-ED8D3F931C7E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A3D8E925-BA57-4ADD-81D1-712FA90773C7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8DF2AB6-B789-419D-845D-4953A1BC361D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49BA6C9-6A7E-44BB-9BBA-778366FAA6BD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904FC71D-58DF-4F8E-BF34-37F761A1C097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955D739B-D5C2-4E09-8589-96470740D480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CE72453-2C97-4ADE-9889-9E2C7E1E8494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1D3A8437-7295-4308-9D4B-9D693586CF8D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5B23BF9-844D-4A64-99A8-37ABDD4C34E9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33408821-B779-4D70-902C-9DFDF5DFB6D3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CD5EE3F-5DFD-4E98-9154-10E380B26381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7CCD3401-05F2-41B3-837A-2A96B1B1933F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A6CB1ED-A2FC-4C11-9D86-E6792B6E65E5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752BCACB-839B-4869-A738-E2AC22292DA0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D9798E9-6CFB-42F1-91B7-5C7A0528E389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CEA9866C-5AE6-40B7-BB12-F11B1A4F777B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297C40C0-96BD-4E87-B9EC-9F600C863902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FD745AF-A337-4265-97B0-861D1DFC52FB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00A40CD5-0282-4DC9-88CF-D3D7CB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</a:t>
            </a:r>
            <a:r>
              <a:rPr kumimoji="0" lang="es-US" altLang="en-US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agujas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0" name="Rectangle: Rounded Corners 439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FFF7A495-EBEC-4082-9C7E-A14C41428FFD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1" name="Rectangle: Rounded Corners 440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9F69F8A1-4B18-44C2-A007-2F00146EDB4C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B74151AC-6B77-4C48-8888-208678A3F69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C0FB5-E456-4D7F-8812-7DF25D122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75" y="2266203"/>
            <a:ext cx="964470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7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B6EF4B1-44C2-4C87-82C5-0FF0591B1962}"/>
              </a:ext>
            </a:extLst>
          </p:cNvPr>
          <p:cNvGrpSpPr/>
          <p:nvPr/>
        </p:nvGrpSpPr>
        <p:grpSpPr>
          <a:xfrm>
            <a:off x="870858" y="1231748"/>
            <a:ext cx="10450286" cy="5285092"/>
            <a:chOff x="7938" y="795338"/>
            <a:chExt cx="12176125" cy="6157912"/>
          </a:xfrm>
        </p:grpSpPr>
        <p:pic>
          <p:nvPicPr>
            <p:cNvPr id="254" name="Picture 2" descr="http://www.iihl.org/Media/Default/Images/2014-calendar-template.jpg">
              <a:hlinkClick r:id="rId3"/>
              <a:extLst>
                <a:ext uri="{FF2B5EF4-FFF2-40B4-BE49-F238E27FC236}">
                  <a16:creationId xmlns:a16="http://schemas.microsoft.com/office/drawing/2014/main" id="{7C1FFD70-0167-4716-873A-D439D4D46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12810" r="7681" b="2562"/>
            <a:stretch>
              <a:fillRect/>
            </a:stretch>
          </p:blipFill>
          <p:spPr bwMode="auto">
            <a:xfrm>
              <a:off x="7938" y="795338"/>
              <a:ext cx="12176125" cy="6157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31AA297-3B95-404C-B637-6CEB37CC7512}"/>
                </a:ext>
              </a:extLst>
            </p:cNvPr>
            <p:cNvSpPr/>
            <p:nvPr/>
          </p:nvSpPr>
          <p:spPr bwMode="auto">
            <a:xfrm>
              <a:off x="2068513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EDCCAF0-ADB9-4622-84F9-E66295FA2028}"/>
                </a:ext>
              </a:extLst>
            </p:cNvPr>
            <p:cNvSpPr/>
            <p:nvPr/>
          </p:nvSpPr>
          <p:spPr bwMode="auto">
            <a:xfrm>
              <a:off x="150813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0FD6DF4-8EFF-4A65-BC6D-1580743B6E56}"/>
                </a:ext>
              </a:extLst>
            </p:cNvPr>
            <p:cNvSpPr/>
            <p:nvPr/>
          </p:nvSpPr>
          <p:spPr bwMode="auto">
            <a:xfrm>
              <a:off x="903288" y="230663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FF0757C1-3067-4B48-B543-AF021A5CDDE8}"/>
                </a:ext>
              </a:extLst>
            </p:cNvPr>
            <p:cNvSpPr/>
            <p:nvPr/>
          </p:nvSpPr>
          <p:spPr bwMode="auto">
            <a:xfrm>
              <a:off x="1665288" y="230663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3EDD073-497A-4272-9947-CBB5B2417C45}"/>
                </a:ext>
              </a:extLst>
            </p:cNvPr>
            <p:cNvSpPr/>
            <p:nvPr/>
          </p:nvSpPr>
          <p:spPr bwMode="auto">
            <a:xfrm>
              <a:off x="2451100" y="23114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C7EDFA6-DD9B-429C-B4A7-32A532D03804}"/>
                </a:ext>
              </a:extLst>
            </p:cNvPr>
            <p:cNvSpPr/>
            <p:nvPr/>
          </p:nvSpPr>
          <p:spPr bwMode="auto">
            <a:xfrm>
              <a:off x="463550" y="2574925"/>
              <a:ext cx="385763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377E009-2029-4E85-83B0-3C5B1FC46F5B}"/>
                </a:ext>
              </a:extLst>
            </p:cNvPr>
            <p:cNvSpPr/>
            <p:nvPr/>
          </p:nvSpPr>
          <p:spPr bwMode="auto">
            <a:xfrm>
              <a:off x="2068513" y="25796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AE83594-500E-4D50-86AA-8BCD8D20FC3D}"/>
                </a:ext>
              </a:extLst>
            </p:cNvPr>
            <p:cNvSpPr/>
            <p:nvPr/>
          </p:nvSpPr>
          <p:spPr bwMode="auto">
            <a:xfrm>
              <a:off x="1282700" y="2584450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EA72D4B-53BE-4DCA-B752-59A698377997}"/>
                </a:ext>
              </a:extLst>
            </p:cNvPr>
            <p:cNvSpPr/>
            <p:nvPr/>
          </p:nvSpPr>
          <p:spPr bwMode="auto">
            <a:xfrm>
              <a:off x="1301750" y="15240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E2E718A-B4D5-43F7-A1DA-35D6ED75EA55}"/>
                </a:ext>
              </a:extLst>
            </p:cNvPr>
            <p:cNvSpPr/>
            <p:nvPr/>
          </p:nvSpPr>
          <p:spPr bwMode="auto">
            <a:xfrm>
              <a:off x="2068513" y="15240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679815A-0B66-43EF-8CE9-1A71E4D5C41B}"/>
                </a:ext>
              </a:extLst>
            </p:cNvPr>
            <p:cNvSpPr/>
            <p:nvPr/>
          </p:nvSpPr>
          <p:spPr bwMode="auto">
            <a:xfrm>
              <a:off x="1684338" y="1797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2607FC6-FAFB-4575-8912-1F11E7EF396D}"/>
                </a:ext>
              </a:extLst>
            </p:cNvPr>
            <p:cNvSpPr/>
            <p:nvPr/>
          </p:nvSpPr>
          <p:spPr bwMode="auto">
            <a:xfrm>
              <a:off x="919163" y="1792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1E287344-6206-4398-9CBB-4DDFA78DE3E4}"/>
                </a:ext>
              </a:extLst>
            </p:cNvPr>
            <p:cNvSpPr/>
            <p:nvPr/>
          </p:nvSpPr>
          <p:spPr bwMode="auto">
            <a:xfrm>
              <a:off x="150813" y="1793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0A5F496-A256-4EC9-8E2B-5D00E8FF8F77}"/>
                </a:ext>
              </a:extLst>
            </p:cNvPr>
            <p:cNvSpPr/>
            <p:nvPr/>
          </p:nvSpPr>
          <p:spPr bwMode="auto">
            <a:xfrm>
              <a:off x="533400" y="2047875"/>
              <a:ext cx="385763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6A2D312-FD64-4CD9-BCF2-8453A6A3CC09}"/>
                </a:ext>
              </a:extLst>
            </p:cNvPr>
            <p:cNvSpPr/>
            <p:nvPr/>
          </p:nvSpPr>
          <p:spPr bwMode="auto">
            <a:xfrm>
              <a:off x="130175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6EA6A91-9B3D-436F-919F-7CEE87434AD6}"/>
                </a:ext>
              </a:extLst>
            </p:cNvPr>
            <p:cNvSpPr/>
            <p:nvPr/>
          </p:nvSpPr>
          <p:spPr bwMode="auto">
            <a:xfrm>
              <a:off x="2451100" y="18018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F2E99A58-03A1-4297-8EB2-7F050D8CB5D3}"/>
                </a:ext>
              </a:extLst>
            </p:cNvPr>
            <p:cNvSpPr/>
            <p:nvPr/>
          </p:nvSpPr>
          <p:spPr bwMode="auto">
            <a:xfrm>
              <a:off x="5095875" y="2047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B0D0FE7-EA47-40FA-8BBB-ABDA8713A5FE}"/>
                </a:ext>
              </a:extLst>
            </p:cNvPr>
            <p:cNvSpPr/>
            <p:nvPr/>
          </p:nvSpPr>
          <p:spPr bwMode="auto">
            <a:xfrm>
              <a:off x="3178175" y="230663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889AC51-C88D-4D0A-A817-FB663922C2A8}"/>
                </a:ext>
              </a:extLst>
            </p:cNvPr>
            <p:cNvSpPr/>
            <p:nvPr/>
          </p:nvSpPr>
          <p:spPr bwMode="auto">
            <a:xfrm>
              <a:off x="3933825" y="2306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756475C-DBD8-449E-9B36-D94925BD0851}"/>
                </a:ext>
              </a:extLst>
            </p:cNvPr>
            <p:cNvSpPr/>
            <p:nvPr/>
          </p:nvSpPr>
          <p:spPr bwMode="auto">
            <a:xfrm>
              <a:off x="4692650" y="23066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6336CDC3-C92E-436C-834E-6AACA06C809D}"/>
                </a:ext>
              </a:extLst>
            </p:cNvPr>
            <p:cNvSpPr/>
            <p:nvPr/>
          </p:nvSpPr>
          <p:spPr bwMode="auto">
            <a:xfrm>
              <a:off x="5480050" y="2311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49737318-EB12-4BD8-92BF-AD0DACD6DE7D}"/>
                </a:ext>
              </a:extLst>
            </p:cNvPr>
            <p:cNvSpPr/>
            <p:nvPr/>
          </p:nvSpPr>
          <p:spPr bwMode="auto">
            <a:xfrm>
              <a:off x="3494088" y="25749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DEB03CB-C24A-412F-9052-75646530F14D}"/>
                </a:ext>
              </a:extLst>
            </p:cNvPr>
            <p:cNvSpPr/>
            <p:nvPr/>
          </p:nvSpPr>
          <p:spPr bwMode="auto">
            <a:xfrm>
              <a:off x="5095875" y="25796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38862FB9-10D8-4E43-A089-24AD9707B1DE}"/>
                </a:ext>
              </a:extLst>
            </p:cNvPr>
            <p:cNvSpPr/>
            <p:nvPr/>
          </p:nvSpPr>
          <p:spPr bwMode="auto">
            <a:xfrm>
              <a:off x="43100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0888ABA4-38E5-43A2-89ED-903B840F823F}"/>
                </a:ext>
              </a:extLst>
            </p:cNvPr>
            <p:cNvSpPr/>
            <p:nvPr/>
          </p:nvSpPr>
          <p:spPr bwMode="auto">
            <a:xfrm>
              <a:off x="4713288" y="179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D84A2A14-3DFA-4518-A7F5-337CC7247180}"/>
                </a:ext>
              </a:extLst>
            </p:cNvPr>
            <p:cNvSpPr/>
            <p:nvPr/>
          </p:nvSpPr>
          <p:spPr bwMode="auto">
            <a:xfrm>
              <a:off x="3946525" y="1792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3F81DB1-7286-4EA1-AEF9-AF9A3C0A6ADB}"/>
                </a:ext>
              </a:extLst>
            </p:cNvPr>
            <p:cNvSpPr/>
            <p:nvPr/>
          </p:nvSpPr>
          <p:spPr bwMode="auto">
            <a:xfrm>
              <a:off x="3178175" y="1793875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281C4C0-8AF8-4405-BFEA-669FD49A7F8B}"/>
                </a:ext>
              </a:extLst>
            </p:cNvPr>
            <p:cNvSpPr/>
            <p:nvPr/>
          </p:nvSpPr>
          <p:spPr bwMode="auto">
            <a:xfrm>
              <a:off x="3563938" y="2047875"/>
              <a:ext cx="382587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26A89AD-978D-48B7-9012-85F9661B2E18}"/>
                </a:ext>
              </a:extLst>
            </p:cNvPr>
            <p:cNvSpPr/>
            <p:nvPr/>
          </p:nvSpPr>
          <p:spPr bwMode="auto">
            <a:xfrm>
              <a:off x="4330700" y="2055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6B4B3C2-3C91-40BE-A3E4-AA593541617C}"/>
                </a:ext>
              </a:extLst>
            </p:cNvPr>
            <p:cNvSpPr/>
            <p:nvPr/>
          </p:nvSpPr>
          <p:spPr bwMode="auto">
            <a:xfrm>
              <a:off x="5480050" y="1801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D52759E-804F-415A-ABB6-ACD666C4D664}"/>
                </a:ext>
              </a:extLst>
            </p:cNvPr>
            <p:cNvSpPr/>
            <p:nvPr/>
          </p:nvSpPr>
          <p:spPr bwMode="auto">
            <a:xfrm>
              <a:off x="8181975" y="20589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60804A5-41FE-4CA6-A75F-3CEEB372AE4F}"/>
                </a:ext>
              </a:extLst>
            </p:cNvPr>
            <p:cNvSpPr/>
            <p:nvPr/>
          </p:nvSpPr>
          <p:spPr bwMode="auto">
            <a:xfrm>
              <a:off x="626586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F11448CB-553D-4915-B8A1-90C120B3A2FE}"/>
                </a:ext>
              </a:extLst>
            </p:cNvPr>
            <p:cNvSpPr/>
            <p:nvPr/>
          </p:nvSpPr>
          <p:spPr bwMode="auto">
            <a:xfrm>
              <a:off x="70199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0A7C10C-0E12-4BE8-80F6-0901E1ECC223}"/>
                </a:ext>
              </a:extLst>
            </p:cNvPr>
            <p:cNvSpPr/>
            <p:nvPr/>
          </p:nvSpPr>
          <p:spPr bwMode="auto">
            <a:xfrm>
              <a:off x="7778750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C232EB44-EC30-42C8-85FF-33927E088CC3}"/>
                </a:ext>
              </a:extLst>
            </p:cNvPr>
            <p:cNvSpPr/>
            <p:nvPr/>
          </p:nvSpPr>
          <p:spPr bwMode="auto">
            <a:xfrm>
              <a:off x="8567738" y="232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95C53327-76BA-47A1-B73A-0C9B7081B32C}"/>
                </a:ext>
              </a:extLst>
            </p:cNvPr>
            <p:cNvSpPr/>
            <p:nvPr/>
          </p:nvSpPr>
          <p:spPr bwMode="auto">
            <a:xfrm>
              <a:off x="6580188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5CE1119-CC45-481A-9A76-DC4810EED6D3}"/>
                </a:ext>
              </a:extLst>
            </p:cNvPr>
            <p:cNvSpPr/>
            <p:nvPr/>
          </p:nvSpPr>
          <p:spPr bwMode="auto">
            <a:xfrm>
              <a:off x="8181975" y="2589213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FD66AA2-C1C4-4F41-A89F-49BB123C1466}"/>
                </a:ext>
              </a:extLst>
            </p:cNvPr>
            <p:cNvSpPr/>
            <p:nvPr/>
          </p:nvSpPr>
          <p:spPr bwMode="auto">
            <a:xfrm>
              <a:off x="7396163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D5D3E69-01C7-4171-B45D-50067ED9B7A1}"/>
                </a:ext>
              </a:extLst>
            </p:cNvPr>
            <p:cNvSpPr/>
            <p:nvPr/>
          </p:nvSpPr>
          <p:spPr bwMode="auto">
            <a:xfrm>
              <a:off x="7799388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D9ECA17-4BAF-45B3-A045-6D2616C9E8B6}"/>
                </a:ext>
              </a:extLst>
            </p:cNvPr>
            <p:cNvSpPr/>
            <p:nvPr/>
          </p:nvSpPr>
          <p:spPr bwMode="auto">
            <a:xfrm>
              <a:off x="7032625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6F5FC2A6-EE23-49AC-949C-FE581DFBAAFE}"/>
                </a:ext>
              </a:extLst>
            </p:cNvPr>
            <p:cNvSpPr/>
            <p:nvPr/>
          </p:nvSpPr>
          <p:spPr bwMode="auto">
            <a:xfrm>
              <a:off x="6265863" y="180340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A0A09AA-E7B0-41DE-9CA4-7BDC0D339068}"/>
                </a:ext>
              </a:extLst>
            </p:cNvPr>
            <p:cNvSpPr/>
            <p:nvPr/>
          </p:nvSpPr>
          <p:spPr bwMode="auto">
            <a:xfrm>
              <a:off x="6650038" y="20589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7A07C5E-6B8C-4FAE-A5BA-9C7CCFF3198E}"/>
                </a:ext>
              </a:extLst>
            </p:cNvPr>
            <p:cNvSpPr/>
            <p:nvPr/>
          </p:nvSpPr>
          <p:spPr bwMode="auto">
            <a:xfrm>
              <a:off x="7415213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9D6B3C3-6453-4983-B3CD-51B118902B68}"/>
                </a:ext>
              </a:extLst>
            </p:cNvPr>
            <p:cNvSpPr/>
            <p:nvPr/>
          </p:nvSpPr>
          <p:spPr bwMode="auto">
            <a:xfrm>
              <a:off x="8567738" y="1812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947C031-F67B-47C5-B122-BFB459F92A47}"/>
                </a:ext>
              </a:extLst>
            </p:cNvPr>
            <p:cNvSpPr/>
            <p:nvPr/>
          </p:nvSpPr>
          <p:spPr bwMode="auto">
            <a:xfrm>
              <a:off x="2451100" y="4052888"/>
              <a:ext cx="385763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BC712A11-C3F7-4CAC-B723-4E7E26910C43}"/>
                </a:ext>
              </a:extLst>
            </p:cNvPr>
            <p:cNvSpPr/>
            <p:nvPr/>
          </p:nvSpPr>
          <p:spPr bwMode="auto">
            <a:xfrm>
              <a:off x="53340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CC3C9AA-F1DB-49D9-B126-2DF820DCAACB}"/>
                </a:ext>
              </a:extLst>
            </p:cNvPr>
            <p:cNvSpPr/>
            <p:nvPr/>
          </p:nvSpPr>
          <p:spPr bwMode="auto">
            <a:xfrm>
              <a:off x="1289050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6BC54247-E3BF-4BD2-8C5F-10D878013EDB}"/>
                </a:ext>
              </a:extLst>
            </p:cNvPr>
            <p:cNvSpPr/>
            <p:nvPr/>
          </p:nvSpPr>
          <p:spPr bwMode="auto">
            <a:xfrm>
              <a:off x="2047875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94E4C51-9964-4971-BFC9-861997919F69}"/>
                </a:ext>
              </a:extLst>
            </p:cNvPr>
            <p:cNvSpPr/>
            <p:nvPr/>
          </p:nvSpPr>
          <p:spPr bwMode="auto">
            <a:xfrm>
              <a:off x="42863" y="45767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0F6E0C0-CF6A-4022-BB45-34B11E131162}"/>
                </a:ext>
              </a:extLst>
            </p:cNvPr>
            <p:cNvSpPr/>
            <p:nvPr/>
          </p:nvSpPr>
          <p:spPr bwMode="auto">
            <a:xfrm>
              <a:off x="849313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DE54CEFC-3A2F-41A5-97AB-0351AA0B73E4}"/>
                </a:ext>
              </a:extLst>
            </p:cNvPr>
            <p:cNvSpPr/>
            <p:nvPr/>
          </p:nvSpPr>
          <p:spPr bwMode="auto">
            <a:xfrm>
              <a:off x="2451100" y="4583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C649E81-E047-4ED5-B3E4-599D7EB325F5}"/>
                </a:ext>
              </a:extLst>
            </p:cNvPr>
            <p:cNvSpPr/>
            <p:nvPr/>
          </p:nvSpPr>
          <p:spPr bwMode="auto">
            <a:xfrm>
              <a:off x="1665288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6831CC20-953C-4986-9DAC-FF5D90F25C8A}"/>
                </a:ext>
              </a:extLst>
            </p:cNvPr>
            <p:cNvSpPr/>
            <p:nvPr/>
          </p:nvSpPr>
          <p:spPr bwMode="auto">
            <a:xfrm>
              <a:off x="1684338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B444FCFA-E7D8-4E14-BEFE-A46F0A4E398D}"/>
                </a:ext>
              </a:extLst>
            </p:cNvPr>
            <p:cNvSpPr/>
            <p:nvPr/>
          </p:nvSpPr>
          <p:spPr bwMode="auto">
            <a:xfrm>
              <a:off x="2451100" y="35290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B9E234C0-A4E7-40B2-9CEF-42B3716B75B4}"/>
                </a:ext>
              </a:extLst>
            </p:cNvPr>
            <p:cNvSpPr/>
            <p:nvPr/>
          </p:nvSpPr>
          <p:spPr bwMode="auto">
            <a:xfrm>
              <a:off x="2068513" y="38020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D419DC0-1F9C-4061-8203-9F6237F09B3B}"/>
                </a:ext>
              </a:extLst>
            </p:cNvPr>
            <p:cNvSpPr/>
            <p:nvPr/>
          </p:nvSpPr>
          <p:spPr bwMode="auto">
            <a:xfrm>
              <a:off x="1301750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941A2210-ED4B-4CD3-B976-9E7E0B47346C}"/>
                </a:ext>
              </a:extLst>
            </p:cNvPr>
            <p:cNvSpPr/>
            <p:nvPr/>
          </p:nvSpPr>
          <p:spPr bwMode="auto">
            <a:xfrm>
              <a:off x="533400" y="3798888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54E2917B-09C1-45C3-8358-56D24E24D4D8}"/>
                </a:ext>
              </a:extLst>
            </p:cNvPr>
            <p:cNvSpPr/>
            <p:nvPr/>
          </p:nvSpPr>
          <p:spPr bwMode="auto">
            <a:xfrm>
              <a:off x="919163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1FCEED15-6CCB-4459-AC67-E01E4AFE429D}"/>
                </a:ext>
              </a:extLst>
            </p:cNvPr>
            <p:cNvSpPr/>
            <p:nvPr/>
          </p:nvSpPr>
          <p:spPr bwMode="auto">
            <a:xfrm>
              <a:off x="1684338" y="40592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B59DCA2-C528-4A46-B771-F70CC0025DB1}"/>
                </a:ext>
              </a:extLst>
            </p:cNvPr>
            <p:cNvSpPr/>
            <p:nvPr/>
          </p:nvSpPr>
          <p:spPr bwMode="auto">
            <a:xfrm>
              <a:off x="61913" y="406082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B0DBE0FC-FA08-4BE1-A406-F8C2DDD37A6A}"/>
                </a:ext>
              </a:extLst>
            </p:cNvPr>
            <p:cNvSpPr/>
            <p:nvPr/>
          </p:nvSpPr>
          <p:spPr bwMode="auto">
            <a:xfrm>
              <a:off x="10890250" y="2058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67856EE0-5507-4F10-9CBD-E56324E3F4D1}"/>
                </a:ext>
              </a:extLst>
            </p:cNvPr>
            <p:cNvSpPr/>
            <p:nvPr/>
          </p:nvSpPr>
          <p:spPr bwMode="auto">
            <a:xfrm>
              <a:off x="9726613" y="23161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4430623-C6D4-4414-A8AE-1FE4086475AE}"/>
                </a:ext>
              </a:extLst>
            </p:cNvPr>
            <p:cNvSpPr/>
            <p:nvPr/>
          </p:nvSpPr>
          <p:spPr bwMode="auto">
            <a:xfrm>
              <a:off x="10487025" y="23161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77CAAE94-689F-4510-A842-DCFB3C014855}"/>
                </a:ext>
              </a:extLst>
            </p:cNvPr>
            <p:cNvSpPr/>
            <p:nvPr/>
          </p:nvSpPr>
          <p:spPr bwMode="auto">
            <a:xfrm>
              <a:off x="11272838" y="2320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1098499-8036-4C31-8DDD-DAC8800BA5FD}"/>
                </a:ext>
              </a:extLst>
            </p:cNvPr>
            <p:cNvSpPr/>
            <p:nvPr/>
          </p:nvSpPr>
          <p:spPr bwMode="auto">
            <a:xfrm>
              <a:off x="9288463" y="2584450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A277C2C4-0EC9-4591-B0B2-2A6AF90B6994}"/>
                </a:ext>
              </a:extLst>
            </p:cNvPr>
            <p:cNvSpPr/>
            <p:nvPr/>
          </p:nvSpPr>
          <p:spPr bwMode="auto">
            <a:xfrm>
              <a:off x="11652250" y="204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55708000-4A02-4807-8231-D5E2BFC13DD9}"/>
                </a:ext>
              </a:extLst>
            </p:cNvPr>
            <p:cNvSpPr/>
            <p:nvPr/>
          </p:nvSpPr>
          <p:spPr bwMode="auto">
            <a:xfrm>
              <a:off x="10104438" y="2593975"/>
              <a:ext cx="382587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1BC739FE-7C5F-4973-989D-081853165929}"/>
                </a:ext>
              </a:extLst>
            </p:cNvPr>
            <p:cNvSpPr/>
            <p:nvPr/>
          </p:nvSpPr>
          <p:spPr bwMode="auto">
            <a:xfrm>
              <a:off x="10123488" y="1535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AF03CD1C-A198-4D50-BD35-71C8D26EAF8F}"/>
                </a:ext>
              </a:extLst>
            </p:cNvPr>
            <p:cNvSpPr/>
            <p:nvPr/>
          </p:nvSpPr>
          <p:spPr bwMode="auto">
            <a:xfrm>
              <a:off x="10890250" y="1535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05F6E808-7C98-42E4-9E89-52B671C050B8}"/>
                </a:ext>
              </a:extLst>
            </p:cNvPr>
            <p:cNvSpPr/>
            <p:nvPr/>
          </p:nvSpPr>
          <p:spPr bwMode="auto">
            <a:xfrm>
              <a:off x="10507663" y="18081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7A81E0C-6728-4BF1-87B6-B70F3154C896}"/>
                </a:ext>
              </a:extLst>
            </p:cNvPr>
            <p:cNvSpPr/>
            <p:nvPr/>
          </p:nvSpPr>
          <p:spPr bwMode="auto">
            <a:xfrm>
              <a:off x="9740900" y="18018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024AE472-00D7-4994-8737-59E2196380B3}"/>
                </a:ext>
              </a:extLst>
            </p:cNvPr>
            <p:cNvSpPr/>
            <p:nvPr/>
          </p:nvSpPr>
          <p:spPr bwMode="auto">
            <a:xfrm>
              <a:off x="11634788" y="1528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B3F2E619-B841-4F0A-8992-69EA6DC1361A}"/>
                </a:ext>
              </a:extLst>
            </p:cNvPr>
            <p:cNvSpPr/>
            <p:nvPr/>
          </p:nvSpPr>
          <p:spPr bwMode="auto">
            <a:xfrm>
              <a:off x="9355138" y="20589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264FBBF6-B34B-4F83-A9BC-366CB674C287}"/>
                </a:ext>
              </a:extLst>
            </p:cNvPr>
            <p:cNvSpPr/>
            <p:nvPr/>
          </p:nvSpPr>
          <p:spPr bwMode="auto">
            <a:xfrm>
              <a:off x="10123488" y="206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F179B6B-D77A-45AE-B3E2-80BE6D4DC75B}"/>
                </a:ext>
              </a:extLst>
            </p:cNvPr>
            <p:cNvSpPr/>
            <p:nvPr/>
          </p:nvSpPr>
          <p:spPr bwMode="auto">
            <a:xfrm>
              <a:off x="11272838" y="18129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DA8B114-3EB1-48BA-BF2A-04DF7F1CC523}"/>
                </a:ext>
              </a:extLst>
            </p:cNvPr>
            <p:cNvSpPr/>
            <p:nvPr/>
          </p:nvSpPr>
          <p:spPr bwMode="auto">
            <a:xfrm>
              <a:off x="434340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24BDF7F2-0AC7-46E0-B055-9C3E3C4451CC}"/>
                </a:ext>
              </a:extLst>
            </p:cNvPr>
            <p:cNvSpPr/>
            <p:nvPr/>
          </p:nvSpPr>
          <p:spPr bwMode="auto">
            <a:xfrm>
              <a:off x="3178175" y="432911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6FCC746D-76AD-4A83-91B0-81AC579B8B31}"/>
                </a:ext>
              </a:extLst>
            </p:cNvPr>
            <p:cNvSpPr/>
            <p:nvPr/>
          </p:nvSpPr>
          <p:spPr bwMode="auto">
            <a:xfrm>
              <a:off x="3940175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AE9576A4-7034-4A46-A449-9ED6A5E90E42}"/>
                </a:ext>
              </a:extLst>
            </p:cNvPr>
            <p:cNvSpPr/>
            <p:nvPr/>
          </p:nvSpPr>
          <p:spPr bwMode="auto">
            <a:xfrm>
              <a:off x="4725988" y="4333875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01F23962-8D04-4762-A7E2-CB2634BE7BDC}"/>
                </a:ext>
              </a:extLst>
            </p:cNvPr>
            <p:cNvSpPr/>
            <p:nvPr/>
          </p:nvSpPr>
          <p:spPr bwMode="auto">
            <a:xfrm>
              <a:off x="5521325" y="43195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AD11839-2FA3-4C55-B65F-BFC3615C7E63}"/>
                </a:ext>
              </a:extLst>
            </p:cNvPr>
            <p:cNvSpPr/>
            <p:nvPr/>
          </p:nvSpPr>
          <p:spPr bwMode="auto">
            <a:xfrm>
              <a:off x="5103813" y="4064000"/>
              <a:ext cx="385762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436DA369-CB84-4A10-8353-63CCA47760FF}"/>
                </a:ext>
              </a:extLst>
            </p:cNvPr>
            <p:cNvSpPr/>
            <p:nvPr/>
          </p:nvSpPr>
          <p:spPr bwMode="auto">
            <a:xfrm>
              <a:off x="3557588" y="460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ABF4AF0-2C85-4FFC-9233-7A007E3D033B}"/>
                </a:ext>
              </a:extLst>
            </p:cNvPr>
            <p:cNvSpPr/>
            <p:nvPr/>
          </p:nvSpPr>
          <p:spPr bwMode="auto">
            <a:xfrm>
              <a:off x="3576638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8AAA9155-15F7-41F1-9A9E-78E84A3D40F6}"/>
                </a:ext>
              </a:extLst>
            </p:cNvPr>
            <p:cNvSpPr/>
            <p:nvPr/>
          </p:nvSpPr>
          <p:spPr bwMode="auto">
            <a:xfrm>
              <a:off x="4343400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460BEDE-A6FA-4DE5-A45E-B6B44BB7676E}"/>
                </a:ext>
              </a:extLst>
            </p:cNvPr>
            <p:cNvSpPr/>
            <p:nvPr/>
          </p:nvSpPr>
          <p:spPr bwMode="auto">
            <a:xfrm>
              <a:off x="3959225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8E4A2629-5010-40D5-B534-5E66816C4329}"/>
                </a:ext>
              </a:extLst>
            </p:cNvPr>
            <p:cNvSpPr/>
            <p:nvPr/>
          </p:nvSpPr>
          <p:spPr bwMode="auto">
            <a:xfrm>
              <a:off x="3194050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0B0DCED-D4E0-49EC-9996-30C4F3A2322B}"/>
                </a:ext>
              </a:extLst>
            </p:cNvPr>
            <p:cNvSpPr/>
            <p:nvPr/>
          </p:nvSpPr>
          <p:spPr bwMode="auto">
            <a:xfrm>
              <a:off x="5087938" y="354330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FF06E481-FC3F-4302-87EF-4664ECA50AF6}"/>
                </a:ext>
              </a:extLst>
            </p:cNvPr>
            <p:cNvSpPr/>
            <p:nvPr/>
          </p:nvSpPr>
          <p:spPr bwMode="auto">
            <a:xfrm>
              <a:off x="5521325" y="3816350"/>
              <a:ext cx="382588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26B52102-C5D2-4D28-B590-7E5AFA636909}"/>
                </a:ext>
              </a:extLst>
            </p:cNvPr>
            <p:cNvSpPr/>
            <p:nvPr/>
          </p:nvSpPr>
          <p:spPr bwMode="auto">
            <a:xfrm>
              <a:off x="3576638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2CF6B530-D90A-4191-BCA4-6FE31A34ED67}"/>
                </a:ext>
              </a:extLst>
            </p:cNvPr>
            <p:cNvSpPr/>
            <p:nvPr/>
          </p:nvSpPr>
          <p:spPr bwMode="auto">
            <a:xfrm>
              <a:off x="4725988" y="3827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0F912D3B-1B2F-4688-9954-D16275288E17}"/>
                </a:ext>
              </a:extLst>
            </p:cNvPr>
            <p:cNvSpPr/>
            <p:nvPr/>
          </p:nvSpPr>
          <p:spPr bwMode="auto">
            <a:xfrm>
              <a:off x="8169275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60B6D5C7-411A-4F41-9A47-D73F5EE5E9C1}"/>
                </a:ext>
              </a:extLst>
            </p:cNvPr>
            <p:cNvSpPr/>
            <p:nvPr/>
          </p:nvSpPr>
          <p:spPr bwMode="auto">
            <a:xfrm>
              <a:off x="6253163" y="43291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538F79B-B4E7-4D33-BCFC-33EDF866D63E}"/>
                </a:ext>
              </a:extLst>
            </p:cNvPr>
            <p:cNvSpPr/>
            <p:nvPr/>
          </p:nvSpPr>
          <p:spPr bwMode="auto">
            <a:xfrm>
              <a:off x="7005638" y="4329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7F0FE5D3-35A9-4EC5-A017-A5143885A9D0}"/>
                </a:ext>
              </a:extLst>
            </p:cNvPr>
            <p:cNvSpPr/>
            <p:nvPr/>
          </p:nvSpPr>
          <p:spPr bwMode="auto">
            <a:xfrm>
              <a:off x="7766050" y="432911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BD7B2CD8-3CF8-40E9-BE0D-6899FBF42F10}"/>
                </a:ext>
              </a:extLst>
            </p:cNvPr>
            <p:cNvSpPr/>
            <p:nvPr/>
          </p:nvSpPr>
          <p:spPr bwMode="auto">
            <a:xfrm>
              <a:off x="8551863" y="4333875"/>
              <a:ext cx="385762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10C25272-5AFF-4B52-B773-78DC1C248BA6}"/>
                </a:ext>
              </a:extLst>
            </p:cNvPr>
            <p:cNvSpPr/>
            <p:nvPr/>
          </p:nvSpPr>
          <p:spPr bwMode="auto">
            <a:xfrm>
              <a:off x="6565900" y="45974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B5A24833-4F4F-4D97-BB85-F4A241410310}"/>
                </a:ext>
              </a:extLst>
            </p:cNvPr>
            <p:cNvSpPr/>
            <p:nvPr/>
          </p:nvSpPr>
          <p:spPr bwMode="auto">
            <a:xfrm>
              <a:off x="7381875" y="46069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19EA2D0-5ED5-434C-B402-B572A9795950}"/>
                </a:ext>
              </a:extLst>
            </p:cNvPr>
            <p:cNvSpPr/>
            <p:nvPr/>
          </p:nvSpPr>
          <p:spPr bwMode="auto">
            <a:xfrm>
              <a:off x="7402513" y="35496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A642E3A7-452D-4ABD-9DA0-08F2D261B826}"/>
                </a:ext>
              </a:extLst>
            </p:cNvPr>
            <p:cNvSpPr/>
            <p:nvPr/>
          </p:nvSpPr>
          <p:spPr bwMode="auto">
            <a:xfrm>
              <a:off x="8169275" y="35496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CFC58EB5-5486-4908-8B0A-96B78D67E155}"/>
                </a:ext>
              </a:extLst>
            </p:cNvPr>
            <p:cNvSpPr/>
            <p:nvPr/>
          </p:nvSpPr>
          <p:spPr bwMode="auto">
            <a:xfrm>
              <a:off x="7785100" y="38227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C474382A-1E0E-48EF-89A8-C19C7E8DAA19}"/>
                </a:ext>
              </a:extLst>
            </p:cNvPr>
            <p:cNvSpPr/>
            <p:nvPr/>
          </p:nvSpPr>
          <p:spPr bwMode="auto">
            <a:xfrm>
              <a:off x="7018338" y="3816350"/>
              <a:ext cx="384175" cy="217488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5E35F62-F790-4AD8-AF73-01F44C83BF0D}"/>
                </a:ext>
              </a:extLst>
            </p:cNvPr>
            <p:cNvSpPr/>
            <p:nvPr/>
          </p:nvSpPr>
          <p:spPr bwMode="auto">
            <a:xfrm>
              <a:off x="6253163" y="3817938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FBE9C5CB-6D36-4537-B1F3-FF299D121500}"/>
                </a:ext>
              </a:extLst>
            </p:cNvPr>
            <p:cNvSpPr/>
            <p:nvPr/>
          </p:nvSpPr>
          <p:spPr bwMode="auto">
            <a:xfrm>
              <a:off x="6635750" y="40735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827CA2FF-99E8-4567-935C-E280B2FB6E6C}"/>
                </a:ext>
              </a:extLst>
            </p:cNvPr>
            <p:cNvSpPr/>
            <p:nvPr/>
          </p:nvSpPr>
          <p:spPr bwMode="auto">
            <a:xfrm>
              <a:off x="7402513" y="4078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C90C5FB7-D4D2-4C0C-AA71-0C1D11A330F9}"/>
                </a:ext>
              </a:extLst>
            </p:cNvPr>
            <p:cNvSpPr/>
            <p:nvPr/>
          </p:nvSpPr>
          <p:spPr bwMode="auto">
            <a:xfrm>
              <a:off x="8551863" y="3827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5E8BA5B-23BF-42BC-AD85-ECEBB28367F5}"/>
                </a:ext>
              </a:extLst>
            </p:cNvPr>
            <p:cNvSpPr/>
            <p:nvPr/>
          </p:nvSpPr>
          <p:spPr bwMode="auto">
            <a:xfrm>
              <a:off x="11320463" y="405288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050617FB-CC5E-4B24-8578-9EE074461867}"/>
                </a:ext>
              </a:extLst>
            </p:cNvPr>
            <p:cNvSpPr/>
            <p:nvPr/>
          </p:nvSpPr>
          <p:spPr bwMode="auto">
            <a:xfrm>
              <a:off x="9402763" y="43100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18154CD-AA40-4F02-8E18-A79E5C1D04FF}"/>
                </a:ext>
              </a:extLst>
            </p:cNvPr>
            <p:cNvSpPr/>
            <p:nvPr/>
          </p:nvSpPr>
          <p:spPr bwMode="auto">
            <a:xfrm>
              <a:off x="10156825" y="4310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D547F1-74D4-478E-82B8-4FF0CF62254B}"/>
                </a:ext>
              </a:extLst>
            </p:cNvPr>
            <p:cNvSpPr/>
            <p:nvPr/>
          </p:nvSpPr>
          <p:spPr bwMode="auto">
            <a:xfrm>
              <a:off x="10915650" y="4310063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A30B49DE-B516-4CB4-860D-E74AE19BD340}"/>
                </a:ext>
              </a:extLst>
            </p:cNvPr>
            <p:cNvSpPr/>
            <p:nvPr/>
          </p:nvSpPr>
          <p:spPr bwMode="auto">
            <a:xfrm>
              <a:off x="11704638" y="4314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1F7A796-361D-4F5C-BBE8-42E598DD1DE5}"/>
                </a:ext>
              </a:extLst>
            </p:cNvPr>
            <p:cNvSpPr/>
            <p:nvPr/>
          </p:nvSpPr>
          <p:spPr bwMode="auto">
            <a:xfrm>
              <a:off x="9717088" y="457676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090D7BB-CB19-4AEC-820D-269D109115B2}"/>
                </a:ext>
              </a:extLst>
            </p:cNvPr>
            <p:cNvSpPr/>
            <p:nvPr/>
          </p:nvSpPr>
          <p:spPr bwMode="auto">
            <a:xfrm>
              <a:off x="11320463" y="45831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CA3AD1EF-7D80-4DC6-9B34-972E48B5C3C1}"/>
                </a:ext>
              </a:extLst>
            </p:cNvPr>
            <p:cNvSpPr/>
            <p:nvPr/>
          </p:nvSpPr>
          <p:spPr bwMode="auto">
            <a:xfrm>
              <a:off x="10533063" y="45878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59B2301F-3D68-417A-B121-078399B798D8}"/>
                </a:ext>
              </a:extLst>
            </p:cNvPr>
            <p:cNvSpPr/>
            <p:nvPr/>
          </p:nvSpPr>
          <p:spPr bwMode="auto">
            <a:xfrm>
              <a:off x="11320463" y="35290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FB457DC-DBD6-456F-912D-4E08668B9A66}"/>
                </a:ext>
              </a:extLst>
            </p:cNvPr>
            <p:cNvSpPr/>
            <p:nvPr/>
          </p:nvSpPr>
          <p:spPr bwMode="auto">
            <a:xfrm>
              <a:off x="10937875" y="38020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C3A6CA1-942C-4545-B377-4244E897197F}"/>
                </a:ext>
              </a:extLst>
            </p:cNvPr>
            <p:cNvSpPr/>
            <p:nvPr/>
          </p:nvSpPr>
          <p:spPr bwMode="auto">
            <a:xfrm>
              <a:off x="10169525" y="37973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C7141E7-ADB2-4D7E-B96A-C82DBD595996}"/>
                </a:ext>
              </a:extLst>
            </p:cNvPr>
            <p:cNvSpPr/>
            <p:nvPr/>
          </p:nvSpPr>
          <p:spPr bwMode="auto">
            <a:xfrm>
              <a:off x="9402763" y="37988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CBF16DA-6538-471F-AAC9-5183E76707FB}"/>
                </a:ext>
              </a:extLst>
            </p:cNvPr>
            <p:cNvSpPr/>
            <p:nvPr/>
          </p:nvSpPr>
          <p:spPr bwMode="auto">
            <a:xfrm>
              <a:off x="9786938" y="4052888"/>
              <a:ext cx="382587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85AB639-0117-4439-8684-5B703C5930A7}"/>
                </a:ext>
              </a:extLst>
            </p:cNvPr>
            <p:cNvSpPr/>
            <p:nvPr/>
          </p:nvSpPr>
          <p:spPr bwMode="auto">
            <a:xfrm>
              <a:off x="10552113" y="4059238"/>
              <a:ext cx="385762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12B4D7C-2760-4139-826D-FD25526AF466}"/>
                </a:ext>
              </a:extLst>
            </p:cNvPr>
            <p:cNvSpPr/>
            <p:nvPr/>
          </p:nvSpPr>
          <p:spPr bwMode="auto">
            <a:xfrm>
              <a:off x="11704638" y="38068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A0D9A610-8507-4706-A3AC-EA8DE8DBD329}"/>
                </a:ext>
              </a:extLst>
            </p:cNvPr>
            <p:cNvSpPr/>
            <p:nvPr/>
          </p:nvSpPr>
          <p:spPr bwMode="auto">
            <a:xfrm>
              <a:off x="2044700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F0E152D6-2575-4E8E-982D-36F5059EE865}"/>
                </a:ext>
              </a:extLst>
            </p:cNvPr>
            <p:cNvSpPr/>
            <p:nvPr/>
          </p:nvSpPr>
          <p:spPr bwMode="auto">
            <a:xfrm>
              <a:off x="128588" y="6369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E2FC5361-7554-4B16-9024-04EEEEFA3010}"/>
                </a:ext>
              </a:extLst>
            </p:cNvPr>
            <p:cNvSpPr/>
            <p:nvPr/>
          </p:nvSpPr>
          <p:spPr bwMode="auto">
            <a:xfrm>
              <a:off x="881063" y="63690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BABB4E6E-E781-4BA2-AAE5-7DC809094AED}"/>
                </a:ext>
              </a:extLst>
            </p:cNvPr>
            <p:cNvSpPr/>
            <p:nvPr/>
          </p:nvSpPr>
          <p:spPr bwMode="auto">
            <a:xfrm>
              <a:off x="1641475" y="63690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29A9BCCD-7726-4479-95E4-A9DFDD6B24F2}"/>
                </a:ext>
              </a:extLst>
            </p:cNvPr>
            <p:cNvSpPr/>
            <p:nvPr/>
          </p:nvSpPr>
          <p:spPr bwMode="auto">
            <a:xfrm>
              <a:off x="2428875" y="63738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66911DD1-3408-4268-B29C-32D332614B59}"/>
                </a:ext>
              </a:extLst>
            </p:cNvPr>
            <p:cNvSpPr/>
            <p:nvPr/>
          </p:nvSpPr>
          <p:spPr bwMode="auto">
            <a:xfrm>
              <a:off x="441325" y="6637338"/>
              <a:ext cx="384175" cy="21431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B458C83-035B-4421-ACD4-F7D9AE6C3718}"/>
                </a:ext>
              </a:extLst>
            </p:cNvPr>
            <p:cNvSpPr/>
            <p:nvPr/>
          </p:nvSpPr>
          <p:spPr bwMode="auto">
            <a:xfrm>
              <a:off x="493713" y="55689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5A58743-A552-497E-AFF3-2799EAEA4E87}"/>
                </a:ext>
              </a:extLst>
            </p:cNvPr>
            <p:cNvSpPr/>
            <p:nvPr/>
          </p:nvSpPr>
          <p:spPr bwMode="auto">
            <a:xfrm>
              <a:off x="1277938" y="55864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DC050ABD-DD1D-49FD-B81A-D9EDCD15F8D2}"/>
                </a:ext>
              </a:extLst>
            </p:cNvPr>
            <p:cNvSpPr/>
            <p:nvPr/>
          </p:nvSpPr>
          <p:spPr bwMode="auto">
            <a:xfrm>
              <a:off x="2044700" y="55864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EB7BE750-2EA6-4117-A792-F81495CDC78E}"/>
                </a:ext>
              </a:extLst>
            </p:cNvPr>
            <p:cNvSpPr/>
            <p:nvPr/>
          </p:nvSpPr>
          <p:spPr bwMode="auto">
            <a:xfrm>
              <a:off x="1660525" y="58594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53064F7D-A953-4EA2-84DF-7915AAD53BF1}"/>
                </a:ext>
              </a:extLst>
            </p:cNvPr>
            <p:cNvSpPr/>
            <p:nvPr/>
          </p:nvSpPr>
          <p:spPr bwMode="auto">
            <a:xfrm>
              <a:off x="895350" y="58547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7015BC76-4ADD-48F5-BFE0-ED2AD26166E6}"/>
                </a:ext>
              </a:extLst>
            </p:cNvPr>
            <p:cNvSpPr/>
            <p:nvPr/>
          </p:nvSpPr>
          <p:spPr bwMode="auto">
            <a:xfrm>
              <a:off x="128588" y="58562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8B8A152-537C-4E5F-A9E6-94245A8AF5D5}"/>
                </a:ext>
              </a:extLst>
            </p:cNvPr>
            <p:cNvSpPr/>
            <p:nvPr/>
          </p:nvSpPr>
          <p:spPr bwMode="auto">
            <a:xfrm>
              <a:off x="511175" y="61102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1A41776-663E-40C1-963A-A12E5A776993}"/>
                </a:ext>
              </a:extLst>
            </p:cNvPr>
            <p:cNvSpPr/>
            <p:nvPr/>
          </p:nvSpPr>
          <p:spPr bwMode="auto">
            <a:xfrm>
              <a:off x="1277938" y="6118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A6682D2-012A-4EF1-A1E1-3BDA18F6EC6C}"/>
                </a:ext>
              </a:extLst>
            </p:cNvPr>
            <p:cNvSpPr/>
            <p:nvPr/>
          </p:nvSpPr>
          <p:spPr bwMode="auto">
            <a:xfrm>
              <a:off x="2428875" y="5864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D910C14-9A38-44FA-A116-DFAF1442BA66}"/>
                </a:ext>
              </a:extLst>
            </p:cNvPr>
            <p:cNvSpPr/>
            <p:nvPr/>
          </p:nvSpPr>
          <p:spPr bwMode="auto">
            <a:xfrm>
              <a:off x="511968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8858E64F-8963-40D9-80D9-B000A79758BE}"/>
                </a:ext>
              </a:extLst>
            </p:cNvPr>
            <p:cNvSpPr/>
            <p:nvPr/>
          </p:nvSpPr>
          <p:spPr bwMode="auto">
            <a:xfrm>
              <a:off x="320198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59375B6-739B-40A7-A9C8-F0F8A158F86E}"/>
                </a:ext>
              </a:extLst>
            </p:cNvPr>
            <p:cNvSpPr/>
            <p:nvPr/>
          </p:nvSpPr>
          <p:spPr bwMode="auto">
            <a:xfrm>
              <a:off x="3954463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2F98DE9-F452-445E-B536-0745741DAEC9}"/>
                </a:ext>
              </a:extLst>
            </p:cNvPr>
            <p:cNvSpPr/>
            <p:nvPr/>
          </p:nvSpPr>
          <p:spPr bwMode="auto">
            <a:xfrm>
              <a:off x="4714875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8FAD5D6-5C15-43DE-BCC7-EA6D1CC7B157}"/>
                </a:ext>
              </a:extLst>
            </p:cNvPr>
            <p:cNvSpPr/>
            <p:nvPr/>
          </p:nvSpPr>
          <p:spPr bwMode="auto">
            <a:xfrm>
              <a:off x="5502275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F3C4BE2-51E8-4252-950E-D61154553628}"/>
                </a:ext>
              </a:extLst>
            </p:cNvPr>
            <p:cNvSpPr/>
            <p:nvPr/>
          </p:nvSpPr>
          <p:spPr bwMode="auto">
            <a:xfrm>
              <a:off x="3514725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9A542830-FBE4-42FF-916D-8CA7537F8E34}"/>
                </a:ext>
              </a:extLst>
            </p:cNvPr>
            <p:cNvSpPr/>
            <p:nvPr/>
          </p:nvSpPr>
          <p:spPr bwMode="auto">
            <a:xfrm>
              <a:off x="5119688" y="6659563"/>
              <a:ext cx="382587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7423A58-3BF4-4883-BF78-6C3F22605AA0}"/>
                </a:ext>
              </a:extLst>
            </p:cNvPr>
            <p:cNvSpPr/>
            <p:nvPr/>
          </p:nvSpPr>
          <p:spPr bwMode="auto">
            <a:xfrm>
              <a:off x="4330700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875FB76F-F083-4BDA-8ACE-976393187D7A}"/>
                </a:ext>
              </a:extLst>
            </p:cNvPr>
            <p:cNvSpPr/>
            <p:nvPr/>
          </p:nvSpPr>
          <p:spPr bwMode="auto">
            <a:xfrm>
              <a:off x="435133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5F51CC6-4BD4-406F-A759-3F5302850325}"/>
                </a:ext>
              </a:extLst>
            </p:cNvPr>
            <p:cNvSpPr/>
            <p:nvPr/>
          </p:nvSpPr>
          <p:spPr bwMode="auto">
            <a:xfrm>
              <a:off x="5119688" y="5607050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0535D106-3169-4D81-B9CF-5DD5AB288CB1}"/>
                </a:ext>
              </a:extLst>
            </p:cNvPr>
            <p:cNvSpPr/>
            <p:nvPr/>
          </p:nvSpPr>
          <p:spPr bwMode="auto">
            <a:xfrm>
              <a:off x="4733925" y="5880100"/>
              <a:ext cx="385763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FE5A3D59-9F9F-456A-B452-F0BA2D1E31FE}"/>
                </a:ext>
              </a:extLst>
            </p:cNvPr>
            <p:cNvSpPr/>
            <p:nvPr/>
          </p:nvSpPr>
          <p:spPr bwMode="auto">
            <a:xfrm>
              <a:off x="3967163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A8EA5EF-02D8-40B5-B166-BBD938B59AD8}"/>
                </a:ext>
              </a:extLst>
            </p:cNvPr>
            <p:cNvSpPr/>
            <p:nvPr/>
          </p:nvSpPr>
          <p:spPr bwMode="auto">
            <a:xfrm>
              <a:off x="3201988" y="5876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418E3A2-E1DF-4D6C-9B21-ADF000035D9E}"/>
                </a:ext>
              </a:extLst>
            </p:cNvPr>
            <p:cNvSpPr/>
            <p:nvPr/>
          </p:nvSpPr>
          <p:spPr bwMode="auto">
            <a:xfrm>
              <a:off x="3584575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F83FC0DD-0BD4-429B-92A0-0586061B6D44}"/>
                </a:ext>
              </a:extLst>
            </p:cNvPr>
            <p:cNvSpPr/>
            <p:nvPr/>
          </p:nvSpPr>
          <p:spPr bwMode="auto">
            <a:xfrm>
              <a:off x="4351338" y="613727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31CAA3-9718-467A-B2DA-60A1B3C64FD9}"/>
                </a:ext>
              </a:extLst>
            </p:cNvPr>
            <p:cNvSpPr/>
            <p:nvPr/>
          </p:nvSpPr>
          <p:spPr bwMode="auto">
            <a:xfrm>
              <a:off x="5502275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87B0A902-C307-44FB-9B8A-322153AF1D7A}"/>
                </a:ext>
              </a:extLst>
            </p:cNvPr>
            <p:cNvSpPr/>
            <p:nvPr/>
          </p:nvSpPr>
          <p:spPr bwMode="auto">
            <a:xfrm>
              <a:off x="8147050" y="6130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1DB97BF5-38DC-4BA5-8291-8A78345B0BDA}"/>
                </a:ext>
              </a:extLst>
            </p:cNvPr>
            <p:cNvSpPr/>
            <p:nvPr/>
          </p:nvSpPr>
          <p:spPr bwMode="auto">
            <a:xfrm>
              <a:off x="6229350" y="63896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3E324F78-289D-4469-B4CA-55A5E4529982}"/>
                </a:ext>
              </a:extLst>
            </p:cNvPr>
            <p:cNvSpPr/>
            <p:nvPr/>
          </p:nvSpPr>
          <p:spPr bwMode="auto">
            <a:xfrm>
              <a:off x="6981825" y="638968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69250A0F-1BDA-48E9-B12D-9C173F8DC489}"/>
                </a:ext>
              </a:extLst>
            </p:cNvPr>
            <p:cNvSpPr/>
            <p:nvPr/>
          </p:nvSpPr>
          <p:spPr bwMode="auto">
            <a:xfrm>
              <a:off x="7742238" y="63896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97EA7ED-BF83-467F-BBBC-E8850C717D73}"/>
                </a:ext>
              </a:extLst>
            </p:cNvPr>
            <p:cNvSpPr/>
            <p:nvPr/>
          </p:nvSpPr>
          <p:spPr bwMode="auto">
            <a:xfrm>
              <a:off x="8529638" y="639445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BDD1719-B98A-446D-885A-583C7B0BAF72}"/>
                </a:ext>
              </a:extLst>
            </p:cNvPr>
            <p:cNvSpPr/>
            <p:nvPr/>
          </p:nvSpPr>
          <p:spPr bwMode="auto">
            <a:xfrm>
              <a:off x="6542088" y="6654800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208832B6-B723-4BCB-8462-F8DFB4D974E2}"/>
                </a:ext>
              </a:extLst>
            </p:cNvPr>
            <p:cNvSpPr/>
            <p:nvPr/>
          </p:nvSpPr>
          <p:spPr bwMode="auto">
            <a:xfrm>
              <a:off x="8147050" y="6659563"/>
              <a:ext cx="382588" cy="21748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58AC527-B485-4F2D-ADFE-8A1227F37B55}"/>
                </a:ext>
              </a:extLst>
            </p:cNvPr>
            <p:cNvSpPr/>
            <p:nvPr/>
          </p:nvSpPr>
          <p:spPr bwMode="auto">
            <a:xfrm>
              <a:off x="7358063" y="666591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49AA1E77-B4D7-44B1-B39A-CCA32F3DFAEF}"/>
                </a:ext>
              </a:extLst>
            </p:cNvPr>
            <p:cNvSpPr/>
            <p:nvPr/>
          </p:nvSpPr>
          <p:spPr bwMode="auto">
            <a:xfrm>
              <a:off x="7761288" y="5880100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FA9AE65F-6927-48C4-90A1-C1744BADAC49}"/>
                </a:ext>
              </a:extLst>
            </p:cNvPr>
            <p:cNvSpPr/>
            <p:nvPr/>
          </p:nvSpPr>
          <p:spPr bwMode="auto">
            <a:xfrm>
              <a:off x="6994525" y="5875338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C62EB4B3-DC22-4349-B6B8-693FFFDFAA3F}"/>
                </a:ext>
              </a:extLst>
            </p:cNvPr>
            <p:cNvSpPr/>
            <p:nvPr/>
          </p:nvSpPr>
          <p:spPr bwMode="auto">
            <a:xfrm>
              <a:off x="6229350" y="587692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96A69F90-BC9C-4051-9A25-7BB5F5EB2EC4}"/>
                </a:ext>
              </a:extLst>
            </p:cNvPr>
            <p:cNvSpPr/>
            <p:nvPr/>
          </p:nvSpPr>
          <p:spPr bwMode="auto">
            <a:xfrm>
              <a:off x="6611938" y="61309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2B23BAD-68AC-469E-8EA9-BA46CFC5AFD5}"/>
                </a:ext>
              </a:extLst>
            </p:cNvPr>
            <p:cNvSpPr/>
            <p:nvPr/>
          </p:nvSpPr>
          <p:spPr bwMode="auto">
            <a:xfrm>
              <a:off x="7378700" y="6137275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C5B847AE-B4F3-4691-9480-D2D9FB55A293}"/>
                </a:ext>
              </a:extLst>
            </p:cNvPr>
            <p:cNvSpPr/>
            <p:nvPr/>
          </p:nvSpPr>
          <p:spPr bwMode="auto">
            <a:xfrm>
              <a:off x="8529638" y="5884863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6ADA6D8-EA7E-409C-B774-9204A72EF3F7}"/>
                </a:ext>
              </a:extLst>
            </p:cNvPr>
            <p:cNvSpPr/>
            <p:nvPr/>
          </p:nvSpPr>
          <p:spPr bwMode="auto">
            <a:xfrm>
              <a:off x="11272838" y="6113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38E6166-ED1D-4DF1-B9BA-D9C363F8136F}"/>
                </a:ext>
              </a:extLst>
            </p:cNvPr>
            <p:cNvSpPr/>
            <p:nvPr/>
          </p:nvSpPr>
          <p:spPr bwMode="auto">
            <a:xfrm>
              <a:off x="9355138" y="6372225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C1CC5AF-5D9E-4D1D-8DF6-44D73E22DB80}"/>
                </a:ext>
              </a:extLst>
            </p:cNvPr>
            <p:cNvSpPr/>
            <p:nvPr/>
          </p:nvSpPr>
          <p:spPr bwMode="auto">
            <a:xfrm>
              <a:off x="10110788" y="6372225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0BDF8B3-A919-4EE5-A9D3-3AF7A0D853AC}"/>
                </a:ext>
              </a:extLst>
            </p:cNvPr>
            <p:cNvSpPr/>
            <p:nvPr/>
          </p:nvSpPr>
          <p:spPr bwMode="auto">
            <a:xfrm>
              <a:off x="10869613" y="637222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9FD98F3B-1EAD-4111-9FE4-93BED8069087}"/>
                </a:ext>
              </a:extLst>
            </p:cNvPr>
            <p:cNvSpPr/>
            <p:nvPr/>
          </p:nvSpPr>
          <p:spPr bwMode="auto">
            <a:xfrm>
              <a:off x="11658600" y="637698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B37E94EF-23B8-465B-A556-E446C2C7B652}"/>
                </a:ext>
              </a:extLst>
            </p:cNvPr>
            <p:cNvSpPr/>
            <p:nvPr/>
          </p:nvSpPr>
          <p:spPr bwMode="auto">
            <a:xfrm>
              <a:off x="9671050" y="6638925"/>
              <a:ext cx="382588" cy="214313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55DE38C-0ECF-46BE-BE9F-A6D3C6EBE798}"/>
                </a:ext>
              </a:extLst>
            </p:cNvPr>
            <p:cNvSpPr/>
            <p:nvPr/>
          </p:nvSpPr>
          <p:spPr bwMode="auto">
            <a:xfrm>
              <a:off x="9740900" y="55832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875A42B4-FE0D-4279-BE94-136E405759E0}"/>
                </a:ext>
              </a:extLst>
            </p:cNvPr>
            <p:cNvSpPr/>
            <p:nvPr/>
          </p:nvSpPr>
          <p:spPr bwMode="auto">
            <a:xfrm>
              <a:off x="10487025" y="664845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E4ECE1F5-EF8D-4036-B159-C8DCD4D4274B}"/>
                </a:ext>
              </a:extLst>
            </p:cNvPr>
            <p:cNvSpPr/>
            <p:nvPr/>
          </p:nvSpPr>
          <p:spPr bwMode="auto">
            <a:xfrm>
              <a:off x="10507663" y="5589588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5382568-426C-463C-825E-DE7C721348E2}"/>
                </a:ext>
              </a:extLst>
            </p:cNvPr>
            <p:cNvSpPr/>
            <p:nvPr/>
          </p:nvSpPr>
          <p:spPr bwMode="auto">
            <a:xfrm>
              <a:off x="11272838" y="5589588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B96E89EB-ADF7-4E32-9DD3-5CE2D5AAD374}"/>
                </a:ext>
              </a:extLst>
            </p:cNvPr>
            <p:cNvSpPr/>
            <p:nvPr/>
          </p:nvSpPr>
          <p:spPr bwMode="auto">
            <a:xfrm>
              <a:off x="10890250" y="5862638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92F3954D-61E3-403B-8F9C-83BB750B02DD}"/>
                </a:ext>
              </a:extLst>
            </p:cNvPr>
            <p:cNvSpPr/>
            <p:nvPr/>
          </p:nvSpPr>
          <p:spPr bwMode="auto">
            <a:xfrm>
              <a:off x="10123488" y="5857875"/>
              <a:ext cx="384175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D7B3CAF5-BCB3-4449-960F-8312D33715CF}"/>
                </a:ext>
              </a:extLst>
            </p:cNvPr>
            <p:cNvSpPr/>
            <p:nvPr/>
          </p:nvSpPr>
          <p:spPr bwMode="auto">
            <a:xfrm>
              <a:off x="9355138" y="5859463"/>
              <a:ext cx="385762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08D14819-8AB4-44F8-BFFB-1B735B6AEF0A}"/>
                </a:ext>
              </a:extLst>
            </p:cNvPr>
            <p:cNvSpPr/>
            <p:nvPr/>
          </p:nvSpPr>
          <p:spPr bwMode="auto">
            <a:xfrm>
              <a:off x="9740900" y="6113463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84394819-4356-4081-BFAE-A8DD0D96506D}"/>
                </a:ext>
              </a:extLst>
            </p:cNvPr>
            <p:cNvSpPr/>
            <p:nvPr/>
          </p:nvSpPr>
          <p:spPr bwMode="auto">
            <a:xfrm>
              <a:off x="10507663" y="6119813"/>
              <a:ext cx="382587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C91E371-854E-4444-A293-2A0D48A2900E}"/>
                </a:ext>
              </a:extLst>
            </p:cNvPr>
            <p:cNvSpPr/>
            <p:nvPr/>
          </p:nvSpPr>
          <p:spPr bwMode="auto">
            <a:xfrm>
              <a:off x="11658600" y="5867400"/>
              <a:ext cx="382588" cy="2159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5881" tIns="95881" rIns="95881" bIns="95881" anchor="ctr"/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0" name="TextBox 439">
            <a:extLst>
              <a:ext uri="{FF2B5EF4-FFF2-40B4-BE49-F238E27FC236}">
                <a16:creationId xmlns:a16="http://schemas.microsoft.com/office/drawing/2014/main" id="{8BF510BA-5D4F-43E0-9083-766C7D623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3518396"/>
            <a:ext cx="4135436" cy="769441"/>
          </a:xfrm>
          <a:prstGeom prst="rect">
            <a:avLst/>
          </a:prstGeom>
          <a:solidFill>
            <a:schemeClr val="accent1"/>
          </a:solidFill>
          <a:ln w="9525">
            <a:solidFill>
              <a:srgbClr val="811B5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1217613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7613">
              <a:lnSpc>
                <a:spcPct val="90000"/>
              </a:lnSpc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(182 </a:t>
            </a:r>
            <a:r>
              <a:rPr kumimoji="0" lang="es-US" altLang="en-US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agujas</a:t>
            </a:r>
            <a:r>
              <a:rPr kumimoji="0" lang="en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1" name="Rectangle: Rounded Corners 44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8936B1BA-BA76-4AE5-A90D-60612A51524E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5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2" name="Rectangle: Rounded Corners 44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4BE9A01-42C5-4000-9F89-FF288A9D4F33}"/>
              </a:ext>
            </a:extLst>
          </p:cNvPr>
          <p:cNvSpPr/>
          <p:nvPr/>
        </p:nvSpPr>
        <p:spPr>
          <a:xfrm>
            <a:off x="10266560" y="1926705"/>
            <a:ext cx="1915725" cy="1915600"/>
          </a:xfrm>
          <a:prstGeom prst="roundRect">
            <a:avLst/>
          </a:prstGeom>
          <a:blipFill rotWithShape="1">
            <a:blip r:embed="rId6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9" name="TextBox 258"/>
          <p:cNvSpPr txBox="1"/>
          <p:nvPr/>
        </p:nvSpPr>
        <p:spPr>
          <a:xfrm>
            <a:off x="3661575" y="4776352"/>
            <a:ext cx="4768661" cy="124123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88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733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Niveles mínimos de factor VIII = 1-3%</a:t>
            </a: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8A19BB6C-D51F-4D1A-BF71-298251862EA0}"/>
              </a:ext>
            </a:extLst>
          </p:cNvPr>
          <p:cNvSpPr txBox="1">
            <a:spLocks/>
          </p:cNvSpPr>
          <p:nvPr/>
        </p:nvSpPr>
        <p:spPr>
          <a:xfrm>
            <a:off x="866806" y="2355727"/>
            <a:ext cx="923630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¿Qué logran los pacientes con esto? 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FD212F7B-94C5-4CB6-81E6-95859981A3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Profilaxis de dosis completa con FVIII de VME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b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muy difícil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10540678" cy="23876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US" sz="4000" dirty="0">
                <a:solidFill>
                  <a:srgbClr val="008BB0"/>
                </a:solidFill>
                <a:ea typeface="+mn-ea"/>
                <a:cs typeface="+mn-cs"/>
              </a:rPr>
              <a:t>Capítulo 6: Profilaxis en la hemofilia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Dr. Manuel </a:t>
            </a:r>
            <a:r>
              <a:rPr kumimoji="0" lang="en-CA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Carcao</a:t>
            </a:r>
            <a:r>
              <a:rPr kumimoji="0" lang="en-C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MSc</a:t>
            </a:r>
            <a:r>
              <a:rPr lang="en-US" altLang="en-US" sz="3000" dirty="0">
                <a:solidFill>
                  <a:srgbClr val="008BB0"/>
                </a:solidFill>
                <a:ea typeface="+mn-ea"/>
                <a:cs typeface="+mn-cs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Hematólogo de planta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Codirector, Clínica de Hemofilia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Hospital para Niños Enfermos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Profesor de pediatría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Universidad de Toronto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US" sz="2000" dirty="0"/>
              <a:t>Toronto, Ontario, Canadá</a:t>
            </a:r>
          </a:p>
        </p:txBody>
      </p:sp>
    </p:spTree>
    <p:extLst>
      <p:ext uri="{BB962C8B-B14F-4D97-AF65-F5344CB8AC3E}">
        <p14:creationId xmlns:p14="http://schemas.microsoft.com/office/powerpoint/2010/main" val="1201772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 </a:t>
            </a:r>
            <a:r>
              <a:rPr kumimoji="0" lang="es-US" sz="3733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mínimo</a:t>
            </a:r>
            <a:r>
              <a:rPr kumimoji="0" lang="en-CA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 1-3%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S" dirty="0"/>
              <a:t>Número de hemorragias articulares vs FVIII inicial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rmAutofit/>
          </a:bodyPr>
          <a:lstStyle/>
          <a:p>
            <a:r>
              <a:rPr lang="da-DK" dirty="0"/>
              <a:t>Den Uijl I et al. Hemophilia 2011.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4808F-85B9-493B-955D-A2A4347E823D}"/>
              </a:ext>
            </a:extLst>
          </p:cNvPr>
          <p:cNvSpPr txBox="1"/>
          <p:nvPr/>
        </p:nvSpPr>
        <p:spPr>
          <a:xfrm>
            <a:off x="5158153" y="6057695"/>
            <a:ext cx="323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Actividad del FVIII (UI dL</a:t>
            </a:r>
            <a:r>
              <a:rPr lang="es-US" baseline="30000" dirty="0"/>
              <a:t>̶1</a:t>
            </a:r>
            <a:r>
              <a:rPr lang="es-US" dirty="0"/>
              <a:t> )</a:t>
            </a:r>
            <a:endParaRPr lang="en-US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9108-F6BF-4F74-8DD7-35EAD8119440}"/>
              </a:ext>
            </a:extLst>
          </p:cNvPr>
          <p:cNvSpPr txBox="1"/>
          <p:nvPr/>
        </p:nvSpPr>
        <p:spPr>
          <a:xfrm>
            <a:off x="817612" y="1613502"/>
            <a:ext cx="461665" cy="39463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US" dirty="0"/>
              <a:t>No. de hemorragias articulares/año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6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18A5B-3CD7-423E-9AF4-179AA5744EDD}"/>
              </a:ext>
            </a:extLst>
          </p:cNvPr>
          <p:cNvGrpSpPr/>
          <p:nvPr/>
        </p:nvGrpSpPr>
        <p:grpSpPr>
          <a:xfrm>
            <a:off x="1279277" y="1135482"/>
            <a:ext cx="9574179" cy="4894216"/>
            <a:chOff x="992221" y="1414882"/>
            <a:chExt cx="9574179" cy="489421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AB31542-BF0F-4D1D-9AD0-74484297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43000" contrast="80000"/>
            </a:blip>
            <a:srcRect l="2559" t="3325" r="1706" b="17734"/>
            <a:stretch>
              <a:fillRect/>
            </a:stretch>
          </p:blipFill>
          <p:spPr bwMode="auto">
            <a:xfrm>
              <a:off x="992221" y="1801969"/>
              <a:ext cx="9574179" cy="4507129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82CD55-ED60-4C4C-BFBE-8A58A507D335}"/>
                </a:ext>
              </a:extLst>
            </p:cNvPr>
            <p:cNvSpPr/>
            <p:nvPr/>
          </p:nvSpPr>
          <p:spPr>
            <a:xfrm>
              <a:off x="2704315" y="1983834"/>
              <a:ext cx="1082534" cy="355161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urved Right Arrow 3">
              <a:extLst>
                <a:ext uri="{FF2B5EF4-FFF2-40B4-BE49-F238E27FC236}">
                  <a16:creationId xmlns:a16="http://schemas.microsoft.com/office/drawing/2014/main" id="{E0BC7F36-80CC-44E1-84F9-F25434A490E8}"/>
                </a:ext>
              </a:extLst>
            </p:cNvPr>
            <p:cNvSpPr/>
            <p:nvPr/>
          </p:nvSpPr>
          <p:spPr>
            <a:xfrm rot="5400000">
              <a:off x="4756613" y="-207118"/>
              <a:ext cx="956041" cy="4200041"/>
            </a:xfrm>
            <a:prstGeom prst="curved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88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3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787-EEEF-44A1-8A5E-0484F2C807B2}"/>
              </a:ext>
            </a:extLst>
          </p:cNvPr>
          <p:cNvSpPr txBox="1"/>
          <p:nvPr/>
        </p:nvSpPr>
        <p:spPr>
          <a:xfrm>
            <a:off x="5649856" y="2239005"/>
            <a:ext cx="3722695" cy="1241237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8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733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 mínimo = 1-3%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09D59-E179-4CD4-8FAF-6756156C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US" dirty="0"/>
              <a:t>Número de hemorragias articulares vs FVIII inicial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2791-F9DB-4C44-8CA6-5A2671FB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/>
              <a:t>Den Uijl I et al. Hemophilia 2011.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29A61-1981-4F30-847F-5FFE2D88DC4C}"/>
              </a:ext>
            </a:extLst>
          </p:cNvPr>
          <p:cNvSpPr txBox="1"/>
          <p:nvPr/>
        </p:nvSpPr>
        <p:spPr>
          <a:xfrm>
            <a:off x="1132460" y="3955290"/>
            <a:ext cx="10361579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Los pacientes necesitan </a:t>
            </a:r>
            <a:r>
              <a:rPr kumimoji="0" lang="es-US" sz="4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niveles mínimos más altos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98580-9120-4334-995F-B9CAAEAD1FFB}"/>
              </a:ext>
            </a:extLst>
          </p:cNvPr>
          <p:cNvSpPr txBox="1"/>
          <p:nvPr/>
        </p:nvSpPr>
        <p:spPr>
          <a:xfrm>
            <a:off x="5158153" y="6057695"/>
            <a:ext cx="323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Actividad del FVIII (UI dL</a:t>
            </a:r>
            <a:r>
              <a:rPr lang="es-US" baseline="30000" dirty="0"/>
              <a:t>̶1</a:t>
            </a:r>
            <a:r>
              <a:rPr lang="es-US" dirty="0"/>
              <a:t> )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EDF28-3E07-4A06-8768-60347EF2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755134"/>
            <a:ext cx="512108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US" dirty="0"/>
              <a:t>Profilaxis: Los pacientes necesitan</a:t>
            </a:r>
            <a:endParaRPr lang="es-US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C4528-B771-4F0E-9137-1ABAD2522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2B5C8-CC90-45C9-AA20-BC911FC281BD}"/>
              </a:ext>
            </a:extLst>
          </p:cNvPr>
          <p:cNvSpPr txBox="1"/>
          <p:nvPr/>
        </p:nvSpPr>
        <p:spPr>
          <a:xfrm>
            <a:off x="3314700" y="5039179"/>
            <a:ext cx="623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</a:t>
            </a:r>
            <a:r>
              <a:rPr lang="es-US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una combinación</a:t>
            </a:r>
            <a:endParaRPr kumimoji="0" lang="es-US" sz="4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46CF0-BFFC-4468-AF0C-8EEF322FBA91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Menos infusiones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EC519-A4D0-44F3-B383-B9338084BF84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Niveles mínimos de factor más altos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846F7-ECE4-48C1-AC4A-59E2552E47A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Administración no intravenosa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8D829AA-07E6-49D1-AD7D-98E07F2CDAEA}"/>
              </a:ext>
            </a:extLst>
          </p:cNvPr>
          <p:cNvSpPr/>
          <p:nvPr/>
        </p:nvSpPr>
        <p:spPr>
          <a:xfrm>
            <a:off x="306775" y="4197664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5898EBA-9050-4F61-AC5D-1EAD9FD3DE95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6696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20E9B1F-E9EE-4DAF-9DEC-A91C7C6E15EA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800" cap="all" spc="30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Profilaxis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800" cap="all" spc="30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AHORA PODEMOS HACERLO MEJOR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F34D3-5E3F-4392-AE55-3DB8E5A874EE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557340D6-6D40-4F8E-AB5C-7352FCC461F6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  <a:p>
            <a:pPr lvl="0" algn="ctr">
              <a:defRPr/>
            </a:pPr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2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C0EF1FD-DD8E-4C29-8DB7-E5094A1C5DC2}"/>
              </a:ext>
            </a:extLst>
          </p:cNvPr>
          <p:cNvSpPr txBox="1">
            <a:spLocks/>
          </p:cNvSpPr>
          <p:nvPr/>
        </p:nvSpPr>
        <p:spPr>
          <a:xfrm>
            <a:off x="3673230" y="543509"/>
            <a:ext cx="8518769" cy="54276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800" cap="all" spc="30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Profilaxis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800" cap="all" spc="30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ahora podemos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sng" strike="noStrike" kern="800" cap="all" spc="30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(y deberíamos)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lang="es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Hacerlo mejor</a:t>
            </a:r>
            <a:endParaRPr kumimoji="0" lang="es-US" sz="4800" b="1" i="0" u="none" strike="noStrike" kern="800" cap="all" spc="30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95AFE-E2FA-4309-9068-72CA7C116A6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  <p:sp>
        <p:nvSpPr>
          <p:cNvPr id="16" name="Oval Callout 4">
            <a:extLst>
              <a:ext uri="{FF2B5EF4-FFF2-40B4-BE49-F238E27FC236}">
                <a16:creationId xmlns:a16="http://schemas.microsoft.com/office/drawing/2014/main" id="{43CBCFC5-00D7-462F-909E-45D248F67CA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</p:spTree>
    <p:extLst>
      <p:ext uri="{BB962C8B-B14F-4D97-AF65-F5344CB8AC3E}">
        <p14:creationId xmlns:p14="http://schemas.microsoft.com/office/powerpoint/2010/main" val="1330079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66FC25-14B7-4C4B-A66F-64C1B29C21F1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 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Ahora podemos hacerlo mejor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AB782F-1101-45DA-9DAA-84E9C3C2A333}"/>
              </a:ext>
            </a:extLst>
          </p:cNvPr>
          <p:cNvSpPr txBox="1">
            <a:spLocks/>
          </p:cNvSpPr>
          <p:nvPr/>
        </p:nvSpPr>
        <p:spPr>
          <a:xfrm>
            <a:off x="4156614" y="1549032"/>
            <a:ext cx="7844886" cy="392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s-US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“Actualmente, reconociendo que con un nivel mínimo de </a:t>
            </a:r>
            <a:r>
              <a:rPr kumimoji="0" lang="es-US" b="1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1% los pacientes siguen corriendo el riesgo de hemorragias, la mayoría de los médicos preferirían </a:t>
            </a:r>
            <a:r>
              <a:rPr kumimoji="0" lang="es-US" b="1" i="1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concentraciones mínimas objetivo más elevadas (&gt;3%-5% o mayores).” </a:t>
            </a:r>
          </a:p>
        </p:txBody>
      </p:sp>
      <p:sp>
        <p:nvSpPr>
          <p:cNvPr id="20" name="Oval Callout 4">
            <a:extLst>
              <a:ext uri="{FF2B5EF4-FFF2-40B4-BE49-F238E27FC236}">
                <a16:creationId xmlns:a16="http://schemas.microsoft.com/office/drawing/2014/main" id="{F9B2C02E-237B-4D62-A814-2F6F0CAA104E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  <a:p>
            <a:pPr lvl="0" algn="ctr">
              <a:defRPr/>
            </a:pPr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ADA06-1EB8-4572-B8E3-4FC99B426994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874983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783D-3C3D-42A7-9D13-6D7948FF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Profilaxis  </a:t>
            </a:r>
            <a:r>
              <a:rPr lang="es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podemos hacerlo mejor</a:t>
            </a:r>
            <a:endParaRPr lang="es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3187292"/>
              </p:ext>
            </p:extLst>
          </p:nvPr>
        </p:nvGraphicFramePr>
        <p:xfrm>
          <a:off x="551543" y="1495425"/>
          <a:ext cx="1108891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618">
                <a:tc>
                  <a:txBody>
                    <a:bodyPr/>
                    <a:lstStyle/>
                    <a:p>
                      <a:pPr algn="ctr"/>
                      <a:r>
                        <a:rPr lang="es-US" sz="2000" noProof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Concentrados de factor de coagulación de vida media prolongada (VMP)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000" noProof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Terapias sin factor de coagulación </a:t>
                      </a:r>
                    </a:p>
                    <a:p>
                      <a:pPr algn="ctr"/>
                      <a:r>
                        <a:rPr lang="es-US" sz="2000" noProof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(ej.: emicizumab)</a:t>
                      </a:r>
                    </a:p>
                  </a:txBody>
                  <a:tcPr marL="121920" marR="121920" marT="60960" marB="6096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20097" r="19091"/>
          <a:stretch/>
        </p:blipFill>
        <p:spPr>
          <a:xfrm>
            <a:off x="858982" y="2641242"/>
            <a:ext cx="4710545" cy="26658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255" y="2647365"/>
            <a:ext cx="2604653" cy="1132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47366"/>
            <a:ext cx="5331691" cy="26658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1491" y="5695921"/>
            <a:ext cx="98090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permiten lograr una mayor protección que simplemente un nivel de factor de 1%.</a:t>
            </a:r>
          </a:p>
        </p:txBody>
      </p:sp>
    </p:spTree>
    <p:extLst>
      <p:ext uri="{BB962C8B-B14F-4D97-AF65-F5344CB8AC3E}">
        <p14:creationId xmlns:p14="http://schemas.microsoft.com/office/powerpoint/2010/main" val="2271091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1A9C4EF-5974-4331-A98A-402FA047B5F8}"/>
              </a:ext>
            </a:extLst>
          </p:cNvPr>
          <p:cNvSpPr txBox="1"/>
          <p:nvPr/>
        </p:nvSpPr>
        <p:spPr>
          <a:xfrm>
            <a:off x="3314700" y="5292856"/>
            <a:ext cx="619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</a:t>
            </a:r>
            <a:r>
              <a:rPr lang="es-US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una combinación</a:t>
            </a:r>
            <a:endParaRPr kumimoji="0" lang="es-US" sz="4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1BAF4B-54BA-45B9-BD9B-3B97C8DE512B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Menos infusiones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79E23-095D-455E-9AB9-4C2D32D66253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Niveles mínimos de factor más altos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36670-AA7A-46E3-9173-3885EC3962D1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Administración no intravenosa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481A1204-2036-44AE-A010-9212CACA0261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: Rounded Corners 29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D089C35-87F3-42EB-87CF-4750FDB972D2}"/>
              </a:ext>
            </a:extLst>
          </p:cNvPr>
          <p:cNvSpPr/>
          <p:nvPr/>
        </p:nvSpPr>
        <p:spPr>
          <a:xfrm>
            <a:off x="10221681" y="717420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s-US" sz="4000" dirty="0"/>
              <a:t>Ventajas de los CFC de </a:t>
            </a:r>
            <a:br>
              <a:rPr lang="es-US" sz="4000" dirty="0"/>
            </a:br>
            <a:r>
              <a:rPr lang="es-US" sz="4000" dirty="0"/>
              <a:t>vida media prolongada (VMP)</a:t>
            </a:r>
            <a:endParaRPr lang="es-US" sz="4000" b="1" dirty="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74A9B02-7FC2-4CBA-AFF4-1019DEF5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F0C76119-129F-4136-A764-38371759D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5E96CE-6BBF-4B6D-80CB-8C63ADE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440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5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357188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Oval 12"/>
          <p:cNvSpPr>
            <a:spLocks noChangeArrowheads="1"/>
          </p:cNvSpPr>
          <p:nvPr/>
        </p:nvSpPr>
        <p:spPr bwMode="auto">
          <a:xfrm>
            <a:off x="3071814" y="1612900"/>
            <a:ext cx="287337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7" name="Oval 13"/>
          <p:cNvSpPr>
            <a:spLocks noChangeArrowheads="1"/>
          </p:cNvSpPr>
          <p:nvPr/>
        </p:nvSpPr>
        <p:spPr bwMode="auto">
          <a:xfrm>
            <a:off x="163195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8" name="Oval 14"/>
          <p:cNvSpPr>
            <a:spLocks noChangeArrowheads="1"/>
          </p:cNvSpPr>
          <p:nvPr/>
        </p:nvSpPr>
        <p:spPr bwMode="auto">
          <a:xfrm>
            <a:off x="21971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79" name="Oval 15"/>
          <p:cNvSpPr>
            <a:spLocks noChangeArrowheads="1"/>
          </p:cNvSpPr>
          <p:nvPr/>
        </p:nvSpPr>
        <p:spPr bwMode="auto">
          <a:xfrm>
            <a:off x="2768600" y="18716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0" name="Oval 16"/>
          <p:cNvSpPr>
            <a:spLocks noChangeArrowheads="1"/>
          </p:cNvSpPr>
          <p:nvPr/>
        </p:nvSpPr>
        <p:spPr bwMode="auto">
          <a:xfrm>
            <a:off x="3359151" y="1874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1" name="Oval 17"/>
          <p:cNvSpPr>
            <a:spLocks noChangeArrowheads="1"/>
          </p:cNvSpPr>
          <p:nvPr/>
        </p:nvSpPr>
        <p:spPr bwMode="auto">
          <a:xfrm>
            <a:off x="1866901" y="2139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2" name="Oval 19"/>
          <p:cNvSpPr>
            <a:spLocks noChangeArrowheads="1"/>
          </p:cNvSpPr>
          <p:nvPr/>
        </p:nvSpPr>
        <p:spPr bwMode="auto">
          <a:xfrm>
            <a:off x="3071814" y="2144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3" name="Oval 20"/>
          <p:cNvSpPr>
            <a:spLocks noChangeArrowheads="1"/>
          </p:cNvSpPr>
          <p:nvPr/>
        </p:nvSpPr>
        <p:spPr bwMode="auto">
          <a:xfrm>
            <a:off x="24812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4" name="Oval 21"/>
          <p:cNvSpPr>
            <a:spLocks noChangeArrowheads="1"/>
          </p:cNvSpPr>
          <p:nvPr/>
        </p:nvSpPr>
        <p:spPr bwMode="auto">
          <a:xfrm>
            <a:off x="2495550" y="108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5" name="Oval 22"/>
          <p:cNvSpPr>
            <a:spLocks noChangeArrowheads="1"/>
          </p:cNvSpPr>
          <p:nvPr/>
        </p:nvSpPr>
        <p:spPr bwMode="auto">
          <a:xfrm>
            <a:off x="3071814" y="10874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6" name="Oval 23"/>
          <p:cNvSpPr>
            <a:spLocks noChangeArrowheads="1"/>
          </p:cNvSpPr>
          <p:nvPr/>
        </p:nvSpPr>
        <p:spPr bwMode="auto">
          <a:xfrm>
            <a:off x="2782889" y="1360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7" name="Oval 24"/>
          <p:cNvSpPr>
            <a:spLocks noChangeArrowheads="1"/>
          </p:cNvSpPr>
          <p:nvPr/>
        </p:nvSpPr>
        <p:spPr bwMode="auto">
          <a:xfrm>
            <a:off x="2208214" y="13573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8" name="Oval 25"/>
          <p:cNvSpPr>
            <a:spLocks noChangeArrowheads="1"/>
          </p:cNvSpPr>
          <p:nvPr/>
        </p:nvSpPr>
        <p:spPr bwMode="auto">
          <a:xfrm>
            <a:off x="1631950" y="1358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89" name="Oval 26"/>
          <p:cNvSpPr>
            <a:spLocks noChangeArrowheads="1"/>
          </p:cNvSpPr>
          <p:nvPr/>
        </p:nvSpPr>
        <p:spPr bwMode="auto">
          <a:xfrm>
            <a:off x="1919289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0" name="Oval 27"/>
          <p:cNvSpPr>
            <a:spLocks noChangeArrowheads="1"/>
          </p:cNvSpPr>
          <p:nvPr/>
        </p:nvSpPr>
        <p:spPr bwMode="auto">
          <a:xfrm>
            <a:off x="2495550" y="162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1" name="Oval 28"/>
          <p:cNvSpPr>
            <a:spLocks noChangeArrowheads="1"/>
          </p:cNvSpPr>
          <p:nvPr/>
        </p:nvSpPr>
        <p:spPr bwMode="auto">
          <a:xfrm>
            <a:off x="3359151" y="1366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2" name="Oval 29"/>
          <p:cNvSpPr>
            <a:spLocks noChangeArrowheads="1"/>
          </p:cNvSpPr>
          <p:nvPr/>
        </p:nvSpPr>
        <p:spPr bwMode="auto">
          <a:xfrm>
            <a:off x="5345114" y="1612900"/>
            <a:ext cx="288925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3" name="Oval 30"/>
          <p:cNvSpPr>
            <a:spLocks noChangeArrowheads="1"/>
          </p:cNvSpPr>
          <p:nvPr/>
        </p:nvSpPr>
        <p:spPr bwMode="auto">
          <a:xfrm>
            <a:off x="390525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4" name="Oval 31"/>
          <p:cNvSpPr>
            <a:spLocks noChangeArrowheads="1"/>
          </p:cNvSpPr>
          <p:nvPr/>
        </p:nvSpPr>
        <p:spPr bwMode="auto">
          <a:xfrm>
            <a:off x="4471989" y="18716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5" name="Oval 32"/>
          <p:cNvSpPr>
            <a:spLocks noChangeArrowheads="1"/>
          </p:cNvSpPr>
          <p:nvPr/>
        </p:nvSpPr>
        <p:spPr bwMode="auto">
          <a:xfrm>
            <a:off x="5041901" y="1871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6" name="Oval 33"/>
          <p:cNvSpPr>
            <a:spLocks noChangeArrowheads="1"/>
          </p:cNvSpPr>
          <p:nvPr/>
        </p:nvSpPr>
        <p:spPr bwMode="auto">
          <a:xfrm>
            <a:off x="5634039" y="1874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7" name="Oval 34"/>
          <p:cNvSpPr>
            <a:spLocks noChangeArrowheads="1"/>
          </p:cNvSpPr>
          <p:nvPr/>
        </p:nvSpPr>
        <p:spPr bwMode="auto">
          <a:xfrm>
            <a:off x="4141789" y="2139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8" name="Oval 35"/>
          <p:cNvSpPr>
            <a:spLocks noChangeArrowheads="1"/>
          </p:cNvSpPr>
          <p:nvPr/>
        </p:nvSpPr>
        <p:spPr bwMode="auto">
          <a:xfrm>
            <a:off x="5345114" y="21447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299" name="Oval 36"/>
          <p:cNvSpPr>
            <a:spLocks noChangeArrowheads="1"/>
          </p:cNvSpPr>
          <p:nvPr/>
        </p:nvSpPr>
        <p:spPr bwMode="auto">
          <a:xfrm>
            <a:off x="4754564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0" name="Oval 39"/>
          <p:cNvSpPr>
            <a:spLocks noChangeArrowheads="1"/>
          </p:cNvSpPr>
          <p:nvPr/>
        </p:nvSpPr>
        <p:spPr bwMode="auto">
          <a:xfrm>
            <a:off x="5057775" y="1360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1" name="Oval 40"/>
          <p:cNvSpPr>
            <a:spLocks noChangeArrowheads="1"/>
          </p:cNvSpPr>
          <p:nvPr/>
        </p:nvSpPr>
        <p:spPr bwMode="auto">
          <a:xfrm>
            <a:off x="4481514" y="135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2" name="Oval 41"/>
          <p:cNvSpPr>
            <a:spLocks noChangeArrowheads="1"/>
          </p:cNvSpPr>
          <p:nvPr/>
        </p:nvSpPr>
        <p:spPr bwMode="auto">
          <a:xfrm>
            <a:off x="3905251" y="1358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3" name="Oval 42"/>
          <p:cNvSpPr>
            <a:spLocks noChangeArrowheads="1"/>
          </p:cNvSpPr>
          <p:nvPr/>
        </p:nvSpPr>
        <p:spPr bwMode="auto">
          <a:xfrm>
            <a:off x="4194175" y="161290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4" name="Oval 43"/>
          <p:cNvSpPr>
            <a:spLocks noChangeArrowheads="1"/>
          </p:cNvSpPr>
          <p:nvPr/>
        </p:nvSpPr>
        <p:spPr bwMode="auto">
          <a:xfrm>
            <a:off x="4770439" y="1620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5" name="Oval 44"/>
          <p:cNvSpPr>
            <a:spLocks noChangeArrowheads="1"/>
          </p:cNvSpPr>
          <p:nvPr/>
        </p:nvSpPr>
        <p:spPr bwMode="auto">
          <a:xfrm>
            <a:off x="5634039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6" name="Oval 45"/>
          <p:cNvSpPr>
            <a:spLocks noChangeArrowheads="1"/>
          </p:cNvSpPr>
          <p:nvPr/>
        </p:nvSpPr>
        <p:spPr bwMode="auto">
          <a:xfrm>
            <a:off x="7662864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7" name="Oval 46"/>
          <p:cNvSpPr>
            <a:spLocks noChangeArrowheads="1"/>
          </p:cNvSpPr>
          <p:nvPr/>
        </p:nvSpPr>
        <p:spPr bwMode="auto">
          <a:xfrm>
            <a:off x="622300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8" name="Oval 47"/>
          <p:cNvSpPr>
            <a:spLocks noChangeArrowheads="1"/>
          </p:cNvSpPr>
          <p:nvPr/>
        </p:nvSpPr>
        <p:spPr bwMode="auto">
          <a:xfrm>
            <a:off x="67897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09" name="Oval 48"/>
          <p:cNvSpPr>
            <a:spLocks noChangeArrowheads="1"/>
          </p:cNvSpPr>
          <p:nvPr/>
        </p:nvSpPr>
        <p:spPr bwMode="auto">
          <a:xfrm>
            <a:off x="7359651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0" name="Oval 49"/>
          <p:cNvSpPr>
            <a:spLocks noChangeArrowheads="1"/>
          </p:cNvSpPr>
          <p:nvPr/>
        </p:nvSpPr>
        <p:spPr bwMode="auto">
          <a:xfrm>
            <a:off x="7951789" y="1885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1" name="Oval 50"/>
          <p:cNvSpPr>
            <a:spLocks noChangeArrowheads="1"/>
          </p:cNvSpPr>
          <p:nvPr/>
        </p:nvSpPr>
        <p:spPr bwMode="auto">
          <a:xfrm>
            <a:off x="6459539" y="214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2" name="Oval 51"/>
          <p:cNvSpPr>
            <a:spLocks noChangeArrowheads="1"/>
          </p:cNvSpPr>
          <p:nvPr/>
        </p:nvSpPr>
        <p:spPr bwMode="auto">
          <a:xfrm>
            <a:off x="7662864" y="215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3" name="Oval 52"/>
          <p:cNvSpPr>
            <a:spLocks noChangeArrowheads="1"/>
          </p:cNvSpPr>
          <p:nvPr/>
        </p:nvSpPr>
        <p:spPr bwMode="auto">
          <a:xfrm>
            <a:off x="7072314" y="21590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4" name="Oval 55"/>
          <p:cNvSpPr>
            <a:spLocks noChangeArrowheads="1"/>
          </p:cNvSpPr>
          <p:nvPr/>
        </p:nvSpPr>
        <p:spPr bwMode="auto">
          <a:xfrm>
            <a:off x="7375525" y="13716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5" name="Oval 56"/>
          <p:cNvSpPr>
            <a:spLocks noChangeArrowheads="1"/>
          </p:cNvSpPr>
          <p:nvPr/>
        </p:nvSpPr>
        <p:spPr bwMode="auto">
          <a:xfrm>
            <a:off x="6799264" y="136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6" name="Oval 57"/>
          <p:cNvSpPr>
            <a:spLocks noChangeArrowheads="1"/>
          </p:cNvSpPr>
          <p:nvPr/>
        </p:nvSpPr>
        <p:spPr bwMode="auto">
          <a:xfrm>
            <a:off x="6223001" y="136683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7" name="Oval 58"/>
          <p:cNvSpPr>
            <a:spLocks noChangeArrowheads="1"/>
          </p:cNvSpPr>
          <p:nvPr/>
        </p:nvSpPr>
        <p:spPr bwMode="auto">
          <a:xfrm>
            <a:off x="6511925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8" name="Oval 59"/>
          <p:cNvSpPr>
            <a:spLocks noChangeArrowheads="1"/>
          </p:cNvSpPr>
          <p:nvPr/>
        </p:nvSpPr>
        <p:spPr bwMode="auto">
          <a:xfrm>
            <a:off x="7086601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19" name="Oval 60"/>
          <p:cNvSpPr>
            <a:spLocks noChangeArrowheads="1"/>
          </p:cNvSpPr>
          <p:nvPr/>
        </p:nvSpPr>
        <p:spPr bwMode="auto">
          <a:xfrm>
            <a:off x="7951789" y="137795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0" name="Oval 77"/>
          <p:cNvSpPr>
            <a:spLocks noChangeArrowheads="1"/>
          </p:cNvSpPr>
          <p:nvPr/>
        </p:nvSpPr>
        <p:spPr bwMode="auto">
          <a:xfrm>
            <a:off x="3359151" y="3619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1" name="Oval 78"/>
          <p:cNvSpPr>
            <a:spLocks noChangeArrowheads="1"/>
          </p:cNvSpPr>
          <p:nvPr/>
        </p:nvSpPr>
        <p:spPr bwMode="auto">
          <a:xfrm>
            <a:off x="191928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2" name="Oval 79"/>
          <p:cNvSpPr>
            <a:spLocks noChangeArrowheads="1"/>
          </p:cNvSpPr>
          <p:nvPr/>
        </p:nvSpPr>
        <p:spPr bwMode="auto">
          <a:xfrm>
            <a:off x="2486025" y="3878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3" name="Oval 80"/>
          <p:cNvSpPr>
            <a:spLocks noChangeArrowheads="1"/>
          </p:cNvSpPr>
          <p:nvPr/>
        </p:nvSpPr>
        <p:spPr bwMode="auto">
          <a:xfrm>
            <a:off x="3055939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4" name="Oval 81"/>
          <p:cNvSpPr>
            <a:spLocks noChangeArrowheads="1"/>
          </p:cNvSpPr>
          <p:nvPr/>
        </p:nvSpPr>
        <p:spPr bwMode="auto">
          <a:xfrm>
            <a:off x="1550989" y="41449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5" name="Oval 82"/>
          <p:cNvSpPr>
            <a:spLocks noChangeArrowheads="1"/>
          </p:cNvSpPr>
          <p:nvPr/>
        </p:nvSpPr>
        <p:spPr bwMode="auto">
          <a:xfrm>
            <a:off x="2155825" y="41449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6" name="Oval 83"/>
          <p:cNvSpPr>
            <a:spLocks noChangeArrowheads="1"/>
          </p:cNvSpPr>
          <p:nvPr/>
        </p:nvSpPr>
        <p:spPr bwMode="auto">
          <a:xfrm>
            <a:off x="3359151" y="4151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7" name="Oval 84"/>
          <p:cNvSpPr>
            <a:spLocks noChangeArrowheads="1"/>
          </p:cNvSpPr>
          <p:nvPr/>
        </p:nvSpPr>
        <p:spPr bwMode="auto">
          <a:xfrm>
            <a:off x="2768600" y="4154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8" name="Oval 85"/>
          <p:cNvSpPr>
            <a:spLocks noChangeArrowheads="1"/>
          </p:cNvSpPr>
          <p:nvPr/>
        </p:nvSpPr>
        <p:spPr bwMode="auto">
          <a:xfrm>
            <a:off x="2782889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29" name="Oval 86"/>
          <p:cNvSpPr>
            <a:spLocks noChangeArrowheads="1"/>
          </p:cNvSpPr>
          <p:nvPr/>
        </p:nvSpPr>
        <p:spPr bwMode="auto">
          <a:xfrm>
            <a:off x="3359151" y="30940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0" name="Oval 87"/>
          <p:cNvSpPr>
            <a:spLocks noChangeArrowheads="1"/>
          </p:cNvSpPr>
          <p:nvPr/>
        </p:nvSpPr>
        <p:spPr bwMode="auto">
          <a:xfrm>
            <a:off x="3071814" y="33670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1" name="Oval 88"/>
          <p:cNvSpPr>
            <a:spLocks noChangeArrowheads="1"/>
          </p:cNvSpPr>
          <p:nvPr/>
        </p:nvSpPr>
        <p:spPr bwMode="auto">
          <a:xfrm>
            <a:off x="2495550" y="33639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2" name="Oval 89"/>
          <p:cNvSpPr>
            <a:spLocks noChangeArrowheads="1"/>
          </p:cNvSpPr>
          <p:nvPr/>
        </p:nvSpPr>
        <p:spPr bwMode="auto">
          <a:xfrm>
            <a:off x="1919289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3" name="Oval 90"/>
          <p:cNvSpPr>
            <a:spLocks noChangeArrowheads="1"/>
          </p:cNvSpPr>
          <p:nvPr/>
        </p:nvSpPr>
        <p:spPr bwMode="auto">
          <a:xfrm>
            <a:off x="2208214" y="36195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4" name="Oval 91"/>
          <p:cNvSpPr>
            <a:spLocks noChangeArrowheads="1"/>
          </p:cNvSpPr>
          <p:nvPr/>
        </p:nvSpPr>
        <p:spPr bwMode="auto">
          <a:xfrm>
            <a:off x="2782889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5" name="Oval 92"/>
          <p:cNvSpPr>
            <a:spLocks noChangeArrowheads="1"/>
          </p:cNvSpPr>
          <p:nvPr/>
        </p:nvSpPr>
        <p:spPr bwMode="auto">
          <a:xfrm>
            <a:off x="1565275" y="3627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6" name="Oval 125"/>
          <p:cNvSpPr>
            <a:spLocks noChangeArrowheads="1"/>
          </p:cNvSpPr>
          <p:nvPr/>
        </p:nvSpPr>
        <p:spPr bwMode="auto">
          <a:xfrm>
            <a:off x="9696450" y="16240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7" name="Oval 127"/>
          <p:cNvSpPr>
            <a:spLocks noChangeArrowheads="1"/>
          </p:cNvSpPr>
          <p:nvPr/>
        </p:nvSpPr>
        <p:spPr bwMode="auto">
          <a:xfrm>
            <a:off x="8821739" y="1879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8" name="Oval 128"/>
          <p:cNvSpPr>
            <a:spLocks noChangeArrowheads="1"/>
          </p:cNvSpPr>
          <p:nvPr/>
        </p:nvSpPr>
        <p:spPr bwMode="auto">
          <a:xfrm>
            <a:off x="9393239" y="187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39" name="Oval 129"/>
          <p:cNvSpPr>
            <a:spLocks noChangeArrowheads="1"/>
          </p:cNvSpPr>
          <p:nvPr/>
        </p:nvSpPr>
        <p:spPr bwMode="auto">
          <a:xfrm>
            <a:off x="9983789" y="1885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0" name="Oval 130"/>
          <p:cNvSpPr>
            <a:spLocks noChangeArrowheads="1"/>
          </p:cNvSpPr>
          <p:nvPr/>
        </p:nvSpPr>
        <p:spPr bwMode="auto">
          <a:xfrm>
            <a:off x="8493125" y="21478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1" name="Oval 131"/>
          <p:cNvSpPr>
            <a:spLocks noChangeArrowheads="1"/>
          </p:cNvSpPr>
          <p:nvPr/>
        </p:nvSpPr>
        <p:spPr bwMode="auto">
          <a:xfrm>
            <a:off x="10267951" y="16129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2" name="Oval 132"/>
          <p:cNvSpPr>
            <a:spLocks noChangeArrowheads="1"/>
          </p:cNvSpPr>
          <p:nvPr/>
        </p:nvSpPr>
        <p:spPr bwMode="auto">
          <a:xfrm>
            <a:off x="9105900" y="21590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3" name="Oval 133"/>
          <p:cNvSpPr>
            <a:spLocks noChangeArrowheads="1"/>
          </p:cNvSpPr>
          <p:nvPr/>
        </p:nvSpPr>
        <p:spPr bwMode="auto">
          <a:xfrm>
            <a:off x="9120189" y="11001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4" name="Oval 134"/>
          <p:cNvSpPr>
            <a:spLocks noChangeArrowheads="1"/>
          </p:cNvSpPr>
          <p:nvPr/>
        </p:nvSpPr>
        <p:spPr bwMode="auto">
          <a:xfrm>
            <a:off x="9696450" y="11001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5" name="Oval 135"/>
          <p:cNvSpPr>
            <a:spLocks noChangeArrowheads="1"/>
          </p:cNvSpPr>
          <p:nvPr/>
        </p:nvSpPr>
        <p:spPr bwMode="auto">
          <a:xfrm>
            <a:off x="9409114" y="1371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6" name="Oval 136"/>
          <p:cNvSpPr>
            <a:spLocks noChangeArrowheads="1"/>
          </p:cNvSpPr>
          <p:nvPr/>
        </p:nvSpPr>
        <p:spPr bwMode="auto">
          <a:xfrm>
            <a:off x="8832850" y="136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7" name="Oval 137"/>
          <p:cNvSpPr>
            <a:spLocks noChangeArrowheads="1"/>
          </p:cNvSpPr>
          <p:nvPr/>
        </p:nvSpPr>
        <p:spPr bwMode="auto">
          <a:xfrm>
            <a:off x="10255250" y="1092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8" name="Oval 138"/>
          <p:cNvSpPr>
            <a:spLocks noChangeArrowheads="1"/>
          </p:cNvSpPr>
          <p:nvPr/>
        </p:nvSpPr>
        <p:spPr bwMode="auto">
          <a:xfrm>
            <a:off x="8543926" y="162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49" name="Oval 139"/>
          <p:cNvSpPr>
            <a:spLocks noChangeArrowheads="1"/>
          </p:cNvSpPr>
          <p:nvPr/>
        </p:nvSpPr>
        <p:spPr bwMode="auto">
          <a:xfrm>
            <a:off x="9120189" y="16303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0" name="Oval 140"/>
          <p:cNvSpPr>
            <a:spLocks noChangeArrowheads="1"/>
          </p:cNvSpPr>
          <p:nvPr/>
        </p:nvSpPr>
        <p:spPr bwMode="auto">
          <a:xfrm>
            <a:off x="9983789" y="13779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1" name="Oval 141"/>
          <p:cNvSpPr>
            <a:spLocks noChangeArrowheads="1"/>
          </p:cNvSpPr>
          <p:nvPr/>
        </p:nvSpPr>
        <p:spPr bwMode="auto">
          <a:xfrm>
            <a:off x="477996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2" name="Oval 142"/>
          <p:cNvSpPr>
            <a:spLocks noChangeArrowheads="1"/>
          </p:cNvSpPr>
          <p:nvPr/>
        </p:nvSpPr>
        <p:spPr bwMode="auto">
          <a:xfrm>
            <a:off x="3905251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3" name="Oval 143"/>
          <p:cNvSpPr>
            <a:spLocks noChangeArrowheads="1"/>
          </p:cNvSpPr>
          <p:nvPr/>
        </p:nvSpPr>
        <p:spPr bwMode="auto">
          <a:xfrm>
            <a:off x="4476750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4" name="Oval 144"/>
          <p:cNvSpPr>
            <a:spLocks noChangeArrowheads="1"/>
          </p:cNvSpPr>
          <p:nvPr/>
        </p:nvSpPr>
        <p:spPr bwMode="auto">
          <a:xfrm>
            <a:off x="5067301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5" name="Oval 145"/>
          <p:cNvSpPr>
            <a:spLocks noChangeArrowheads="1"/>
          </p:cNvSpPr>
          <p:nvPr/>
        </p:nvSpPr>
        <p:spPr bwMode="auto">
          <a:xfrm>
            <a:off x="5664200" y="388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6" name="Oval 146"/>
          <p:cNvSpPr>
            <a:spLocks noChangeArrowheads="1"/>
          </p:cNvSpPr>
          <p:nvPr/>
        </p:nvSpPr>
        <p:spPr bwMode="auto">
          <a:xfrm>
            <a:off x="5351464" y="36306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7" name="Oval 147"/>
          <p:cNvSpPr>
            <a:spLocks noChangeArrowheads="1"/>
          </p:cNvSpPr>
          <p:nvPr/>
        </p:nvSpPr>
        <p:spPr bwMode="auto">
          <a:xfrm>
            <a:off x="4189414" y="41735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8" name="Oval 148"/>
          <p:cNvSpPr>
            <a:spLocks noChangeArrowheads="1"/>
          </p:cNvSpPr>
          <p:nvPr/>
        </p:nvSpPr>
        <p:spPr bwMode="auto">
          <a:xfrm>
            <a:off x="4203700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59" name="Oval 149"/>
          <p:cNvSpPr>
            <a:spLocks noChangeArrowheads="1"/>
          </p:cNvSpPr>
          <p:nvPr/>
        </p:nvSpPr>
        <p:spPr bwMode="auto">
          <a:xfrm>
            <a:off x="4779964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0" name="Oval 150"/>
          <p:cNvSpPr>
            <a:spLocks noChangeArrowheads="1"/>
          </p:cNvSpPr>
          <p:nvPr/>
        </p:nvSpPr>
        <p:spPr bwMode="auto">
          <a:xfrm>
            <a:off x="4491039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1" name="Oval 151"/>
          <p:cNvSpPr>
            <a:spLocks noChangeArrowheads="1"/>
          </p:cNvSpPr>
          <p:nvPr/>
        </p:nvSpPr>
        <p:spPr bwMode="auto">
          <a:xfrm>
            <a:off x="3916364" y="3382964"/>
            <a:ext cx="287337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2" name="Oval 152"/>
          <p:cNvSpPr>
            <a:spLocks noChangeArrowheads="1"/>
          </p:cNvSpPr>
          <p:nvPr/>
        </p:nvSpPr>
        <p:spPr bwMode="auto">
          <a:xfrm>
            <a:off x="5338764" y="3109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3" name="Oval 153"/>
          <p:cNvSpPr>
            <a:spLocks noChangeArrowheads="1"/>
          </p:cNvSpPr>
          <p:nvPr/>
        </p:nvSpPr>
        <p:spPr bwMode="auto">
          <a:xfrm>
            <a:off x="5664200" y="3382964"/>
            <a:ext cx="287338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4" name="Oval 154"/>
          <p:cNvSpPr>
            <a:spLocks noChangeArrowheads="1"/>
          </p:cNvSpPr>
          <p:nvPr/>
        </p:nvSpPr>
        <p:spPr bwMode="auto">
          <a:xfrm>
            <a:off x="4203700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5" name="Oval 155"/>
          <p:cNvSpPr>
            <a:spLocks noChangeArrowheads="1"/>
          </p:cNvSpPr>
          <p:nvPr/>
        </p:nvSpPr>
        <p:spPr bwMode="auto">
          <a:xfrm>
            <a:off x="5067301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6" name="Oval 156"/>
          <p:cNvSpPr>
            <a:spLocks noChangeArrowheads="1"/>
          </p:cNvSpPr>
          <p:nvPr/>
        </p:nvSpPr>
        <p:spPr bwMode="auto">
          <a:xfrm>
            <a:off x="7653339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7" name="Oval 157"/>
          <p:cNvSpPr>
            <a:spLocks noChangeArrowheads="1"/>
          </p:cNvSpPr>
          <p:nvPr/>
        </p:nvSpPr>
        <p:spPr bwMode="auto">
          <a:xfrm>
            <a:off x="621347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8" name="Oval 158"/>
          <p:cNvSpPr>
            <a:spLocks noChangeArrowheads="1"/>
          </p:cNvSpPr>
          <p:nvPr/>
        </p:nvSpPr>
        <p:spPr bwMode="auto">
          <a:xfrm>
            <a:off x="6778626" y="3897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69" name="Oval 159"/>
          <p:cNvSpPr>
            <a:spLocks noChangeArrowheads="1"/>
          </p:cNvSpPr>
          <p:nvPr/>
        </p:nvSpPr>
        <p:spPr bwMode="auto">
          <a:xfrm>
            <a:off x="7350125" y="38973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0" name="Oval 160"/>
          <p:cNvSpPr>
            <a:spLocks noChangeArrowheads="1"/>
          </p:cNvSpPr>
          <p:nvPr/>
        </p:nvSpPr>
        <p:spPr bwMode="auto">
          <a:xfrm>
            <a:off x="7940676" y="3900489"/>
            <a:ext cx="288925" cy="2190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1" name="Oval 161"/>
          <p:cNvSpPr>
            <a:spLocks noChangeArrowheads="1"/>
          </p:cNvSpPr>
          <p:nvPr/>
        </p:nvSpPr>
        <p:spPr bwMode="auto">
          <a:xfrm>
            <a:off x="6448426" y="4165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2" name="Oval 163"/>
          <p:cNvSpPr>
            <a:spLocks noChangeArrowheads="1"/>
          </p:cNvSpPr>
          <p:nvPr/>
        </p:nvSpPr>
        <p:spPr bwMode="auto">
          <a:xfrm>
            <a:off x="7061201" y="417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3" name="Oval 164"/>
          <p:cNvSpPr>
            <a:spLocks noChangeArrowheads="1"/>
          </p:cNvSpPr>
          <p:nvPr/>
        </p:nvSpPr>
        <p:spPr bwMode="auto">
          <a:xfrm>
            <a:off x="7077075" y="311626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4" name="Oval 165"/>
          <p:cNvSpPr>
            <a:spLocks noChangeArrowheads="1"/>
          </p:cNvSpPr>
          <p:nvPr/>
        </p:nvSpPr>
        <p:spPr bwMode="auto">
          <a:xfrm>
            <a:off x="7653339" y="3116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5" name="Oval 166"/>
          <p:cNvSpPr>
            <a:spLocks noChangeArrowheads="1"/>
          </p:cNvSpPr>
          <p:nvPr/>
        </p:nvSpPr>
        <p:spPr bwMode="auto">
          <a:xfrm>
            <a:off x="7364414" y="33893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6" name="Oval 167"/>
          <p:cNvSpPr>
            <a:spLocks noChangeArrowheads="1"/>
          </p:cNvSpPr>
          <p:nvPr/>
        </p:nvSpPr>
        <p:spPr bwMode="auto">
          <a:xfrm>
            <a:off x="6788151" y="3382964"/>
            <a:ext cx="288925" cy="217487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7" name="Oval 168"/>
          <p:cNvSpPr>
            <a:spLocks noChangeArrowheads="1"/>
          </p:cNvSpPr>
          <p:nvPr/>
        </p:nvSpPr>
        <p:spPr bwMode="auto">
          <a:xfrm>
            <a:off x="6213475" y="3384550"/>
            <a:ext cx="287338" cy="217488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8" name="Oval 169"/>
          <p:cNvSpPr>
            <a:spLocks noChangeArrowheads="1"/>
          </p:cNvSpPr>
          <p:nvPr/>
        </p:nvSpPr>
        <p:spPr bwMode="auto">
          <a:xfrm>
            <a:off x="6500814" y="36401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79" name="Oval 170"/>
          <p:cNvSpPr>
            <a:spLocks noChangeArrowheads="1"/>
          </p:cNvSpPr>
          <p:nvPr/>
        </p:nvSpPr>
        <p:spPr bwMode="auto">
          <a:xfrm>
            <a:off x="7077075" y="3644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0" name="Oval 171"/>
          <p:cNvSpPr>
            <a:spLocks noChangeArrowheads="1"/>
          </p:cNvSpPr>
          <p:nvPr/>
        </p:nvSpPr>
        <p:spPr bwMode="auto">
          <a:xfrm>
            <a:off x="7940676" y="3392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1" name="Oval 172"/>
          <p:cNvSpPr>
            <a:spLocks noChangeArrowheads="1"/>
          </p:cNvSpPr>
          <p:nvPr/>
        </p:nvSpPr>
        <p:spPr bwMode="auto">
          <a:xfrm>
            <a:off x="10018714" y="3619500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2" name="Oval 173"/>
          <p:cNvSpPr>
            <a:spLocks noChangeArrowheads="1"/>
          </p:cNvSpPr>
          <p:nvPr/>
        </p:nvSpPr>
        <p:spPr bwMode="auto">
          <a:xfrm>
            <a:off x="857885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3" name="Oval 174"/>
          <p:cNvSpPr>
            <a:spLocks noChangeArrowheads="1"/>
          </p:cNvSpPr>
          <p:nvPr/>
        </p:nvSpPr>
        <p:spPr bwMode="auto">
          <a:xfrm>
            <a:off x="9145589" y="38782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4" name="Oval 175"/>
          <p:cNvSpPr>
            <a:spLocks noChangeArrowheads="1"/>
          </p:cNvSpPr>
          <p:nvPr/>
        </p:nvSpPr>
        <p:spPr bwMode="auto">
          <a:xfrm>
            <a:off x="9715501" y="38782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5" name="Oval 176"/>
          <p:cNvSpPr>
            <a:spLocks noChangeArrowheads="1"/>
          </p:cNvSpPr>
          <p:nvPr/>
        </p:nvSpPr>
        <p:spPr bwMode="auto">
          <a:xfrm>
            <a:off x="10307639" y="3881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6" name="Oval 177"/>
          <p:cNvSpPr>
            <a:spLocks noChangeArrowheads="1"/>
          </p:cNvSpPr>
          <p:nvPr/>
        </p:nvSpPr>
        <p:spPr bwMode="auto">
          <a:xfrm>
            <a:off x="8815389" y="41449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7" name="Oval 178"/>
          <p:cNvSpPr>
            <a:spLocks noChangeArrowheads="1"/>
          </p:cNvSpPr>
          <p:nvPr/>
        </p:nvSpPr>
        <p:spPr bwMode="auto">
          <a:xfrm>
            <a:off x="10018714" y="4151313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8" name="Oval 179"/>
          <p:cNvSpPr>
            <a:spLocks noChangeArrowheads="1"/>
          </p:cNvSpPr>
          <p:nvPr/>
        </p:nvSpPr>
        <p:spPr bwMode="auto">
          <a:xfrm>
            <a:off x="9428164" y="415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89" name="Oval 181"/>
          <p:cNvSpPr>
            <a:spLocks noChangeArrowheads="1"/>
          </p:cNvSpPr>
          <p:nvPr/>
        </p:nvSpPr>
        <p:spPr bwMode="auto">
          <a:xfrm>
            <a:off x="10018714" y="3094038"/>
            <a:ext cx="288925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0" name="Oval 182"/>
          <p:cNvSpPr>
            <a:spLocks noChangeArrowheads="1"/>
          </p:cNvSpPr>
          <p:nvPr/>
        </p:nvSpPr>
        <p:spPr bwMode="auto">
          <a:xfrm>
            <a:off x="9731375" y="33670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1" name="Oval 183"/>
          <p:cNvSpPr>
            <a:spLocks noChangeArrowheads="1"/>
          </p:cNvSpPr>
          <p:nvPr/>
        </p:nvSpPr>
        <p:spPr bwMode="auto">
          <a:xfrm>
            <a:off x="9155114" y="33639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2" name="Oval 184"/>
          <p:cNvSpPr>
            <a:spLocks noChangeArrowheads="1"/>
          </p:cNvSpPr>
          <p:nvPr/>
        </p:nvSpPr>
        <p:spPr bwMode="auto">
          <a:xfrm>
            <a:off x="8578851" y="33655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3" name="Oval 185"/>
          <p:cNvSpPr>
            <a:spLocks noChangeArrowheads="1"/>
          </p:cNvSpPr>
          <p:nvPr/>
        </p:nvSpPr>
        <p:spPr bwMode="auto">
          <a:xfrm>
            <a:off x="8867775" y="36195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4" name="Oval 186"/>
          <p:cNvSpPr>
            <a:spLocks noChangeArrowheads="1"/>
          </p:cNvSpPr>
          <p:nvPr/>
        </p:nvSpPr>
        <p:spPr bwMode="auto">
          <a:xfrm>
            <a:off x="9442451" y="36258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5" name="Oval 187"/>
          <p:cNvSpPr>
            <a:spLocks noChangeArrowheads="1"/>
          </p:cNvSpPr>
          <p:nvPr/>
        </p:nvSpPr>
        <p:spPr bwMode="auto">
          <a:xfrm>
            <a:off x="10307639" y="3373438"/>
            <a:ext cx="287337" cy="2159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6" name="Oval 188"/>
          <p:cNvSpPr>
            <a:spLocks noChangeArrowheads="1"/>
          </p:cNvSpPr>
          <p:nvPr/>
        </p:nvSpPr>
        <p:spPr bwMode="auto">
          <a:xfrm>
            <a:off x="3054350" y="567848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7" name="Oval 189"/>
          <p:cNvSpPr>
            <a:spLocks noChangeArrowheads="1"/>
          </p:cNvSpPr>
          <p:nvPr/>
        </p:nvSpPr>
        <p:spPr bwMode="auto">
          <a:xfrm>
            <a:off x="161448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8" name="Oval 190"/>
          <p:cNvSpPr>
            <a:spLocks noChangeArrowheads="1"/>
          </p:cNvSpPr>
          <p:nvPr/>
        </p:nvSpPr>
        <p:spPr bwMode="auto">
          <a:xfrm>
            <a:off x="2179639" y="59388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399" name="Oval 191"/>
          <p:cNvSpPr>
            <a:spLocks noChangeArrowheads="1"/>
          </p:cNvSpPr>
          <p:nvPr/>
        </p:nvSpPr>
        <p:spPr bwMode="auto">
          <a:xfrm>
            <a:off x="2751139" y="5938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0" name="Oval 192"/>
          <p:cNvSpPr>
            <a:spLocks noChangeArrowheads="1"/>
          </p:cNvSpPr>
          <p:nvPr/>
        </p:nvSpPr>
        <p:spPr bwMode="auto">
          <a:xfrm>
            <a:off x="3341689" y="59436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1" name="Oval 193"/>
          <p:cNvSpPr>
            <a:spLocks noChangeArrowheads="1"/>
          </p:cNvSpPr>
          <p:nvPr/>
        </p:nvSpPr>
        <p:spPr bwMode="auto">
          <a:xfrm>
            <a:off x="1849439" y="6205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2" name="Oval 194"/>
          <p:cNvSpPr>
            <a:spLocks noChangeArrowheads="1"/>
          </p:cNvSpPr>
          <p:nvPr/>
        </p:nvSpPr>
        <p:spPr bwMode="auto">
          <a:xfrm>
            <a:off x="1889125" y="51387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3" name="Oval 196"/>
          <p:cNvSpPr>
            <a:spLocks noChangeArrowheads="1"/>
          </p:cNvSpPr>
          <p:nvPr/>
        </p:nvSpPr>
        <p:spPr bwMode="auto">
          <a:xfrm>
            <a:off x="2478089" y="51562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4" name="Oval 197"/>
          <p:cNvSpPr>
            <a:spLocks noChangeArrowheads="1"/>
          </p:cNvSpPr>
          <p:nvPr/>
        </p:nvSpPr>
        <p:spPr bwMode="auto">
          <a:xfrm>
            <a:off x="3054350" y="51562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5" name="Oval 198"/>
          <p:cNvSpPr>
            <a:spLocks noChangeArrowheads="1"/>
          </p:cNvSpPr>
          <p:nvPr/>
        </p:nvSpPr>
        <p:spPr bwMode="auto">
          <a:xfrm>
            <a:off x="27654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6" name="Oval 199"/>
          <p:cNvSpPr>
            <a:spLocks noChangeArrowheads="1"/>
          </p:cNvSpPr>
          <p:nvPr/>
        </p:nvSpPr>
        <p:spPr bwMode="auto">
          <a:xfrm>
            <a:off x="2190750" y="542290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7" name="Oval 200"/>
          <p:cNvSpPr>
            <a:spLocks noChangeArrowheads="1"/>
          </p:cNvSpPr>
          <p:nvPr/>
        </p:nvSpPr>
        <p:spPr bwMode="auto">
          <a:xfrm>
            <a:off x="1614489" y="54244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8" name="Oval 201"/>
          <p:cNvSpPr>
            <a:spLocks noChangeArrowheads="1"/>
          </p:cNvSpPr>
          <p:nvPr/>
        </p:nvSpPr>
        <p:spPr bwMode="auto">
          <a:xfrm>
            <a:off x="1901826" y="56784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09" name="Oval 202"/>
          <p:cNvSpPr>
            <a:spLocks noChangeArrowheads="1"/>
          </p:cNvSpPr>
          <p:nvPr/>
        </p:nvSpPr>
        <p:spPr bwMode="auto">
          <a:xfrm>
            <a:off x="2478089" y="5688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0" name="Oval 203"/>
          <p:cNvSpPr>
            <a:spLocks noChangeArrowheads="1"/>
          </p:cNvSpPr>
          <p:nvPr/>
        </p:nvSpPr>
        <p:spPr bwMode="auto">
          <a:xfrm>
            <a:off x="3341689" y="5434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1" name="Oval 204"/>
          <p:cNvSpPr>
            <a:spLocks noChangeArrowheads="1"/>
          </p:cNvSpPr>
          <p:nvPr/>
        </p:nvSpPr>
        <p:spPr bwMode="auto">
          <a:xfrm>
            <a:off x="53625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2" name="Oval 205"/>
          <p:cNvSpPr>
            <a:spLocks noChangeArrowheads="1"/>
          </p:cNvSpPr>
          <p:nvPr/>
        </p:nvSpPr>
        <p:spPr bwMode="auto">
          <a:xfrm>
            <a:off x="39227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3" name="Oval 206"/>
          <p:cNvSpPr>
            <a:spLocks noChangeArrowheads="1"/>
          </p:cNvSpPr>
          <p:nvPr/>
        </p:nvSpPr>
        <p:spPr bwMode="auto">
          <a:xfrm>
            <a:off x="44878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4" name="Oval 207"/>
          <p:cNvSpPr>
            <a:spLocks noChangeArrowheads="1"/>
          </p:cNvSpPr>
          <p:nvPr/>
        </p:nvSpPr>
        <p:spPr bwMode="auto">
          <a:xfrm>
            <a:off x="50593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5" name="Oval 208"/>
          <p:cNvSpPr>
            <a:spLocks noChangeArrowheads="1"/>
          </p:cNvSpPr>
          <p:nvPr/>
        </p:nvSpPr>
        <p:spPr bwMode="auto">
          <a:xfrm>
            <a:off x="56499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6" name="Oval 209"/>
          <p:cNvSpPr>
            <a:spLocks noChangeArrowheads="1"/>
          </p:cNvSpPr>
          <p:nvPr/>
        </p:nvSpPr>
        <p:spPr bwMode="auto">
          <a:xfrm>
            <a:off x="41576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7" name="Oval 210"/>
          <p:cNvSpPr>
            <a:spLocks noChangeArrowheads="1"/>
          </p:cNvSpPr>
          <p:nvPr/>
        </p:nvSpPr>
        <p:spPr bwMode="auto">
          <a:xfrm>
            <a:off x="53625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8" name="Oval 211"/>
          <p:cNvSpPr>
            <a:spLocks noChangeArrowheads="1"/>
          </p:cNvSpPr>
          <p:nvPr/>
        </p:nvSpPr>
        <p:spPr bwMode="auto">
          <a:xfrm>
            <a:off x="47704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19" name="Oval 212"/>
          <p:cNvSpPr>
            <a:spLocks noChangeArrowheads="1"/>
          </p:cNvSpPr>
          <p:nvPr/>
        </p:nvSpPr>
        <p:spPr bwMode="auto">
          <a:xfrm>
            <a:off x="4786314" y="51768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0" name="Oval 213"/>
          <p:cNvSpPr>
            <a:spLocks noChangeArrowheads="1"/>
          </p:cNvSpPr>
          <p:nvPr/>
        </p:nvSpPr>
        <p:spPr bwMode="auto">
          <a:xfrm>
            <a:off x="5362575" y="5176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1" name="Oval 214"/>
          <p:cNvSpPr>
            <a:spLocks noChangeArrowheads="1"/>
          </p:cNvSpPr>
          <p:nvPr/>
        </p:nvSpPr>
        <p:spPr bwMode="auto">
          <a:xfrm>
            <a:off x="50736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2" name="Oval 215"/>
          <p:cNvSpPr>
            <a:spLocks noChangeArrowheads="1"/>
          </p:cNvSpPr>
          <p:nvPr/>
        </p:nvSpPr>
        <p:spPr bwMode="auto">
          <a:xfrm>
            <a:off x="44973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3" name="Oval 216"/>
          <p:cNvSpPr>
            <a:spLocks noChangeArrowheads="1"/>
          </p:cNvSpPr>
          <p:nvPr/>
        </p:nvSpPr>
        <p:spPr bwMode="auto">
          <a:xfrm>
            <a:off x="39227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4" name="Oval 217"/>
          <p:cNvSpPr>
            <a:spLocks noChangeArrowheads="1"/>
          </p:cNvSpPr>
          <p:nvPr/>
        </p:nvSpPr>
        <p:spPr bwMode="auto">
          <a:xfrm>
            <a:off x="42100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5" name="Oval 218"/>
          <p:cNvSpPr>
            <a:spLocks noChangeArrowheads="1"/>
          </p:cNvSpPr>
          <p:nvPr/>
        </p:nvSpPr>
        <p:spPr bwMode="auto">
          <a:xfrm>
            <a:off x="47863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6" name="Oval 219"/>
          <p:cNvSpPr>
            <a:spLocks noChangeArrowheads="1"/>
          </p:cNvSpPr>
          <p:nvPr/>
        </p:nvSpPr>
        <p:spPr bwMode="auto">
          <a:xfrm>
            <a:off x="56499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7" name="Oval 220"/>
          <p:cNvSpPr>
            <a:spLocks noChangeArrowheads="1"/>
          </p:cNvSpPr>
          <p:nvPr/>
        </p:nvSpPr>
        <p:spPr bwMode="auto">
          <a:xfrm>
            <a:off x="7635875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8" name="Oval 221"/>
          <p:cNvSpPr>
            <a:spLocks noChangeArrowheads="1"/>
          </p:cNvSpPr>
          <p:nvPr/>
        </p:nvSpPr>
        <p:spPr bwMode="auto">
          <a:xfrm>
            <a:off x="619601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29" name="Oval 222"/>
          <p:cNvSpPr>
            <a:spLocks noChangeArrowheads="1"/>
          </p:cNvSpPr>
          <p:nvPr/>
        </p:nvSpPr>
        <p:spPr bwMode="auto">
          <a:xfrm>
            <a:off x="6761164" y="59578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0" name="Oval 223"/>
          <p:cNvSpPr>
            <a:spLocks noChangeArrowheads="1"/>
          </p:cNvSpPr>
          <p:nvPr/>
        </p:nvSpPr>
        <p:spPr bwMode="auto">
          <a:xfrm>
            <a:off x="7332664" y="59578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1" name="Oval 224"/>
          <p:cNvSpPr>
            <a:spLocks noChangeArrowheads="1"/>
          </p:cNvSpPr>
          <p:nvPr/>
        </p:nvSpPr>
        <p:spPr bwMode="auto">
          <a:xfrm>
            <a:off x="7923214" y="59642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2" name="Oval 225"/>
          <p:cNvSpPr>
            <a:spLocks noChangeArrowheads="1"/>
          </p:cNvSpPr>
          <p:nvPr/>
        </p:nvSpPr>
        <p:spPr bwMode="auto">
          <a:xfrm>
            <a:off x="6430964" y="62245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3" name="Oval 226"/>
          <p:cNvSpPr>
            <a:spLocks noChangeArrowheads="1"/>
          </p:cNvSpPr>
          <p:nvPr/>
        </p:nvSpPr>
        <p:spPr bwMode="auto">
          <a:xfrm>
            <a:off x="7635875" y="62309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4" name="Oval 227"/>
          <p:cNvSpPr>
            <a:spLocks noChangeArrowheads="1"/>
          </p:cNvSpPr>
          <p:nvPr/>
        </p:nvSpPr>
        <p:spPr bwMode="auto">
          <a:xfrm>
            <a:off x="7043739" y="62357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5" name="Oval 229"/>
          <p:cNvSpPr>
            <a:spLocks noChangeArrowheads="1"/>
          </p:cNvSpPr>
          <p:nvPr/>
        </p:nvSpPr>
        <p:spPr bwMode="auto">
          <a:xfrm>
            <a:off x="7346951" y="544830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6" name="Oval 230"/>
          <p:cNvSpPr>
            <a:spLocks noChangeArrowheads="1"/>
          </p:cNvSpPr>
          <p:nvPr/>
        </p:nvSpPr>
        <p:spPr bwMode="auto">
          <a:xfrm>
            <a:off x="6770689" y="544353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7" name="Oval 231"/>
          <p:cNvSpPr>
            <a:spLocks noChangeArrowheads="1"/>
          </p:cNvSpPr>
          <p:nvPr/>
        </p:nvSpPr>
        <p:spPr bwMode="auto">
          <a:xfrm>
            <a:off x="6196014" y="5446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8" name="Oval 232"/>
          <p:cNvSpPr>
            <a:spLocks noChangeArrowheads="1"/>
          </p:cNvSpPr>
          <p:nvPr/>
        </p:nvSpPr>
        <p:spPr bwMode="auto">
          <a:xfrm>
            <a:off x="6483350" y="5700713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39" name="Oval 233"/>
          <p:cNvSpPr>
            <a:spLocks noChangeArrowheads="1"/>
          </p:cNvSpPr>
          <p:nvPr/>
        </p:nvSpPr>
        <p:spPr bwMode="auto">
          <a:xfrm>
            <a:off x="7059614" y="570706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0" name="Oval 234"/>
          <p:cNvSpPr>
            <a:spLocks noChangeArrowheads="1"/>
          </p:cNvSpPr>
          <p:nvPr/>
        </p:nvSpPr>
        <p:spPr bwMode="auto">
          <a:xfrm>
            <a:off x="7923214" y="54546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1" name="Oval 235"/>
          <p:cNvSpPr>
            <a:spLocks noChangeArrowheads="1"/>
          </p:cNvSpPr>
          <p:nvPr/>
        </p:nvSpPr>
        <p:spPr bwMode="auto">
          <a:xfrm>
            <a:off x="9983789" y="5683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2" name="Oval 236"/>
          <p:cNvSpPr>
            <a:spLocks noChangeArrowheads="1"/>
          </p:cNvSpPr>
          <p:nvPr/>
        </p:nvSpPr>
        <p:spPr bwMode="auto">
          <a:xfrm>
            <a:off x="854392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3" name="Oval 237"/>
          <p:cNvSpPr>
            <a:spLocks noChangeArrowheads="1"/>
          </p:cNvSpPr>
          <p:nvPr/>
        </p:nvSpPr>
        <p:spPr bwMode="auto">
          <a:xfrm>
            <a:off x="9110664" y="59420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4" name="Oval 238"/>
          <p:cNvSpPr>
            <a:spLocks noChangeArrowheads="1"/>
          </p:cNvSpPr>
          <p:nvPr/>
        </p:nvSpPr>
        <p:spPr bwMode="auto">
          <a:xfrm>
            <a:off x="9680576" y="594201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5" name="Oval 239"/>
          <p:cNvSpPr>
            <a:spLocks noChangeArrowheads="1"/>
          </p:cNvSpPr>
          <p:nvPr/>
        </p:nvSpPr>
        <p:spPr bwMode="auto">
          <a:xfrm>
            <a:off x="10272714" y="59451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6" name="Oval 240"/>
          <p:cNvSpPr>
            <a:spLocks noChangeArrowheads="1"/>
          </p:cNvSpPr>
          <p:nvPr/>
        </p:nvSpPr>
        <p:spPr bwMode="auto">
          <a:xfrm>
            <a:off x="8780464" y="6208713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7" name="Oval 241"/>
          <p:cNvSpPr>
            <a:spLocks noChangeArrowheads="1"/>
          </p:cNvSpPr>
          <p:nvPr/>
        </p:nvSpPr>
        <p:spPr bwMode="auto">
          <a:xfrm>
            <a:off x="8832850" y="51514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8" name="Oval 242"/>
          <p:cNvSpPr>
            <a:spLocks noChangeArrowheads="1"/>
          </p:cNvSpPr>
          <p:nvPr/>
        </p:nvSpPr>
        <p:spPr bwMode="auto">
          <a:xfrm>
            <a:off x="9393239" y="621823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49" name="Oval 243"/>
          <p:cNvSpPr>
            <a:spLocks noChangeArrowheads="1"/>
          </p:cNvSpPr>
          <p:nvPr/>
        </p:nvSpPr>
        <p:spPr bwMode="auto">
          <a:xfrm>
            <a:off x="9409114" y="5157788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0" name="Oval 244"/>
          <p:cNvSpPr>
            <a:spLocks noChangeArrowheads="1"/>
          </p:cNvSpPr>
          <p:nvPr/>
        </p:nvSpPr>
        <p:spPr bwMode="auto">
          <a:xfrm>
            <a:off x="9983789" y="5157788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1" name="Oval 245"/>
          <p:cNvSpPr>
            <a:spLocks noChangeArrowheads="1"/>
          </p:cNvSpPr>
          <p:nvPr/>
        </p:nvSpPr>
        <p:spPr bwMode="auto">
          <a:xfrm>
            <a:off x="9696450" y="5430838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2" name="Oval 246"/>
          <p:cNvSpPr>
            <a:spLocks noChangeArrowheads="1"/>
          </p:cNvSpPr>
          <p:nvPr/>
        </p:nvSpPr>
        <p:spPr bwMode="auto">
          <a:xfrm>
            <a:off x="9120189" y="5427663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3" name="Oval 247"/>
          <p:cNvSpPr>
            <a:spLocks noChangeArrowheads="1"/>
          </p:cNvSpPr>
          <p:nvPr/>
        </p:nvSpPr>
        <p:spPr bwMode="auto">
          <a:xfrm>
            <a:off x="8543926" y="5429250"/>
            <a:ext cx="288925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4" name="Oval 248"/>
          <p:cNvSpPr>
            <a:spLocks noChangeArrowheads="1"/>
          </p:cNvSpPr>
          <p:nvPr/>
        </p:nvSpPr>
        <p:spPr bwMode="auto">
          <a:xfrm>
            <a:off x="8832850" y="5683250"/>
            <a:ext cx="287338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5" name="Oval 249"/>
          <p:cNvSpPr>
            <a:spLocks noChangeArrowheads="1"/>
          </p:cNvSpPr>
          <p:nvPr/>
        </p:nvSpPr>
        <p:spPr bwMode="auto">
          <a:xfrm>
            <a:off x="9409114" y="5689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6" name="Oval 250"/>
          <p:cNvSpPr>
            <a:spLocks noChangeArrowheads="1"/>
          </p:cNvSpPr>
          <p:nvPr/>
        </p:nvSpPr>
        <p:spPr bwMode="auto">
          <a:xfrm>
            <a:off x="10272714" y="5435600"/>
            <a:ext cx="287337" cy="2159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2457" name="Rectangle 185"/>
          <p:cNvSpPr>
            <a:spLocks noChangeArrowheads="1"/>
          </p:cNvSpPr>
          <p:nvPr/>
        </p:nvSpPr>
        <p:spPr bwMode="auto">
          <a:xfrm>
            <a:off x="5951538" y="501650"/>
            <a:ext cx="4716462" cy="6021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CA" altLang="en-US" dirty="0">
              <a:latin typeface="Calibri" panose="020F0502020204030204" pitchFamily="34" charset="0"/>
            </a:endParaRPr>
          </a:p>
        </p:txBody>
      </p:sp>
      <p:pic>
        <p:nvPicPr>
          <p:cNvPr id="182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01650"/>
            <a:ext cx="4562475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Rectangle 193"/>
          <p:cNvSpPr/>
          <p:nvPr/>
        </p:nvSpPr>
        <p:spPr bwMode="auto">
          <a:xfrm>
            <a:off x="1919289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224339" y="501650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6672264" y="501650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9048751" y="517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2071689" y="25177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4376739" y="251777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6824664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9201151" y="25495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1919289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4224339" y="4613276"/>
            <a:ext cx="1366837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6672264" y="46132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9048751" y="4629151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1992314" y="593725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7148807" y="56137"/>
            <a:ext cx="3605212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CA" sz="3600" b="1" u="sng" kern="800" spc="30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FVIII DE VMP</a:t>
            </a:r>
            <a:endParaRPr lang="en-US" sz="8000" b="1" u="sng" kern="800" spc="3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 bwMode="auto">
          <a:xfrm>
            <a:off x="1982430" y="56137"/>
            <a:ext cx="3568996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CA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FVIII ACTUAL</a:t>
            </a:r>
            <a:endParaRPr lang="en-US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ight Arrow 192">
            <a:extLst>
              <a:ext uri="{FF2B5EF4-FFF2-40B4-BE49-F238E27FC236}">
                <a16:creationId xmlns:a16="http://schemas.microsoft.com/office/drawing/2014/main" id="{C27AD751-9769-480B-B8C2-E9771E751549}"/>
              </a:ext>
            </a:extLst>
          </p:cNvPr>
          <p:cNvSpPr/>
          <p:nvPr/>
        </p:nvSpPr>
        <p:spPr bwMode="auto">
          <a:xfrm>
            <a:off x="5562600" y="1533276"/>
            <a:ext cx="1444625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es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paciente promedio</a:t>
            </a:r>
          </a:p>
        </p:txBody>
      </p:sp>
      <p:sp>
        <p:nvSpPr>
          <p:cNvPr id="214" name="Right Arrow 192">
            <a:extLst>
              <a:ext uri="{FF2B5EF4-FFF2-40B4-BE49-F238E27FC236}">
                <a16:creationId xmlns:a16="http://schemas.microsoft.com/office/drawing/2014/main" id="{2D3CEDC5-FED7-4102-88F7-2FA7495D5220}"/>
              </a:ext>
            </a:extLst>
          </p:cNvPr>
          <p:cNvSpPr/>
          <p:nvPr/>
        </p:nvSpPr>
        <p:spPr bwMode="auto">
          <a:xfrm>
            <a:off x="5677197" y="43780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7121EF-CE6F-4549-A642-DFA62B5A988E}"/>
              </a:ext>
            </a:extLst>
          </p:cNvPr>
          <p:cNvSpPr/>
          <p:nvPr/>
        </p:nvSpPr>
        <p:spPr>
          <a:xfrm>
            <a:off x="10145714" y="3177818"/>
            <a:ext cx="1881186" cy="7226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hay </a:t>
            </a:r>
            <a:r>
              <a:rPr lang="en-CA" sz="18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 de </a:t>
            </a:r>
            <a:r>
              <a:rPr lang="en-CA" sz="1800" b="1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hemorragias</a:t>
            </a:r>
            <a:endParaRPr lang="en-CA" sz="1800" b="1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2" descr="http://www.iihl.org/Media/Default/Images/2014-calendar-templ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2810" r="7681" b="2562"/>
          <a:stretch>
            <a:fillRect/>
          </a:stretch>
        </p:blipFill>
        <p:spPr bwMode="auto">
          <a:xfrm>
            <a:off x="1524000" y="293687"/>
            <a:ext cx="9144000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Oval 13"/>
          <p:cNvSpPr>
            <a:spLocks noChangeArrowheads="1"/>
          </p:cNvSpPr>
          <p:nvPr/>
        </p:nvSpPr>
        <p:spPr bwMode="auto">
          <a:xfrm>
            <a:off x="1631950" y="18346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5" name="Oval 14"/>
          <p:cNvSpPr>
            <a:spLocks noChangeArrowheads="1"/>
          </p:cNvSpPr>
          <p:nvPr/>
        </p:nvSpPr>
        <p:spPr bwMode="auto">
          <a:xfrm>
            <a:off x="2465389" y="1834697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6" name="Oval 17"/>
          <p:cNvSpPr>
            <a:spLocks noChangeArrowheads="1"/>
          </p:cNvSpPr>
          <p:nvPr/>
        </p:nvSpPr>
        <p:spPr bwMode="auto">
          <a:xfrm>
            <a:off x="1614489" y="2102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7" name="Oval 20"/>
          <p:cNvSpPr>
            <a:spLocks noChangeArrowheads="1"/>
          </p:cNvSpPr>
          <p:nvPr/>
        </p:nvSpPr>
        <p:spPr bwMode="auto">
          <a:xfrm>
            <a:off x="2465389" y="211251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8" name="Oval 21"/>
          <p:cNvSpPr>
            <a:spLocks noChangeArrowheads="1"/>
          </p:cNvSpPr>
          <p:nvPr/>
        </p:nvSpPr>
        <p:spPr bwMode="auto">
          <a:xfrm>
            <a:off x="2447925" y="10520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9" name="Oval 24"/>
          <p:cNvSpPr>
            <a:spLocks noChangeArrowheads="1"/>
          </p:cNvSpPr>
          <p:nvPr/>
        </p:nvSpPr>
        <p:spPr bwMode="auto">
          <a:xfrm>
            <a:off x="2460625" y="132034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0" name="Oval 25"/>
          <p:cNvSpPr>
            <a:spLocks noChangeArrowheads="1"/>
          </p:cNvSpPr>
          <p:nvPr/>
        </p:nvSpPr>
        <p:spPr bwMode="auto">
          <a:xfrm>
            <a:off x="1631950" y="1321935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1" name="Oval 26"/>
          <p:cNvSpPr>
            <a:spLocks noChangeArrowheads="1"/>
          </p:cNvSpPr>
          <p:nvPr/>
        </p:nvSpPr>
        <p:spPr bwMode="auto">
          <a:xfrm>
            <a:off x="1635126" y="15759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2" name="Oval 27"/>
          <p:cNvSpPr>
            <a:spLocks noChangeArrowheads="1"/>
          </p:cNvSpPr>
          <p:nvPr/>
        </p:nvSpPr>
        <p:spPr bwMode="auto">
          <a:xfrm>
            <a:off x="2479675" y="1585460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3" name="Oval 195"/>
          <p:cNvSpPr>
            <a:spLocks noChangeArrowheads="1"/>
          </p:cNvSpPr>
          <p:nvPr/>
        </p:nvSpPr>
        <p:spPr bwMode="auto">
          <a:xfrm>
            <a:off x="1627189" y="39218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4" name="Oval 228"/>
          <p:cNvSpPr>
            <a:spLocks noChangeArrowheads="1"/>
          </p:cNvSpPr>
          <p:nvPr/>
        </p:nvSpPr>
        <p:spPr bwMode="auto">
          <a:xfrm>
            <a:off x="2460626" y="392180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5" name="Oval 251"/>
          <p:cNvSpPr>
            <a:spLocks noChangeArrowheads="1"/>
          </p:cNvSpPr>
          <p:nvPr/>
        </p:nvSpPr>
        <p:spPr bwMode="auto">
          <a:xfrm>
            <a:off x="1609726" y="4191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6" name="Oval 252"/>
          <p:cNvSpPr>
            <a:spLocks noChangeArrowheads="1"/>
          </p:cNvSpPr>
          <p:nvPr/>
        </p:nvSpPr>
        <p:spPr bwMode="auto">
          <a:xfrm>
            <a:off x="2460625" y="419961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7" name="Oval 254"/>
          <p:cNvSpPr>
            <a:spLocks noChangeArrowheads="1"/>
          </p:cNvSpPr>
          <p:nvPr/>
        </p:nvSpPr>
        <p:spPr bwMode="auto">
          <a:xfrm>
            <a:off x="2455864" y="34074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8" name="Oval 255"/>
          <p:cNvSpPr>
            <a:spLocks noChangeArrowheads="1"/>
          </p:cNvSpPr>
          <p:nvPr/>
        </p:nvSpPr>
        <p:spPr bwMode="auto">
          <a:xfrm>
            <a:off x="1627189" y="34106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59" name="Oval 256"/>
          <p:cNvSpPr>
            <a:spLocks noChangeArrowheads="1"/>
          </p:cNvSpPr>
          <p:nvPr/>
        </p:nvSpPr>
        <p:spPr bwMode="auto">
          <a:xfrm>
            <a:off x="1630364" y="366463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0" name="Oval 257"/>
          <p:cNvSpPr>
            <a:spLocks noChangeArrowheads="1"/>
          </p:cNvSpPr>
          <p:nvPr/>
        </p:nvSpPr>
        <p:spPr bwMode="auto">
          <a:xfrm>
            <a:off x="2474914" y="36725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1" name="Oval 258"/>
          <p:cNvSpPr>
            <a:spLocks noChangeArrowheads="1"/>
          </p:cNvSpPr>
          <p:nvPr/>
        </p:nvSpPr>
        <p:spPr bwMode="auto">
          <a:xfrm>
            <a:off x="1643064" y="602365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2" name="Oval 259"/>
          <p:cNvSpPr>
            <a:spLocks noChangeArrowheads="1"/>
          </p:cNvSpPr>
          <p:nvPr/>
        </p:nvSpPr>
        <p:spPr bwMode="auto">
          <a:xfrm>
            <a:off x="2474914" y="6023656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3" name="Oval 260"/>
          <p:cNvSpPr>
            <a:spLocks noChangeArrowheads="1"/>
          </p:cNvSpPr>
          <p:nvPr/>
        </p:nvSpPr>
        <p:spPr bwMode="auto">
          <a:xfrm>
            <a:off x="1625601" y="6293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4" name="Oval 262"/>
          <p:cNvSpPr>
            <a:spLocks noChangeArrowheads="1"/>
          </p:cNvSpPr>
          <p:nvPr/>
        </p:nvSpPr>
        <p:spPr bwMode="auto">
          <a:xfrm>
            <a:off x="2459039" y="52426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5" name="Oval 263"/>
          <p:cNvSpPr>
            <a:spLocks noChangeArrowheads="1"/>
          </p:cNvSpPr>
          <p:nvPr/>
        </p:nvSpPr>
        <p:spPr bwMode="auto">
          <a:xfrm>
            <a:off x="2471739" y="5509306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6" name="Oval 264"/>
          <p:cNvSpPr>
            <a:spLocks noChangeArrowheads="1"/>
          </p:cNvSpPr>
          <p:nvPr/>
        </p:nvSpPr>
        <p:spPr bwMode="auto">
          <a:xfrm>
            <a:off x="1643064" y="55124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7" name="Oval 265"/>
          <p:cNvSpPr>
            <a:spLocks noChangeArrowheads="1"/>
          </p:cNvSpPr>
          <p:nvPr/>
        </p:nvSpPr>
        <p:spPr bwMode="auto">
          <a:xfrm>
            <a:off x="1646239" y="5766482"/>
            <a:ext cx="288925" cy="217487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8" name="Oval 266"/>
          <p:cNvSpPr>
            <a:spLocks noChangeArrowheads="1"/>
          </p:cNvSpPr>
          <p:nvPr/>
        </p:nvSpPr>
        <p:spPr bwMode="auto">
          <a:xfrm>
            <a:off x="2490789" y="57744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69" name="Oval 267"/>
          <p:cNvSpPr>
            <a:spLocks noChangeArrowheads="1"/>
          </p:cNvSpPr>
          <p:nvPr/>
        </p:nvSpPr>
        <p:spPr bwMode="auto">
          <a:xfrm>
            <a:off x="3897314" y="184898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0" name="Oval 268"/>
          <p:cNvSpPr>
            <a:spLocks noChangeArrowheads="1"/>
          </p:cNvSpPr>
          <p:nvPr/>
        </p:nvSpPr>
        <p:spPr bwMode="auto">
          <a:xfrm>
            <a:off x="4730751" y="18489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1" name="Oval 269"/>
          <p:cNvSpPr>
            <a:spLocks noChangeArrowheads="1"/>
          </p:cNvSpPr>
          <p:nvPr/>
        </p:nvSpPr>
        <p:spPr bwMode="auto">
          <a:xfrm>
            <a:off x="3879851" y="2115685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2" name="Oval 270"/>
          <p:cNvSpPr>
            <a:spLocks noChangeArrowheads="1"/>
          </p:cNvSpPr>
          <p:nvPr/>
        </p:nvSpPr>
        <p:spPr bwMode="auto">
          <a:xfrm>
            <a:off x="4730750" y="2126797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3" name="Oval 272"/>
          <p:cNvSpPr>
            <a:spLocks noChangeArrowheads="1"/>
          </p:cNvSpPr>
          <p:nvPr/>
        </p:nvSpPr>
        <p:spPr bwMode="auto">
          <a:xfrm>
            <a:off x="4725989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4" name="Oval 273"/>
          <p:cNvSpPr>
            <a:spLocks noChangeArrowheads="1"/>
          </p:cNvSpPr>
          <p:nvPr/>
        </p:nvSpPr>
        <p:spPr bwMode="auto">
          <a:xfrm>
            <a:off x="3897314" y="1334635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5" name="Oval 274"/>
          <p:cNvSpPr>
            <a:spLocks noChangeArrowheads="1"/>
          </p:cNvSpPr>
          <p:nvPr/>
        </p:nvSpPr>
        <p:spPr bwMode="auto">
          <a:xfrm>
            <a:off x="3900489" y="1588636"/>
            <a:ext cx="288925" cy="21907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6" name="Oval 275"/>
          <p:cNvSpPr>
            <a:spLocks noChangeArrowheads="1"/>
          </p:cNvSpPr>
          <p:nvPr/>
        </p:nvSpPr>
        <p:spPr bwMode="auto">
          <a:xfrm>
            <a:off x="4745039" y="1598160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7" name="Oval 276"/>
          <p:cNvSpPr>
            <a:spLocks noChangeArrowheads="1"/>
          </p:cNvSpPr>
          <p:nvPr/>
        </p:nvSpPr>
        <p:spPr bwMode="auto">
          <a:xfrm>
            <a:off x="3890964" y="39376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8" name="Oval 277"/>
          <p:cNvSpPr>
            <a:spLocks noChangeArrowheads="1"/>
          </p:cNvSpPr>
          <p:nvPr/>
        </p:nvSpPr>
        <p:spPr bwMode="auto">
          <a:xfrm>
            <a:off x="4724401" y="393768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9" name="Oval 278"/>
          <p:cNvSpPr>
            <a:spLocks noChangeArrowheads="1"/>
          </p:cNvSpPr>
          <p:nvPr/>
        </p:nvSpPr>
        <p:spPr bwMode="auto">
          <a:xfrm>
            <a:off x="3875089" y="42059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0" name="Oval 280"/>
          <p:cNvSpPr>
            <a:spLocks noChangeArrowheads="1"/>
          </p:cNvSpPr>
          <p:nvPr/>
        </p:nvSpPr>
        <p:spPr bwMode="auto">
          <a:xfrm>
            <a:off x="4708525" y="31534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1" name="Oval 281"/>
          <p:cNvSpPr>
            <a:spLocks noChangeArrowheads="1"/>
          </p:cNvSpPr>
          <p:nvPr/>
        </p:nvSpPr>
        <p:spPr bwMode="auto">
          <a:xfrm>
            <a:off x="4719639" y="34233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2" name="Oval 282"/>
          <p:cNvSpPr>
            <a:spLocks noChangeArrowheads="1"/>
          </p:cNvSpPr>
          <p:nvPr/>
        </p:nvSpPr>
        <p:spPr bwMode="auto">
          <a:xfrm>
            <a:off x="3890964" y="34249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3" name="Oval 283"/>
          <p:cNvSpPr>
            <a:spLocks noChangeArrowheads="1"/>
          </p:cNvSpPr>
          <p:nvPr/>
        </p:nvSpPr>
        <p:spPr bwMode="auto">
          <a:xfrm>
            <a:off x="3895726" y="36789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4" name="Oval 284"/>
          <p:cNvSpPr>
            <a:spLocks noChangeArrowheads="1"/>
          </p:cNvSpPr>
          <p:nvPr/>
        </p:nvSpPr>
        <p:spPr bwMode="auto">
          <a:xfrm>
            <a:off x="4740275" y="3685268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5" name="Oval 285"/>
          <p:cNvSpPr>
            <a:spLocks noChangeArrowheads="1"/>
          </p:cNvSpPr>
          <p:nvPr/>
        </p:nvSpPr>
        <p:spPr bwMode="auto">
          <a:xfrm>
            <a:off x="3906839" y="603953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6" name="Oval 286"/>
          <p:cNvSpPr>
            <a:spLocks noChangeArrowheads="1"/>
          </p:cNvSpPr>
          <p:nvPr/>
        </p:nvSpPr>
        <p:spPr bwMode="auto">
          <a:xfrm>
            <a:off x="4740276" y="6039531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7" name="Oval 287"/>
          <p:cNvSpPr>
            <a:spLocks noChangeArrowheads="1"/>
          </p:cNvSpPr>
          <p:nvPr/>
        </p:nvSpPr>
        <p:spPr bwMode="auto">
          <a:xfrm>
            <a:off x="3890964" y="630781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8" name="Oval 288"/>
          <p:cNvSpPr>
            <a:spLocks noChangeArrowheads="1"/>
          </p:cNvSpPr>
          <p:nvPr/>
        </p:nvSpPr>
        <p:spPr bwMode="auto">
          <a:xfrm>
            <a:off x="4740275" y="631575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89" name="Oval 289"/>
          <p:cNvSpPr>
            <a:spLocks noChangeArrowheads="1"/>
          </p:cNvSpPr>
          <p:nvPr/>
        </p:nvSpPr>
        <p:spPr bwMode="auto">
          <a:xfrm>
            <a:off x="4724400" y="5255306"/>
            <a:ext cx="287338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0" name="Oval 290"/>
          <p:cNvSpPr>
            <a:spLocks noChangeArrowheads="1"/>
          </p:cNvSpPr>
          <p:nvPr/>
        </p:nvSpPr>
        <p:spPr bwMode="auto">
          <a:xfrm>
            <a:off x="4735514" y="5525181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1" name="Oval 291"/>
          <p:cNvSpPr>
            <a:spLocks noChangeArrowheads="1"/>
          </p:cNvSpPr>
          <p:nvPr/>
        </p:nvSpPr>
        <p:spPr bwMode="auto">
          <a:xfrm>
            <a:off x="3906839" y="552676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2" name="Oval 292"/>
          <p:cNvSpPr>
            <a:spLocks noChangeArrowheads="1"/>
          </p:cNvSpPr>
          <p:nvPr/>
        </p:nvSpPr>
        <p:spPr bwMode="auto">
          <a:xfrm>
            <a:off x="3911601" y="5780768"/>
            <a:ext cx="288925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3" name="Oval 293"/>
          <p:cNvSpPr>
            <a:spLocks noChangeArrowheads="1"/>
          </p:cNvSpPr>
          <p:nvPr/>
        </p:nvSpPr>
        <p:spPr bwMode="auto">
          <a:xfrm>
            <a:off x="4754564" y="5787118"/>
            <a:ext cx="287337" cy="2159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4" name="Oval 294"/>
          <p:cNvSpPr>
            <a:spLocks noChangeArrowheads="1"/>
          </p:cNvSpPr>
          <p:nvPr/>
        </p:nvSpPr>
        <p:spPr bwMode="auto">
          <a:xfrm>
            <a:off x="8578850" y="182834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5" name="Oval 296"/>
          <p:cNvSpPr>
            <a:spLocks noChangeArrowheads="1"/>
          </p:cNvSpPr>
          <p:nvPr/>
        </p:nvSpPr>
        <p:spPr bwMode="auto">
          <a:xfrm>
            <a:off x="8562976" y="20950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6" name="Oval 300"/>
          <p:cNvSpPr>
            <a:spLocks noChangeArrowheads="1"/>
          </p:cNvSpPr>
          <p:nvPr/>
        </p:nvSpPr>
        <p:spPr bwMode="auto">
          <a:xfrm>
            <a:off x="8578850" y="1313997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7" name="Oval 301"/>
          <p:cNvSpPr>
            <a:spLocks noChangeArrowheads="1"/>
          </p:cNvSpPr>
          <p:nvPr/>
        </p:nvSpPr>
        <p:spPr bwMode="auto">
          <a:xfrm>
            <a:off x="8583614" y="1567997"/>
            <a:ext cx="288925" cy="217488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8" name="Oval 303"/>
          <p:cNvSpPr>
            <a:spLocks noChangeArrowheads="1"/>
          </p:cNvSpPr>
          <p:nvPr/>
        </p:nvSpPr>
        <p:spPr bwMode="auto">
          <a:xfrm>
            <a:off x="8574089" y="39481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99" name="Oval 305"/>
          <p:cNvSpPr>
            <a:spLocks noChangeArrowheads="1"/>
          </p:cNvSpPr>
          <p:nvPr/>
        </p:nvSpPr>
        <p:spPr bwMode="auto">
          <a:xfrm>
            <a:off x="8556626" y="42179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0" name="Oval 307"/>
          <p:cNvSpPr>
            <a:spLocks noChangeArrowheads="1"/>
          </p:cNvSpPr>
          <p:nvPr/>
        </p:nvSpPr>
        <p:spPr bwMode="auto">
          <a:xfrm>
            <a:off x="8586789" y="3165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1" name="Oval 309"/>
          <p:cNvSpPr>
            <a:spLocks noChangeArrowheads="1"/>
          </p:cNvSpPr>
          <p:nvPr/>
        </p:nvSpPr>
        <p:spPr bwMode="auto">
          <a:xfrm>
            <a:off x="8574089" y="343693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2" name="Oval 310"/>
          <p:cNvSpPr>
            <a:spLocks noChangeArrowheads="1"/>
          </p:cNvSpPr>
          <p:nvPr/>
        </p:nvSpPr>
        <p:spPr bwMode="auto">
          <a:xfrm>
            <a:off x="8577264" y="36909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3" name="Oval 312"/>
          <p:cNvSpPr>
            <a:spLocks noChangeArrowheads="1"/>
          </p:cNvSpPr>
          <p:nvPr/>
        </p:nvSpPr>
        <p:spPr bwMode="auto">
          <a:xfrm>
            <a:off x="8589964" y="60499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4" name="Oval 314"/>
          <p:cNvSpPr>
            <a:spLocks noChangeArrowheads="1"/>
          </p:cNvSpPr>
          <p:nvPr/>
        </p:nvSpPr>
        <p:spPr bwMode="auto">
          <a:xfrm>
            <a:off x="8572501" y="631983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5" name="Oval 318"/>
          <p:cNvSpPr>
            <a:spLocks noChangeArrowheads="1"/>
          </p:cNvSpPr>
          <p:nvPr/>
        </p:nvSpPr>
        <p:spPr bwMode="auto">
          <a:xfrm>
            <a:off x="8589964" y="5538788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6" name="Oval 319"/>
          <p:cNvSpPr>
            <a:spLocks noChangeArrowheads="1"/>
          </p:cNvSpPr>
          <p:nvPr/>
        </p:nvSpPr>
        <p:spPr bwMode="auto">
          <a:xfrm>
            <a:off x="8593139" y="5792788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7" name="Oval 321"/>
          <p:cNvSpPr>
            <a:spLocks noChangeArrowheads="1"/>
          </p:cNvSpPr>
          <p:nvPr/>
        </p:nvSpPr>
        <p:spPr bwMode="auto">
          <a:xfrm>
            <a:off x="6215064" y="1807710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8" name="Oval 323"/>
          <p:cNvSpPr>
            <a:spLocks noChangeArrowheads="1"/>
          </p:cNvSpPr>
          <p:nvPr/>
        </p:nvSpPr>
        <p:spPr bwMode="auto">
          <a:xfrm>
            <a:off x="6197601" y="207599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09" name="Oval 325"/>
          <p:cNvSpPr>
            <a:spLocks noChangeArrowheads="1"/>
          </p:cNvSpPr>
          <p:nvPr/>
        </p:nvSpPr>
        <p:spPr bwMode="auto">
          <a:xfrm>
            <a:off x="6226175" y="1045710"/>
            <a:ext cx="287338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0" name="Oval 327"/>
          <p:cNvSpPr>
            <a:spLocks noChangeArrowheads="1"/>
          </p:cNvSpPr>
          <p:nvPr/>
        </p:nvSpPr>
        <p:spPr bwMode="auto">
          <a:xfrm>
            <a:off x="6215064" y="1294947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1" name="Oval 328"/>
          <p:cNvSpPr>
            <a:spLocks noChangeArrowheads="1"/>
          </p:cNvSpPr>
          <p:nvPr/>
        </p:nvSpPr>
        <p:spPr bwMode="auto">
          <a:xfrm>
            <a:off x="6218239" y="1548947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2" name="Oval 330"/>
          <p:cNvSpPr>
            <a:spLocks noChangeArrowheads="1"/>
          </p:cNvSpPr>
          <p:nvPr/>
        </p:nvSpPr>
        <p:spPr bwMode="auto">
          <a:xfrm>
            <a:off x="6208714" y="392747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3" name="Oval 332"/>
          <p:cNvSpPr>
            <a:spLocks noChangeArrowheads="1"/>
          </p:cNvSpPr>
          <p:nvPr/>
        </p:nvSpPr>
        <p:spPr bwMode="auto">
          <a:xfrm>
            <a:off x="6191251" y="419576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4" name="Oval 336"/>
          <p:cNvSpPr>
            <a:spLocks noChangeArrowheads="1"/>
          </p:cNvSpPr>
          <p:nvPr/>
        </p:nvSpPr>
        <p:spPr bwMode="auto">
          <a:xfrm>
            <a:off x="6208714" y="341471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5" name="Oval 337"/>
          <p:cNvSpPr>
            <a:spLocks noChangeArrowheads="1"/>
          </p:cNvSpPr>
          <p:nvPr/>
        </p:nvSpPr>
        <p:spPr bwMode="auto">
          <a:xfrm>
            <a:off x="6213476" y="36687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6" name="Oval 339"/>
          <p:cNvSpPr>
            <a:spLocks noChangeArrowheads="1"/>
          </p:cNvSpPr>
          <p:nvPr/>
        </p:nvSpPr>
        <p:spPr bwMode="auto">
          <a:xfrm>
            <a:off x="6224589" y="6029325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7" name="Oval 341"/>
          <p:cNvSpPr>
            <a:spLocks noChangeArrowheads="1"/>
          </p:cNvSpPr>
          <p:nvPr/>
        </p:nvSpPr>
        <p:spPr bwMode="auto">
          <a:xfrm>
            <a:off x="6207126" y="6297613"/>
            <a:ext cx="288925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8" name="Oval 343"/>
          <p:cNvSpPr>
            <a:spLocks noChangeArrowheads="1"/>
          </p:cNvSpPr>
          <p:nvPr/>
        </p:nvSpPr>
        <p:spPr bwMode="auto">
          <a:xfrm>
            <a:off x="6221414" y="52244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19" name="Oval 345"/>
          <p:cNvSpPr>
            <a:spLocks noChangeArrowheads="1"/>
          </p:cNvSpPr>
          <p:nvPr/>
        </p:nvSpPr>
        <p:spPr bwMode="auto">
          <a:xfrm>
            <a:off x="6224589" y="5516563"/>
            <a:ext cx="287337" cy="215900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520" name="Oval 346"/>
          <p:cNvSpPr>
            <a:spLocks noChangeArrowheads="1"/>
          </p:cNvSpPr>
          <p:nvPr/>
        </p:nvSpPr>
        <p:spPr bwMode="auto">
          <a:xfrm>
            <a:off x="6229351" y="5770564"/>
            <a:ext cx="288925" cy="219075"/>
          </a:xfrm>
          <a:prstGeom prst="ellips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992314" y="2369459"/>
            <a:ext cx="1366837" cy="38417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4295776" y="248012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6743701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120189" y="2511879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992314" y="463097"/>
            <a:ext cx="1366837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4295776" y="59372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524001" y="483055"/>
            <a:ext cx="8964613" cy="3524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120189" y="549275"/>
            <a:ext cx="1728787" cy="3190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1919289" y="4644119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295776" y="4676776"/>
            <a:ext cx="1368425" cy="28892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527801" y="4593318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904289" y="4625975"/>
            <a:ext cx="1368425" cy="28733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pPr algn="ctr">
              <a:spcBef>
                <a:spcPct val="50000"/>
              </a:spcBef>
              <a:defRPr/>
            </a:pPr>
            <a:endParaRPr lang="en-CA">
              <a:solidFill>
                <a:prstClr val="black"/>
              </a:solidFill>
              <a:cs typeface="+mn-cs"/>
            </a:endParaRPr>
          </a:p>
        </p:txBody>
      </p:sp>
      <p:sp>
        <p:nvSpPr>
          <p:cNvPr id="155" name="Title 1"/>
          <p:cNvSpPr txBox="1">
            <a:spLocks/>
          </p:cNvSpPr>
          <p:nvPr/>
        </p:nvSpPr>
        <p:spPr>
          <a:xfrm>
            <a:off x="7391400" y="89387"/>
            <a:ext cx="3276600" cy="792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CA" sz="3600" b="1" u="sng" kern="800" spc="300" dirty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FIX DE VMP</a:t>
            </a:r>
            <a:endParaRPr lang="en-US" sz="8000" b="1" u="sng" kern="800" spc="300" dirty="0">
              <a:solidFill>
                <a:srgbClr val="0000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itle 1"/>
          <p:cNvSpPr txBox="1">
            <a:spLocks/>
          </p:cNvSpPr>
          <p:nvPr/>
        </p:nvSpPr>
        <p:spPr bwMode="auto">
          <a:xfrm>
            <a:off x="2279650" y="116376"/>
            <a:ext cx="2952750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CA" sz="3600" b="1" u="sng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FIX ACTUAL</a:t>
            </a:r>
            <a:endParaRPr lang="en-US" sz="8000" b="1" u="sng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024563" y="1028700"/>
            <a:ext cx="0" cy="5589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ight Arrow 192">
            <a:extLst>
              <a:ext uri="{FF2B5EF4-FFF2-40B4-BE49-F238E27FC236}">
                <a16:creationId xmlns:a16="http://schemas.microsoft.com/office/drawing/2014/main" id="{3DABA1CB-521B-4CCB-B924-991ECBBF7620}"/>
              </a:ext>
            </a:extLst>
          </p:cNvPr>
          <p:cNvSpPr/>
          <p:nvPr/>
        </p:nvSpPr>
        <p:spPr bwMode="auto">
          <a:xfrm>
            <a:off x="5264431" y="1533276"/>
            <a:ext cx="1522134" cy="4032250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r>
              <a:rPr lang="es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paciente promedio</a:t>
            </a:r>
          </a:p>
        </p:txBody>
      </p:sp>
      <p:sp>
        <p:nvSpPr>
          <p:cNvPr id="102" name="Right Arrow 192">
            <a:extLst>
              <a:ext uri="{FF2B5EF4-FFF2-40B4-BE49-F238E27FC236}">
                <a16:creationId xmlns:a16="http://schemas.microsoft.com/office/drawing/2014/main" id="{706F50D3-B3E2-4B23-AC0C-962ACBBBA6D0}"/>
              </a:ext>
            </a:extLst>
          </p:cNvPr>
          <p:cNvSpPr/>
          <p:nvPr/>
        </p:nvSpPr>
        <p:spPr bwMode="auto">
          <a:xfrm>
            <a:off x="5677197" y="-86848"/>
            <a:ext cx="1316035" cy="807788"/>
          </a:xfrm>
          <a:prstGeom prst="rightArrow">
            <a:avLst>
              <a:gd name="adj1" fmla="val 31102"/>
              <a:gd name="adj2" fmla="val 50000"/>
            </a:avLst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72000" tIns="72000" rIns="72000" bIns="72000" anchor="ctr"/>
          <a:lstStyle/>
          <a:p>
            <a:pPr lvl="0" algn="ctr"/>
            <a:endParaRPr lang="en-CA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4B48F9-E888-4470-B599-B4DB39849626}"/>
              </a:ext>
            </a:extLst>
          </p:cNvPr>
          <p:cNvSpPr/>
          <p:nvPr/>
        </p:nvSpPr>
        <p:spPr>
          <a:xfrm>
            <a:off x="10175876" y="3095880"/>
            <a:ext cx="1846262" cy="115337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1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Menos hemorragias</a:t>
            </a:r>
          </a:p>
        </p:txBody>
      </p:sp>
    </p:spTree>
    <p:extLst>
      <p:ext uri="{BB962C8B-B14F-4D97-AF65-F5344CB8AC3E}">
        <p14:creationId xmlns:p14="http://schemas.microsoft.com/office/powerpoint/2010/main" val="18688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B161A8B6-BA93-D647-AA50-539E07D5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US" dirty="0"/>
              <a:t>Divulgaciones: Manuel </a:t>
            </a:r>
            <a:r>
              <a:rPr lang="es-US" dirty="0" err="1"/>
              <a:t>Carcao</a:t>
            </a:r>
            <a:endParaRPr lang="es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27750F-34C8-724A-ABB0-D9E89F95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b="1" dirty="0">
                <a:solidFill>
                  <a:schemeClr val="accent1"/>
                </a:solidFill>
              </a:rPr>
              <a:t>Apoyo para la investigación de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	</a:t>
            </a:r>
          </a:p>
          <a:p>
            <a:r>
              <a:rPr lang="en-US" dirty="0"/>
              <a:t>Bayer, </a:t>
            </a:r>
            <a:r>
              <a:rPr lang="en-US" dirty="0" err="1"/>
              <a:t>Bioverativ</a:t>
            </a:r>
            <a:r>
              <a:rPr lang="en-US" dirty="0"/>
              <a:t>/</a:t>
            </a:r>
            <a:r>
              <a:rPr lang="en-US" dirty="0" err="1"/>
              <a:t>Sonofi</a:t>
            </a:r>
            <a:r>
              <a:rPr lang="en-US" dirty="0"/>
              <a:t>, CSL-Behring, Novo Nordisk, </a:t>
            </a:r>
            <a:r>
              <a:rPr lang="en-US" dirty="0" err="1"/>
              <a:t>Octapharma</a:t>
            </a:r>
            <a:r>
              <a:rPr lang="en-US" dirty="0"/>
              <a:t>, Pfizer y Shire/Takeda</a:t>
            </a:r>
          </a:p>
          <a:p>
            <a:endParaRPr lang="en-US" dirty="0"/>
          </a:p>
          <a:p>
            <a:pPr marL="0" indent="0">
              <a:buNone/>
            </a:pPr>
            <a:r>
              <a:rPr lang="es-US" b="1" dirty="0">
                <a:solidFill>
                  <a:schemeClr val="accent1"/>
                </a:solidFill>
              </a:rPr>
              <a:t>Honorarios por participación como ponente/en consejos asesores de:</a:t>
            </a:r>
          </a:p>
          <a:p>
            <a:r>
              <a:rPr lang="en-US" dirty="0"/>
              <a:t>Bayer, </a:t>
            </a:r>
            <a:r>
              <a:rPr lang="en-US" dirty="0" err="1"/>
              <a:t>Bioverativ</a:t>
            </a:r>
            <a:r>
              <a:rPr lang="en-US" dirty="0"/>
              <a:t>/Sanofi, Biotest, CSL Behring, Grifols, LFB, Novo Nordisk, </a:t>
            </a:r>
            <a:r>
              <a:rPr lang="en-US" dirty="0" err="1"/>
              <a:t>Octapharma</a:t>
            </a:r>
            <a:r>
              <a:rPr lang="en-US" dirty="0"/>
              <a:t>, Pfizer, Roche y Shire/Takeda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6CA63-0B76-4911-BBC1-1F4CFEA20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12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C72DC65-45F1-45F0-A289-2BA84AF2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Profilaxis con emicizumab (SQ)</a:t>
            </a:r>
            <a:br>
              <a:rPr lang="es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&gt;90% 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 en hemorragias (en comparación con la terapia a pedido)</a:t>
            </a:r>
            <a:endParaRPr lang="es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Content Placeholder 3">
            <a:extLst>
              <a:ext uri="{FF2B5EF4-FFF2-40B4-BE49-F238E27FC236}">
                <a16:creationId xmlns:a16="http://schemas.microsoft.com/office/drawing/2014/main" id="{9CA302A2-25E5-49A5-A0A8-0B4068EC4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7804" r="2784" b="9818"/>
          <a:stretch/>
        </p:blipFill>
        <p:spPr>
          <a:xfrm>
            <a:off x="690178" y="1331284"/>
            <a:ext cx="9022714" cy="5368602"/>
          </a:xfrm>
          <a:prstGeom prst="rect">
            <a:avLst/>
          </a:prstGeom>
        </p:spPr>
      </p:pic>
      <p:pic>
        <p:nvPicPr>
          <p:cNvPr id="67" name="Google Shape;612;p25">
            <a:extLst>
              <a:ext uri="{FF2B5EF4-FFF2-40B4-BE49-F238E27FC236}">
                <a16:creationId xmlns:a16="http://schemas.microsoft.com/office/drawing/2014/main" id="{D2BFFB4B-DFE0-496A-BF87-DF5AE574E0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09788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69" name="Google Shape;612;p25">
            <a:extLst>
              <a:ext uri="{FF2B5EF4-FFF2-40B4-BE49-F238E27FC236}">
                <a16:creationId xmlns:a16="http://schemas.microsoft.com/office/drawing/2014/main" id="{1EB6CE34-3ED9-4F83-9434-062511C60A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3213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0" name="Google Shape;612;p25">
            <a:extLst>
              <a:ext uri="{FF2B5EF4-FFF2-40B4-BE49-F238E27FC236}">
                <a16:creationId xmlns:a16="http://schemas.microsoft.com/office/drawing/2014/main" id="{25B380EA-EBA3-491E-84F3-64C063D46B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52581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1" name="Google Shape;612;p25">
            <a:extLst>
              <a:ext uri="{FF2B5EF4-FFF2-40B4-BE49-F238E27FC236}">
                <a16:creationId xmlns:a16="http://schemas.microsoft.com/office/drawing/2014/main" id="{1001D208-BE0D-4A42-B654-F8EDBF7F9D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58269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2" name="Google Shape;612;p25">
            <a:extLst>
              <a:ext uri="{FF2B5EF4-FFF2-40B4-BE49-F238E27FC236}">
                <a16:creationId xmlns:a16="http://schemas.microsoft.com/office/drawing/2014/main" id="{2B740E13-0E0F-4A73-B82C-823187F4F9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1159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3" name="Google Shape;612;p25">
            <a:extLst>
              <a:ext uri="{FF2B5EF4-FFF2-40B4-BE49-F238E27FC236}">
                <a16:creationId xmlns:a16="http://schemas.microsoft.com/office/drawing/2014/main" id="{8486F7EA-45FB-4F74-8CF0-FD42266ECF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324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4" name="Google Shape;612;p25">
            <a:extLst>
              <a:ext uri="{FF2B5EF4-FFF2-40B4-BE49-F238E27FC236}">
                <a16:creationId xmlns:a16="http://schemas.microsoft.com/office/drawing/2014/main" id="{DDB00AD9-CDF1-4DBF-AE2C-072E7919B6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5522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6" name="Google Shape;612;p25">
            <a:extLst>
              <a:ext uri="{FF2B5EF4-FFF2-40B4-BE49-F238E27FC236}">
                <a16:creationId xmlns:a16="http://schemas.microsoft.com/office/drawing/2014/main" id="{88E2AADE-B6D8-48B7-9080-3E99B7BB67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190531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7" name="Google Shape;612;p25">
            <a:extLst>
              <a:ext uri="{FF2B5EF4-FFF2-40B4-BE49-F238E27FC236}">
                <a16:creationId xmlns:a16="http://schemas.microsoft.com/office/drawing/2014/main" id="{A74F6651-B6B8-425B-9696-B742A95178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11945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8" name="Google Shape;612;p25">
            <a:extLst>
              <a:ext uri="{FF2B5EF4-FFF2-40B4-BE49-F238E27FC236}">
                <a16:creationId xmlns:a16="http://schemas.microsoft.com/office/drawing/2014/main" id="{0B258703-28C3-4868-BAE7-8E2097E495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32963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79" name="Google Shape;612;p25">
            <a:extLst>
              <a:ext uri="{FF2B5EF4-FFF2-40B4-BE49-F238E27FC236}">
                <a16:creationId xmlns:a16="http://schemas.microsoft.com/office/drawing/2014/main" id="{D8EE8D42-1180-4A60-A897-7570B76899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54728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0" name="Google Shape;612;p25">
            <a:extLst>
              <a:ext uri="{FF2B5EF4-FFF2-40B4-BE49-F238E27FC236}">
                <a16:creationId xmlns:a16="http://schemas.microsoft.com/office/drawing/2014/main" id="{A5D7CFEC-BD06-4331-889D-57B567E6F9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0295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1" name="Google Shape;612;p25">
            <a:extLst>
              <a:ext uri="{FF2B5EF4-FFF2-40B4-BE49-F238E27FC236}">
                <a16:creationId xmlns:a16="http://schemas.microsoft.com/office/drawing/2014/main" id="{CB7447B9-33B5-48BC-9514-AABF060D83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1120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3" name="Google Shape;612;p25">
            <a:extLst>
              <a:ext uri="{FF2B5EF4-FFF2-40B4-BE49-F238E27FC236}">
                <a16:creationId xmlns:a16="http://schemas.microsoft.com/office/drawing/2014/main" id="{F33D6355-D446-4C16-A4BE-E5FA075217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33552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4" name="Google Shape;612;p25">
            <a:extLst>
              <a:ext uri="{FF2B5EF4-FFF2-40B4-BE49-F238E27FC236}">
                <a16:creationId xmlns:a16="http://schemas.microsoft.com/office/drawing/2014/main" id="{27199C84-480B-4A8F-8FDD-C32C8C7D36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526124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5" name="Google Shape;612;p25">
            <a:extLst>
              <a:ext uri="{FF2B5EF4-FFF2-40B4-BE49-F238E27FC236}">
                <a16:creationId xmlns:a16="http://schemas.microsoft.com/office/drawing/2014/main" id="{F347361E-3BF7-462C-A9D7-5D27C8C935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25974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6" name="Google Shape;612;p25">
            <a:extLst>
              <a:ext uri="{FF2B5EF4-FFF2-40B4-BE49-F238E27FC236}">
                <a16:creationId xmlns:a16="http://schemas.microsoft.com/office/drawing/2014/main" id="{85E258B3-E258-4E71-B680-213575B9F9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398658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7" name="Google Shape;612;p25">
            <a:extLst>
              <a:ext uri="{FF2B5EF4-FFF2-40B4-BE49-F238E27FC236}">
                <a16:creationId xmlns:a16="http://schemas.microsoft.com/office/drawing/2014/main" id="{4CBC37C2-A3D3-4A3E-965D-3FD527932B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2049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88" name="Google Shape;612;p25">
            <a:extLst>
              <a:ext uri="{FF2B5EF4-FFF2-40B4-BE49-F238E27FC236}">
                <a16:creationId xmlns:a16="http://schemas.microsoft.com/office/drawing/2014/main" id="{C5756FCA-E48D-4F78-9A59-D841ED07B2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399328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0" name="Google Shape;612;p25">
            <a:extLst>
              <a:ext uri="{FF2B5EF4-FFF2-40B4-BE49-F238E27FC236}">
                <a16:creationId xmlns:a16="http://schemas.microsoft.com/office/drawing/2014/main" id="{CFC0C588-D480-4BB2-8C85-1E23038D39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18931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1" name="Google Shape;612;p25">
            <a:extLst>
              <a:ext uri="{FF2B5EF4-FFF2-40B4-BE49-F238E27FC236}">
                <a16:creationId xmlns:a16="http://schemas.microsoft.com/office/drawing/2014/main" id="{79C32FA7-B390-487F-A8AC-3EADC8CD26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40762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2" name="Google Shape;612;p25">
            <a:extLst>
              <a:ext uri="{FF2B5EF4-FFF2-40B4-BE49-F238E27FC236}">
                <a16:creationId xmlns:a16="http://schemas.microsoft.com/office/drawing/2014/main" id="{2E4033DE-CBFD-4C6E-993E-1D33038004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395864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3" name="Google Shape;612;p25">
            <a:extLst>
              <a:ext uri="{FF2B5EF4-FFF2-40B4-BE49-F238E27FC236}">
                <a16:creationId xmlns:a16="http://schemas.microsoft.com/office/drawing/2014/main" id="{2F531668-ADCF-4CB6-BF02-18B5C3891E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1783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4" name="Google Shape;612;p25">
            <a:extLst>
              <a:ext uri="{FF2B5EF4-FFF2-40B4-BE49-F238E27FC236}">
                <a16:creationId xmlns:a16="http://schemas.microsoft.com/office/drawing/2014/main" id="{C3D60D88-3937-4BA3-B8D3-364099738C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39670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5" name="Google Shape;612;p25">
            <a:extLst>
              <a:ext uri="{FF2B5EF4-FFF2-40B4-BE49-F238E27FC236}">
                <a16:creationId xmlns:a16="http://schemas.microsoft.com/office/drawing/2014/main" id="{AEAC5DF0-7BCE-42A9-A6DC-B8AC56892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438" y="6479312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7" name="Google Shape;612;p25">
            <a:extLst>
              <a:ext uri="{FF2B5EF4-FFF2-40B4-BE49-F238E27FC236}">
                <a16:creationId xmlns:a16="http://schemas.microsoft.com/office/drawing/2014/main" id="{4701D0B7-2B7F-4421-B7AA-CFE267513E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39378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8" name="Google Shape;612;p25">
            <a:extLst>
              <a:ext uri="{FF2B5EF4-FFF2-40B4-BE49-F238E27FC236}">
                <a16:creationId xmlns:a16="http://schemas.microsoft.com/office/drawing/2014/main" id="{E9832FD9-BD76-48E8-BD93-572943BAA9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15996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99" name="Google Shape;612;p25">
            <a:extLst>
              <a:ext uri="{FF2B5EF4-FFF2-40B4-BE49-F238E27FC236}">
                <a16:creationId xmlns:a16="http://schemas.microsoft.com/office/drawing/2014/main" id="{5D925B45-52EC-434D-9C6E-647E39A961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437514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0" name="Google Shape;612;p25">
            <a:extLst>
              <a:ext uri="{FF2B5EF4-FFF2-40B4-BE49-F238E27FC236}">
                <a16:creationId xmlns:a16="http://schemas.microsoft.com/office/drawing/2014/main" id="{FCE7C6F7-B2C4-43E7-A42D-4B856349E1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2754106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1" name="Google Shape;612;p25">
            <a:extLst>
              <a:ext uri="{FF2B5EF4-FFF2-40B4-BE49-F238E27FC236}">
                <a16:creationId xmlns:a16="http://schemas.microsoft.com/office/drawing/2014/main" id="{3934419E-654B-449F-96B3-10E0AE56B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274185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2" name="Google Shape;612;p25">
            <a:extLst>
              <a:ext uri="{FF2B5EF4-FFF2-40B4-BE49-F238E27FC236}">
                <a16:creationId xmlns:a16="http://schemas.microsoft.com/office/drawing/2014/main" id="{B7B4B125-5725-414B-8878-A8366C3E1A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27215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4" name="Google Shape;612;p25">
            <a:extLst>
              <a:ext uri="{FF2B5EF4-FFF2-40B4-BE49-F238E27FC236}">
                <a16:creationId xmlns:a16="http://schemas.microsoft.com/office/drawing/2014/main" id="{6DCF2A2E-25F3-4CDC-B686-CF7C05A55C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27320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5" name="Google Shape;612;p25">
            <a:extLst>
              <a:ext uri="{FF2B5EF4-FFF2-40B4-BE49-F238E27FC236}">
                <a16:creationId xmlns:a16="http://schemas.microsoft.com/office/drawing/2014/main" id="{410B9B9F-7A2B-4200-95B4-B35DDE79CE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777" y="479165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6" name="Google Shape;612;p25">
            <a:extLst>
              <a:ext uri="{FF2B5EF4-FFF2-40B4-BE49-F238E27FC236}">
                <a16:creationId xmlns:a16="http://schemas.microsoft.com/office/drawing/2014/main" id="{669977BC-BF8B-473C-AE48-5BF1D58977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4067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7" name="Google Shape;612;p25">
            <a:extLst>
              <a:ext uri="{FF2B5EF4-FFF2-40B4-BE49-F238E27FC236}">
                <a16:creationId xmlns:a16="http://schemas.microsoft.com/office/drawing/2014/main" id="{362A314D-B830-4925-BCDA-93FCF8B979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460739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8" name="Google Shape;612;p25">
            <a:extLst>
              <a:ext uri="{FF2B5EF4-FFF2-40B4-BE49-F238E27FC236}">
                <a16:creationId xmlns:a16="http://schemas.microsoft.com/office/drawing/2014/main" id="{1A3F46FB-6244-408D-9ADF-4D559D9821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457406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09" name="Google Shape;612;p25">
            <a:extLst>
              <a:ext uri="{FF2B5EF4-FFF2-40B4-BE49-F238E27FC236}">
                <a16:creationId xmlns:a16="http://schemas.microsoft.com/office/drawing/2014/main" id="{454FCEC6-1017-43D7-898D-FC8E615AD2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046" y="456954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1" name="Google Shape;612;p25">
            <a:extLst>
              <a:ext uri="{FF2B5EF4-FFF2-40B4-BE49-F238E27FC236}">
                <a16:creationId xmlns:a16="http://schemas.microsoft.com/office/drawing/2014/main" id="{588D97E5-6C9C-4783-92FA-752E691892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92" y="459066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2" name="Google Shape;612;p25">
            <a:extLst>
              <a:ext uri="{FF2B5EF4-FFF2-40B4-BE49-F238E27FC236}">
                <a16:creationId xmlns:a16="http://schemas.microsoft.com/office/drawing/2014/main" id="{4A643AB6-60A8-4D0E-8A5F-213C76A5CF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581422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3" name="Google Shape;612;p25">
            <a:extLst>
              <a:ext uri="{FF2B5EF4-FFF2-40B4-BE49-F238E27FC236}">
                <a16:creationId xmlns:a16="http://schemas.microsoft.com/office/drawing/2014/main" id="{3990DDA3-523F-4852-99C7-914AD3D051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028457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4" name="Google Shape;612;p25">
            <a:extLst>
              <a:ext uri="{FF2B5EF4-FFF2-40B4-BE49-F238E27FC236}">
                <a16:creationId xmlns:a16="http://schemas.microsoft.com/office/drawing/2014/main" id="{9BD427D6-7200-4F93-82CC-C5983A640E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25716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5" name="Google Shape;612;p25">
            <a:extLst>
              <a:ext uri="{FF2B5EF4-FFF2-40B4-BE49-F238E27FC236}">
                <a16:creationId xmlns:a16="http://schemas.microsoft.com/office/drawing/2014/main" id="{C77C9DA1-383D-474B-9E30-1AAF64400C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4973" y="6501650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6" name="Google Shape;612;p25">
            <a:extLst>
              <a:ext uri="{FF2B5EF4-FFF2-40B4-BE49-F238E27FC236}">
                <a16:creationId xmlns:a16="http://schemas.microsoft.com/office/drawing/2014/main" id="{7FB38B54-2E69-4F65-BDAB-CC5A574F9E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84020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8" name="Google Shape;612;p25">
            <a:extLst>
              <a:ext uri="{FF2B5EF4-FFF2-40B4-BE49-F238E27FC236}">
                <a16:creationId xmlns:a16="http://schemas.microsoft.com/office/drawing/2014/main" id="{4D085CB5-B5E1-4C2C-BFF3-1BF7302295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06713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19" name="Google Shape;612;p25">
            <a:extLst>
              <a:ext uri="{FF2B5EF4-FFF2-40B4-BE49-F238E27FC236}">
                <a16:creationId xmlns:a16="http://schemas.microsoft.com/office/drawing/2014/main" id="{DBFEE4F5-A49D-457E-BCB7-38FD4939A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628314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0" name="Google Shape;612;p25">
            <a:extLst>
              <a:ext uri="{FF2B5EF4-FFF2-40B4-BE49-F238E27FC236}">
                <a16:creationId xmlns:a16="http://schemas.microsoft.com/office/drawing/2014/main" id="{5DE47CEA-9196-4945-A561-772D683F9E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4753" y="648952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1" name="Google Shape;612;p25">
            <a:extLst>
              <a:ext uri="{FF2B5EF4-FFF2-40B4-BE49-F238E27FC236}">
                <a16:creationId xmlns:a16="http://schemas.microsoft.com/office/drawing/2014/main" id="{0688BD59-6E78-4871-AB4E-01BEDDC11D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5833889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2" name="Google Shape;612;p25">
            <a:extLst>
              <a:ext uri="{FF2B5EF4-FFF2-40B4-BE49-F238E27FC236}">
                <a16:creationId xmlns:a16="http://schemas.microsoft.com/office/drawing/2014/main" id="{58DA7023-1462-49BF-ABBF-8C04C79709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069675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3" name="Google Shape;612;p25">
            <a:extLst>
              <a:ext uri="{FF2B5EF4-FFF2-40B4-BE49-F238E27FC236}">
                <a16:creationId xmlns:a16="http://schemas.microsoft.com/office/drawing/2014/main" id="{3AAE5438-365A-4D49-B0D9-3ADA29CF2A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244738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4" name="Google Shape;612;p25">
            <a:extLst>
              <a:ext uri="{FF2B5EF4-FFF2-40B4-BE49-F238E27FC236}">
                <a16:creationId xmlns:a16="http://schemas.microsoft.com/office/drawing/2014/main" id="{2E2EF155-CEA3-448E-8258-ADA643A397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4948" y="645836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5" name="Google Shape;612;p25">
            <a:extLst>
              <a:ext uri="{FF2B5EF4-FFF2-40B4-BE49-F238E27FC236}">
                <a16:creationId xmlns:a16="http://schemas.microsoft.com/office/drawing/2014/main" id="{DC0B3045-BC3F-4ADC-8706-A322B04D7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453" y="5618833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6" name="Google Shape;612;p25">
            <a:extLst>
              <a:ext uri="{FF2B5EF4-FFF2-40B4-BE49-F238E27FC236}">
                <a16:creationId xmlns:a16="http://schemas.microsoft.com/office/drawing/2014/main" id="{C45B9AE3-4F6D-4F60-ACC0-0DFA2B88AE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69" y="4784631"/>
            <a:ext cx="127423" cy="16085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E20AC83-E3B8-43D2-AACD-4AF39C29313A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A52BC46-9028-47F8-9D2A-75004EE776C4}"/>
              </a:ext>
            </a:extLst>
          </p:cNvPr>
          <p:cNvSpPr txBox="1"/>
          <p:nvPr/>
        </p:nvSpPr>
        <p:spPr>
          <a:xfrm>
            <a:off x="10027557" y="4396708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52 veces/año</a:t>
            </a:r>
          </a:p>
        </p:txBody>
      </p:sp>
    </p:spTree>
    <p:extLst>
      <p:ext uri="{BB962C8B-B14F-4D97-AF65-F5344CB8AC3E}">
        <p14:creationId xmlns:p14="http://schemas.microsoft.com/office/powerpoint/2010/main" val="3797896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9">
            <a:extLst>
              <a:ext uri="{FF2B5EF4-FFF2-40B4-BE49-F238E27FC236}">
                <a16:creationId xmlns:a16="http://schemas.microsoft.com/office/drawing/2014/main" id="{DA5FA113-79F6-4298-9D3F-E08A4F43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856496" cy="1090079"/>
          </a:xfrm>
        </p:spPr>
        <p:txBody>
          <a:bodyPr>
            <a:normAutofit/>
          </a:bodyPr>
          <a:lstStyle/>
          <a:p>
            <a:r>
              <a:rPr lang="es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Profilaxis con emicizumab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(SQ)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 &gt;90% 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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 en hemorragias (en comparación con la terapia a pedido)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F4686C-48BA-4B33-B221-2784A3A8406B}"/>
              </a:ext>
            </a:extLst>
          </p:cNvPr>
          <p:cNvGrpSpPr/>
          <p:nvPr/>
        </p:nvGrpSpPr>
        <p:grpSpPr>
          <a:xfrm>
            <a:off x="690178" y="1331284"/>
            <a:ext cx="9022714" cy="5368602"/>
            <a:chOff x="994978" y="1331284"/>
            <a:chExt cx="9022714" cy="5368602"/>
          </a:xfrm>
        </p:grpSpPr>
        <p:pic>
          <p:nvPicPr>
            <p:cNvPr id="38" name="Content Placeholder 3">
              <a:extLst>
                <a:ext uri="{FF2B5EF4-FFF2-40B4-BE49-F238E27FC236}">
                  <a16:creationId xmlns:a16="http://schemas.microsoft.com/office/drawing/2014/main" id="{F5C92A8A-75C8-4361-9BD5-AF3100A95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" t="17804" r="2784" b="9818"/>
            <a:stretch/>
          </p:blipFill>
          <p:spPr>
            <a:xfrm>
              <a:off x="994978" y="1331284"/>
              <a:ext cx="9022714" cy="5368602"/>
            </a:xfrm>
            <a:prstGeom prst="rect">
              <a:avLst/>
            </a:prstGeom>
          </p:spPr>
        </p:pic>
        <p:pic>
          <p:nvPicPr>
            <p:cNvPr id="39" name="Google Shape;612;p25">
              <a:extLst>
                <a:ext uri="{FF2B5EF4-FFF2-40B4-BE49-F238E27FC236}">
                  <a16:creationId xmlns:a16="http://schemas.microsoft.com/office/drawing/2014/main" id="{C0F8396C-E095-4303-9196-B43F3B81AC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09788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1" name="Google Shape;612;p25">
              <a:extLst>
                <a:ext uri="{FF2B5EF4-FFF2-40B4-BE49-F238E27FC236}">
                  <a16:creationId xmlns:a16="http://schemas.microsoft.com/office/drawing/2014/main" id="{5CDB8179-14C5-49C6-AE58-4F7933CDCEB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252581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2" name="Google Shape;612;p25">
              <a:extLst>
                <a:ext uri="{FF2B5EF4-FFF2-40B4-BE49-F238E27FC236}">
                  <a16:creationId xmlns:a16="http://schemas.microsoft.com/office/drawing/2014/main" id="{23270583-C2A7-4807-A6D8-969399039AA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1159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3" name="Google Shape;612;p25">
              <a:extLst>
                <a:ext uri="{FF2B5EF4-FFF2-40B4-BE49-F238E27FC236}">
                  <a16:creationId xmlns:a16="http://schemas.microsoft.com/office/drawing/2014/main" id="{3858336B-2B36-4A41-B9F5-00F0C3C220D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255221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4" name="Google Shape;612;p25">
              <a:extLst>
                <a:ext uri="{FF2B5EF4-FFF2-40B4-BE49-F238E27FC236}">
                  <a16:creationId xmlns:a16="http://schemas.microsoft.com/office/drawing/2014/main" id="{7233EA03-2702-4AA4-A558-E957711932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190531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5" name="Google Shape;612;p25">
              <a:extLst>
                <a:ext uri="{FF2B5EF4-FFF2-40B4-BE49-F238E27FC236}">
                  <a16:creationId xmlns:a16="http://schemas.microsoft.com/office/drawing/2014/main" id="{02FB4D20-566A-4754-A822-F28320C273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32963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6" name="Google Shape;612;p25">
              <a:extLst>
                <a:ext uri="{FF2B5EF4-FFF2-40B4-BE49-F238E27FC236}">
                  <a16:creationId xmlns:a16="http://schemas.microsoft.com/office/drawing/2014/main" id="{55EA9668-505F-41DC-8438-D94018648C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02954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7" name="Google Shape;612;p25">
              <a:extLst>
                <a:ext uri="{FF2B5EF4-FFF2-40B4-BE49-F238E27FC236}">
                  <a16:creationId xmlns:a16="http://schemas.microsoft.com/office/drawing/2014/main" id="{01F9DFDC-0556-47E3-BFF6-31FB8AC32F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1120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8" name="Google Shape;612;p25">
              <a:extLst>
                <a:ext uri="{FF2B5EF4-FFF2-40B4-BE49-F238E27FC236}">
                  <a16:creationId xmlns:a16="http://schemas.microsoft.com/office/drawing/2014/main" id="{E324760E-F3DF-4CFA-A2B7-BC5560E815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2526124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49" name="Google Shape;612;p25">
              <a:extLst>
                <a:ext uri="{FF2B5EF4-FFF2-40B4-BE49-F238E27FC236}">
                  <a16:creationId xmlns:a16="http://schemas.microsoft.com/office/drawing/2014/main" id="{F939B813-BA20-415D-98B2-C062B233531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398658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0" name="Google Shape;612;p25">
              <a:extLst>
                <a:ext uri="{FF2B5EF4-FFF2-40B4-BE49-F238E27FC236}">
                  <a16:creationId xmlns:a16="http://schemas.microsoft.com/office/drawing/2014/main" id="{48B413B3-7D3F-4310-9CD7-C77D60AA2C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399328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1" name="Google Shape;612;p25">
              <a:extLst>
                <a:ext uri="{FF2B5EF4-FFF2-40B4-BE49-F238E27FC236}">
                  <a16:creationId xmlns:a16="http://schemas.microsoft.com/office/drawing/2014/main" id="{D40123C8-D64D-46E2-BE3E-4E8064504B6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440762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2" name="Google Shape;612;p25">
              <a:extLst>
                <a:ext uri="{FF2B5EF4-FFF2-40B4-BE49-F238E27FC236}">
                  <a16:creationId xmlns:a16="http://schemas.microsoft.com/office/drawing/2014/main" id="{399D3376-FD86-4D54-BC86-FEE5C57139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395864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3" name="Google Shape;612;p25">
              <a:extLst>
                <a:ext uri="{FF2B5EF4-FFF2-40B4-BE49-F238E27FC236}">
                  <a16:creationId xmlns:a16="http://schemas.microsoft.com/office/drawing/2014/main" id="{FFA20D6D-CDFA-4119-834E-C5DC3BBC82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439670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5" name="Google Shape;612;p25">
              <a:extLst>
                <a:ext uri="{FF2B5EF4-FFF2-40B4-BE49-F238E27FC236}">
                  <a16:creationId xmlns:a16="http://schemas.microsoft.com/office/drawing/2014/main" id="{CE21708B-22FF-4A17-8B4B-680751E902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5238" y="6479312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56" name="Google Shape;612;p25">
              <a:extLst>
                <a:ext uri="{FF2B5EF4-FFF2-40B4-BE49-F238E27FC236}">
                  <a16:creationId xmlns:a16="http://schemas.microsoft.com/office/drawing/2014/main" id="{84552043-E361-404C-A1F7-5E37E7E849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393786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0" name="Google Shape;612;p25">
              <a:extLst>
                <a:ext uri="{FF2B5EF4-FFF2-40B4-BE49-F238E27FC236}">
                  <a16:creationId xmlns:a16="http://schemas.microsoft.com/office/drawing/2014/main" id="{F2B919C9-C442-451A-A937-3739D4574E7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4375146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2" name="Google Shape;612;p25">
              <a:extLst>
                <a:ext uri="{FF2B5EF4-FFF2-40B4-BE49-F238E27FC236}">
                  <a16:creationId xmlns:a16="http://schemas.microsoft.com/office/drawing/2014/main" id="{41CD4FE1-03D3-461E-85BA-EF0EC1C199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27215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3" name="Google Shape;612;p25">
              <a:extLst>
                <a:ext uri="{FF2B5EF4-FFF2-40B4-BE49-F238E27FC236}">
                  <a16:creationId xmlns:a16="http://schemas.microsoft.com/office/drawing/2014/main" id="{D5CE41E0-3A9E-4936-8418-1E431CAC74F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4577" y="479165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4" name="Google Shape;612;p25">
              <a:extLst>
                <a:ext uri="{FF2B5EF4-FFF2-40B4-BE49-F238E27FC236}">
                  <a16:creationId xmlns:a16="http://schemas.microsoft.com/office/drawing/2014/main" id="{A1C0EDA1-6CF3-4DC0-B2C8-D70FE05D0A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9092" y="440670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5" name="Google Shape;612;p25">
              <a:extLst>
                <a:ext uri="{FF2B5EF4-FFF2-40B4-BE49-F238E27FC236}">
                  <a16:creationId xmlns:a16="http://schemas.microsoft.com/office/drawing/2014/main" id="{FF80E779-464E-44CE-A52F-9D0870D726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028457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6" name="Google Shape;612;p25">
              <a:extLst>
                <a:ext uri="{FF2B5EF4-FFF2-40B4-BE49-F238E27FC236}">
                  <a16:creationId xmlns:a16="http://schemas.microsoft.com/office/drawing/2014/main" id="{AB23535E-F11B-446D-8E2B-715886CC00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9773" y="6501650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7" name="Google Shape;612;p25">
              <a:extLst>
                <a:ext uri="{FF2B5EF4-FFF2-40B4-BE49-F238E27FC236}">
                  <a16:creationId xmlns:a16="http://schemas.microsoft.com/office/drawing/2014/main" id="{A0C909FF-B2BA-4C10-B9FF-A83211E7AE1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6067135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8" name="Google Shape;612;p25">
              <a:extLst>
                <a:ext uri="{FF2B5EF4-FFF2-40B4-BE49-F238E27FC236}">
                  <a16:creationId xmlns:a16="http://schemas.microsoft.com/office/drawing/2014/main" id="{67126367-00D0-44B0-AA9A-975F345D4B4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79553" y="648952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69" name="Google Shape;612;p25">
              <a:extLst>
                <a:ext uri="{FF2B5EF4-FFF2-40B4-BE49-F238E27FC236}">
                  <a16:creationId xmlns:a16="http://schemas.microsoft.com/office/drawing/2014/main" id="{AE23636E-FD98-41F0-AD08-A6FADC8CC04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5833889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0" name="Google Shape;612;p25">
              <a:extLst>
                <a:ext uri="{FF2B5EF4-FFF2-40B4-BE49-F238E27FC236}">
                  <a16:creationId xmlns:a16="http://schemas.microsoft.com/office/drawing/2014/main" id="{1161DCC9-21A7-45C7-9421-53D5FEE256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89748" y="6244738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1" name="Google Shape;612;p25">
              <a:extLst>
                <a:ext uri="{FF2B5EF4-FFF2-40B4-BE49-F238E27FC236}">
                  <a16:creationId xmlns:a16="http://schemas.microsoft.com/office/drawing/2014/main" id="{C5A29014-5C4E-4771-BC4E-E739A63D22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92253" y="5618833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pic>
          <p:nvPicPr>
            <p:cNvPr id="72" name="Google Shape;612;p25">
              <a:extLst>
                <a:ext uri="{FF2B5EF4-FFF2-40B4-BE49-F238E27FC236}">
                  <a16:creationId xmlns:a16="http://schemas.microsoft.com/office/drawing/2014/main" id="{A5EFEBE7-0489-4AB5-8FA6-9EB15041E6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2169" y="4784631"/>
              <a:ext cx="127423" cy="1608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26B1E377-F46E-435D-8ABF-0D84A8CAA989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r="5637"/>
          <a:stretch/>
        </p:blipFill>
        <p:spPr>
          <a:xfrm>
            <a:off x="9855902" y="2561157"/>
            <a:ext cx="1645920" cy="1643744"/>
          </a:xfrm>
          <a:prstGeom prst="roundRect">
            <a:avLst/>
          </a:prstGeom>
          <a:ln w="38100">
            <a:noFill/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B851729-6008-4FC0-B65C-2E83E4A70516}"/>
              </a:ext>
            </a:extLst>
          </p:cNvPr>
          <p:cNvSpPr txBox="1"/>
          <p:nvPr/>
        </p:nvSpPr>
        <p:spPr>
          <a:xfrm>
            <a:off x="10027557" y="4396708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26 veces/año</a:t>
            </a:r>
          </a:p>
        </p:txBody>
      </p:sp>
    </p:spTree>
    <p:extLst>
      <p:ext uri="{BB962C8B-B14F-4D97-AF65-F5344CB8AC3E}">
        <p14:creationId xmlns:p14="http://schemas.microsoft.com/office/powerpoint/2010/main" val="1244241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BB0F82B-824A-49FD-BC57-1DB81336D5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es-US" sz="4000" b="1" dirty="0">
                <a:latin typeface="Arial" panose="020B0604020202020204" pitchFamily="34" charset="0"/>
                <a:cs typeface="Arial" panose="020B0604020202020204" pitchFamily="34" charset="0"/>
              </a:rPr>
              <a:t>Ventajas del emicizumab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2D8DF-9BEA-488E-933C-85D241A5D836}"/>
              </a:ext>
            </a:extLst>
          </p:cNvPr>
          <p:cNvSpPr txBox="1"/>
          <p:nvPr/>
        </p:nvSpPr>
        <p:spPr>
          <a:xfrm>
            <a:off x="3394419" y="5381957"/>
            <a:ext cx="613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</a:t>
            </a:r>
            <a:r>
              <a:rPr lang="es-US" sz="4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una combinación</a:t>
            </a:r>
            <a:endParaRPr kumimoji="0" lang="es-US" sz="4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A9ED1C-C58D-44F8-94F6-09003AD2AE43}"/>
              </a:ext>
            </a:extLst>
          </p:cNvPr>
          <p:cNvSpPr/>
          <p:nvPr/>
        </p:nvSpPr>
        <p:spPr>
          <a:xfrm>
            <a:off x="665842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Menos infusiones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64D764-D2B3-495A-825C-D0FE9E453A91}"/>
              </a:ext>
            </a:extLst>
          </p:cNvPr>
          <p:cNvSpPr/>
          <p:nvPr/>
        </p:nvSpPr>
        <p:spPr>
          <a:xfrm>
            <a:off x="4362450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</a:t>
            </a:r>
          </a:p>
          <a:p>
            <a:pPr algn="ctr"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Niveles mínimos de factor más altos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418F41-8CB2-4B31-9990-720FBC8B658E}"/>
              </a:ext>
            </a:extLst>
          </p:cNvPr>
          <p:cNvSpPr/>
          <p:nvPr/>
        </p:nvSpPr>
        <p:spPr>
          <a:xfrm>
            <a:off x="8059058" y="2032000"/>
            <a:ext cx="3467100" cy="240051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US" sz="32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Administración no intravenosa</a:t>
            </a:r>
            <a:endParaRPr lang="es-US" sz="5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9FEDE961-9913-4AA7-AE07-6476B0D866C4}"/>
              </a:ext>
            </a:extLst>
          </p:cNvPr>
          <p:cNvSpPr/>
          <p:nvPr/>
        </p:nvSpPr>
        <p:spPr>
          <a:xfrm>
            <a:off x="119336" y="4153958"/>
            <a:ext cx="1915725" cy="1915600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: Rounded Corners 3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FCE07385-4505-4FD4-AF6B-3D48CBF8C19E}"/>
              </a:ext>
            </a:extLst>
          </p:cNvPr>
          <p:cNvSpPr/>
          <p:nvPr/>
        </p:nvSpPr>
        <p:spPr>
          <a:xfrm>
            <a:off x="9969500" y="349657"/>
            <a:ext cx="1915725" cy="1915600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12041F54-E28B-49E8-81E8-AB84E394A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9656" y="3749543"/>
            <a:ext cx="1823943" cy="1823943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C7DC89AD-DE5E-4D64-B036-1E409AE86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6264" y="3749542"/>
            <a:ext cx="1823943" cy="1823943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E1BC9069-24AE-43CE-BDBF-0D28FDD44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4408" y="3749543"/>
            <a:ext cx="1823943" cy="1823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04970D-54A9-44A0-AE19-93205F2E351D}"/>
              </a:ext>
            </a:extLst>
          </p:cNvPr>
          <p:cNvSpPr txBox="1"/>
          <p:nvPr/>
        </p:nvSpPr>
        <p:spPr>
          <a:xfrm>
            <a:off x="6540497" y="4660956"/>
            <a:ext cx="274805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¡Más o menos!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42E0D5-AFE9-4A73-BD01-5811F7804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US" dirty="0"/>
              <a:t>IV, intravenous.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2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AB32D1C-3BF7-4C1E-964C-BBEAA9BD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38" y="5233528"/>
            <a:ext cx="2454551" cy="1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939EB-D074-4A6A-A816-345B69A6680D}"/>
              </a:ext>
            </a:extLst>
          </p:cNvPr>
          <p:cNvSpPr/>
          <p:nvPr/>
        </p:nvSpPr>
        <p:spPr>
          <a:xfrm>
            <a:off x="6311900" y="5711438"/>
            <a:ext cx="3039089" cy="61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193379-67A7-470E-AA98-E0E13DD2F546}"/>
              </a:ext>
            </a:extLst>
          </p:cNvPr>
          <p:cNvSpPr txBox="1">
            <a:spLocks/>
          </p:cNvSpPr>
          <p:nvPr/>
        </p:nvSpPr>
        <p:spPr>
          <a:xfrm>
            <a:off x="3882189" y="1106994"/>
            <a:ext cx="8021053" cy="468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800" cap="all" spc="3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s-US" sz="2200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pacientes con fenotipo grave de hemofilia A </a:t>
            </a:r>
            <a:r>
              <a:rPr lang="es-US" sz="2200" b="1" i="1" u="sng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</a:t>
            </a:r>
            <a:r>
              <a:rPr lang="es-US" sz="2200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US" sz="2200" b="1" i="1" u="sng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INHIBIDORES</a:t>
            </a:r>
            <a:r>
              <a:rPr lang="es-US" sz="2200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US" sz="2200" b="1" i="1" cap="none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profilaxis con emicizumab </a:t>
            </a:r>
            <a:r>
              <a:rPr lang="es-US" sz="2200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prevendrá hemartrosis y hemorragias espontáneas e intraterapéuticas.</a:t>
            </a:r>
          </a:p>
          <a:p>
            <a:pPr>
              <a:lnSpc>
                <a:spcPct val="150000"/>
              </a:lnSpc>
            </a:pPr>
            <a:r>
              <a:rPr lang="es-US" sz="2200" b="1" i="1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Observación: …será necesario obtener datos a largo plazo sobre los resultados de pacientes que reciben tratamiento con esta terapia.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5AF8A3-8C06-4CAB-A723-8212070ED506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 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 no solamente con factor</a:t>
            </a: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4364706C-5683-4F38-81B4-D75116716E2B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6857A-02FD-4520-A39A-775FA1ED5453}"/>
              </a:ext>
            </a:extLst>
          </p:cNvPr>
          <p:cNvSpPr/>
          <p:nvPr/>
        </p:nvSpPr>
        <p:spPr>
          <a:xfrm>
            <a:off x="3562705" y="6334780"/>
            <a:ext cx="6293595" cy="34163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</a:p>
          <a:p>
            <a:pPr>
              <a:lnSpc>
                <a:spcPct val="90000"/>
              </a:lnSpc>
            </a:pP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3ª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262336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prophylaxis?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A4471E-5FCC-4C98-B223-6B682CE84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277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4564FF-68FB-4637-8305-710FDC4D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b="1" dirty="0"/>
              <a:t>¿Qué es la profilaxis?</a:t>
            </a:r>
          </a:p>
        </p:txBody>
      </p:sp>
      <p:pic>
        <p:nvPicPr>
          <p:cNvPr id="7" name="Graphic 6" descr="Needle with solid fill">
            <a:extLst>
              <a:ext uri="{FF2B5EF4-FFF2-40B4-BE49-F238E27FC236}">
                <a16:creationId xmlns:a16="http://schemas.microsoft.com/office/drawing/2014/main" id="{5EFAFBA7-83B3-473F-879E-DB27ADBE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986" y="2612571"/>
            <a:ext cx="1981202" cy="19812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E2C17F-5147-4815-9E12-D65DD80CA895}"/>
              </a:ext>
            </a:extLst>
          </p:cNvPr>
          <p:cNvSpPr/>
          <p:nvPr/>
        </p:nvSpPr>
        <p:spPr>
          <a:xfrm>
            <a:off x="7433244" y="2111829"/>
            <a:ext cx="2982686" cy="2982686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4EAFF190-F9BE-45C2-AFD0-61E68BEF8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73809"/>
              </p:ext>
            </p:extLst>
          </p:nvPr>
        </p:nvGraphicFramePr>
        <p:xfrm>
          <a:off x="482601" y="1282368"/>
          <a:ext cx="6449902" cy="496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055"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DEFINICIÓN ANTERIOR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77">
                <a:tc>
                  <a:txBody>
                    <a:bodyPr/>
                    <a:lstStyle/>
                    <a:p>
                      <a:r>
                        <a:rPr lang="en-CA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</a:t>
                      </a:r>
                      <a:r>
                        <a:rPr lang="es-E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la infusión intravenosa (IV) periódica del factor VIII (FVIII) de coagulación faltante en personas con hemofilia A, y del factor IX (FIX) de coagulación faltante en personas con hemofilia B, los cuales se administran para incrementar las concentraciones de FVIII/FIX con el propósito de prevenir hemorragias</a:t>
                      </a:r>
                      <a:r>
                        <a:rPr lang="en-CA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80BBF6E-2340-422C-93A9-D889D89EF054}"/>
              </a:ext>
            </a:extLst>
          </p:cNvPr>
          <p:cNvSpPr/>
          <p:nvPr/>
        </p:nvSpPr>
        <p:spPr>
          <a:xfrm>
            <a:off x="482601" y="6334780"/>
            <a:ext cx="9373700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Definitions in hemophilia: communication from the SSC of the ISTH. J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58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019A78-051F-442E-9539-20B0D3A6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¿Qué es la profilaxis</a:t>
            </a:r>
            <a:r>
              <a:rPr lang="es-US" b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9023777"/>
              </p:ext>
            </p:extLst>
          </p:nvPr>
        </p:nvGraphicFramePr>
        <p:xfrm>
          <a:off x="476517" y="1082040"/>
          <a:ext cx="105156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DEFINICIÓN ANTERIOR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700" dirty="0">
                          <a:latin typeface="+mn-lt"/>
                        </a:rPr>
                        <a:t>DEFINICIÓN NUEVA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83">
                <a:tc>
                  <a:txBody>
                    <a:bodyPr/>
                    <a:lstStyle/>
                    <a:p>
                      <a:r>
                        <a:rPr lang="es-ES" sz="26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…la infusión intravenosa (IV) periódica del factor VIII (FVIII) de coagulación faltante en personas con hemofilia A, y del factor IX (FIX) de coagulación faltante en personas con hemofilia B, los cuales se administran para incrementar las concentraciones de FVIII/FIX con el propósito de prevenir hemorragias.</a:t>
                      </a:r>
                      <a:r>
                        <a:rPr lang="es-ES" sz="2600" b="1" i="1" kern="1200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182880" marR="121920"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i="1" dirty="0">
                          <a:latin typeface="+mn-lt"/>
                          <a:ea typeface="Verdana" panose="020B0604030504040204" pitchFamily="34" charset="0"/>
                        </a:rPr>
                        <a:t>La administración periódica de (un) agente(s) hemostático(s) con el objetivo de prevenir hemorragias en pacientes con hemofilia, que a la vez les permite llevar vidas activas y lograr una calidad de vida comparable a la de personas sin hemofilia</a:t>
                      </a:r>
                      <a:r>
                        <a:rPr lang="en-CA" sz="2800" b="1" i="1" dirty="0">
                          <a:latin typeface="+mn-lt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en-CA" sz="2800" b="1" i="1" baseline="30000" dirty="0">
                          <a:latin typeface="+mn-lt"/>
                          <a:ea typeface="Verdana" panose="020B0604030504040204" pitchFamily="34" charset="0"/>
                        </a:rPr>
                        <a:t>2</a:t>
                      </a:r>
                      <a:endParaRPr lang="en-CA" sz="2800" b="1" i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8288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2D9638-B5D0-413B-A65D-5FEC290D6D2E}"/>
              </a:ext>
            </a:extLst>
          </p:cNvPr>
          <p:cNvSpPr/>
          <p:nvPr/>
        </p:nvSpPr>
        <p:spPr>
          <a:xfrm>
            <a:off x="482601" y="6334780"/>
            <a:ext cx="9373700" cy="3416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0" rtlCol="0" anchor="b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Blanchette VS, et al. Definitions in hemophilia: communication from the SSC of the ISTH. J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2014;12(11):1935-1939.</a:t>
            </a:r>
          </a:p>
          <a:p>
            <a:pPr marL="228600" indent="-228600">
              <a:lnSpc>
                <a:spcPct val="90000"/>
              </a:lnSpc>
              <a:buAutoNum type="arabicPeriod"/>
            </a:pP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Capítulo 6: Profilaxis en la hemofilia, en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Srivastava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A et al. Guías de la FMH para el tratamiento de la hemofilia, 3</a:t>
            </a:r>
            <a:r>
              <a:rPr lang="es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 edición, </a:t>
            </a:r>
            <a:r>
              <a:rPr lang="es-US" sz="900" dirty="0" err="1">
                <a:latin typeface="Arial" panose="020B0604020202020204" pitchFamily="34" charset="0"/>
                <a:cs typeface="Arial" panose="020B0604020202020204" pitchFamily="34" charset="0"/>
              </a:rPr>
              <a:t>Haemophilia</a:t>
            </a:r>
            <a:r>
              <a:rPr lang="es-US" sz="9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3364887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20C0F1-4F81-483A-A76C-296524E13878}"/>
              </a:ext>
            </a:extLst>
          </p:cNvPr>
          <p:cNvSpPr/>
          <p:nvPr/>
        </p:nvSpPr>
        <p:spPr>
          <a:xfrm>
            <a:off x="8631596" y="5231047"/>
            <a:ext cx="3416969" cy="1421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DEAFB8A-2DC2-4173-90E0-09B9EA0BEBBC}"/>
              </a:ext>
            </a:extLst>
          </p:cNvPr>
          <p:cNvSpPr txBox="1">
            <a:spLocks/>
          </p:cNvSpPr>
          <p:nvPr/>
        </p:nvSpPr>
        <p:spPr>
          <a:xfrm>
            <a:off x="4019550" y="1619250"/>
            <a:ext cx="7867650" cy="3883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s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 terapéutica  – en todo lugar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s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Ahora podemos (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deberíamos</a:t>
            </a:r>
            <a:r>
              <a:rPr lang="es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hacerlo mejor </a:t>
            </a:r>
          </a:p>
          <a:p>
            <a:pPr marL="342900" indent="-342900">
              <a:lnSpc>
                <a:spcPct val="100000"/>
              </a:lnSpc>
              <a:spcBef>
                <a:spcPts val="4800"/>
              </a:spcBef>
            </a:pPr>
            <a:r>
              <a:rPr lang="es-US" sz="3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Ya no solamente con factor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1F576B1-8A24-43C3-8F10-63913983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791" y="5856811"/>
            <a:ext cx="1636367" cy="72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D39E2A-A302-4B71-9649-D85F18416D5B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Recomendaciones clave: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</a:t>
            </a:r>
          </a:p>
        </p:txBody>
      </p:sp>
      <p:sp>
        <p:nvSpPr>
          <p:cNvPr id="11" name="Oval Callout 4">
            <a:extLst>
              <a:ext uri="{FF2B5EF4-FFF2-40B4-BE49-F238E27FC236}">
                <a16:creationId xmlns:a16="http://schemas.microsoft.com/office/drawing/2014/main" id="{C54DE11F-9723-44EB-AD79-4F4349B75AD5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  <a:p>
            <a:pPr lvl="0" algn="ctr">
              <a:defRPr/>
            </a:pPr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4DF1A-D6CE-461B-97E6-1F23C8539E2A}"/>
              </a:ext>
            </a:extLst>
          </p:cNvPr>
          <p:cNvSpPr txBox="1"/>
          <p:nvPr/>
        </p:nvSpPr>
        <p:spPr>
          <a:xfrm>
            <a:off x="4033582" y="5060207"/>
            <a:ext cx="7354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¡Podemos esperar una vida mejor!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F61252-9E1B-4186-AC70-C68AF7BC3DCE}"/>
              </a:ext>
            </a:extLst>
          </p:cNvPr>
          <p:cNvSpPr txBox="1">
            <a:spLocks/>
          </p:cNvSpPr>
          <p:nvPr/>
        </p:nvSpPr>
        <p:spPr>
          <a:xfrm>
            <a:off x="571501" y="341167"/>
            <a:ext cx="11620501" cy="732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sz="3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Recomendaciones clave: </a:t>
            </a:r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Profilaxis</a:t>
            </a:r>
          </a:p>
        </p:txBody>
      </p:sp>
      <p:sp>
        <p:nvSpPr>
          <p:cNvPr id="13" name="Oval Callout 4">
            <a:extLst>
              <a:ext uri="{FF2B5EF4-FFF2-40B4-BE49-F238E27FC236}">
                <a16:creationId xmlns:a16="http://schemas.microsoft.com/office/drawing/2014/main" id="{AD3F00E2-2BD8-49B7-8F45-939D809D65BD}"/>
              </a:ext>
            </a:extLst>
          </p:cNvPr>
          <p:cNvSpPr/>
          <p:nvPr/>
        </p:nvSpPr>
        <p:spPr>
          <a:xfrm>
            <a:off x="50800" y="1715274"/>
            <a:ext cx="3441700" cy="3344933"/>
          </a:xfrm>
          <a:prstGeom prst="wedgeEllipseCallout">
            <a:avLst>
              <a:gd name="adj1" fmla="val -47041"/>
              <a:gd name="adj2" fmla="val -839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Guías de la FMH  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</a:p>
          <a:p>
            <a:pPr lvl="0" algn="ctr">
              <a:defRPr/>
            </a:pPr>
            <a:r>
              <a:rPr lang="es-US" sz="28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(Profilaxis)</a:t>
            </a:r>
          </a:p>
          <a:p>
            <a:pPr lvl="0" algn="ctr">
              <a:defRPr/>
            </a:pPr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78DE6CE7-4784-47DF-8742-9ECA4EF29D4E}"/>
              </a:ext>
            </a:extLst>
          </p:cNvPr>
          <p:cNvSpPr/>
          <p:nvPr/>
        </p:nvSpPr>
        <p:spPr>
          <a:xfrm>
            <a:off x="4163785" y="1744478"/>
            <a:ext cx="3400073" cy="2979922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14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AC52B67-8F7B-4941-8801-27A82E8D1A96}"/>
              </a:ext>
            </a:extLst>
          </p:cNvPr>
          <p:cNvSpPr/>
          <p:nvPr/>
        </p:nvSpPr>
        <p:spPr>
          <a:xfrm>
            <a:off x="7988121" y="1744478"/>
            <a:ext cx="3400073" cy="2979922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72530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518"/>
            <a:ext cx="10515599" cy="10900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S" dirty="0"/>
              <a:t>Agradecemos el apoyo de </a:t>
            </a:r>
            <a:r>
              <a:rPr lang="es-US" b="1" dirty="0" err="1"/>
              <a:t>Hemophilia</a:t>
            </a:r>
            <a:r>
              <a:rPr lang="es-US" b="1" dirty="0"/>
              <a:t> Alliance para la preparación de esta presentación.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71180" y="3529597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138165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Autores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902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</a:t>
            </a:r>
            <a:r>
              <a:rPr lang="en-CA" b="1" dirty="0" err="1"/>
              <a:t>Carcao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H. Marijke van den Berg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 err="1"/>
              <a:t>Emna</a:t>
            </a:r>
            <a:r>
              <a:rPr lang="en-CA" b="1" dirty="0"/>
              <a:t> </a:t>
            </a:r>
            <a:r>
              <a:rPr lang="en-CA" b="1" dirty="0" err="1"/>
              <a:t>Gouider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Kate </a:t>
            </a:r>
            <a:r>
              <a:rPr lang="en-CA" b="1" dirty="0" err="1"/>
              <a:t>Khair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Manuel A. </a:t>
            </a:r>
            <a:r>
              <a:rPr lang="en-CA" b="1" dirty="0" err="1"/>
              <a:t>Baarslag</a:t>
            </a:r>
            <a:r>
              <a:rPr lang="en-CA" b="1" dirty="0"/>
              <a:t> (PCH)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Lisa Bagley (PPCH)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Francisco de Paula </a:t>
            </a:r>
            <a:r>
              <a:rPr lang="en-CA" b="1" dirty="0" err="1"/>
              <a:t>Careta</a:t>
            </a:r>
            <a:r>
              <a:rPr lang="en-CA" b="1" dirty="0"/>
              <a:t> (PCH)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Rolf C. R. </a:t>
            </a:r>
            <a:r>
              <a:rPr lang="en-CA" b="1" dirty="0" err="1"/>
              <a:t>Ljung</a:t>
            </a:r>
            <a:endParaRPr lang="en-CA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Margaret V. Ragni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Elena Santagostino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Glenn F. Pierce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b="1" dirty="0"/>
              <a:t>Alok Srivastava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34C1-F467-4053-8C9D-77CDBFC0F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en-CA" dirty="0"/>
              <a:t>PCH, persona con </a:t>
            </a:r>
            <a:r>
              <a:rPr lang="en-CA" dirty="0" err="1"/>
              <a:t>hemofilia</a:t>
            </a:r>
            <a:r>
              <a:rPr lang="en-CA" dirty="0"/>
              <a:t>; PPCH, padre/</a:t>
            </a:r>
            <a:r>
              <a:rPr lang="en-CA" dirty="0" err="1"/>
              <a:t>madre</a:t>
            </a:r>
            <a:r>
              <a:rPr lang="en-CA" dirty="0"/>
              <a:t> de persona con </a:t>
            </a:r>
            <a:r>
              <a:rPr lang="en-CA" dirty="0" err="1"/>
              <a:t>hemofilia</a:t>
            </a:r>
            <a:r>
              <a:rPr lang="en-CA" dirty="0"/>
              <a:t>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AA58D7-7CE1-471E-AC38-B468B309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96" y="1670321"/>
            <a:ext cx="6595045" cy="35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363995-2588-473C-9175-9217648E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603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Hemofilia = grave trastorno de la coagulación hereditario, de por vida</a:t>
            </a:r>
            <a:b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[sin infusiones periódicas de factor = </a:t>
            </a:r>
            <a:r>
              <a:rPr lang="es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profilaxis</a:t>
            </a: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E23EC50B-D91A-4AEA-BBB0-82AD5D8F9369}"/>
              </a:ext>
            </a:extLst>
          </p:cNvPr>
          <p:cNvSpPr/>
          <p:nvPr/>
        </p:nvSpPr>
        <p:spPr>
          <a:xfrm>
            <a:off x="2481336" y="2135644"/>
            <a:ext cx="3493648" cy="3579355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1986E741-6CEC-4C6E-99D0-DBCADCA7A9CA}"/>
              </a:ext>
            </a:extLst>
          </p:cNvPr>
          <p:cNvSpPr/>
          <p:nvPr/>
        </p:nvSpPr>
        <p:spPr>
          <a:xfrm>
            <a:off x="6475852" y="2135644"/>
            <a:ext cx="3493648" cy="3579355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423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720E-D284-4935-9D7E-A880B0C8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Hemofilia = grave trastorno de la coagulación hereditario, de por vida</a:t>
            </a:r>
            <a:b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[sin infusiones periódicas de factor = </a:t>
            </a:r>
            <a:r>
              <a:rPr lang="es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profilaxis</a:t>
            </a: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2B4EC0-E55F-493C-A0A8-700AF50DA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3" t="49113" r="896" b="12542"/>
          <a:stretch/>
        </p:blipFill>
        <p:spPr>
          <a:xfrm>
            <a:off x="7410450" y="3919564"/>
            <a:ext cx="2971800" cy="1814486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DB151-6546-4E78-835D-876B01CD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2" t="1432" r="58126" b="65649"/>
          <a:stretch/>
        </p:blipFill>
        <p:spPr>
          <a:xfrm>
            <a:off x="2228850" y="1595464"/>
            <a:ext cx="2914650" cy="1643036"/>
          </a:xfrm>
          <a:prstGeom prst="roundRect">
            <a:avLst/>
          </a:prstGeom>
        </p:spPr>
      </p:pic>
      <p:sp>
        <p:nvSpPr>
          <p:cNvPr id="21" name="Rectangle: Rounded Corners 2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28D62086-2EE7-4112-8371-A82A58B60402}"/>
              </a:ext>
            </a:extLst>
          </p:cNvPr>
          <p:cNvSpPr/>
          <p:nvPr/>
        </p:nvSpPr>
        <p:spPr>
          <a:xfrm>
            <a:off x="203200" y="1595464"/>
            <a:ext cx="2267940" cy="2062136"/>
          </a:xfrm>
          <a:prstGeom prst="roundRect">
            <a:avLst/>
          </a:prstGeom>
          <a:blipFill rotWithShape="1">
            <a:blip r:embed="rId4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: Rounded Corners 2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4EAE38BE-C83B-45A0-A2C1-CFDF32B15DFB}"/>
              </a:ext>
            </a:extLst>
          </p:cNvPr>
          <p:cNvSpPr/>
          <p:nvPr/>
        </p:nvSpPr>
        <p:spPr>
          <a:xfrm>
            <a:off x="9884712" y="4147458"/>
            <a:ext cx="2167588" cy="1961126"/>
          </a:xfrm>
          <a:prstGeom prst="roundRect">
            <a:avLst/>
          </a:prstGeom>
          <a:blipFill rotWithShape="1">
            <a:blip r:embed="rId5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B393E6-7203-4C39-89BE-294E31625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46295" r="67218" b="12542"/>
          <a:stretch/>
        </p:blipFill>
        <p:spPr>
          <a:xfrm>
            <a:off x="1466850" y="3805264"/>
            <a:ext cx="2800350" cy="1947836"/>
          </a:xfrm>
          <a:prstGeom prst="round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9C55CB-6E7D-4D1F-A621-DC2B0542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99" r="3789" b="65279"/>
          <a:stretch/>
        </p:blipFill>
        <p:spPr>
          <a:xfrm>
            <a:off x="7239000" y="1595464"/>
            <a:ext cx="2914650" cy="1643036"/>
          </a:xfrm>
          <a:prstGeom prst="round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1E3B2B-2C3B-4799-9F8A-AB987397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31802" r="38085" b="20191"/>
          <a:stretch/>
        </p:blipFill>
        <p:spPr>
          <a:xfrm>
            <a:off x="5105400" y="3100414"/>
            <a:ext cx="1866900" cy="2271686"/>
          </a:xfrm>
          <a:prstGeom prst="round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74E7DF-C6E0-40E8-82E5-B0948DC4A664}"/>
              </a:ext>
            </a:extLst>
          </p:cNvPr>
          <p:cNvSpPr/>
          <p:nvPr/>
        </p:nvSpPr>
        <p:spPr>
          <a:xfrm>
            <a:off x="5199577" y="1974452"/>
            <a:ext cx="1906073" cy="74697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dirty="0">
                <a:solidFill>
                  <a:sysClr val="windowText" lastClr="000000"/>
                </a:solidFill>
              </a:rPr>
              <a:t>Tejidos blandos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201B302-68F4-47AB-824D-A70DB723367B}"/>
              </a:ext>
            </a:extLst>
          </p:cNvPr>
          <p:cNvSpPr/>
          <p:nvPr/>
        </p:nvSpPr>
        <p:spPr>
          <a:xfrm>
            <a:off x="2906062" y="4044432"/>
            <a:ext cx="1259986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dirty="0">
                <a:solidFill>
                  <a:sysClr val="windowText" lastClr="000000"/>
                </a:solidFill>
              </a:rPr>
              <a:t>Músculo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E8C160-8214-47A3-B672-CF0B5E9B5B4B}"/>
              </a:ext>
            </a:extLst>
          </p:cNvPr>
          <p:cNvSpPr/>
          <p:nvPr/>
        </p:nvSpPr>
        <p:spPr>
          <a:xfrm>
            <a:off x="7762429" y="4201239"/>
            <a:ext cx="1844131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dirty="0">
                <a:solidFill>
                  <a:sysClr val="windowText" lastClr="000000"/>
                </a:solidFill>
              </a:rPr>
              <a:t>Articulación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2C0DFE-BA18-4368-836B-1F31241CA1E4}"/>
              </a:ext>
            </a:extLst>
          </p:cNvPr>
          <p:cNvCxnSpPr>
            <a:cxnSpLocks/>
          </p:cNvCxnSpPr>
          <p:nvPr/>
        </p:nvCxnSpPr>
        <p:spPr>
          <a:xfrm flipH="1" flipV="1">
            <a:off x="5762626" y="5267325"/>
            <a:ext cx="800099" cy="514350"/>
          </a:xfrm>
          <a:prstGeom prst="straightConnector1">
            <a:avLst/>
          </a:prstGeom>
          <a:ln w="88900">
            <a:solidFill>
              <a:srgbClr val="FF0C3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B318D4-D37E-47EA-83AA-613FD9C367F3}"/>
              </a:ext>
            </a:extLst>
          </p:cNvPr>
          <p:cNvSpPr/>
          <p:nvPr/>
        </p:nvSpPr>
        <p:spPr>
          <a:xfrm>
            <a:off x="5514975" y="5652152"/>
            <a:ext cx="2003871" cy="42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000" b="1" dirty="0">
                <a:solidFill>
                  <a:sysClr val="windowText" lastClr="000000"/>
                </a:solidFill>
              </a:rPr>
              <a:t>Intracraneal</a:t>
            </a:r>
          </a:p>
        </p:txBody>
      </p:sp>
    </p:spTree>
    <p:extLst>
      <p:ext uri="{BB962C8B-B14F-4D97-AF65-F5344CB8AC3E}">
        <p14:creationId xmlns:p14="http://schemas.microsoft.com/office/powerpoint/2010/main" val="380613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Lo cual da lugar a… 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www.nwabr.org/studentbiotech/winners/studentwork/2007/WB_BA_TRONGTHAM/picelbow.jpg">
            <a:extLst>
              <a:ext uri="{FF2B5EF4-FFF2-40B4-BE49-F238E27FC236}">
                <a16:creationId xmlns:a16="http://schemas.microsoft.com/office/drawing/2014/main" id="{870663D6-17AB-445E-B0AF-8A8A5A59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1598613"/>
            <a:ext cx="3024188" cy="207168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F8E2766-AD24-4CCC-8863-0B2E0A5B2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40082"/>
              </p:ext>
            </p:extLst>
          </p:nvPr>
        </p:nvGraphicFramePr>
        <p:xfrm>
          <a:off x="1310618" y="3777899"/>
          <a:ext cx="1876701" cy="200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296375" imgH="5152381" progId="MSPhotoEd.3">
                  <p:embed/>
                </p:oleObj>
              </mc:Choice>
              <mc:Fallback>
                <p:oleObj name="Photo Editor Photo" r:id="rId4" imgW="4296375" imgH="5152381" progId="MSPhotoEd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F8E2766-AD24-4CCC-8863-0B2E0A5B2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18" y="3777899"/>
                        <a:ext cx="1876701" cy="200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254C354C-A4D0-4A6F-A937-08D162B20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10112" r="5460" b="12012"/>
          <a:stretch>
            <a:fillRect/>
          </a:stretch>
        </p:blipFill>
        <p:spPr bwMode="auto">
          <a:xfrm>
            <a:off x="5098882" y="3766092"/>
            <a:ext cx="1521207" cy="201240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1E43D8-85FA-43CA-8424-E8F055E30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2" y="1619380"/>
            <a:ext cx="4050472" cy="416149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A302EBA-722A-425C-B11F-580AFA9721EC}"/>
              </a:ext>
            </a:extLst>
          </p:cNvPr>
          <p:cNvSpPr txBox="1">
            <a:spLocks/>
          </p:cNvSpPr>
          <p:nvPr/>
        </p:nvSpPr>
        <p:spPr>
          <a:xfrm>
            <a:off x="8385929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US" altLang="en-US" sz="2000" b="1" dirty="0"/>
              <a:t>Muerte precoz</a:t>
            </a:r>
          </a:p>
        </p:txBody>
      </p:sp>
      <p:pic>
        <p:nvPicPr>
          <p:cNvPr id="10" name="Picture 6" descr="http://farm2.static.flickr.com/1273/858279185_ff9765a4e4.jpg?v=0">
            <a:extLst>
              <a:ext uri="{FF2B5EF4-FFF2-40B4-BE49-F238E27FC236}">
                <a16:creationId xmlns:a16="http://schemas.microsoft.com/office/drawing/2014/main" id="{43E70AD9-360D-4BBF-B80E-CD14C2BA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10522"/>
          <a:stretch>
            <a:fillRect/>
          </a:stretch>
        </p:blipFill>
        <p:spPr bwMode="auto">
          <a:xfrm>
            <a:off x="3908475" y="1601564"/>
            <a:ext cx="3902025" cy="206873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935CAE-2D22-464C-9582-1B13816FAF0F}"/>
              </a:ext>
            </a:extLst>
          </p:cNvPr>
          <p:cNvSpPr txBox="1">
            <a:spLocks/>
          </p:cNvSpPr>
          <p:nvPr/>
        </p:nvSpPr>
        <p:spPr>
          <a:xfrm>
            <a:off x="172935" y="5857421"/>
            <a:ext cx="373554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US" altLang="en-US" sz="2000" b="1" dirty="0"/>
              <a:t>Destrucción de las articulaciones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D4BDCF-5316-4771-9CC8-165E6EE2A42C}"/>
              </a:ext>
            </a:extLst>
          </p:cNvPr>
          <p:cNvSpPr txBox="1">
            <a:spLocks/>
          </p:cNvSpPr>
          <p:nvPr/>
        </p:nvSpPr>
        <p:spPr>
          <a:xfrm>
            <a:off x="4374294" y="5853113"/>
            <a:ext cx="3024000" cy="432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US" altLang="en-US" sz="2000" b="1" dirty="0"/>
              <a:t>Dolor y discapacidad</a:t>
            </a:r>
          </a:p>
        </p:txBody>
      </p:sp>
      <p:sp>
        <p:nvSpPr>
          <p:cNvPr id="22" name="Rectangle: Rounded Corners 21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5AF143B0-FF84-4C07-A31E-D0565DA27CD9}"/>
              </a:ext>
            </a:extLst>
          </p:cNvPr>
          <p:cNvSpPr/>
          <p:nvPr/>
        </p:nvSpPr>
        <p:spPr>
          <a:xfrm>
            <a:off x="8081516" y="76802"/>
            <a:ext cx="1429305" cy="1477264"/>
          </a:xfrm>
          <a:prstGeom prst="roundRect">
            <a:avLst/>
          </a:prstGeom>
          <a:blipFill rotWithShape="1">
            <a:blip r:embed="rId9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: Rounded Corners 22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E75AF074-D14F-446B-8EE9-512056B46E10}"/>
              </a:ext>
            </a:extLst>
          </p:cNvPr>
          <p:cNvSpPr/>
          <p:nvPr/>
        </p:nvSpPr>
        <p:spPr>
          <a:xfrm>
            <a:off x="9676398" y="76802"/>
            <a:ext cx="1429305" cy="1477264"/>
          </a:xfrm>
          <a:prstGeom prst="roundRect">
            <a:avLst/>
          </a:prstGeom>
          <a:blipFill rotWithShape="1">
            <a:blip r:embed="rId10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19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5530-4ABE-41DF-A6AF-F38CA3F3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Pero con la profilaxis</a:t>
            </a: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350C-BBF5-46B6-886E-FB66F269B4FB}"/>
              </a:ext>
            </a:extLst>
          </p:cNvPr>
          <p:cNvSpPr txBox="1"/>
          <p:nvPr/>
        </p:nvSpPr>
        <p:spPr>
          <a:xfrm>
            <a:off x="1637574" y="4879436"/>
            <a:ext cx="8916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¡No tienen que experimentar estas cosas!</a:t>
            </a:r>
          </a:p>
        </p:txBody>
      </p:sp>
      <p:sp>
        <p:nvSpPr>
          <p:cNvPr id="11" name="Rectangle: Rounded Corners 10" descr="A small child sitting on a bed&#10;&#10;Description automatically generated">
            <a:extLst>
              <a:ext uri="{FF2B5EF4-FFF2-40B4-BE49-F238E27FC236}">
                <a16:creationId xmlns:a16="http://schemas.microsoft.com/office/drawing/2014/main" id="{AE4FDCCE-FBC9-4D29-97C5-B043EE8C2418}"/>
              </a:ext>
            </a:extLst>
          </p:cNvPr>
          <p:cNvSpPr/>
          <p:nvPr/>
        </p:nvSpPr>
        <p:spPr>
          <a:xfrm>
            <a:off x="1894114" y="1175658"/>
            <a:ext cx="3627123" cy="3578104"/>
          </a:xfrm>
          <a:prstGeom prst="roundRect">
            <a:avLst/>
          </a:prstGeom>
          <a:blipFill rotWithShape="1">
            <a:blip r:embed="rId3"/>
            <a:srcRect/>
            <a:stretch>
              <a:fillRect l="-17000" r="-17000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 descr="A picture containing person, child, young, holding&#10;&#10;Description automatically generated">
            <a:extLst>
              <a:ext uri="{FF2B5EF4-FFF2-40B4-BE49-F238E27FC236}">
                <a16:creationId xmlns:a16="http://schemas.microsoft.com/office/drawing/2014/main" id="{A01279AE-E2C8-4A8D-BAAF-BCBFF5A85962}"/>
              </a:ext>
            </a:extLst>
          </p:cNvPr>
          <p:cNvSpPr/>
          <p:nvPr/>
        </p:nvSpPr>
        <p:spPr>
          <a:xfrm>
            <a:off x="5941420" y="1175658"/>
            <a:ext cx="3627123" cy="3578104"/>
          </a:xfrm>
          <a:prstGeom prst="roundRect">
            <a:avLst/>
          </a:prstGeom>
          <a:blipFill rotWithShape="1">
            <a:blip r:embed="rId4"/>
            <a:srcRect/>
            <a:stretch>
              <a:fillRect l="-114601" r="-47399"/>
            </a:stretch>
          </a:blipFill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61437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99"/>
    </a:dk2>
    <a:lt2>
      <a:srgbClr val="FFFF00"/>
    </a:lt2>
    <a:accent1>
      <a:srgbClr val="FF0000"/>
    </a:accent1>
    <a:accent2>
      <a:srgbClr val="00CC00"/>
    </a:accent2>
    <a:accent3>
      <a:srgbClr val="AAAACA"/>
    </a:accent3>
    <a:accent4>
      <a:srgbClr val="DADADA"/>
    </a:accent4>
    <a:accent5>
      <a:srgbClr val="FFAAAA"/>
    </a:accent5>
    <a:accent6>
      <a:srgbClr val="00B900"/>
    </a:accent6>
    <a:hlink>
      <a:srgbClr val="00CCFF"/>
    </a:hlink>
    <a:folHlink>
      <a:srgbClr val="FF33CC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2110</Words>
  <Application>Microsoft Office PowerPoint</Application>
  <PresentationFormat>Widescreen</PresentationFormat>
  <Paragraphs>374</Paragraphs>
  <Slides>49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2_Office Theme</vt:lpstr>
      <vt:lpstr>Photo Editor Photo</vt:lpstr>
      <vt:lpstr>Guías para el tratamiento de la hemofilia, para todos</vt:lpstr>
      <vt:lpstr>Guías de la FMH para el tratamiento de la hemofilia</vt:lpstr>
      <vt:lpstr>Capítulo 6: Profilaxis en la hemofilia</vt:lpstr>
      <vt:lpstr>Divulgaciones: Manuel Carcao</vt:lpstr>
      <vt:lpstr>Autores</vt:lpstr>
      <vt:lpstr>Hemofilia = grave trastorno de la coagulación hereditario, de por vida [sin infusiones periódicas de factor = profilaxis]</vt:lpstr>
      <vt:lpstr>Hemofilia = grave trastorno de la coagulación hereditario, de por vida [sin infusiones periódicas de factor = profilaxis]</vt:lpstr>
      <vt:lpstr>Lo cual da lugar a… </vt:lpstr>
      <vt:lpstr>Pero con la profilaxis</vt:lpstr>
      <vt:lpstr>Profilaxis a pedido con factor T1/2 estándar  enorme  en las hemorragias</vt:lpstr>
      <vt:lpstr>Profilaxis con factor T1/2 estándar   enorme  en las hemorragias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Profilaxis con factor de T1/2 estándar    enorme  en las hemorragias</vt:lpstr>
      <vt:lpstr>Profilaxis con factor de T1/2 estándar    enorme  en las hemorragias</vt:lpstr>
      <vt:lpstr>Profilaxis con factor de T1/2 estándar    enorme  en las hemorragias</vt:lpstr>
      <vt:lpstr>Profilaxis con factor de T1/2 estándar    enorme  en las hemorragias</vt:lpstr>
      <vt:lpstr>Profilaxis de dosis completa con FVIII de VME</vt:lpstr>
      <vt:lpstr>¡Incluso una sola aguja es difícil! </vt:lpstr>
      <vt:lpstr>Profilaxis de dosis completa con FVIII de VME –  Esto es muy difícil</vt:lpstr>
      <vt:lpstr>Profilaxis de dosis completa con FVIII de VME –  Esto es muy difícil</vt:lpstr>
      <vt:lpstr>Profilaxis de dosis completa con FVIII de VME –  Esto es muy difícil</vt:lpstr>
      <vt:lpstr>Profilaxis de dosis completa con FVIII de VME –  Esto es muy difícil</vt:lpstr>
      <vt:lpstr>Profilaxis de dosis completa con FVIII de VME –  Esto es muy difícil</vt:lpstr>
      <vt:lpstr>Profilaxis de dosis completa con FVIII de VME –  Esto es muy difícil</vt:lpstr>
      <vt:lpstr>Número de hemorragias articulares vs FVIII inicial</vt:lpstr>
      <vt:lpstr>Número de hemorragias articulares vs FVIII inicial</vt:lpstr>
      <vt:lpstr>Profilaxis: Los pacientes necesitan</vt:lpstr>
      <vt:lpstr>PowerPoint Presentation</vt:lpstr>
      <vt:lpstr>PowerPoint Presentation</vt:lpstr>
      <vt:lpstr>PowerPoint Presentation</vt:lpstr>
      <vt:lpstr>Profilaxis  Ahora podemos hacerlo mejor</vt:lpstr>
      <vt:lpstr>Ventajas de los CFC de  vida media prolongada (VMP)</vt:lpstr>
      <vt:lpstr>PowerPoint Presentation</vt:lpstr>
      <vt:lpstr>PowerPoint Presentation</vt:lpstr>
      <vt:lpstr>Profilaxis con emicizumab (SQ)  &gt;90%  en hemorragias (en comparación con la terapia a pedido)</vt:lpstr>
      <vt:lpstr>Profilaxis con emicizumab (SQ)    &gt;90%  en hemorragias (en comparación con la terapia a pedido)</vt:lpstr>
      <vt:lpstr>Ventajas del emicizumab</vt:lpstr>
      <vt:lpstr>PowerPoint Presentation</vt:lpstr>
      <vt:lpstr>What is prophylaxis?</vt:lpstr>
      <vt:lpstr>¿Qué es la profilaxis?</vt:lpstr>
      <vt:lpstr>¿Qué es la profilaxis?</vt:lpstr>
      <vt:lpstr>PowerPoint Presentation</vt:lpstr>
      <vt:lpstr>PowerPoint Presentation</vt:lpstr>
      <vt:lpstr>Agradecemos el apoyo de Hemophilia Alliance para la preparación de esta presentación.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Julia Chadwick</cp:lastModifiedBy>
  <cp:revision>154</cp:revision>
  <dcterms:created xsi:type="dcterms:W3CDTF">2020-08-28T16:07:48Z</dcterms:created>
  <dcterms:modified xsi:type="dcterms:W3CDTF">2021-08-17T12:58:21Z</dcterms:modified>
</cp:coreProperties>
</file>