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35"/>
  </p:notesMasterIdLst>
  <p:sldIdLst>
    <p:sldId id="2984" r:id="rId2"/>
    <p:sldId id="2807" r:id="rId3"/>
    <p:sldId id="2985" r:id="rId4"/>
    <p:sldId id="2986" r:id="rId5"/>
    <p:sldId id="2987" r:id="rId6"/>
    <p:sldId id="2952" r:id="rId7"/>
    <p:sldId id="2992" r:id="rId8"/>
    <p:sldId id="2970" r:id="rId9"/>
    <p:sldId id="2993" r:id="rId10"/>
    <p:sldId id="2954" r:id="rId11"/>
    <p:sldId id="2973" r:id="rId12"/>
    <p:sldId id="2978" r:id="rId13"/>
    <p:sldId id="2961" r:id="rId14"/>
    <p:sldId id="2979" r:id="rId15"/>
    <p:sldId id="2908" r:id="rId16"/>
    <p:sldId id="2947" r:id="rId17"/>
    <p:sldId id="2972" r:id="rId18"/>
    <p:sldId id="2982" r:id="rId19"/>
    <p:sldId id="2980" r:id="rId20"/>
    <p:sldId id="2917" r:id="rId21"/>
    <p:sldId id="2909" r:id="rId22"/>
    <p:sldId id="2981" r:id="rId23"/>
    <p:sldId id="2977" r:id="rId24"/>
    <p:sldId id="2983" r:id="rId25"/>
    <p:sldId id="2994" r:id="rId26"/>
    <p:sldId id="2958" r:id="rId27"/>
    <p:sldId id="2988" r:id="rId28"/>
    <p:sldId id="2995" r:id="rId29"/>
    <p:sldId id="2989" r:id="rId30"/>
    <p:sldId id="2990" r:id="rId31"/>
    <p:sldId id="2996" r:id="rId32"/>
    <p:sldId id="2967" r:id="rId33"/>
    <p:sldId id="2765"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17"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ulia Chadwick" initials="JC" lastIdx="54" clrIdx="0">
    <p:extLst>
      <p:ext uri="{19B8F6BF-5375-455C-9EA6-DF929625EA0E}">
        <p15:presenceInfo xmlns:p15="http://schemas.microsoft.com/office/powerpoint/2012/main" userId="S::jchadwick@wfh.org::bd1ae82f-124b-4de6-bc22-d4eddcd0bf4b" providerId="AD"/>
      </p:ext>
    </p:extLst>
  </p:cmAuthor>
  <p:cmAuthor id="2" name="janice meisner" initials="jm" lastIdx="6" clrIdx="1">
    <p:extLst>
      <p:ext uri="{19B8F6BF-5375-455C-9EA6-DF929625EA0E}">
        <p15:presenceInfo xmlns:p15="http://schemas.microsoft.com/office/powerpoint/2012/main" userId="S::janice.meisner@livagency.ca::8a8d4f83-58bd-46bc-8c13-248eb8034226" providerId="AD"/>
      </p:ext>
    </p:extLst>
  </p:cmAuthor>
  <p:cmAuthor id="3" name="Mariana Fregoso Lomas" initials="MFL" lastIdx="6" clrIdx="2">
    <p:extLst>
      <p:ext uri="{19B8F6BF-5375-455C-9EA6-DF929625EA0E}">
        <p15:presenceInfo xmlns:p15="http://schemas.microsoft.com/office/powerpoint/2012/main" userId="Mariana Fregoso Lomas"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719500"/>
    <a:srgbClr val="FDB913"/>
    <a:srgbClr val="642566"/>
    <a:srgbClr val="008BB0"/>
    <a:srgbClr val="E31837"/>
    <a:srgbClr val="E6E6E6"/>
    <a:srgbClr val="8B0E04"/>
    <a:srgbClr val="FF0C30"/>
    <a:srgbClr val="FFB3B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81" autoAdjust="0"/>
    <p:restoredTop sz="86068" autoAdjust="0"/>
  </p:normalViewPr>
  <p:slideViewPr>
    <p:cSldViewPr snapToGrid="0" snapToObjects="1" showGuides="1">
      <p:cViewPr varScale="1">
        <p:scale>
          <a:sx n="94" d="100"/>
          <a:sy n="94" d="100"/>
        </p:scale>
        <p:origin x="1440" y="102"/>
      </p:cViewPr>
      <p:guideLst>
        <p:guide orient="horz" pos="2160"/>
        <p:guide pos="3817"/>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906248C-F8BE-43AC-B910-B1131989AF57}" type="datetimeFigureOut">
              <a:rPr lang="en-CA" smtClean="0"/>
              <a:t>2021-08-17</a:t>
            </a:fld>
            <a:endParaRPr lang="en-CA"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0D89C09-0639-464C-95EC-4EF91C0B1B79}" type="slidenum">
              <a:rPr lang="en-CA" smtClean="0"/>
              <a:t>‹#›</a:t>
            </a:fld>
            <a:endParaRPr lang="en-CA" dirty="0"/>
          </a:p>
        </p:txBody>
      </p:sp>
    </p:spTree>
    <p:extLst>
      <p:ext uri="{BB962C8B-B14F-4D97-AF65-F5344CB8AC3E}">
        <p14:creationId xmlns:p14="http://schemas.microsoft.com/office/powerpoint/2010/main" val="585793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596583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25</a:t>
            </a:fld>
            <a:endParaRPr lang="en-CA" dirty="0"/>
          </a:p>
        </p:txBody>
      </p:sp>
    </p:spTree>
    <p:extLst>
      <p:ext uri="{BB962C8B-B14F-4D97-AF65-F5344CB8AC3E}">
        <p14:creationId xmlns:p14="http://schemas.microsoft.com/office/powerpoint/2010/main" val="19973465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28</a:t>
            </a:fld>
            <a:endParaRPr lang="en-CA" dirty="0"/>
          </a:p>
        </p:txBody>
      </p:sp>
    </p:spTree>
    <p:extLst>
      <p:ext uri="{BB962C8B-B14F-4D97-AF65-F5344CB8AC3E}">
        <p14:creationId xmlns:p14="http://schemas.microsoft.com/office/powerpoint/2010/main" val="219116307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711171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8745373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32</a:t>
            </a:fld>
            <a:endParaRPr lang="en-CA" dirty="0"/>
          </a:p>
        </p:txBody>
      </p:sp>
    </p:spTree>
    <p:extLst>
      <p:ext uri="{BB962C8B-B14F-4D97-AF65-F5344CB8AC3E}">
        <p14:creationId xmlns:p14="http://schemas.microsoft.com/office/powerpoint/2010/main" val="21924879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endParaRPr lang="en-US" sz="12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0AC2BFD-7DF5-43F3-B370-424F643A013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244392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BBCE48-BBE6-4F6B-B025-041E5A993504}" type="slidenum">
              <a:rPr kumimoji="0" lang="en-CA"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CA"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305413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7</a:t>
            </a:fld>
            <a:endParaRPr lang="en-CA" dirty="0"/>
          </a:p>
        </p:txBody>
      </p:sp>
    </p:spTree>
    <p:extLst>
      <p:ext uri="{BB962C8B-B14F-4D97-AF65-F5344CB8AC3E}">
        <p14:creationId xmlns:p14="http://schemas.microsoft.com/office/powerpoint/2010/main" val="992481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10D89C09-0639-464C-95EC-4EF91C0B1B79}" type="slidenum">
              <a:rPr lang="en-CA" smtClean="0"/>
              <a:t>8</a:t>
            </a:fld>
            <a:endParaRPr lang="en-CA" dirty="0"/>
          </a:p>
        </p:txBody>
      </p:sp>
    </p:spTree>
    <p:extLst>
      <p:ext uri="{BB962C8B-B14F-4D97-AF65-F5344CB8AC3E}">
        <p14:creationId xmlns:p14="http://schemas.microsoft.com/office/powerpoint/2010/main" val="4303616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9</a:t>
            </a:fld>
            <a:endParaRPr lang="en-CA" dirty="0"/>
          </a:p>
        </p:txBody>
      </p:sp>
    </p:spTree>
    <p:extLst>
      <p:ext uri="{BB962C8B-B14F-4D97-AF65-F5344CB8AC3E}">
        <p14:creationId xmlns:p14="http://schemas.microsoft.com/office/powerpoint/2010/main" val="38237518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ZA" dirty="0"/>
          </a:p>
        </p:txBody>
      </p:sp>
      <p:sp>
        <p:nvSpPr>
          <p:cNvPr id="4" name="Slide Number Placeholder 3"/>
          <p:cNvSpPr>
            <a:spLocks noGrp="1"/>
          </p:cNvSpPr>
          <p:nvPr>
            <p:ph type="sldNum" sz="quarter" idx="10"/>
          </p:nvPr>
        </p:nvSpPr>
        <p:spPr/>
        <p:txBody>
          <a:bodyPr/>
          <a:lstStyle/>
          <a:p>
            <a:fld id="{67BBCE48-BBE6-4F6B-B025-041E5A993504}" type="slidenum">
              <a:rPr lang="en-CA" smtClean="0"/>
              <a:t>13</a:t>
            </a:fld>
            <a:endParaRPr lang="en-CA" dirty="0"/>
          </a:p>
        </p:txBody>
      </p:sp>
    </p:spTree>
    <p:extLst>
      <p:ext uri="{BB962C8B-B14F-4D97-AF65-F5344CB8AC3E}">
        <p14:creationId xmlns:p14="http://schemas.microsoft.com/office/powerpoint/2010/main" val="2936327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15</a:t>
            </a:fld>
            <a:endParaRPr lang="en-CA" dirty="0"/>
          </a:p>
        </p:txBody>
      </p:sp>
    </p:spTree>
    <p:extLst>
      <p:ext uri="{BB962C8B-B14F-4D97-AF65-F5344CB8AC3E}">
        <p14:creationId xmlns:p14="http://schemas.microsoft.com/office/powerpoint/2010/main" val="9301496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7BBCE48-BBE6-4F6B-B025-041E5A993504}" type="slidenum">
              <a:rPr lang="en-CA" smtClean="0"/>
              <a:t>16</a:t>
            </a:fld>
            <a:endParaRPr lang="en-CA" dirty="0"/>
          </a:p>
        </p:txBody>
      </p:sp>
    </p:spTree>
    <p:extLst>
      <p:ext uri="{BB962C8B-B14F-4D97-AF65-F5344CB8AC3E}">
        <p14:creationId xmlns:p14="http://schemas.microsoft.com/office/powerpoint/2010/main" val="28233205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3" name="Content Placeholder 2"/>
          <p:cNvSpPr>
            <a:spLocks noGrp="1"/>
          </p:cNvSpPr>
          <p:nvPr>
            <p:ph idx="1"/>
          </p:nvPr>
        </p:nvSpPr>
        <p:spPr/>
        <p:txBody>
          <a:bodyPr/>
          <a:lstStyle>
            <a:lvl1pPr>
              <a:buClr>
                <a:srgbClr val="642566"/>
              </a:buClr>
              <a:defRPr/>
            </a:lvl1pPr>
            <a:lvl2pPr>
              <a:buClr>
                <a:srgbClr val="642566"/>
              </a:buClr>
              <a:defRPr/>
            </a:lvl2pPr>
            <a:lvl3pPr>
              <a:buClr>
                <a:srgbClr val="642566"/>
              </a:buClr>
              <a:defRPr/>
            </a:lvl3pPr>
            <a:lvl4pPr>
              <a:buClr>
                <a:srgbClr val="642566"/>
              </a:buClr>
              <a:defRPr/>
            </a:lvl4pPr>
            <a:lvl5pPr>
              <a:buClr>
                <a:srgbClr val="642566"/>
              </a:buCl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
        <p:nvSpPr>
          <p:cNvPr id="8" name="Slide Number Placeholder 7"/>
          <p:cNvSpPr>
            <a:spLocks noGrp="1"/>
          </p:cNvSpPr>
          <p:nvPr>
            <p:ph type="sldNum" sz="quarter" idx="14"/>
          </p:nvPr>
        </p:nvSpPr>
        <p:spPr/>
        <p:txBody>
          <a:bodyPr/>
          <a:lstStyle/>
          <a:p>
            <a:fld id="{2CA814A5-5B67-49A0-A5BA-40050328EF92}" type="slidenum">
              <a:rPr lang="en-CA" smtClean="0"/>
              <a:pPr/>
              <a:t>‹#›</a:t>
            </a:fld>
            <a:endParaRPr lang="en-CA" dirty="0"/>
          </a:p>
        </p:txBody>
      </p:sp>
    </p:spTree>
    <p:extLst>
      <p:ext uri="{BB962C8B-B14F-4D97-AF65-F5344CB8AC3E}">
        <p14:creationId xmlns:p14="http://schemas.microsoft.com/office/powerpoint/2010/main" val="14891888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219200" y="1122363"/>
            <a:ext cx="9144000" cy="2387600"/>
          </a:xfrm>
        </p:spPr>
        <p:txBody>
          <a:bodyPr anchor="b">
            <a:normAutofit/>
          </a:bodyPr>
          <a:lstStyle>
            <a:lvl1pPr algn="l">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219200" y="3602038"/>
            <a:ext cx="9144000" cy="2646362"/>
          </a:xfrm>
        </p:spPr>
        <p:txBody>
          <a:bodyPr/>
          <a:lstStyle>
            <a:lvl1pPr marL="0" indent="0" algn="l">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Tree>
    <p:extLst>
      <p:ext uri="{BB962C8B-B14F-4D97-AF65-F5344CB8AC3E}">
        <p14:creationId xmlns:p14="http://schemas.microsoft.com/office/powerpoint/2010/main" val="37883548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br>
              <a:rPr lang="en-US" dirty="0"/>
            </a:br>
            <a:endParaRPr lang="en-CA" dirty="0"/>
          </a:p>
        </p:txBody>
      </p:sp>
      <p:sp>
        <p:nvSpPr>
          <p:cNvPr id="5" name="Slide Number Placeholder 4"/>
          <p:cNvSpPr>
            <a:spLocks noGrp="1"/>
          </p:cNvSpPr>
          <p:nvPr>
            <p:ph type="sldNum" sz="quarter" idx="12"/>
          </p:nvPr>
        </p:nvSpPr>
        <p:spPr/>
        <p:txBody>
          <a:bodyPr/>
          <a:lstStyle/>
          <a:p>
            <a:fld id="{2CA814A5-5B67-49A0-A5BA-40050328EF92}" type="slidenum">
              <a:rPr lang="en-CA" smtClean="0"/>
              <a:t>‹#›</a:t>
            </a:fld>
            <a:endParaRPr lang="en-CA" dirty="0"/>
          </a:p>
        </p:txBody>
      </p:sp>
      <p:sp>
        <p:nvSpPr>
          <p:cNvPr id="4" name="Text Placeholder 6">
            <a:extLst>
              <a:ext uri="{FF2B5EF4-FFF2-40B4-BE49-F238E27FC236}">
                <a16:creationId xmlns:a16="http://schemas.microsoft.com/office/drawing/2014/main" id="{E835B60B-2EC8-4D93-ACB6-1B1834D46592}"/>
              </a:ext>
            </a:extLst>
          </p:cNvPr>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9079662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39944-AC5A-8E4C-8681-EDE8B23A003C}"/>
              </a:ext>
            </a:extLst>
          </p:cNvPr>
          <p:cNvSpPr>
            <a:spLocks noGrp="1"/>
          </p:cNvSpPr>
          <p:nvPr>
            <p:ph type="ctrTitle"/>
          </p:nvPr>
        </p:nvSpPr>
        <p:spPr>
          <a:xfrm>
            <a:off x="1524000" y="1122363"/>
            <a:ext cx="9144000" cy="2387600"/>
          </a:xfrm>
        </p:spPr>
        <p:txBody>
          <a:bodyPr anchor="b">
            <a:normAutofit/>
          </a:bodyPr>
          <a:lstStyle>
            <a:lvl1pPr algn="ctr">
              <a:defRPr sz="4800"/>
            </a:lvl1pPr>
          </a:lstStyle>
          <a:p>
            <a:r>
              <a:rPr lang="en-US"/>
              <a:t>Click to edit Master title style</a:t>
            </a:r>
          </a:p>
        </p:txBody>
      </p:sp>
      <p:sp>
        <p:nvSpPr>
          <p:cNvPr id="3" name="Subtitle 2">
            <a:extLst>
              <a:ext uri="{FF2B5EF4-FFF2-40B4-BE49-F238E27FC236}">
                <a16:creationId xmlns:a16="http://schemas.microsoft.com/office/drawing/2014/main" id="{EB3A4AD7-04FD-6E44-807F-22BA9106D48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6" name="Picture 5">
            <a:extLst>
              <a:ext uri="{FF2B5EF4-FFF2-40B4-BE49-F238E27FC236}">
                <a16:creationId xmlns:a16="http://schemas.microsoft.com/office/drawing/2014/main" id="{CE8DE3E2-FAD0-46BF-BADE-A6003F49668D}"/>
              </a:ext>
            </a:extLst>
          </p:cNvPr>
          <p:cNvPicPr>
            <a:picLocks noChangeAspect="1"/>
          </p:cNvPicPr>
          <p:nvPr userDrawn="1"/>
        </p:nvPicPr>
        <p:blipFill rotWithShape="1">
          <a:blip r:embed="rId2">
            <a:duotone>
              <a:schemeClr val="accent1">
                <a:shade val="45000"/>
                <a:satMod val="135000"/>
              </a:schemeClr>
              <a:prstClr val="white"/>
            </a:duotone>
            <a:extLst>
              <a:ext uri="{BEBA8EAE-BF5A-486C-A8C5-ECC9F3942E4B}">
                <a14:imgProps xmlns:a14="http://schemas.microsoft.com/office/drawing/2010/main">
                  <a14:imgLayer r:embed="rId3">
                    <a14:imgEffect>
                      <a14:saturation sat="0"/>
                    </a14:imgEffect>
                  </a14:imgLayer>
                </a14:imgProps>
              </a:ext>
            </a:extLst>
          </a:blip>
          <a:srcRect t="37776"/>
          <a:stretch/>
        </p:blipFill>
        <p:spPr>
          <a:xfrm>
            <a:off x="-1" y="6003985"/>
            <a:ext cx="12192000" cy="872820"/>
          </a:xfrm>
          <a:prstGeom prst="rect">
            <a:avLst/>
          </a:prstGeom>
        </p:spPr>
      </p:pic>
      <p:sp>
        <p:nvSpPr>
          <p:cNvPr id="7" name="TextBox 6">
            <a:extLst>
              <a:ext uri="{FF2B5EF4-FFF2-40B4-BE49-F238E27FC236}">
                <a16:creationId xmlns:a16="http://schemas.microsoft.com/office/drawing/2014/main" id="{7A418444-6BED-4DD5-9BF8-7206000C9E34}"/>
              </a:ext>
            </a:extLst>
          </p:cNvPr>
          <p:cNvSpPr txBox="1"/>
          <p:nvPr userDrawn="1"/>
        </p:nvSpPr>
        <p:spPr>
          <a:xfrm>
            <a:off x="591941" y="6178785"/>
            <a:ext cx="10870095" cy="523220"/>
          </a:xfrm>
          <a:prstGeom prst="rect">
            <a:avLst/>
          </a:prstGeom>
          <a:noFill/>
        </p:spPr>
        <p:txBody>
          <a:bodyPr wrap="square" rtlCol="0">
            <a:spAutoFit/>
          </a:bodyPr>
          <a:lstStyle/>
          <a:p>
            <a:r>
              <a:rPr lang="es-ES" sz="2800" b="1" i="1" noProof="0" dirty="0">
                <a:solidFill>
                  <a:schemeClr val="bg1"/>
                </a:solidFill>
              </a:rPr>
              <a:t>Guías de la FMH para el Tratamiento de la Hemofilia, </a:t>
            </a:r>
            <a:r>
              <a:rPr lang="es-ES" sz="2800" b="1" i="0" noProof="0" dirty="0">
                <a:solidFill>
                  <a:schemeClr val="bg1"/>
                </a:solidFill>
              </a:rPr>
              <a:t>3ª Edición</a:t>
            </a:r>
          </a:p>
        </p:txBody>
      </p:sp>
      <p:pic>
        <p:nvPicPr>
          <p:cNvPr id="9" name="Picture 8">
            <a:extLst>
              <a:ext uri="{FF2B5EF4-FFF2-40B4-BE49-F238E27FC236}">
                <a16:creationId xmlns:a16="http://schemas.microsoft.com/office/drawing/2014/main" id="{18024E6E-829C-4EA4-AF18-7F5CCE291F15}"/>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10038394" y="0"/>
            <a:ext cx="2153606" cy="1030288"/>
          </a:xfrm>
          <a:prstGeom prst="rect">
            <a:avLst/>
          </a:prstGeom>
        </p:spPr>
      </p:pic>
    </p:spTree>
    <p:extLst>
      <p:ext uri="{BB962C8B-B14F-4D97-AF65-F5344CB8AC3E}">
        <p14:creationId xmlns:p14="http://schemas.microsoft.com/office/powerpoint/2010/main" val="869278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CA814A5-5B67-49A0-A5BA-40050328EF92}" type="slidenum">
              <a:rPr lang="en-CA" smtClean="0"/>
              <a:t>‹#›</a:t>
            </a:fld>
            <a:endParaRPr lang="en-CA" dirty="0"/>
          </a:p>
        </p:txBody>
      </p:sp>
      <p:sp>
        <p:nvSpPr>
          <p:cNvPr id="5" name="Text Placeholder 6"/>
          <p:cNvSpPr>
            <a:spLocks noGrp="1"/>
          </p:cNvSpPr>
          <p:nvPr>
            <p:ph type="body" sz="quarter" idx="13" hasCustomPrompt="1"/>
          </p:nvPr>
        </p:nvSpPr>
        <p:spPr>
          <a:xfrm>
            <a:off x="838201" y="6356351"/>
            <a:ext cx="9925050" cy="365125"/>
          </a:xfrm>
        </p:spPr>
        <p:txBody>
          <a:bodyPr bIns="0" anchor="b">
            <a:noAutofit/>
          </a:bodyPr>
          <a:lstStyle>
            <a:lvl1pPr marL="0" indent="0">
              <a:spcBef>
                <a:spcPts val="0"/>
              </a:spcBef>
              <a:spcAft>
                <a:spcPts val="0"/>
              </a:spcAft>
              <a:buNone/>
              <a:defRPr sz="900"/>
            </a:lvl1pPr>
            <a:lvl2pPr marL="457269" indent="0">
              <a:buNone/>
              <a:defRPr/>
            </a:lvl2pPr>
          </a:lstStyle>
          <a:p>
            <a:pPr lvl="0"/>
            <a:r>
              <a:rPr lang="en-US" dirty="0"/>
              <a:t>Edit Master text styles</a:t>
            </a:r>
          </a:p>
        </p:txBody>
      </p:sp>
    </p:spTree>
    <p:extLst>
      <p:ext uri="{BB962C8B-B14F-4D97-AF65-F5344CB8AC3E}">
        <p14:creationId xmlns:p14="http://schemas.microsoft.com/office/powerpoint/2010/main" val="42406364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FFF3365-1B3B-AE40-897B-3F273547EDE7}"/>
              </a:ext>
            </a:extLst>
          </p:cNvPr>
          <p:cNvSpPr>
            <a:spLocks noGrp="1"/>
          </p:cNvSpPr>
          <p:nvPr>
            <p:ph type="title"/>
          </p:nvPr>
        </p:nvSpPr>
        <p:spPr>
          <a:xfrm>
            <a:off x="838199" y="225425"/>
            <a:ext cx="10515599" cy="1090079"/>
          </a:xfrm>
          <a:prstGeom prst="rect">
            <a:avLst/>
          </a:prstGeom>
        </p:spPr>
        <p:txBody>
          <a:bodyPr vert="horz" lIns="91440" tIns="45720" rIns="91440" bIns="45720" rtlCol="0" anchor="ctr">
            <a:normAutofit/>
          </a:bodyPr>
          <a:lstStyle/>
          <a:p>
            <a:r>
              <a:rPr lang="en-US" dirty="0"/>
              <a:t>Click to edit Master title style</a:t>
            </a:r>
            <a:br>
              <a:rPr lang="en-US" dirty="0"/>
            </a:br>
            <a:endParaRPr lang="en-US" dirty="0"/>
          </a:p>
        </p:txBody>
      </p:sp>
      <p:sp>
        <p:nvSpPr>
          <p:cNvPr id="3" name="Text Placeholder 2">
            <a:extLst>
              <a:ext uri="{FF2B5EF4-FFF2-40B4-BE49-F238E27FC236}">
                <a16:creationId xmlns:a16="http://schemas.microsoft.com/office/drawing/2014/main" id="{C2DC2FB9-82F0-7645-AE9C-21EDC14F354F}"/>
              </a:ext>
            </a:extLst>
          </p:cNvPr>
          <p:cNvSpPr>
            <a:spLocks noGrp="1"/>
          </p:cNvSpPr>
          <p:nvPr>
            <p:ph type="body" idx="1"/>
          </p:nvPr>
        </p:nvSpPr>
        <p:spPr>
          <a:xfrm>
            <a:off x="838200" y="1562100"/>
            <a:ext cx="10515600" cy="4614863"/>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099C6682-5A17-3349-B2C2-42FD07376596}"/>
              </a:ext>
            </a:extLst>
          </p:cNvPr>
          <p:cNvSpPr>
            <a:spLocks noGrp="1"/>
          </p:cNvSpPr>
          <p:nvPr>
            <p:ph type="sldNum" sz="quarter" idx="4"/>
          </p:nvPr>
        </p:nvSpPr>
        <p:spPr>
          <a:xfrm>
            <a:off x="241300" y="6356350"/>
            <a:ext cx="596900" cy="365125"/>
          </a:xfrm>
          <a:prstGeom prst="rect">
            <a:avLst/>
          </a:prstGeom>
        </p:spPr>
        <p:txBody>
          <a:bodyPr vert="horz" lIns="91440" tIns="45720" rIns="91440" bIns="0" rtlCol="0" anchor="b"/>
          <a:lstStyle>
            <a:lvl1pPr algn="r">
              <a:defRPr sz="1100">
                <a:solidFill>
                  <a:schemeClr val="tx1">
                    <a:tint val="75000"/>
                  </a:schemeClr>
                </a:solidFill>
              </a:defRPr>
            </a:lvl1pPr>
          </a:lstStyle>
          <a:p>
            <a:fld id="{5BAC8732-66C3-AF47-99DC-2B6DA4C694F7}" type="slidenum">
              <a:rPr lang="en-US" smtClean="0"/>
              <a:pPr/>
              <a:t>‹#›</a:t>
            </a:fld>
            <a:endParaRPr lang="en-US" sz="1100" dirty="0"/>
          </a:p>
        </p:txBody>
      </p:sp>
      <p:pic>
        <p:nvPicPr>
          <p:cNvPr id="7" name="Picture 6">
            <a:extLst>
              <a:ext uri="{FF2B5EF4-FFF2-40B4-BE49-F238E27FC236}">
                <a16:creationId xmlns:a16="http://schemas.microsoft.com/office/drawing/2014/main" id="{C667B1BE-FB9D-4955-AE31-DCA4774DB769}"/>
              </a:ext>
            </a:extLst>
          </p:cNvPr>
          <p:cNvPicPr>
            <a:picLocks noChangeAspect="1"/>
          </p:cNvPicPr>
          <p:nvPr userDrawn="1"/>
        </p:nvPicPr>
        <p:blipFill rotWithShape="1">
          <a:blip r:embed="rId7"/>
          <a:srcRect t="228" b="228"/>
          <a:stretch/>
        </p:blipFill>
        <p:spPr>
          <a:xfrm>
            <a:off x="10827943" y="6028343"/>
            <a:ext cx="1257027" cy="656013"/>
          </a:xfrm>
          <a:prstGeom prst="rect">
            <a:avLst/>
          </a:prstGeom>
        </p:spPr>
      </p:pic>
      <p:pic>
        <p:nvPicPr>
          <p:cNvPr id="8" name="Picture 7">
            <a:extLst>
              <a:ext uri="{FF2B5EF4-FFF2-40B4-BE49-F238E27FC236}">
                <a16:creationId xmlns:a16="http://schemas.microsoft.com/office/drawing/2014/main" id="{609C7A7C-071F-4B63-90CB-BB6650ECC3A7}"/>
              </a:ext>
            </a:extLst>
          </p:cNvPr>
          <p:cNvPicPr>
            <a:picLocks noChangeAspect="1"/>
          </p:cNvPicPr>
          <p:nvPr userDrawn="1"/>
        </p:nvPicPr>
        <p:blipFill rotWithShape="1">
          <a:blip r:embed="rId8">
            <a:duotone>
              <a:prstClr val="black"/>
              <a:srgbClr val="008BB0">
                <a:tint val="45000"/>
                <a:satMod val="400000"/>
              </a:srgbClr>
            </a:duotone>
            <a:extLst>
              <a:ext uri="{BEBA8EAE-BF5A-486C-A8C5-ECC9F3942E4B}">
                <a14:imgProps xmlns:a14="http://schemas.microsoft.com/office/drawing/2010/main">
                  <a14:imgLayer r:embed="rId9">
                    <a14:imgEffect>
                      <a14:saturation sat="0"/>
                    </a14:imgEffect>
                  </a14:imgLayer>
                </a14:imgProps>
              </a:ext>
            </a:extLst>
          </a:blip>
          <a:srcRect b="96644"/>
          <a:stretch/>
        </p:blipFill>
        <p:spPr>
          <a:xfrm>
            <a:off x="0" y="6724650"/>
            <a:ext cx="12192000" cy="152400"/>
          </a:xfrm>
          <a:prstGeom prst="rect">
            <a:avLst/>
          </a:prstGeom>
        </p:spPr>
      </p:pic>
    </p:spTree>
    <p:extLst>
      <p:ext uri="{BB962C8B-B14F-4D97-AF65-F5344CB8AC3E}">
        <p14:creationId xmlns:p14="http://schemas.microsoft.com/office/powerpoint/2010/main" val="339636122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4" r:id="rId5"/>
  </p:sldLayoutIdLst>
  <p:txStyles>
    <p:titleStyle>
      <a:lvl1pPr algn="l" defTabSz="914400" rtl="0" eaLnBrk="1" latinLnBrk="0" hangingPunct="1">
        <a:lnSpc>
          <a:spcPct val="90000"/>
        </a:lnSpc>
        <a:spcBef>
          <a:spcPct val="0"/>
        </a:spcBef>
        <a:buNone/>
        <a:defRPr sz="3400" b="1" kern="1200">
          <a:solidFill>
            <a:schemeClr val="tx1"/>
          </a:solidFill>
          <a:latin typeface="+mj-lt"/>
          <a:ea typeface="+mj-ea"/>
          <a:cs typeface="+mj-cs"/>
        </a:defRPr>
      </a:lvl1pPr>
    </p:titleStyle>
    <p:bodyStyle>
      <a:lvl1pPr marL="228600" indent="-228600" algn="l" defTabSz="914400" rtl="0" eaLnBrk="1" latinLnBrk="0" hangingPunct="1">
        <a:lnSpc>
          <a:spcPct val="100000"/>
        </a:lnSpc>
        <a:spcBef>
          <a:spcPts val="1800"/>
        </a:spcBef>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100000"/>
        </a:lnSpc>
        <a:spcBef>
          <a:spcPts val="500"/>
        </a:spcBef>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100000"/>
        </a:lnSpc>
        <a:spcBef>
          <a:spcPts val="500"/>
        </a:spcBef>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100000"/>
        </a:lnSpc>
        <a:spcBef>
          <a:spcPts val="500"/>
        </a:spcBef>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3.xml"/><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package" Target="../embeddings/Microsoft_Excel_Worksheet.xlsx"/><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3.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363469-532D-4691-87EF-3C3CB476CFBA}"/>
              </a:ext>
            </a:extLst>
          </p:cNvPr>
          <p:cNvSpPr>
            <a:spLocks noGrp="1"/>
          </p:cNvSpPr>
          <p:nvPr>
            <p:ph type="ctrTitle"/>
          </p:nvPr>
        </p:nvSpPr>
        <p:spPr/>
        <p:txBody>
          <a:bodyPr>
            <a:normAutofit/>
          </a:bodyPr>
          <a:lstStyle/>
          <a:p>
            <a:r>
              <a:rPr lang="es-US" dirty="0"/>
              <a:t>Guías para el tratamiento de la hemofilia, para todos</a:t>
            </a:r>
            <a:endParaRPr lang="en-US" dirty="0"/>
          </a:p>
        </p:txBody>
      </p:sp>
      <p:sp>
        <p:nvSpPr>
          <p:cNvPr id="3" name="Subtitle 2">
            <a:extLst>
              <a:ext uri="{FF2B5EF4-FFF2-40B4-BE49-F238E27FC236}">
                <a16:creationId xmlns:a16="http://schemas.microsoft.com/office/drawing/2014/main" id="{AA7C183B-16C7-4831-96B4-F20CAE110378}"/>
              </a:ext>
            </a:extLst>
          </p:cNvPr>
          <p:cNvSpPr>
            <a:spLocks noGrp="1"/>
          </p:cNvSpPr>
          <p:nvPr>
            <p:ph type="subTitle" idx="1"/>
          </p:nvPr>
        </p:nvSpPr>
        <p:spPr/>
        <p:txBody>
          <a:bodyPr/>
          <a:lstStyle/>
          <a:p>
            <a:r>
              <a:rPr lang="es-US" dirty="0"/>
              <a:t>Una nueva y ambiciosa iniciativa de la Federación Mundial de Hemofilia</a:t>
            </a:r>
          </a:p>
        </p:txBody>
      </p:sp>
    </p:spTree>
    <p:extLst>
      <p:ext uri="{BB962C8B-B14F-4D97-AF65-F5344CB8AC3E}">
        <p14:creationId xmlns:p14="http://schemas.microsoft.com/office/powerpoint/2010/main" val="24957925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Autofit/>
          </a:bodyPr>
          <a:lstStyle/>
          <a:p>
            <a:pPr>
              <a:lnSpc>
                <a:spcPct val="100000"/>
              </a:lnSpc>
            </a:pPr>
            <a:r>
              <a:rPr lang="es-US" dirty="0"/>
              <a:t>La característica clínica de la hemofilia es la hemartrosis</a:t>
            </a:r>
          </a:p>
        </p:txBody>
      </p:sp>
      <p:sp>
        <p:nvSpPr>
          <p:cNvPr id="4" name="Text Placeholder 3">
            <a:extLst>
              <a:ext uri="{FF2B5EF4-FFF2-40B4-BE49-F238E27FC236}">
                <a16:creationId xmlns:a16="http://schemas.microsoft.com/office/drawing/2014/main" id="{0D3840DB-3A31-4F85-AAB9-2C847CF66B35}"/>
              </a:ext>
            </a:extLst>
          </p:cNvPr>
          <p:cNvSpPr>
            <a:spLocks noGrp="1"/>
          </p:cNvSpPr>
          <p:nvPr>
            <p:ph type="body" sz="quarter" idx="13"/>
          </p:nvPr>
        </p:nvSpPr>
        <p:spPr/>
        <p:txBody>
          <a:bodyPr/>
          <a:lstStyle/>
          <a:p>
            <a:endParaRPr lang="en-CA" dirty="0"/>
          </a:p>
        </p:txBody>
      </p:sp>
      <p:sp>
        <p:nvSpPr>
          <p:cNvPr id="12" name="Rectangle: Rounded Corners 11"/>
          <p:cNvSpPr/>
          <p:nvPr/>
        </p:nvSpPr>
        <p:spPr>
          <a:xfrm>
            <a:off x="784783" y="1733338"/>
            <a:ext cx="2966748" cy="2971304"/>
          </a:xfrm>
          <a:prstGeom prst="roundRect">
            <a:avLst/>
          </a:prstGeom>
          <a:blipFill>
            <a:blip r:embed="rId2">
              <a:extLst>
                <a:ext uri="{28A0092B-C50C-407E-A947-70E740481C1C}">
                  <a14:useLocalDpi xmlns:a14="http://schemas.microsoft.com/office/drawing/2010/main" val="0"/>
                </a:ext>
              </a:extLst>
            </a:blip>
            <a:srcRect/>
            <a:stretch>
              <a:fillRect l="-3000" r="-3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4" name="Rectangle: Rounded Corners 13" descr="D:\HF photos\Img2005-08-02_0001.JPG"/>
          <p:cNvSpPr/>
          <p:nvPr/>
        </p:nvSpPr>
        <p:spPr>
          <a:xfrm>
            <a:off x="4602769" y="1733338"/>
            <a:ext cx="2966748" cy="2971304"/>
          </a:xfrm>
          <a:prstGeom prst="roundRect">
            <a:avLst/>
          </a:prstGeom>
          <a:blipFill>
            <a:blip r:embed="rId3" cstate="print">
              <a:extLst>
                <a:ext uri="{28A0092B-C50C-407E-A947-70E740481C1C}">
                  <a14:useLocalDpi xmlns:a14="http://schemas.microsoft.com/office/drawing/2010/main" val="0"/>
                </a:ext>
              </a:extLst>
            </a:blip>
            <a:srcRect/>
            <a:stretch>
              <a:fillRect l="-1000" r="-1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Rounded Corners 15" descr="D:\HF photos\Img2004-06-07_0002.JPG"/>
          <p:cNvSpPr/>
          <p:nvPr/>
        </p:nvSpPr>
        <p:spPr>
          <a:xfrm>
            <a:off x="8420754" y="1733337"/>
            <a:ext cx="2966748" cy="2971304"/>
          </a:xfrm>
          <a:prstGeom prst="roundRect">
            <a:avLst/>
          </a:prstGeom>
          <a:blipFill>
            <a:blip r:embed="rId4" cstate="print">
              <a:extLst>
                <a:ext uri="{28A0092B-C50C-407E-A947-70E740481C1C}">
                  <a14:useLocalDpi xmlns:a14="http://schemas.microsoft.com/office/drawing/2010/main" val="0"/>
                </a:ext>
              </a:extLst>
            </a:blip>
            <a:srcRect/>
            <a:stretch>
              <a:fillRect l="-7000" r="-7000"/>
            </a:stretch>
          </a:blipFill>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Rounded Corners 17" descr="D:\HF X rays\DSCN2905.JPG"/>
          <p:cNvSpPr/>
          <p:nvPr/>
        </p:nvSpPr>
        <p:spPr>
          <a:xfrm>
            <a:off x="8420754" y="1733337"/>
            <a:ext cx="2966748" cy="2971304"/>
          </a:xfrm>
          <a:prstGeom prst="roundRect">
            <a:avLst/>
          </a:prstGeom>
          <a:blipFill>
            <a:blip r:embed="rId5" cstate="print">
              <a:extLst>
                <a:ext uri="{28A0092B-C50C-407E-A947-70E740481C1C}">
                  <a14:useLocalDpi xmlns:a14="http://schemas.microsoft.com/office/drawing/2010/main" val="0"/>
                </a:ext>
              </a:extLst>
            </a:blip>
            <a:srcRect/>
            <a:stretch>
              <a:fillRect l="-2496" t="-10020" r="-16326"/>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5" name="TextBox 4"/>
          <p:cNvSpPr txBox="1"/>
          <p:nvPr/>
        </p:nvSpPr>
        <p:spPr>
          <a:xfrm>
            <a:off x="838201" y="5191297"/>
            <a:ext cx="10515597" cy="733062"/>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es-US" sz="2000" dirty="0"/>
              <a:t>La terapia de reemplazo es el tratamiento preferido para el manejo de hemorragias.</a:t>
            </a:r>
          </a:p>
        </p:txBody>
      </p:sp>
      <p:cxnSp>
        <p:nvCxnSpPr>
          <p:cNvPr id="24" name="Straight Arrow Connector 23">
            <a:extLst>
              <a:ext uri="{FF2B5EF4-FFF2-40B4-BE49-F238E27FC236}">
                <a16:creationId xmlns:a16="http://schemas.microsoft.com/office/drawing/2014/main" id="{44EAD7EA-2A01-4C5E-923D-502558A9259F}"/>
              </a:ext>
            </a:extLst>
          </p:cNvPr>
          <p:cNvCxnSpPr>
            <a:cxnSpLocks/>
          </p:cNvCxnSpPr>
          <p:nvPr/>
        </p:nvCxnSpPr>
        <p:spPr>
          <a:xfrm>
            <a:off x="3840600" y="3218989"/>
            <a:ext cx="673100" cy="0"/>
          </a:xfrm>
          <a:prstGeom prst="straightConnector1">
            <a:avLst/>
          </a:prstGeom>
          <a:ln w="3492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45C3450C-A269-45F7-B202-9107086B2400}"/>
              </a:ext>
            </a:extLst>
          </p:cNvPr>
          <p:cNvCxnSpPr>
            <a:cxnSpLocks/>
          </p:cNvCxnSpPr>
          <p:nvPr/>
        </p:nvCxnSpPr>
        <p:spPr>
          <a:xfrm>
            <a:off x="7658586" y="3218989"/>
            <a:ext cx="673100" cy="0"/>
          </a:xfrm>
          <a:prstGeom prst="straightConnector1">
            <a:avLst/>
          </a:prstGeom>
          <a:ln w="34925">
            <a:solidFill>
              <a:schemeClr val="accent1"/>
            </a:solidFill>
            <a:tailEnd type="triangl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0567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fade">
                                      <p:cBhvr>
                                        <p:cTn id="7" dur="500"/>
                                        <p:tgtEl>
                                          <p:spTgt spid="24"/>
                                        </p:tgtEl>
                                      </p:cBhvr>
                                    </p:animEffect>
                                  </p:childTnLst>
                                </p:cTn>
                              </p:par>
                              <p:par>
                                <p:cTn id="8" presetID="10" presetClass="entr" presetSubtype="0"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500"/>
                                        <p:tgtEl>
                                          <p:spTgt spid="25"/>
                                        </p:tgtEl>
                                      </p:cBhvr>
                                    </p:animEffect>
                                  </p:childTnLst>
                                </p:cTn>
                              </p:par>
                              <p:par>
                                <p:cTn id="16" presetID="10" presetClass="entr" presetSubtype="0" fill="hold" nodeType="with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fade">
                                      <p:cBhvr>
                                        <p:cTn id="23" dur="5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s-US" dirty="0"/>
              <a:t>Tratamiento de hemartrosis</a:t>
            </a:r>
          </a:p>
        </p:txBody>
      </p:sp>
      <p:sp>
        <p:nvSpPr>
          <p:cNvPr id="4" name="Text Placeholder 3">
            <a:extLst>
              <a:ext uri="{FF2B5EF4-FFF2-40B4-BE49-F238E27FC236}">
                <a16:creationId xmlns:a16="http://schemas.microsoft.com/office/drawing/2014/main" id="{168E4860-1495-4FA6-8BF5-DB6905EBE763}"/>
              </a:ext>
            </a:extLst>
          </p:cNvPr>
          <p:cNvSpPr>
            <a:spLocks noGrp="1"/>
          </p:cNvSpPr>
          <p:nvPr>
            <p:ph type="body" sz="quarter" idx="13"/>
          </p:nvPr>
        </p:nvSpPr>
        <p:spPr/>
        <p:txBody>
          <a:bodyPr/>
          <a:lstStyle/>
          <a:p>
            <a:r>
              <a:rPr lang="es-US" dirty="0"/>
              <a:t>RICE, reposo, hielo, compresión, elevación</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911148"/>
            <a:chOff x="783602" y="1598883"/>
            <a:chExt cx="10616327" cy="3911148"/>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Diagnóstico</a:t>
              </a:r>
            </a:p>
            <a:p>
              <a:pPr marL="0" lvl="0" indent="0" algn="ctr" defTabSz="889000">
                <a:lnSpc>
                  <a:spcPct val="90000"/>
                </a:lnSpc>
                <a:spcBef>
                  <a:spcPct val="0"/>
                </a:spcBef>
                <a:spcAft>
                  <a:spcPct val="35000"/>
                </a:spcAft>
                <a:buNone/>
              </a:pPr>
              <a:r>
                <a:rPr lang="es-US" sz="2000" b="1" kern="1200" dirty="0">
                  <a:solidFill>
                    <a:schemeClr val="tx1"/>
                  </a:solidFill>
                </a:rPr>
                <a:t>precoz</a:t>
              </a: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Tratamiento</a:t>
              </a:r>
            </a:p>
            <a:p>
              <a:pPr marL="0" lvl="0" indent="0" algn="ctr" defTabSz="889000">
                <a:lnSpc>
                  <a:spcPct val="90000"/>
                </a:lnSpc>
                <a:spcBef>
                  <a:spcPct val="0"/>
                </a:spcBef>
                <a:spcAft>
                  <a:spcPct val="35000"/>
                </a:spcAft>
                <a:buNone/>
              </a:pPr>
              <a:r>
                <a:rPr lang="es-US" sz="2000" b="1" kern="1200" dirty="0">
                  <a:solidFill>
                    <a:schemeClr val="tx1"/>
                  </a:solidFill>
                </a:rPr>
                <a:t>precoz</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Terapia </a:t>
              </a:r>
            </a:p>
            <a:p>
              <a:pPr marL="0" lvl="0" indent="0" algn="ctr" defTabSz="889000">
                <a:lnSpc>
                  <a:spcPct val="90000"/>
                </a:lnSpc>
                <a:spcBef>
                  <a:spcPct val="0"/>
                </a:spcBef>
                <a:spcAft>
                  <a:spcPct val="35000"/>
                </a:spcAft>
                <a:buNone/>
              </a:pPr>
              <a:r>
                <a:rPr lang="es-US" sz="2000" b="1" kern="1200" dirty="0">
                  <a:solidFill>
                    <a:schemeClr val="tx1"/>
                  </a:solidFill>
                </a:rPr>
                <a:t>complementaria</a:t>
              </a: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baseline="0" dirty="0">
                  <a:solidFill>
                    <a:schemeClr val="tx1"/>
                  </a:solidFill>
                </a:rPr>
                <a:t>Rehabilitación</a:t>
              </a: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Síntomas</a:t>
              </a:r>
            </a:p>
            <a:p>
              <a:pPr marL="171450" lvl="1" indent="-171450" algn="l" defTabSz="711200">
                <a:lnSpc>
                  <a:spcPct val="90000"/>
                </a:lnSpc>
                <a:spcBef>
                  <a:spcPct val="0"/>
                </a:spcBef>
                <a:spcAft>
                  <a:spcPct val="15000"/>
                </a:spcAft>
                <a:buChar char="•"/>
              </a:pPr>
              <a:r>
                <a:rPr lang="es-US" sz="2000" b="1" kern="1200" dirty="0">
                  <a:solidFill>
                    <a:schemeClr val="tx1"/>
                  </a:solidFill>
                </a:rPr>
                <a:t>Signos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Terapia de reemplazo</a:t>
              </a:r>
            </a:p>
            <a:p>
              <a:pPr marL="171450" lvl="1" indent="-171450" algn="l" defTabSz="711200">
                <a:lnSpc>
                  <a:spcPct val="90000"/>
                </a:lnSpc>
                <a:spcBef>
                  <a:spcPct val="0"/>
                </a:spcBef>
                <a:spcAft>
                  <a:spcPct val="15000"/>
                </a:spcAft>
                <a:buChar char="•"/>
              </a:pPr>
              <a:r>
                <a:rPr lang="es-US" sz="2000" b="1" dirty="0">
                  <a:solidFill>
                    <a:schemeClr val="tx1"/>
                  </a:solidFill>
                </a:rPr>
                <a:t>Control del dolor</a:t>
              </a:r>
              <a:endParaRPr lang="es-US" sz="2000" b="1" kern="1200" dirty="0">
                <a:solidFill>
                  <a:schemeClr val="tx1"/>
                </a:solidFill>
              </a:endParaRPr>
            </a:p>
          </p:txBody>
        </p:sp>
        <p:sp>
          <p:nvSpPr>
            <p:cNvPr id="17" name="Rectangle 16">
              <a:extLst>
                <a:ext uri="{FF2B5EF4-FFF2-40B4-BE49-F238E27FC236}">
                  <a16:creationId xmlns:a16="http://schemas.microsoft.com/office/drawing/2014/main" id="{BF37B7C1-46EB-4759-A52B-836546A4762C}"/>
                </a:ext>
              </a:extLst>
            </p:cNvPr>
            <p:cNvSpPr/>
            <p:nvPr/>
          </p:nvSpPr>
          <p:spPr>
            <a:xfrm>
              <a:off x="6391707" y="4149815"/>
              <a:ext cx="2511567"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RICE (reposo, hielo, compresión, elevación)</a:t>
              </a:r>
            </a:p>
            <a:p>
              <a:pPr marL="171450" lvl="1" indent="-171450" algn="l" defTabSz="711200">
                <a:lnSpc>
                  <a:spcPct val="90000"/>
                </a:lnSpc>
                <a:spcBef>
                  <a:spcPct val="0"/>
                </a:spcBef>
                <a:spcAft>
                  <a:spcPct val="15000"/>
                </a:spcAft>
                <a:buChar char="•"/>
              </a:pPr>
              <a:r>
                <a:rPr lang="es-US" sz="2000" b="1" kern="1200" dirty="0">
                  <a:solidFill>
                    <a:schemeClr val="tx1"/>
                  </a:solidFill>
                </a:rPr>
                <a:t>Artrocéntesis</a:t>
              </a: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Rango de movimiento</a:t>
              </a:r>
            </a:p>
            <a:p>
              <a:pPr marL="171450" lvl="1" indent="-171450" algn="l" defTabSz="711200">
                <a:lnSpc>
                  <a:spcPct val="90000"/>
                </a:lnSpc>
                <a:spcBef>
                  <a:spcPct val="0"/>
                </a:spcBef>
                <a:spcAft>
                  <a:spcPct val="15000"/>
                </a:spcAft>
                <a:buChar char="•"/>
              </a:pPr>
              <a:r>
                <a:rPr lang="es-US" sz="2000" b="1" kern="1200" dirty="0">
                  <a:solidFill>
                    <a:schemeClr val="tx1"/>
                  </a:solidFill>
                </a:rPr>
                <a:t>Función</a:t>
              </a: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Tree>
    <p:extLst>
      <p:ext uri="{BB962C8B-B14F-4D97-AF65-F5344CB8AC3E}">
        <p14:creationId xmlns:p14="http://schemas.microsoft.com/office/powerpoint/2010/main" val="2316714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s-US" dirty="0"/>
              <a:t>Tratamiento de hemartrosis</a:t>
            </a:r>
            <a:endParaRPr lang="en-ZA" dirty="0"/>
          </a:p>
        </p:txBody>
      </p:sp>
      <p:sp>
        <p:nvSpPr>
          <p:cNvPr id="4" name="Text Placeholder 3">
            <a:extLst>
              <a:ext uri="{FF2B5EF4-FFF2-40B4-BE49-F238E27FC236}">
                <a16:creationId xmlns:a16="http://schemas.microsoft.com/office/drawing/2014/main" id="{13C8088C-AC34-4407-ACA3-A1925EE4DBDE}"/>
              </a:ext>
            </a:extLst>
          </p:cNvPr>
          <p:cNvSpPr>
            <a:spLocks noGrp="1"/>
          </p:cNvSpPr>
          <p:nvPr>
            <p:ph type="body" sz="quarter" idx="13"/>
          </p:nvPr>
        </p:nvSpPr>
        <p:spPr/>
        <p:txBody>
          <a:bodyPr/>
          <a:lstStyle/>
          <a:p>
            <a:r>
              <a:rPr lang="es-US" dirty="0"/>
              <a:t>RICE, reposo, hielo, compresión, elevación</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rgbClr val="008BB0"/>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bg1"/>
                  </a:solidFill>
                </a:rPr>
                <a:t>Diagnóstico</a:t>
              </a:r>
            </a:p>
            <a:p>
              <a:pPr marL="0" lvl="0" indent="0" algn="ctr" defTabSz="889000">
                <a:lnSpc>
                  <a:spcPct val="90000"/>
                </a:lnSpc>
                <a:spcBef>
                  <a:spcPct val="0"/>
                </a:spcBef>
                <a:spcAft>
                  <a:spcPct val="35000"/>
                </a:spcAft>
                <a:buNone/>
              </a:pPr>
              <a:r>
                <a:rPr lang="es-US" sz="2000" b="1" kern="1200" dirty="0">
                  <a:solidFill>
                    <a:schemeClr val="bg1"/>
                  </a:solidFill>
                </a:rPr>
                <a:t>precoz</a:t>
              </a:r>
              <a:endParaRPr lang="en-US" sz="2000" b="1" kern="1200" dirty="0">
                <a:solidFill>
                  <a:schemeClr val="bg1"/>
                </a:solidFill>
              </a:endParaRP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Tratamiento</a:t>
              </a:r>
            </a:p>
            <a:p>
              <a:pPr marL="0" lvl="0" indent="0" algn="ctr" defTabSz="889000">
                <a:lnSpc>
                  <a:spcPct val="90000"/>
                </a:lnSpc>
                <a:spcBef>
                  <a:spcPct val="0"/>
                </a:spcBef>
                <a:spcAft>
                  <a:spcPct val="35000"/>
                </a:spcAft>
                <a:buNone/>
              </a:pPr>
              <a:r>
                <a:rPr lang="es-US" sz="2000" b="1" kern="1200" dirty="0">
                  <a:solidFill>
                    <a:schemeClr val="tx1"/>
                  </a:solidFill>
                </a:rPr>
                <a:t>precoz</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Terapia </a:t>
              </a:r>
            </a:p>
            <a:p>
              <a:pPr marL="0" lvl="0" indent="0" algn="ctr" defTabSz="889000">
                <a:lnSpc>
                  <a:spcPct val="90000"/>
                </a:lnSpc>
                <a:spcBef>
                  <a:spcPct val="0"/>
                </a:spcBef>
                <a:spcAft>
                  <a:spcPct val="35000"/>
                </a:spcAft>
                <a:buNone/>
              </a:pPr>
              <a:r>
                <a:rPr lang="es-US" sz="2000" b="1" kern="1200" dirty="0">
                  <a:solidFill>
                    <a:schemeClr val="tx1"/>
                  </a:solidFill>
                </a:rPr>
                <a:t>complementaria</a:t>
              </a:r>
              <a:endParaRPr lang="en-US" sz="2000" b="1" kern="1200" dirty="0">
                <a:solidFill>
                  <a:schemeClr val="tx1"/>
                </a:solidFill>
              </a:endParaRP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baseline="0" dirty="0">
                  <a:solidFill>
                    <a:schemeClr val="tx1"/>
                  </a:solidFill>
                </a:rPr>
                <a:t>Rehabilitación</a:t>
              </a:r>
              <a:endParaRPr lang="en-US" sz="2000" b="1" kern="1200" baseline="0" dirty="0">
                <a:solidFill>
                  <a:schemeClr val="tx1"/>
                </a:solidFill>
              </a:endParaRP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Síntomas</a:t>
              </a:r>
            </a:p>
            <a:p>
              <a:pPr marL="171450" lvl="1" indent="-171450" algn="l" defTabSz="711200">
                <a:lnSpc>
                  <a:spcPct val="90000"/>
                </a:lnSpc>
                <a:spcBef>
                  <a:spcPct val="0"/>
                </a:spcBef>
                <a:spcAft>
                  <a:spcPct val="15000"/>
                </a:spcAft>
                <a:buChar char="•"/>
              </a:pPr>
              <a:r>
                <a:rPr lang="es-US" sz="2000" b="1" kern="1200" dirty="0">
                  <a:solidFill>
                    <a:schemeClr val="tx1"/>
                  </a:solidFill>
                </a:rPr>
                <a:t>Signos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Terapia de reemplazo</a:t>
              </a:r>
            </a:p>
            <a:p>
              <a:pPr marL="171450" lvl="1" indent="-171450" algn="l" defTabSz="711200">
                <a:lnSpc>
                  <a:spcPct val="90000"/>
                </a:lnSpc>
                <a:spcBef>
                  <a:spcPct val="0"/>
                </a:spcBef>
                <a:spcAft>
                  <a:spcPct val="15000"/>
                </a:spcAft>
                <a:buChar char="•"/>
              </a:pPr>
              <a:r>
                <a:rPr lang="es-US" sz="2000" b="1" dirty="0">
                  <a:solidFill>
                    <a:schemeClr val="tx1"/>
                  </a:solidFill>
                </a:rPr>
                <a:t>Control del dolor</a:t>
              </a:r>
              <a:endParaRPr lang="es-US" sz="2000" b="1" kern="1200" dirty="0">
                <a:solidFill>
                  <a:schemeClr val="tx1"/>
                </a:solidFill>
              </a:endParaRP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Rango de movimiento</a:t>
              </a:r>
            </a:p>
            <a:p>
              <a:pPr marL="171450" lvl="1" indent="-171450" algn="l" defTabSz="711200">
                <a:lnSpc>
                  <a:spcPct val="90000"/>
                </a:lnSpc>
                <a:spcBef>
                  <a:spcPct val="0"/>
                </a:spcBef>
                <a:spcAft>
                  <a:spcPct val="15000"/>
                </a:spcAft>
                <a:buChar char="•"/>
              </a:pPr>
              <a:r>
                <a:rPr lang="es-US" sz="2000" b="1" kern="1200" dirty="0">
                  <a:solidFill>
                    <a:schemeClr val="tx1"/>
                  </a:solidFill>
                </a:rPr>
                <a:t>Función</a:t>
              </a:r>
              <a:endParaRPr lang="en-US" sz="2000" b="1" kern="1200" dirty="0">
                <a:solidFill>
                  <a:schemeClr val="tx1"/>
                </a:solidFill>
              </a:endParaRP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7B264BF4-11B6-4F14-94EC-7E10EEE223D7}"/>
              </a:ext>
            </a:extLst>
          </p:cNvPr>
          <p:cNvSpPr/>
          <p:nvPr/>
        </p:nvSpPr>
        <p:spPr>
          <a:xfrm>
            <a:off x="6340600" y="4119132"/>
            <a:ext cx="2508432"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RICE (reposo, hielo, compresión, elevación)</a:t>
            </a:r>
          </a:p>
          <a:p>
            <a:pPr marL="171450" lvl="1" indent="-171450" algn="l" defTabSz="711200">
              <a:lnSpc>
                <a:spcPct val="90000"/>
              </a:lnSpc>
              <a:spcBef>
                <a:spcPct val="0"/>
              </a:spcBef>
              <a:spcAft>
                <a:spcPct val="15000"/>
              </a:spcAft>
              <a:buChar char="•"/>
            </a:pPr>
            <a:r>
              <a:rPr lang="es-US" sz="2000" b="1" kern="1200" dirty="0">
                <a:solidFill>
                  <a:schemeClr val="tx1"/>
                </a:solidFill>
              </a:rPr>
              <a:t>Artrocéntesis</a:t>
            </a:r>
          </a:p>
        </p:txBody>
      </p:sp>
    </p:spTree>
    <p:extLst>
      <p:ext uri="{BB962C8B-B14F-4D97-AF65-F5344CB8AC3E}">
        <p14:creationId xmlns:p14="http://schemas.microsoft.com/office/powerpoint/2010/main" val="33212823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4F1CB-FB36-44AF-88A5-4AD31992A02C}"/>
              </a:ext>
            </a:extLst>
          </p:cNvPr>
          <p:cNvSpPr>
            <a:spLocks noGrp="1"/>
          </p:cNvSpPr>
          <p:nvPr>
            <p:ph type="title"/>
          </p:nvPr>
        </p:nvSpPr>
        <p:spPr>
          <a:xfrm>
            <a:off x="838198" y="225425"/>
            <a:ext cx="10515599" cy="1090079"/>
          </a:xfrm>
        </p:spPr>
        <p:txBody>
          <a:bodyPr>
            <a:noAutofit/>
          </a:bodyPr>
          <a:lstStyle/>
          <a:p>
            <a:pPr>
              <a:lnSpc>
                <a:spcPct val="100000"/>
              </a:lnSpc>
            </a:pPr>
            <a:r>
              <a:rPr lang="es-US" dirty="0"/>
              <a:t>Diagnóstico precoz</a:t>
            </a:r>
            <a:br>
              <a:rPr lang="es-US" dirty="0"/>
            </a:br>
            <a:r>
              <a:rPr lang="es-US" dirty="0"/>
              <a:t> de hemartrosis</a:t>
            </a:r>
          </a:p>
        </p:txBody>
      </p:sp>
      <p:sp>
        <p:nvSpPr>
          <p:cNvPr id="3" name="Content Placeholder 2">
            <a:extLst>
              <a:ext uri="{FF2B5EF4-FFF2-40B4-BE49-F238E27FC236}">
                <a16:creationId xmlns:a16="http://schemas.microsoft.com/office/drawing/2014/main" id="{D40E8CFC-2251-4BFD-BF19-13E4EBE69535}"/>
              </a:ext>
            </a:extLst>
          </p:cNvPr>
          <p:cNvSpPr>
            <a:spLocks noGrp="1"/>
          </p:cNvSpPr>
          <p:nvPr>
            <p:ph idx="1"/>
          </p:nvPr>
        </p:nvSpPr>
        <p:spPr>
          <a:xfrm>
            <a:off x="838199" y="1562100"/>
            <a:ext cx="5441154" cy="4614863"/>
          </a:xfrm>
        </p:spPr>
        <p:txBody>
          <a:bodyPr>
            <a:normAutofit/>
          </a:bodyPr>
          <a:lstStyle/>
          <a:p>
            <a:pPr marL="0" indent="0">
              <a:buNone/>
            </a:pPr>
            <a:r>
              <a:rPr lang="es-US" b="1" dirty="0"/>
              <a:t>Una hemorragia articular (hemartrosis) se define como un episodio caracterizado por una combinación de cualquiera de los siguientes síntomas:</a:t>
            </a:r>
          </a:p>
          <a:p>
            <a:r>
              <a:rPr lang="es-US" dirty="0"/>
              <a:t>Inflamación en aumento o sensación de calor en la piel que recubre la articulación.</a:t>
            </a:r>
          </a:p>
          <a:p>
            <a:r>
              <a:rPr lang="es-US" dirty="0"/>
              <a:t>Dolor en aumento.</a:t>
            </a:r>
          </a:p>
          <a:p>
            <a:r>
              <a:rPr lang="es-US" dirty="0"/>
              <a:t>Pérdida progresiva del rango de movimiento o dificultad para utilizar la extremidad, en comparación con el estado inicial.</a:t>
            </a:r>
          </a:p>
        </p:txBody>
      </p:sp>
      <p:sp>
        <p:nvSpPr>
          <p:cNvPr id="5" name="Text Placeholder 4">
            <a:extLst>
              <a:ext uri="{FF2B5EF4-FFF2-40B4-BE49-F238E27FC236}">
                <a16:creationId xmlns:a16="http://schemas.microsoft.com/office/drawing/2014/main" id="{72406D33-47DD-4940-8B67-182A03F5788D}"/>
              </a:ext>
            </a:extLst>
          </p:cNvPr>
          <p:cNvSpPr>
            <a:spLocks noGrp="1"/>
          </p:cNvSpPr>
          <p:nvPr>
            <p:ph type="body" sz="quarter" idx="13"/>
          </p:nvPr>
        </p:nvSpPr>
        <p:spPr>
          <a:xfrm>
            <a:off x="838201" y="6356351"/>
            <a:ext cx="9925050" cy="365125"/>
          </a:xfrm>
        </p:spPr>
        <p:txBody>
          <a:bodyPr>
            <a:normAutofit/>
          </a:bodyPr>
          <a:lstStyle/>
          <a:p>
            <a:r>
              <a:rPr lang="en-CA" dirty="0"/>
              <a:t>https://www.hemophiliafed.org/understanding-bleeding-disorders/complications/joint-damage/</a:t>
            </a:r>
          </a:p>
        </p:txBody>
      </p:sp>
      <p:sp>
        <p:nvSpPr>
          <p:cNvPr id="22" name="Rectangle: Rounded Corners 21">
            <a:extLst>
              <a:ext uri="{FF2B5EF4-FFF2-40B4-BE49-F238E27FC236}">
                <a16:creationId xmlns:a16="http://schemas.microsoft.com/office/drawing/2014/main" id="{1A3E4D26-6A2B-4827-8F84-63F368650A08}"/>
              </a:ext>
            </a:extLst>
          </p:cNvPr>
          <p:cNvSpPr/>
          <p:nvPr/>
        </p:nvSpPr>
        <p:spPr>
          <a:xfrm>
            <a:off x="6279353" y="1092200"/>
            <a:ext cx="2868236" cy="2868046"/>
          </a:xfrm>
          <a:prstGeom prst="roundRect">
            <a:avLst/>
          </a:prstGeom>
          <a:blipFill>
            <a:blip r:embed="rId3"/>
            <a:srcRect/>
            <a:stretch>
              <a:fillRect t="-25000" b="-25000"/>
            </a:stretch>
          </a:blipFill>
          <a:ln w="254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24" name="Rectangle: Rounded Corners 23" descr="DSCN2039"/>
          <p:cNvSpPr/>
          <p:nvPr/>
        </p:nvSpPr>
        <p:spPr>
          <a:xfrm>
            <a:off x="8485564" y="3188304"/>
            <a:ext cx="2868236" cy="2868046"/>
          </a:xfrm>
          <a:prstGeom prst="roundRect">
            <a:avLst/>
          </a:prstGeom>
          <a:blipFill>
            <a:blip r:embed="rId4" cstate="print"/>
            <a:srcRect/>
            <a:stretch>
              <a:fillRect l="-3000" r="-3000"/>
            </a:stretch>
          </a:blipFill>
          <a:ln w="254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060452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s-US" dirty="0"/>
              <a:t>Tratamiento de hemartrosis</a:t>
            </a:r>
            <a:endParaRPr lang="en-ZA" dirty="0"/>
          </a:p>
        </p:txBody>
      </p:sp>
      <p:sp>
        <p:nvSpPr>
          <p:cNvPr id="4" name="Text Placeholder 3">
            <a:extLst>
              <a:ext uri="{FF2B5EF4-FFF2-40B4-BE49-F238E27FC236}">
                <a16:creationId xmlns:a16="http://schemas.microsoft.com/office/drawing/2014/main" id="{CDFAECFA-497D-4517-9CC0-E8E4CCD7EFA5}"/>
              </a:ext>
            </a:extLst>
          </p:cNvPr>
          <p:cNvSpPr>
            <a:spLocks noGrp="1"/>
          </p:cNvSpPr>
          <p:nvPr>
            <p:ph type="body" sz="quarter" idx="13"/>
          </p:nvPr>
        </p:nvSpPr>
        <p:spPr/>
        <p:txBody>
          <a:bodyPr/>
          <a:lstStyle/>
          <a:p>
            <a:r>
              <a:rPr lang="es-US" dirty="0"/>
              <a:t>RICE, reposo, hielo, compresión, elevación</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Diagnóstico</a:t>
              </a:r>
            </a:p>
            <a:p>
              <a:pPr marL="0" lvl="0" indent="0" algn="ctr" defTabSz="889000">
                <a:lnSpc>
                  <a:spcPct val="90000"/>
                </a:lnSpc>
                <a:spcBef>
                  <a:spcPct val="0"/>
                </a:spcBef>
                <a:spcAft>
                  <a:spcPct val="35000"/>
                </a:spcAft>
                <a:buNone/>
              </a:pPr>
              <a:r>
                <a:rPr lang="es-US" sz="2000" b="1" kern="1200" dirty="0">
                  <a:solidFill>
                    <a:schemeClr val="tx1"/>
                  </a:solidFill>
                </a:rPr>
                <a:t>precoz</a:t>
              </a:r>
              <a:endParaRPr lang="en-US" sz="2000" b="1" kern="1200" dirty="0">
                <a:solidFill>
                  <a:schemeClr val="tx1"/>
                </a:solidFill>
              </a:endParaRP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rgbClr val="642566"/>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bg1"/>
                  </a:solidFill>
                </a:rPr>
                <a:t>Tratamiento</a:t>
              </a:r>
            </a:p>
            <a:p>
              <a:pPr marL="0" lvl="0" indent="0" algn="ctr" defTabSz="889000">
                <a:lnSpc>
                  <a:spcPct val="90000"/>
                </a:lnSpc>
                <a:spcBef>
                  <a:spcPct val="0"/>
                </a:spcBef>
                <a:spcAft>
                  <a:spcPct val="35000"/>
                </a:spcAft>
                <a:buNone/>
              </a:pPr>
              <a:r>
                <a:rPr lang="es-US" sz="2000" b="1" kern="1200" dirty="0">
                  <a:solidFill>
                    <a:schemeClr val="bg1"/>
                  </a:solidFill>
                </a:rPr>
                <a:t>precoz</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Terapia </a:t>
              </a:r>
            </a:p>
            <a:p>
              <a:pPr marL="0" lvl="0" indent="0" algn="ctr" defTabSz="889000">
                <a:lnSpc>
                  <a:spcPct val="90000"/>
                </a:lnSpc>
                <a:spcBef>
                  <a:spcPct val="0"/>
                </a:spcBef>
                <a:spcAft>
                  <a:spcPct val="35000"/>
                </a:spcAft>
                <a:buNone/>
              </a:pPr>
              <a:r>
                <a:rPr lang="es-US" sz="2000" b="1" kern="1200" dirty="0">
                  <a:solidFill>
                    <a:schemeClr val="tx1"/>
                  </a:solidFill>
                </a:rPr>
                <a:t>complementaria</a:t>
              </a:r>
              <a:endParaRPr lang="en-US" sz="2000" b="1" kern="1200" dirty="0">
                <a:solidFill>
                  <a:schemeClr val="tx1"/>
                </a:solidFill>
              </a:endParaRP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baseline="0" dirty="0">
                  <a:solidFill>
                    <a:schemeClr val="tx1"/>
                  </a:solidFill>
                </a:rPr>
                <a:t>Rehabilitación</a:t>
              </a:r>
              <a:endParaRPr lang="en-US" sz="2000" b="1" kern="1200" baseline="0" dirty="0">
                <a:solidFill>
                  <a:schemeClr val="tx1"/>
                </a:solidFill>
              </a:endParaRP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Síntomas</a:t>
              </a:r>
            </a:p>
            <a:p>
              <a:pPr marL="171450" lvl="1" indent="-171450" algn="l" defTabSz="711200">
                <a:lnSpc>
                  <a:spcPct val="90000"/>
                </a:lnSpc>
                <a:spcBef>
                  <a:spcPct val="0"/>
                </a:spcBef>
                <a:spcAft>
                  <a:spcPct val="15000"/>
                </a:spcAft>
                <a:buChar char="•"/>
              </a:pPr>
              <a:r>
                <a:rPr lang="es-US" sz="2000" b="1" kern="1200" dirty="0">
                  <a:solidFill>
                    <a:schemeClr val="tx1"/>
                  </a:solidFill>
                </a:rPr>
                <a:t>Signos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Terapia de reemplazo</a:t>
              </a:r>
            </a:p>
            <a:p>
              <a:pPr marL="171450" lvl="1" indent="-171450" algn="l" defTabSz="711200">
                <a:lnSpc>
                  <a:spcPct val="90000"/>
                </a:lnSpc>
                <a:spcBef>
                  <a:spcPct val="0"/>
                </a:spcBef>
                <a:spcAft>
                  <a:spcPct val="15000"/>
                </a:spcAft>
                <a:buChar char="•"/>
              </a:pPr>
              <a:r>
                <a:rPr lang="es-US" sz="2000" b="1" dirty="0">
                  <a:solidFill>
                    <a:schemeClr val="tx1"/>
                  </a:solidFill>
                </a:rPr>
                <a:t>Control del dolor</a:t>
              </a:r>
              <a:endParaRPr lang="es-US" sz="2000" b="1" kern="1200" dirty="0">
                <a:solidFill>
                  <a:schemeClr val="tx1"/>
                </a:solidFill>
              </a:endParaRP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Rango de movimiento</a:t>
              </a:r>
            </a:p>
            <a:p>
              <a:pPr marL="171450" lvl="1" indent="-171450" algn="l" defTabSz="711200">
                <a:lnSpc>
                  <a:spcPct val="90000"/>
                </a:lnSpc>
                <a:spcBef>
                  <a:spcPct val="0"/>
                </a:spcBef>
                <a:spcAft>
                  <a:spcPct val="15000"/>
                </a:spcAft>
                <a:buChar char="•"/>
              </a:pPr>
              <a:r>
                <a:rPr lang="es-US" sz="2000" b="1" kern="1200" dirty="0">
                  <a:solidFill>
                    <a:schemeClr val="tx1"/>
                  </a:solidFill>
                </a:rPr>
                <a:t>Función</a:t>
              </a:r>
              <a:endParaRPr lang="en-US" sz="2000" b="1" kern="1200" dirty="0">
                <a:solidFill>
                  <a:schemeClr val="tx1"/>
                </a:solidFill>
              </a:endParaRP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935194D3-6517-417B-8CE5-5A253E593350}"/>
              </a:ext>
            </a:extLst>
          </p:cNvPr>
          <p:cNvSpPr/>
          <p:nvPr/>
        </p:nvSpPr>
        <p:spPr>
          <a:xfrm>
            <a:off x="6340600" y="4119132"/>
            <a:ext cx="2498600"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RICE (reposo, hielo, compresión, elevación)</a:t>
            </a:r>
          </a:p>
          <a:p>
            <a:pPr marL="171450" lvl="1" indent="-171450" algn="l" defTabSz="711200">
              <a:lnSpc>
                <a:spcPct val="90000"/>
              </a:lnSpc>
              <a:spcBef>
                <a:spcPct val="0"/>
              </a:spcBef>
              <a:spcAft>
                <a:spcPct val="15000"/>
              </a:spcAft>
              <a:buChar char="•"/>
            </a:pPr>
            <a:r>
              <a:rPr lang="es-US" sz="2000" b="1" kern="1200" dirty="0">
                <a:solidFill>
                  <a:schemeClr val="tx1"/>
                </a:solidFill>
              </a:rPr>
              <a:t>Artrocéntesis</a:t>
            </a:r>
          </a:p>
        </p:txBody>
      </p:sp>
    </p:spTree>
    <p:extLst>
      <p:ext uri="{BB962C8B-B14F-4D97-AF65-F5344CB8AC3E}">
        <p14:creationId xmlns:p14="http://schemas.microsoft.com/office/powerpoint/2010/main" val="38063650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19C-C928-4EBC-9733-2109760CC487}"/>
              </a:ext>
            </a:extLst>
          </p:cNvPr>
          <p:cNvSpPr>
            <a:spLocks noGrp="1"/>
          </p:cNvSpPr>
          <p:nvPr>
            <p:ph type="title"/>
          </p:nvPr>
        </p:nvSpPr>
        <p:spPr/>
        <p:txBody>
          <a:bodyPr>
            <a:noAutofit/>
          </a:bodyPr>
          <a:lstStyle/>
          <a:p>
            <a:pPr>
              <a:lnSpc>
                <a:spcPct val="100000"/>
              </a:lnSpc>
            </a:pPr>
            <a:r>
              <a:rPr lang="es-US" dirty="0"/>
              <a:t>Tratamiento precoz de hemartrosis</a:t>
            </a:r>
          </a:p>
        </p:txBody>
      </p:sp>
      <p:sp>
        <p:nvSpPr>
          <p:cNvPr id="3" name="Content Placeholder 2">
            <a:extLst>
              <a:ext uri="{FF2B5EF4-FFF2-40B4-BE49-F238E27FC236}">
                <a16:creationId xmlns:a16="http://schemas.microsoft.com/office/drawing/2014/main" id="{B70302BF-4A6E-4E95-BCD6-F9B16AE73BC2}"/>
              </a:ext>
            </a:extLst>
          </p:cNvPr>
          <p:cNvSpPr>
            <a:spLocks noGrp="1"/>
          </p:cNvSpPr>
          <p:nvPr>
            <p:ph idx="1"/>
          </p:nvPr>
        </p:nvSpPr>
        <p:spPr>
          <a:xfrm>
            <a:off x="745383" y="1221632"/>
            <a:ext cx="10017868" cy="4945704"/>
          </a:xfrm>
        </p:spPr>
        <p:txBody>
          <a:bodyPr>
            <a:noAutofit/>
          </a:bodyPr>
          <a:lstStyle/>
          <a:p>
            <a:pPr marL="342900" indent="-342900">
              <a:buFont typeface="Arial" panose="020B0604020202020204" pitchFamily="34" charset="0"/>
              <a:buChar char="•"/>
            </a:pPr>
            <a:r>
              <a:rPr lang="es-US" dirty="0">
                <a:solidFill>
                  <a:srgbClr val="000000"/>
                </a:solidFill>
                <a:latin typeface="+mj-lt"/>
              </a:rPr>
              <a:t>La dosis de CFC debería ser suficiente para incrementar la concentración de    factor del paciente hasta un nivel suficiente para detener la hemorragia.</a:t>
            </a:r>
            <a:endParaRPr lang="es-US" dirty="0">
              <a:latin typeface="+mj-lt"/>
            </a:endParaRPr>
          </a:p>
          <a:p>
            <a:pPr marL="342900" indent="-342900">
              <a:buFont typeface="Arial" panose="020B0604020202020204" pitchFamily="34" charset="0"/>
              <a:buChar char="•"/>
            </a:pPr>
            <a:r>
              <a:rPr lang="es-US" b="0" dirty="0">
                <a:latin typeface="+mj-lt"/>
              </a:rPr>
              <a:t>El </a:t>
            </a:r>
            <a:r>
              <a:rPr lang="es-US" dirty="0"/>
              <a:t>u</a:t>
            </a:r>
            <a:r>
              <a:rPr lang="es-US" b="0" dirty="0">
                <a:latin typeface="+mj-lt"/>
              </a:rPr>
              <a:t>ltrasonido es una herramienta útil para apoyar la valoración de la hemartrosis precoz.</a:t>
            </a:r>
          </a:p>
          <a:p>
            <a:pPr marL="342900" indent="-342900">
              <a:buFont typeface="Arial" panose="020B0604020202020204" pitchFamily="34" charset="0"/>
              <a:buChar char="•"/>
            </a:pPr>
            <a:r>
              <a:rPr lang="es-US" b="0" dirty="0">
                <a:latin typeface="+mj-lt"/>
              </a:rPr>
              <a:t>La respuesta al tratamiento la demuestra una disminución del dolor y la inflamación.</a:t>
            </a:r>
            <a:endParaRPr lang="es-US" b="1" dirty="0">
              <a:solidFill>
                <a:srgbClr val="008BB0"/>
              </a:solidFill>
              <a:latin typeface="+mj-lt"/>
            </a:endParaRPr>
          </a:p>
          <a:p>
            <a:pPr marL="0" indent="0">
              <a:buNone/>
            </a:pPr>
            <a:r>
              <a:rPr lang="es-US" b="1" dirty="0">
                <a:solidFill>
                  <a:srgbClr val="008BB0"/>
                </a:solidFill>
                <a:latin typeface="+mj-lt"/>
              </a:rPr>
              <a:t>Recomendación 7.2.1 </a:t>
            </a:r>
            <a:br>
              <a:rPr lang="es-US" b="1" dirty="0">
                <a:solidFill>
                  <a:srgbClr val="008BB0"/>
                </a:solidFill>
                <a:latin typeface="+mj-lt"/>
              </a:rPr>
            </a:br>
            <a:r>
              <a:rPr lang="es-US" dirty="0">
                <a:solidFill>
                  <a:srgbClr val="000000"/>
                </a:solidFill>
              </a:rPr>
              <a:t>L</a:t>
            </a:r>
            <a:r>
              <a:rPr lang="es-US" b="0" u="none" strike="noStrike" baseline="0" dirty="0">
                <a:solidFill>
                  <a:srgbClr val="000000"/>
                </a:solidFill>
                <a:latin typeface="+mj-lt"/>
              </a:rPr>
              <a:t>os pacientes con hemofilia con </a:t>
            </a:r>
            <a:r>
              <a:rPr lang="es-US" b="1" u="none" strike="noStrike" baseline="0" dirty="0">
                <a:solidFill>
                  <a:srgbClr val="000000"/>
                </a:solidFill>
                <a:latin typeface="+mj-lt"/>
              </a:rPr>
              <a:t>hemartrosis grave</a:t>
            </a:r>
            <a:r>
              <a:rPr lang="es-US" b="0" u="none" strike="noStrike" baseline="0" dirty="0">
                <a:solidFill>
                  <a:srgbClr val="000000"/>
                </a:solidFill>
                <a:latin typeface="+mj-lt"/>
              </a:rPr>
              <a:t> deberían recibir tratamiento inmediato con infusión(es) intravenosa(s) de terapia de reemplazo de factor de coagulación hasta que se haya resuelto la hemorragia. </a:t>
            </a:r>
          </a:p>
          <a:p>
            <a:pPr marL="0" indent="0">
              <a:buNone/>
            </a:pPr>
            <a:r>
              <a:rPr lang="es-US" b="1" dirty="0">
                <a:solidFill>
                  <a:srgbClr val="008BB0"/>
                </a:solidFill>
                <a:latin typeface="+mj-lt"/>
              </a:rPr>
              <a:t>Recomendación 7.2.2</a:t>
            </a:r>
            <a:br>
              <a:rPr lang="es-US" b="1" dirty="0">
                <a:solidFill>
                  <a:srgbClr val="008BB0"/>
                </a:solidFill>
                <a:latin typeface="+mj-lt"/>
              </a:rPr>
            </a:br>
            <a:r>
              <a:rPr lang="es-US" dirty="0">
                <a:solidFill>
                  <a:srgbClr val="000000"/>
                </a:solidFill>
              </a:rPr>
              <a:t>L</a:t>
            </a:r>
            <a:r>
              <a:rPr lang="es-US" b="0" u="none" strike="noStrike" baseline="0" dirty="0">
                <a:solidFill>
                  <a:srgbClr val="000000"/>
                </a:solidFill>
                <a:latin typeface="+mj-lt"/>
              </a:rPr>
              <a:t>os pacientes con hemofilia con </a:t>
            </a:r>
            <a:r>
              <a:rPr lang="es-US" b="1" u="none" strike="noStrike" baseline="0" dirty="0">
                <a:solidFill>
                  <a:srgbClr val="000000"/>
                </a:solidFill>
                <a:latin typeface="+mj-lt"/>
              </a:rPr>
              <a:t>hemorragia articular moderada o leve </a:t>
            </a:r>
            <a:r>
              <a:rPr lang="es-US" b="0" u="none" strike="noStrike" baseline="0" dirty="0">
                <a:solidFill>
                  <a:srgbClr val="000000"/>
                </a:solidFill>
                <a:latin typeface="+mj-lt"/>
              </a:rPr>
              <a:t>deberían recibir </a:t>
            </a:r>
            <a:r>
              <a:rPr lang="es-US" b="1" u="none" strike="noStrike" baseline="0" dirty="0">
                <a:solidFill>
                  <a:srgbClr val="000000"/>
                </a:solidFill>
                <a:latin typeface="+mj-lt"/>
              </a:rPr>
              <a:t>una infusión intravenosa de CFC</a:t>
            </a:r>
            <a:r>
              <a:rPr lang="es-US" b="0" u="none" strike="noStrike" baseline="0" dirty="0">
                <a:solidFill>
                  <a:srgbClr val="000000"/>
                </a:solidFill>
                <a:latin typeface="+mj-lt"/>
              </a:rPr>
              <a:t>, repetida,</a:t>
            </a:r>
            <a:r>
              <a:rPr lang="es-US" dirty="0">
                <a:solidFill>
                  <a:srgbClr val="000000"/>
                </a:solidFill>
              </a:rPr>
              <a:t> si fuera clínicamente indicado, dependiendo de la resolución de la hemorragia</a:t>
            </a:r>
            <a:r>
              <a:rPr lang="es-US" b="0" u="none" strike="noStrike" baseline="0" dirty="0">
                <a:solidFill>
                  <a:srgbClr val="000000"/>
                </a:solidFill>
                <a:latin typeface="+mj-lt"/>
              </a:rPr>
              <a:t>. </a:t>
            </a:r>
            <a:endParaRPr lang="es-US" b="0" i="0" u="none" strike="noStrike" baseline="0" dirty="0">
              <a:solidFill>
                <a:srgbClr val="FFFFFF"/>
              </a:solidFill>
              <a:latin typeface="+mj-lt"/>
            </a:endParaRPr>
          </a:p>
          <a:p>
            <a:pPr marL="0" indent="0">
              <a:buNone/>
            </a:pPr>
            <a:endParaRPr lang="en-CA" dirty="0"/>
          </a:p>
        </p:txBody>
      </p:sp>
      <p:sp>
        <p:nvSpPr>
          <p:cNvPr id="4" name="Text Placeholder 3">
            <a:extLst>
              <a:ext uri="{FF2B5EF4-FFF2-40B4-BE49-F238E27FC236}">
                <a16:creationId xmlns:a16="http://schemas.microsoft.com/office/drawing/2014/main" id="{AAA5886A-58EE-41BE-8469-84439269F6A4}"/>
              </a:ext>
            </a:extLst>
          </p:cNvPr>
          <p:cNvSpPr>
            <a:spLocks noGrp="1"/>
          </p:cNvSpPr>
          <p:nvPr>
            <p:ph type="body" sz="quarter" idx="13"/>
          </p:nvPr>
        </p:nvSpPr>
        <p:spPr>
          <a:xfrm>
            <a:off x="838201" y="6200708"/>
            <a:ext cx="9925050" cy="365125"/>
          </a:xfrm>
        </p:spPr>
        <p:txBody>
          <a:bodyPr/>
          <a:lstStyle/>
          <a:p>
            <a:r>
              <a:rPr lang="es-US" dirty="0"/>
              <a:t>CFC, concentrado de factor de coagulación.</a:t>
            </a:r>
          </a:p>
        </p:txBody>
      </p:sp>
      <p:sp>
        <p:nvSpPr>
          <p:cNvPr id="6" name="Rectangle: Rounded Corners 5" descr="DSCN2039">
            <a:extLst>
              <a:ext uri="{FF2B5EF4-FFF2-40B4-BE49-F238E27FC236}">
                <a16:creationId xmlns:a16="http://schemas.microsoft.com/office/drawing/2014/main" id="{1CC13B83-436C-4B3B-90CA-CA1D428BF11F}"/>
              </a:ext>
            </a:extLst>
          </p:cNvPr>
          <p:cNvSpPr/>
          <p:nvPr/>
        </p:nvSpPr>
        <p:spPr>
          <a:xfrm>
            <a:off x="10138885" y="420323"/>
            <a:ext cx="1833838" cy="1790362"/>
          </a:xfrm>
          <a:prstGeom prst="roundRect">
            <a:avLst/>
          </a:prstGeom>
          <a:blipFill>
            <a:blip r:embed="rId3" cstate="print"/>
            <a:srcRect/>
            <a:stretch>
              <a:fillRect l="-3000" r="-3000"/>
            </a:stretch>
          </a:blipFill>
          <a:ln w="25400">
            <a:noFill/>
          </a:ln>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4151529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5BFC9-461B-5C49-8DEF-B925837917CF}"/>
              </a:ext>
            </a:extLst>
          </p:cNvPr>
          <p:cNvSpPr>
            <a:spLocks noGrp="1"/>
          </p:cNvSpPr>
          <p:nvPr>
            <p:ph type="title"/>
          </p:nvPr>
        </p:nvSpPr>
        <p:spPr/>
        <p:txBody>
          <a:bodyPr>
            <a:noAutofit/>
          </a:bodyPr>
          <a:lstStyle/>
          <a:p>
            <a:pPr>
              <a:lnSpc>
                <a:spcPct val="100000"/>
              </a:lnSpc>
            </a:pPr>
            <a:r>
              <a:rPr lang="es-US" dirty="0"/>
              <a:t>Hemartrosis</a:t>
            </a:r>
            <a:br>
              <a:rPr lang="es-US" dirty="0"/>
            </a:br>
            <a:r>
              <a:rPr lang="es-US" dirty="0"/>
              <a:t>Respuesta al tratamiento </a:t>
            </a:r>
          </a:p>
        </p:txBody>
      </p:sp>
      <p:sp>
        <p:nvSpPr>
          <p:cNvPr id="3" name="Text Placeholder 2">
            <a:extLst>
              <a:ext uri="{FF2B5EF4-FFF2-40B4-BE49-F238E27FC236}">
                <a16:creationId xmlns:a16="http://schemas.microsoft.com/office/drawing/2014/main" id="{C7456FD4-30FD-49CA-8549-C1C070AEF7A2}"/>
              </a:ext>
            </a:extLst>
          </p:cNvPr>
          <p:cNvSpPr>
            <a:spLocks noGrp="1"/>
          </p:cNvSpPr>
          <p:nvPr>
            <p:ph type="body" sz="quarter" idx="13"/>
          </p:nvPr>
        </p:nvSpPr>
        <p:spPr>
          <a:xfrm>
            <a:off x="838199" y="6173788"/>
            <a:ext cx="9925050" cy="365125"/>
          </a:xfrm>
        </p:spPr>
        <p:txBody>
          <a:bodyPr/>
          <a:lstStyle/>
          <a:p>
            <a:r>
              <a:rPr lang="es-US" sz="900" b="0" i="0" dirty="0">
                <a:solidFill>
                  <a:srgbClr val="1C1D1E"/>
                </a:solidFill>
                <a:effectLst/>
              </a:rPr>
              <a:t>Adaptado</a:t>
            </a:r>
            <a:r>
              <a:rPr lang="en-CA" sz="900" b="0" i="0" dirty="0">
                <a:solidFill>
                  <a:srgbClr val="1C1D1E"/>
                </a:solidFill>
                <a:effectLst/>
              </a:rPr>
              <a:t> de: </a:t>
            </a:r>
            <a:r>
              <a:rPr lang="en-CA" sz="900" dirty="0">
                <a:solidFill>
                  <a:srgbClr val="1C1D1E"/>
                </a:solidFill>
              </a:rPr>
              <a:t>Blanchette VS, Key NS, Ljung LR, et al. Definitions in hemophilia: communication from the SSC of the ISTH. </a:t>
            </a:r>
            <a:r>
              <a:rPr lang="en-CA" sz="900" i="1" dirty="0">
                <a:solidFill>
                  <a:srgbClr val="1C1D1E"/>
                </a:solidFill>
              </a:rPr>
              <a:t>J Thromb Haemost </a:t>
            </a:r>
            <a:r>
              <a:rPr lang="en-CA" sz="900" dirty="0">
                <a:solidFill>
                  <a:srgbClr val="1C1D1E"/>
                </a:solidFill>
              </a:rPr>
              <a:t>2014;12(11):1935-1939. </a:t>
            </a:r>
          </a:p>
        </p:txBody>
      </p:sp>
      <p:sp>
        <p:nvSpPr>
          <p:cNvPr id="6" name="Content Placeholder 5">
            <a:extLst>
              <a:ext uri="{FF2B5EF4-FFF2-40B4-BE49-F238E27FC236}">
                <a16:creationId xmlns:a16="http://schemas.microsoft.com/office/drawing/2014/main" id="{D05A6428-DEE7-41BD-A60F-2E93E9D4F018}"/>
              </a:ext>
            </a:extLst>
          </p:cNvPr>
          <p:cNvSpPr>
            <a:spLocks noGrp="1"/>
          </p:cNvSpPr>
          <p:nvPr>
            <p:ph idx="1"/>
          </p:nvPr>
        </p:nvSpPr>
        <p:spPr>
          <a:xfrm>
            <a:off x="838200" y="1562101"/>
            <a:ext cx="10515600" cy="461666"/>
          </a:xfrm>
        </p:spPr>
        <p:txBody>
          <a:bodyPr/>
          <a:lstStyle/>
          <a:p>
            <a:pPr marL="0" indent="0">
              <a:buNone/>
            </a:pPr>
            <a:r>
              <a:rPr lang="es-US" b="1" dirty="0">
                <a:solidFill>
                  <a:srgbClr val="008BB0"/>
                </a:solidFill>
              </a:rPr>
              <a:t>Cuadro 7.1</a:t>
            </a:r>
          </a:p>
        </p:txBody>
      </p:sp>
      <p:graphicFrame>
        <p:nvGraphicFramePr>
          <p:cNvPr id="9" name="Table 4">
            <a:extLst>
              <a:ext uri="{FF2B5EF4-FFF2-40B4-BE49-F238E27FC236}">
                <a16:creationId xmlns:a16="http://schemas.microsoft.com/office/drawing/2014/main" id="{0D974252-5E38-43D9-AE24-49B71F091F87}"/>
              </a:ext>
            </a:extLst>
          </p:cNvPr>
          <p:cNvGraphicFramePr>
            <a:graphicFrameLocks/>
          </p:cNvGraphicFramePr>
          <p:nvPr>
            <p:extLst>
              <p:ext uri="{D42A27DB-BD31-4B8C-83A1-F6EECF244321}">
                <p14:modId xmlns:p14="http://schemas.microsoft.com/office/powerpoint/2010/main" val="2191375333"/>
              </p:ext>
            </p:extLst>
          </p:nvPr>
        </p:nvGraphicFramePr>
        <p:xfrm>
          <a:off x="714375" y="2023767"/>
          <a:ext cx="10639423" cy="4139310"/>
        </p:xfrm>
        <a:graphic>
          <a:graphicData uri="http://schemas.openxmlformats.org/drawingml/2006/table">
            <a:tbl>
              <a:tblPr firstRow="1" bandRow="1">
                <a:tableStyleId>{2D5ABB26-0587-4C30-8999-92F81FD0307C}</a:tableStyleId>
              </a:tblPr>
              <a:tblGrid>
                <a:gridCol w="1681685">
                  <a:extLst>
                    <a:ext uri="{9D8B030D-6E8A-4147-A177-3AD203B41FA5}">
                      <a16:colId xmlns:a16="http://schemas.microsoft.com/office/drawing/2014/main" val="1392772020"/>
                    </a:ext>
                  </a:extLst>
                </a:gridCol>
                <a:gridCol w="8957738">
                  <a:extLst>
                    <a:ext uri="{9D8B030D-6E8A-4147-A177-3AD203B41FA5}">
                      <a16:colId xmlns:a16="http://schemas.microsoft.com/office/drawing/2014/main" val="594998864"/>
                    </a:ext>
                  </a:extLst>
                </a:gridCol>
              </a:tblGrid>
              <a:tr h="983530">
                <a:tc>
                  <a:txBody>
                    <a:bodyPr/>
                    <a:lstStyle/>
                    <a:p>
                      <a:r>
                        <a:rPr lang="es-US" sz="2000" b="1" noProof="0" dirty="0">
                          <a:solidFill>
                            <a:schemeClr val="bg1"/>
                          </a:solidFill>
                        </a:rPr>
                        <a:t>Excelente</a:t>
                      </a:r>
                    </a:p>
                  </a:txBody>
                  <a:tcPr anchor="ctr">
                    <a:lnL>
                      <a:noFill/>
                    </a:lnL>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800" kern="1200" noProof="0" dirty="0">
                          <a:solidFill>
                            <a:schemeClr val="dk1"/>
                          </a:solidFill>
                          <a:effectLst/>
                        </a:rPr>
                        <a:t>Alivio completo del dolor y/o resolución completa de los signos de una hemorragia continua dentro de las 8 h posteriores a la infusión inicial, y que no requiere ninguna otra terapia de reemplazo de factor dentro de las 72 h siguientes al inicio de la hemorragia.</a:t>
                      </a:r>
                      <a:endParaRPr lang="es-US" sz="1800" noProof="0" dirty="0">
                        <a:effectLst/>
                      </a:endParaRPr>
                    </a:p>
                  </a:txBody>
                  <a:tcPr anchor="ctr">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595217424"/>
                  </a:ext>
                </a:extLst>
              </a:tr>
              <a:tr h="983530">
                <a:tc>
                  <a:txBody>
                    <a:bodyPr/>
                    <a:lstStyle/>
                    <a:p>
                      <a:r>
                        <a:rPr lang="es-US" sz="2000" b="1" noProof="0" dirty="0">
                          <a:solidFill>
                            <a:schemeClr val="bg1"/>
                          </a:solidFill>
                        </a:rPr>
                        <a:t>Buena</a:t>
                      </a:r>
                    </a:p>
                  </a:txBody>
                  <a:tcPr anchor="ctr">
                    <a:lnL>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800" kern="1200" noProof="0" dirty="0">
                          <a:solidFill>
                            <a:schemeClr val="dk1"/>
                          </a:solidFill>
                          <a:effectLst/>
                        </a:rPr>
                        <a:t>Considerable alivio del dolor y/o mejora en los signos de la hemorragia, dentro de las 8 h posteriores a una sola infusión, pero que requiere más de una dosis de terapia de reemplazo de factor en un lapso de 72 h para una completa resolución. </a:t>
                      </a:r>
                      <a:endParaRPr lang="es-US" sz="1800" noProof="0" dirty="0"/>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181982833"/>
                  </a:ext>
                </a:extLst>
              </a:tr>
              <a:tr h="983530">
                <a:tc>
                  <a:txBody>
                    <a:bodyPr/>
                    <a:lstStyle/>
                    <a:p>
                      <a:r>
                        <a:rPr lang="es-US" sz="2000" b="1" noProof="0" dirty="0">
                          <a:solidFill>
                            <a:schemeClr val="bg1"/>
                          </a:solidFill>
                        </a:rPr>
                        <a:t>Moderada</a:t>
                      </a:r>
                    </a:p>
                  </a:txBody>
                  <a:tcPr anchor="ctr">
                    <a:lnL>
                      <a:noFill/>
                    </a:lnL>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800" kern="1200" noProof="0" dirty="0">
                          <a:solidFill>
                            <a:schemeClr val="dk1"/>
                          </a:solidFill>
                          <a:effectLst/>
                        </a:rPr>
                        <a:t>Modesto alivio del dolor y/o mejora en los signos de la hemorragia, aproximadamente dentro de las 8 h posteriores a la infusión inicial, y que requiere más de una infusión en un lapso de 72 h, pero sin resolución completa. </a:t>
                      </a:r>
                      <a:endParaRPr lang="es-US" sz="1800" noProof="0" dirty="0">
                        <a:effectLst/>
                      </a:endParaRPr>
                    </a:p>
                  </a:txBody>
                  <a:tcPr anchor="ct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3328087481"/>
                  </a:ext>
                </a:extLst>
              </a:tr>
              <a:tr h="983530">
                <a:tc>
                  <a:txBody>
                    <a:bodyPr/>
                    <a:lstStyle/>
                    <a:p>
                      <a:r>
                        <a:rPr lang="es-US" sz="2000" b="1" noProof="0" dirty="0">
                          <a:solidFill>
                            <a:schemeClr val="bg1"/>
                          </a:solidFill>
                        </a:rPr>
                        <a:t>Nula</a:t>
                      </a:r>
                    </a:p>
                  </a:txBody>
                  <a:tcPr anchor="ctr">
                    <a:lnL>
                      <a:noFill/>
                    </a:lnL>
                    <a:lnT w="76200" cap="flat" cmpd="sng" algn="ctr">
                      <a:solidFill>
                        <a:schemeClr val="bg1"/>
                      </a:solidFill>
                      <a:prstDash val="solid"/>
                      <a:round/>
                      <a:headEnd type="none" w="med" len="med"/>
                      <a:tailEnd type="none" w="med" len="med"/>
                    </a:lnT>
                    <a:solidFill>
                      <a:schemeClr val="accent1"/>
                    </a:solidFill>
                  </a:tcPr>
                </a:tc>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s-US" sz="1800" kern="1200" noProof="0" dirty="0">
                          <a:solidFill>
                            <a:schemeClr val="dk1"/>
                          </a:solidFill>
                          <a:effectLst/>
                        </a:rPr>
                        <a:t>Mejoría mínima o nula, o empeoramiento de la hemorragia, aproximadamente dentro de las 8 h posteriores a la infusión inicial.</a:t>
                      </a:r>
                      <a:endParaRPr lang="es-US" sz="1800" noProof="0" dirty="0"/>
                    </a:p>
                  </a:txBody>
                  <a:tcPr anchor="ctr">
                    <a:lnT w="76200" cap="flat" cmpd="sng" algn="ctr">
                      <a:solidFill>
                        <a:schemeClr val="bg1"/>
                      </a:solidFill>
                      <a:prstDash val="solid"/>
                      <a:round/>
                      <a:headEnd type="none" w="med" len="med"/>
                      <a:tailEnd type="none" w="med" len="med"/>
                    </a:lnT>
                    <a:solidFill>
                      <a:schemeClr val="accent1">
                        <a:lumMod val="20000"/>
                        <a:lumOff val="80000"/>
                      </a:schemeClr>
                    </a:solidFill>
                  </a:tcPr>
                </a:tc>
                <a:extLst>
                  <a:ext uri="{0D108BD9-81ED-4DB2-BD59-A6C34878D82A}">
                    <a16:rowId xmlns:a16="http://schemas.microsoft.com/office/drawing/2014/main" val="3156570355"/>
                  </a:ext>
                </a:extLst>
              </a:tr>
            </a:tbl>
          </a:graphicData>
        </a:graphic>
      </p:graphicFrame>
    </p:spTree>
    <p:extLst>
      <p:ext uri="{BB962C8B-B14F-4D97-AF65-F5344CB8AC3E}">
        <p14:creationId xmlns:p14="http://schemas.microsoft.com/office/powerpoint/2010/main" val="20310617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5D0F-DAAC-4A55-9AEA-A38D6A85FCF1}"/>
              </a:ext>
            </a:extLst>
          </p:cNvPr>
          <p:cNvSpPr>
            <a:spLocks noGrp="1"/>
          </p:cNvSpPr>
          <p:nvPr>
            <p:ph type="title"/>
          </p:nvPr>
        </p:nvSpPr>
        <p:spPr/>
        <p:txBody>
          <a:bodyPr>
            <a:noAutofit/>
          </a:bodyPr>
          <a:lstStyle/>
          <a:p>
            <a:pPr>
              <a:lnSpc>
                <a:spcPct val="100000"/>
              </a:lnSpc>
            </a:pPr>
            <a:r>
              <a:rPr lang="es-US" dirty="0"/>
              <a:t>Hemartrosis</a:t>
            </a:r>
            <a:br>
              <a:rPr lang="es-US" dirty="0"/>
            </a:br>
            <a:r>
              <a:rPr lang="es-US" dirty="0"/>
              <a:t>Control del dolor</a:t>
            </a:r>
          </a:p>
        </p:txBody>
      </p:sp>
      <p:sp>
        <p:nvSpPr>
          <p:cNvPr id="3" name="Content Placeholder 2">
            <a:extLst>
              <a:ext uri="{FF2B5EF4-FFF2-40B4-BE49-F238E27FC236}">
                <a16:creationId xmlns:a16="http://schemas.microsoft.com/office/drawing/2014/main" id="{B8ACB2FB-0412-47B0-9C09-0C931D2C5B30}"/>
              </a:ext>
            </a:extLst>
          </p:cNvPr>
          <p:cNvSpPr>
            <a:spLocks noGrp="1"/>
          </p:cNvSpPr>
          <p:nvPr>
            <p:ph idx="1"/>
          </p:nvPr>
        </p:nvSpPr>
        <p:spPr>
          <a:xfrm>
            <a:off x="838199" y="1562101"/>
            <a:ext cx="7620001" cy="3476828"/>
          </a:xfrm>
        </p:spPr>
        <p:txBody>
          <a:bodyPr>
            <a:normAutofit/>
          </a:bodyPr>
          <a:lstStyle/>
          <a:p>
            <a:pPr marL="0" indent="0">
              <a:buNone/>
            </a:pPr>
            <a:r>
              <a:rPr lang="es-US" b="1" dirty="0">
                <a:solidFill>
                  <a:srgbClr val="008BB0"/>
                </a:solidFill>
              </a:rPr>
              <a:t>Recomendación 7.2.3 </a:t>
            </a:r>
            <a:br>
              <a:rPr lang="es-US" b="1" dirty="0">
                <a:solidFill>
                  <a:srgbClr val="008BB0"/>
                </a:solidFill>
              </a:rPr>
            </a:br>
            <a:r>
              <a:rPr lang="es-US" dirty="0">
                <a:solidFill>
                  <a:srgbClr val="000000"/>
                </a:solidFill>
              </a:rPr>
              <a:t>En pacientes con hemofilia con hemartrosis, la </a:t>
            </a:r>
            <a:r>
              <a:rPr lang="es-US" b="1" dirty="0">
                <a:solidFill>
                  <a:srgbClr val="000000"/>
                </a:solidFill>
              </a:rPr>
              <a:t>gravedad del dolor debería calificarse y monitorearse</a:t>
            </a:r>
            <a:r>
              <a:rPr lang="es-US" dirty="0">
                <a:solidFill>
                  <a:srgbClr val="000000"/>
                </a:solidFill>
              </a:rPr>
              <a:t> de acuerdo con la escala del dolor de la </a:t>
            </a:r>
            <a:r>
              <a:rPr lang="es-US" b="1" dirty="0">
                <a:solidFill>
                  <a:srgbClr val="000000"/>
                </a:solidFill>
              </a:rPr>
              <a:t>Organización Mundial de la Salud</a:t>
            </a:r>
            <a:r>
              <a:rPr lang="es-US" dirty="0">
                <a:solidFill>
                  <a:srgbClr val="000000"/>
                </a:solidFill>
              </a:rPr>
              <a:t> (OMS).</a:t>
            </a:r>
            <a:r>
              <a:rPr lang="es-US" b="0" u="none" strike="noStrike" baseline="0" dirty="0">
                <a:solidFill>
                  <a:srgbClr val="000000"/>
                </a:solidFill>
              </a:rPr>
              <a:t> </a:t>
            </a:r>
          </a:p>
          <a:p>
            <a:pPr marL="0" indent="0" algn="l">
              <a:buNone/>
            </a:pPr>
            <a:endParaRPr lang="es-US" i="0" dirty="0">
              <a:solidFill>
                <a:srgbClr val="000000"/>
              </a:solidFill>
              <a:latin typeface="+mj-lt"/>
            </a:endParaRPr>
          </a:p>
          <a:p>
            <a:pPr marL="0" indent="0">
              <a:buNone/>
            </a:pPr>
            <a:r>
              <a:rPr lang="es-US" b="1" dirty="0">
                <a:solidFill>
                  <a:srgbClr val="008BB0"/>
                </a:solidFill>
              </a:rPr>
              <a:t>Recomendación 7.2.4</a:t>
            </a:r>
            <a:br>
              <a:rPr lang="es-US" b="1" dirty="0">
                <a:solidFill>
                  <a:srgbClr val="008BB0"/>
                </a:solidFill>
              </a:rPr>
            </a:br>
            <a:r>
              <a:rPr lang="es-US" dirty="0">
                <a:solidFill>
                  <a:srgbClr val="000000"/>
                </a:solidFill>
              </a:rPr>
              <a:t>Los pacientes con hemofilia con dolor debido a hemartrosis deberían recibir </a:t>
            </a:r>
            <a:r>
              <a:rPr lang="es-US" b="1" dirty="0">
                <a:solidFill>
                  <a:srgbClr val="000000"/>
                </a:solidFill>
              </a:rPr>
              <a:t>medicamentos analgésicos según la gravedad del dolor</a:t>
            </a:r>
            <a:r>
              <a:rPr lang="es-US" dirty="0">
                <a:solidFill>
                  <a:srgbClr val="000000"/>
                </a:solidFill>
              </a:rPr>
              <a:t>. </a:t>
            </a:r>
            <a:endParaRPr lang="es-US" b="1" dirty="0">
              <a:latin typeface="+mj-lt"/>
            </a:endParaRPr>
          </a:p>
          <a:p>
            <a:endParaRPr lang="en-CA" dirty="0"/>
          </a:p>
        </p:txBody>
      </p:sp>
      <p:sp>
        <p:nvSpPr>
          <p:cNvPr id="5" name="Text Placeholder 4">
            <a:extLst>
              <a:ext uri="{FF2B5EF4-FFF2-40B4-BE49-F238E27FC236}">
                <a16:creationId xmlns:a16="http://schemas.microsoft.com/office/drawing/2014/main" id="{689C3DD2-7D6A-4FC0-96A0-698D551EA29B}"/>
              </a:ext>
            </a:extLst>
          </p:cNvPr>
          <p:cNvSpPr>
            <a:spLocks noGrp="1"/>
          </p:cNvSpPr>
          <p:nvPr>
            <p:ph type="body" sz="quarter" idx="13"/>
          </p:nvPr>
        </p:nvSpPr>
        <p:spPr>
          <a:xfrm>
            <a:off x="838201" y="6240996"/>
            <a:ext cx="9925050" cy="365125"/>
          </a:xfrm>
        </p:spPr>
        <p:txBody>
          <a:bodyPr/>
          <a:lstStyle/>
          <a:p>
            <a:r>
              <a:rPr lang="es-US" dirty="0"/>
              <a:t>COX-2, ciclooxigenasa-2; aines, fármacos antiinflamatorios no esteroides.</a:t>
            </a:r>
          </a:p>
        </p:txBody>
      </p:sp>
      <p:grpSp>
        <p:nvGrpSpPr>
          <p:cNvPr id="11" name="Group 10">
            <a:extLst>
              <a:ext uri="{FF2B5EF4-FFF2-40B4-BE49-F238E27FC236}">
                <a16:creationId xmlns:a16="http://schemas.microsoft.com/office/drawing/2014/main" id="{9B218312-7AC9-4357-8B4C-4A66B2F68E6F}"/>
              </a:ext>
            </a:extLst>
          </p:cNvPr>
          <p:cNvGrpSpPr/>
          <p:nvPr/>
        </p:nvGrpSpPr>
        <p:grpSpPr>
          <a:xfrm>
            <a:off x="3937000" y="3018970"/>
            <a:ext cx="8064500" cy="1866901"/>
            <a:chOff x="3937000" y="3530599"/>
            <a:chExt cx="8064500" cy="1866901"/>
          </a:xfrm>
        </p:grpSpPr>
        <p:sp>
          <p:nvSpPr>
            <p:cNvPr id="7" name="Rectangle: Diagonal Corners Snipped 6">
              <a:extLst>
                <a:ext uri="{FF2B5EF4-FFF2-40B4-BE49-F238E27FC236}">
                  <a16:creationId xmlns:a16="http://schemas.microsoft.com/office/drawing/2014/main" id="{239F7F4C-4297-4C29-947E-814FCD3FE11C}"/>
                </a:ext>
              </a:extLst>
            </p:cNvPr>
            <p:cNvSpPr/>
            <p:nvPr/>
          </p:nvSpPr>
          <p:spPr>
            <a:xfrm>
              <a:off x="8686800" y="3606800"/>
              <a:ext cx="3314700" cy="1790700"/>
            </a:xfrm>
            <a:prstGeom prst="snip2DiagRect">
              <a:avLst>
                <a:gd name="adj1" fmla="val 20567"/>
                <a:gd name="adj2" fmla="val 0"/>
              </a:avLst>
            </a:prstGeom>
            <a:solidFill>
              <a:schemeClr val="accent3"/>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sp>
          <p:nvSpPr>
            <p:cNvPr id="16" name="Rectangle: Diagonal Corners Snipped 15">
              <a:extLst>
                <a:ext uri="{FF2B5EF4-FFF2-40B4-BE49-F238E27FC236}">
                  <a16:creationId xmlns:a16="http://schemas.microsoft.com/office/drawing/2014/main" id="{920D0DA1-CA4D-496A-831D-58DB43FA55D0}"/>
                </a:ext>
              </a:extLst>
            </p:cNvPr>
            <p:cNvSpPr/>
            <p:nvPr/>
          </p:nvSpPr>
          <p:spPr>
            <a:xfrm>
              <a:off x="8610600" y="3606800"/>
              <a:ext cx="3314700" cy="1790700"/>
            </a:xfrm>
            <a:prstGeom prst="snip2DiagRect">
              <a:avLst>
                <a:gd name="adj1" fmla="val 20567"/>
                <a:gd name="adj2" fmla="val 0"/>
              </a:avLst>
            </a:prstGeom>
            <a:solidFill>
              <a:schemeClr val="bg1"/>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US" dirty="0">
                  <a:solidFill>
                    <a:schemeClr val="tx1"/>
                  </a:solidFill>
                  <a:latin typeface="+mj-lt"/>
                </a:rPr>
                <a:t>Analgésicos: paracetamol/ acetaminofén, inhibidores selectivos de la COX-2 (no otros aines), tramadol u opiáceos</a:t>
              </a:r>
            </a:p>
          </p:txBody>
        </p:sp>
        <p:cxnSp>
          <p:nvCxnSpPr>
            <p:cNvPr id="8" name="Straight Arrow Connector 7">
              <a:extLst>
                <a:ext uri="{FF2B5EF4-FFF2-40B4-BE49-F238E27FC236}">
                  <a16:creationId xmlns:a16="http://schemas.microsoft.com/office/drawing/2014/main" id="{D9DD5774-A152-4D0E-9DDE-587A536135A0}"/>
                </a:ext>
              </a:extLst>
            </p:cNvPr>
            <p:cNvCxnSpPr>
              <a:cxnSpLocks/>
            </p:cNvCxnSpPr>
            <p:nvPr/>
          </p:nvCxnSpPr>
          <p:spPr>
            <a:xfrm flipH="1">
              <a:off x="3937000" y="4229100"/>
              <a:ext cx="4660902" cy="0"/>
            </a:xfrm>
            <a:prstGeom prst="straightConnector1">
              <a:avLst/>
            </a:prstGeom>
            <a:ln>
              <a:solidFill>
                <a:schemeClr val="accent3"/>
              </a:solidFill>
              <a:headEnd type="oval"/>
              <a:tailEnd type="oval" w="lg" len="lg"/>
            </a:ln>
          </p:spPr>
          <p:style>
            <a:lnRef idx="1">
              <a:schemeClr val="accent1"/>
            </a:lnRef>
            <a:fillRef idx="0">
              <a:schemeClr val="accent1"/>
            </a:fillRef>
            <a:effectRef idx="0">
              <a:schemeClr val="accent1"/>
            </a:effectRef>
            <a:fontRef idx="minor">
              <a:schemeClr val="tx1"/>
            </a:fontRef>
          </p:style>
        </p:cxnSp>
        <p:sp>
          <p:nvSpPr>
            <p:cNvPr id="13" name="Rectangle: Diagonal Corners Snipped 12">
              <a:extLst>
                <a:ext uri="{FF2B5EF4-FFF2-40B4-BE49-F238E27FC236}">
                  <a16:creationId xmlns:a16="http://schemas.microsoft.com/office/drawing/2014/main" id="{BEA9F8D7-A6E6-47C8-88CA-6F76A8FD7BE2}"/>
                </a:ext>
              </a:extLst>
            </p:cNvPr>
            <p:cNvSpPr/>
            <p:nvPr/>
          </p:nvSpPr>
          <p:spPr>
            <a:xfrm>
              <a:off x="8572500" y="3530599"/>
              <a:ext cx="3314700" cy="368293"/>
            </a:xfrm>
            <a:custGeom>
              <a:avLst/>
              <a:gdLst>
                <a:gd name="connsiteX0" fmla="*/ 368293 w 3314700"/>
                <a:gd name="connsiteY0" fmla="*/ 0 h 1790700"/>
                <a:gd name="connsiteX1" fmla="*/ 3314700 w 3314700"/>
                <a:gd name="connsiteY1" fmla="*/ 0 h 1790700"/>
                <a:gd name="connsiteX2" fmla="*/ 3314700 w 3314700"/>
                <a:gd name="connsiteY2" fmla="*/ 0 h 1790700"/>
                <a:gd name="connsiteX3" fmla="*/ 3314700 w 3314700"/>
                <a:gd name="connsiteY3" fmla="*/ 1422407 h 1790700"/>
                <a:gd name="connsiteX4" fmla="*/ 2946407 w 3314700"/>
                <a:gd name="connsiteY4" fmla="*/ 1790700 h 1790700"/>
                <a:gd name="connsiteX5" fmla="*/ 0 w 3314700"/>
                <a:gd name="connsiteY5" fmla="*/ 1790700 h 1790700"/>
                <a:gd name="connsiteX6" fmla="*/ 0 w 3314700"/>
                <a:gd name="connsiteY6" fmla="*/ 1790700 h 1790700"/>
                <a:gd name="connsiteX7" fmla="*/ 0 w 3314700"/>
                <a:gd name="connsiteY7" fmla="*/ 368293 h 1790700"/>
                <a:gd name="connsiteX8" fmla="*/ 368293 w 3314700"/>
                <a:gd name="connsiteY8" fmla="*/ 0 h 1790700"/>
                <a:gd name="connsiteX0" fmla="*/ 2946407 w 3314700"/>
                <a:gd name="connsiteY0" fmla="*/ 1790700 h 1882140"/>
                <a:gd name="connsiteX1" fmla="*/ 0 w 3314700"/>
                <a:gd name="connsiteY1" fmla="*/ 1790700 h 1882140"/>
                <a:gd name="connsiteX2" fmla="*/ 0 w 3314700"/>
                <a:gd name="connsiteY2" fmla="*/ 1790700 h 1882140"/>
                <a:gd name="connsiteX3" fmla="*/ 0 w 3314700"/>
                <a:gd name="connsiteY3" fmla="*/ 368293 h 1882140"/>
                <a:gd name="connsiteX4" fmla="*/ 368293 w 3314700"/>
                <a:gd name="connsiteY4" fmla="*/ 0 h 1882140"/>
                <a:gd name="connsiteX5" fmla="*/ 3314700 w 3314700"/>
                <a:gd name="connsiteY5" fmla="*/ 0 h 1882140"/>
                <a:gd name="connsiteX6" fmla="*/ 3314700 w 3314700"/>
                <a:gd name="connsiteY6" fmla="*/ 0 h 1882140"/>
                <a:gd name="connsiteX7" fmla="*/ 3314700 w 3314700"/>
                <a:gd name="connsiteY7" fmla="*/ 1422407 h 1882140"/>
                <a:gd name="connsiteX8" fmla="*/ 3037847 w 3314700"/>
                <a:gd name="connsiteY8" fmla="*/ 1882140 h 1882140"/>
                <a:gd name="connsiteX0" fmla="*/ 2946407 w 3314700"/>
                <a:gd name="connsiteY0" fmla="*/ 1790700 h 1790700"/>
                <a:gd name="connsiteX1" fmla="*/ 0 w 3314700"/>
                <a:gd name="connsiteY1" fmla="*/ 1790700 h 1790700"/>
                <a:gd name="connsiteX2" fmla="*/ 0 w 3314700"/>
                <a:gd name="connsiteY2" fmla="*/ 1790700 h 1790700"/>
                <a:gd name="connsiteX3" fmla="*/ 0 w 3314700"/>
                <a:gd name="connsiteY3" fmla="*/ 368293 h 1790700"/>
                <a:gd name="connsiteX4" fmla="*/ 368293 w 3314700"/>
                <a:gd name="connsiteY4" fmla="*/ 0 h 1790700"/>
                <a:gd name="connsiteX5" fmla="*/ 3314700 w 3314700"/>
                <a:gd name="connsiteY5" fmla="*/ 0 h 1790700"/>
                <a:gd name="connsiteX6" fmla="*/ 3314700 w 3314700"/>
                <a:gd name="connsiteY6" fmla="*/ 0 h 1790700"/>
                <a:gd name="connsiteX7" fmla="*/ 3314700 w 3314700"/>
                <a:gd name="connsiteY7" fmla="*/ 1422407 h 1790700"/>
                <a:gd name="connsiteX0" fmla="*/ 2946407 w 3314700"/>
                <a:gd name="connsiteY0" fmla="*/ 1790700 h 1790700"/>
                <a:gd name="connsiteX1" fmla="*/ 0 w 3314700"/>
                <a:gd name="connsiteY1" fmla="*/ 1790700 h 1790700"/>
                <a:gd name="connsiteX2" fmla="*/ 0 w 3314700"/>
                <a:gd name="connsiteY2" fmla="*/ 1790700 h 1790700"/>
                <a:gd name="connsiteX3" fmla="*/ 0 w 3314700"/>
                <a:gd name="connsiteY3" fmla="*/ 368293 h 1790700"/>
                <a:gd name="connsiteX4" fmla="*/ 368293 w 3314700"/>
                <a:gd name="connsiteY4" fmla="*/ 0 h 1790700"/>
                <a:gd name="connsiteX5" fmla="*/ 3314700 w 3314700"/>
                <a:gd name="connsiteY5" fmla="*/ 0 h 1790700"/>
                <a:gd name="connsiteX6" fmla="*/ 3314700 w 3314700"/>
                <a:gd name="connsiteY6" fmla="*/ 0 h 1790700"/>
                <a:gd name="connsiteX0" fmla="*/ 0 w 3314700"/>
                <a:gd name="connsiteY0" fmla="*/ 1790700 h 1790700"/>
                <a:gd name="connsiteX1" fmla="*/ 0 w 3314700"/>
                <a:gd name="connsiteY1" fmla="*/ 1790700 h 1790700"/>
                <a:gd name="connsiteX2" fmla="*/ 0 w 3314700"/>
                <a:gd name="connsiteY2" fmla="*/ 368293 h 1790700"/>
                <a:gd name="connsiteX3" fmla="*/ 368293 w 3314700"/>
                <a:gd name="connsiteY3" fmla="*/ 0 h 1790700"/>
                <a:gd name="connsiteX4" fmla="*/ 3314700 w 3314700"/>
                <a:gd name="connsiteY4" fmla="*/ 0 h 1790700"/>
                <a:gd name="connsiteX5" fmla="*/ 3314700 w 3314700"/>
                <a:gd name="connsiteY5" fmla="*/ 0 h 1790700"/>
                <a:gd name="connsiteX0" fmla="*/ 0 w 3314700"/>
                <a:gd name="connsiteY0" fmla="*/ 1790700 h 1790700"/>
                <a:gd name="connsiteX1" fmla="*/ 0 w 3314700"/>
                <a:gd name="connsiteY1" fmla="*/ 368293 h 1790700"/>
                <a:gd name="connsiteX2" fmla="*/ 368293 w 3314700"/>
                <a:gd name="connsiteY2" fmla="*/ 0 h 1790700"/>
                <a:gd name="connsiteX3" fmla="*/ 3314700 w 3314700"/>
                <a:gd name="connsiteY3" fmla="*/ 0 h 1790700"/>
                <a:gd name="connsiteX4" fmla="*/ 3314700 w 3314700"/>
                <a:gd name="connsiteY4" fmla="*/ 0 h 1790700"/>
                <a:gd name="connsiteX0" fmla="*/ 0 w 3314700"/>
                <a:gd name="connsiteY0" fmla="*/ 368293 h 368293"/>
                <a:gd name="connsiteX1" fmla="*/ 368293 w 3314700"/>
                <a:gd name="connsiteY1" fmla="*/ 0 h 368293"/>
                <a:gd name="connsiteX2" fmla="*/ 3314700 w 3314700"/>
                <a:gd name="connsiteY2" fmla="*/ 0 h 368293"/>
                <a:gd name="connsiteX3" fmla="*/ 3314700 w 3314700"/>
                <a:gd name="connsiteY3" fmla="*/ 0 h 368293"/>
              </a:gdLst>
              <a:ahLst/>
              <a:cxnLst>
                <a:cxn ang="0">
                  <a:pos x="connsiteX0" y="connsiteY0"/>
                </a:cxn>
                <a:cxn ang="0">
                  <a:pos x="connsiteX1" y="connsiteY1"/>
                </a:cxn>
                <a:cxn ang="0">
                  <a:pos x="connsiteX2" y="connsiteY2"/>
                </a:cxn>
                <a:cxn ang="0">
                  <a:pos x="connsiteX3" y="connsiteY3"/>
                </a:cxn>
              </a:cxnLst>
              <a:rect l="l" t="t" r="r" b="b"/>
              <a:pathLst>
                <a:path w="3314700" h="368293">
                  <a:moveTo>
                    <a:pt x="0" y="368293"/>
                  </a:moveTo>
                  <a:lnTo>
                    <a:pt x="368293" y="0"/>
                  </a:lnTo>
                  <a:lnTo>
                    <a:pt x="3314700" y="0"/>
                  </a:lnTo>
                  <a:lnTo>
                    <a:pt x="3314700" y="0"/>
                  </a:lnTo>
                </a:path>
              </a:pathLst>
            </a:custGeom>
            <a:noFill/>
            <a:ln w="127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latin typeface="+mj-lt"/>
              </a:endParaRPr>
            </a:p>
          </p:txBody>
        </p:sp>
      </p:grpSp>
    </p:spTree>
    <p:extLst>
      <p:ext uri="{BB962C8B-B14F-4D97-AF65-F5344CB8AC3E}">
        <p14:creationId xmlns:p14="http://schemas.microsoft.com/office/powerpoint/2010/main" val="41517288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5D0F-DAAC-4A55-9AEA-A38D6A85FCF1}"/>
              </a:ext>
            </a:extLst>
          </p:cNvPr>
          <p:cNvSpPr>
            <a:spLocks noGrp="1"/>
          </p:cNvSpPr>
          <p:nvPr>
            <p:ph type="title"/>
          </p:nvPr>
        </p:nvSpPr>
        <p:spPr/>
        <p:txBody>
          <a:bodyPr>
            <a:noAutofit/>
          </a:bodyPr>
          <a:lstStyle/>
          <a:p>
            <a:pPr>
              <a:lnSpc>
                <a:spcPct val="100000"/>
              </a:lnSpc>
            </a:pPr>
            <a:r>
              <a:rPr lang="es-US" dirty="0"/>
              <a:t>Hemartrosis</a:t>
            </a:r>
            <a:br>
              <a:rPr lang="es-US" dirty="0"/>
            </a:br>
            <a:r>
              <a:rPr lang="es-US" dirty="0"/>
              <a:t>Control del dolor</a:t>
            </a:r>
            <a:endParaRPr lang="en-CA" dirty="0"/>
          </a:p>
        </p:txBody>
      </p:sp>
      <p:sp>
        <p:nvSpPr>
          <p:cNvPr id="3" name="Content Placeholder 2">
            <a:extLst>
              <a:ext uri="{FF2B5EF4-FFF2-40B4-BE49-F238E27FC236}">
                <a16:creationId xmlns:a16="http://schemas.microsoft.com/office/drawing/2014/main" id="{1D8466D0-1889-4053-BD1D-8B3C4C4A2247}"/>
              </a:ext>
            </a:extLst>
          </p:cNvPr>
          <p:cNvSpPr>
            <a:spLocks noGrp="1"/>
          </p:cNvSpPr>
          <p:nvPr>
            <p:ph idx="1"/>
          </p:nvPr>
        </p:nvSpPr>
        <p:spPr>
          <a:xfrm>
            <a:off x="838200" y="1562100"/>
            <a:ext cx="9580123" cy="4614863"/>
          </a:xfrm>
        </p:spPr>
        <p:txBody>
          <a:bodyPr>
            <a:normAutofit/>
          </a:bodyPr>
          <a:lstStyle/>
          <a:p>
            <a:pPr marL="0" indent="0">
              <a:buNone/>
            </a:pPr>
            <a:r>
              <a:rPr lang="es-US" b="1" dirty="0">
                <a:solidFill>
                  <a:srgbClr val="008BB0"/>
                </a:solidFill>
              </a:rPr>
              <a:t>Recomendación 7.2.5 </a:t>
            </a:r>
            <a:br>
              <a:rPr lang="es-US" b="1" dirty="0">
                <a:solidFill>
                  <a:srgbClr val="008BB0"/>
                </a:solidFill>
              </a:rPr>
            </a:br>
            <a:r>
              <a:rPr lang="es-US" b="0" u="none" strike="noStrike" baseline="0" dirty="0">
                <a:solidFill>
                  <a:srgbClr val="000000"/>
                </a:solidFill>
              </a:rPr>
              <a:t>En pacientes </a:t>
            </a:r>
            <a:r>
              <a:rPr lang="es-US" dirty="0">
                <a:solidFill>
                  <a:srgbClr val="000000"/>
                </a:solidFill>
              </a:rPr>
              <a:t>con </a:t>
            </a:r>
            <a:r>
              <a:rPr lang="es-US" b="0" u="none" strike="noStrike" baseline="0" dirty="0">
                <a:solidFill>
                  <a:srgbClr val="000000"/>
                </a:solidFill>
              </a:rPr>
              <a:t>hemofilia con </a:t>
            </a:r>
            <a:r>
              <a:rPr lang="es-US" b="1" u="none" strike="noStrike" baseline="0" dirty="0">
                <a:solidFill>
                  <a:srgbClr val="000000"/>
                </a:solidFill>
              </a:rPr>
              <a:t>dolor grave</a:t>
            </a:r>
            <a:r>
              <a:rPr lang="es-US" b="0" u="none" strike="noStrike" baseline="0" dirty="0">
                <a:solidFill>
                  <a:srgbClr val="000000"/>
                </a:solidFill>
              </a:rPr>
              <a:t>, el control de dicho dolor debería incluir </a:t>
            </a:r>
            <a:r>
              <a:rPr lang="es-US" b="1" u="none" strike="noStrike" baseline="0" dirty="0">
                <a:solidFill>
                  <a:srgbClr val="000000"/>
                </a:solidFill>
              </a:rPr>
              <a:t>opiáceos</a:t>
            </a:r>
            <a:r>
              <a:rPr lang="es-US" b="0" u="none" strike="noStrike" baseline="0" dirty="0">
                <a:solidFill>
                  <a:srgbClr val="000000"/>
                </a:solidFill>
              </a:rPr>
              <a:t> con base en síntomas clínicos, en la medida en la que el paciente se sienta cómodo poniendo peso sobre la articulación o utilizándola lo más posible, sin dolor alguno. </a:t>
            </a:r>
          </a:p>
          <a:p>
            <a:pPr marL="0" indent="0" algn="l">
              <a:buNone/>
            </a:pPr>
            <a:endParaRPr lang="es-US" i="0" dirty="0">
              <a:solidFill>
                <a:srgbClr val="000000"/>
              </a:solidFill>
              <a:latin typeface="+mj-lt"/>
            </a:endParaRPr>
          </a:p>
          <a:p>
            <a:pPr marL="0" indent="0">
              <a:buNone/>
            </a:pPr>
            <a:r>
              <a:rPr lang="es-US" b="1" dirty="0">
                <a:solidFill>
                  <a:srgbClr val="008BB0"/>
                </a:solidFill>
              </a:rPr>
              <a:t>Recomendación 7.2.8</a:t>
            </a:r>
            <a:br>
              <a:rPr lang="es-US" b="1" dirty="0">
                <a:solidFill>
                  <a:srgbClr val="008BB0"/>
                </a:solidFill>
              </a:rPr>
            </a:br>
            <a:r>
              <a:rPr lang="es-US" b="0" u="none" strike="noStrike" baseline="0" dirty="0"/>
              <a:t>En pacientes con hemofilia, </a:t>
            </a:r>
            <a:r>
              <a:rPr lang="es-US" b="1" u="none" strike="noStrike" baseline="0" dirty="0"/>
              <a:t>la duración del uso de analgésicos opiáceos</a:t>
            </a:r>
            <a:r>
              <a:rPr lang="es-US" b="0" u="none" strike="noStrike" baseline="0" dirty="0"/>
              <a:t> para el control del dolor </a:t>
            </a:r>
            <a:r>
              <a:rPr lang="es-US" b="1" u="none" strike="noStrike" baseline="0" dirty="0"/>
              <a:t>debería limitarse</a:t>
            </a:r>
            <a:r>
              <a:rPr lang="es-US" b="0" u="none" strike="noStrike" baseline="0" dirty="0"/>
              <a:t> tanto como sea posible. </a:t>
            </a:r>
            <a:endParaRPr lang="es-US" b="0" dirty="0">
              <a:latin typeface="+mj-lt"/>
            </a:endParaRPr>
          </a:p>
          <a:p>
            <a:endParaRPr lang="en-CA" dirty="0"/>
          </a:p>
        </p:txBody>
      </p:sp>
      <p:sp>
        <p:nvSpPr>
          <p:cNvPr id="4" name="Text Placeholder 3">
            <a:extLst>
              <a:ext uri="{FF2B5EF4-FFF2-40B4-BE49-F238E27FC236}">
                <a16:creationId xmlns:a16="http://schemas.microsoft.com/office/drawing/2014/main" id="{85B99C0D-D654-4109-A858-8DC501679976}"/>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8118254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pPr>
              <a:lnSpc>
                <a:spcPct val="100000"/>
              </a:lnSpc>
            </a:pPr>
            <a:r>
              <a:rPr lang="es-US" dirty="0"/>
              <a:t>Tratamiento de hemartrosis</a:t>
            </a:r>
            <a:endParaRPr lang="en-ZA" dirty="0"/>
          </a:p>
        </p:txBody>
      </p:sp>
      <p:sp>
        <p:nvSpPr>
          <p:cNvPr id="4" name="Text Placeholder 3">
            <a:extLst>
              <a:ext uri="{FF2B5EF4-FFF2-40B4-BE49-F238E27FC236}">
                <a16:creationId xmlns:a16="http://schemas.microsoft.com/office/drawing/2014/main" id="{1214713E-4C11-4FEA-9714-3F8972AE5646}"/>
              </a:ext>
            </a:extLst>
          </p:cNvPr>
          <p:cNvSpPr>
            <a:spLocks noGrp="1"/>
          </p:cNvSpPr>
          <p:nvPr>
            <p:ph type="body" sz="quarter" idx="13"/>
          </p:nvPr>
        </p:nvSpPr>
        <p:spPr/>
        <p:txBody>
          <a:bodyPr/>
          <a:lstStyle/>
          <a:p>
            <a:r>
              <a:rPr lang="es-US" dirty="0"/>
              <a:t>RICE, reposo, hielo, compresión, elevación</a:t>
            </a:r>
            <a:r>
              <a:rPr lang="en-US" dirty="0"/>
              <a:t>.</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Diagnóstico</a:t>
              </a:r>
            </a:p>
            <a:p>
              <a:pPr marL="0" lvl="0" indent="0" algn="ctr" defTabSz="889000">
                <a:lnSpc>
                  <a:spcPct val="90000"/>
                </a:lnSpc>
                <a:spcBef>
                  <a:spcPct val="0"/>
                </a:spcBef>
                <a:spcAft>
                  <a:spcPct val="35000"/>
                </a:spcAft>
                <a:buNone/>
              </a:pPr>
              <a:r>
                <a:rPr lang="es-US" sz="2000" b="1" kern="1200" dirty="0">
                  <a:solidFill>
                    <a:schemeClr val="tx1"/>
                  </a:solidFill>
                </a:rPr>
                <a:t>precoz</a:t>
              </a:r>
              <a:endParaRPr lang="en-US" sz="2000" b="1" kern="1200" dirty="0">
                <a:solidFill>
                  <a:schemeClr val="tx1"/>
                </a:solidFill>
              </a:endParaRPr>
            </a:p>
          </p:txBody>
        </p: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Tratamiento</a:t>
              </a:r>
            </a:p>
            <a:p>
              <a:pPr marL="0" lvl="0" indent="0" algn="ctr" defTabSz="889000">
                <a:lnSpc>
                  <a:spcPct val="90000"/>
                </a:lnSpc>
                <a:spcBef>
                  <a:spcPct val="0"/>
                </a:spcBef>
                <a:spcAft>
                  <a:spcPct val="35000"/>
                </a:spcAft>
                <a:buNone/>
              </a:pPr>
              <a:r>
                <a:rPr lang="es-US" sz="2000" b="1" kern="1200" dirty="0">
                  <a:solidFill>
                    <a:schemeClr val="tx1"/>
                  </a:solidFill>
                </a:rPr>
                <a:t>precoz</a:t>
              </a: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rgbClr val="FDB913"/>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Terapia </a:t>
              </a:r>
            </a:p>
            <a:p>
              <a:pPr marL="0" lvl="0" indent="0" algn="ctr" defTabSz="889000">
                <a:lnSpc>
                  <a:spcPct val="90000"/>
                </a:lnSpc>
                <a:spcBef>
                  <a:spcPct val="0"/>
                </a:spcBef>
                <a:spcAft>
                  <a:spcPct val="35000"/>
                </a:spcAft>
                <a:buNone/>
              </a:pPr>
              <a:r>
                <a:rPr lang="es-US" sz="2000" b="1" kern="1200" dirty="0">
                  <a:solidFill>
                    <a:schemeClr val="tx1"/>
                  </a:solidFill>
                </a:rPr>
                <a:t>complementaria</a:t>
              </a:r>
              <a:endParaRPr lang="en-US" sz="2000" b="1" kern="1200" dirty="0">
                <a:solidFill>
                  <a:schemeClr val="tx1"/>
                </a:solidFill>
              </a:endParaRP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chemeClr val="bg1"/>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baseline="0" dirty="0">
                  <a:solidFill>
                    <a:schemeClr val="tx1"/>
                  </a:solidFill>
                </a:rPr>
                <a:t>Rehabilitación</a:t>
              </a:r>
              <a:endParaRPr lang="en-US" sz="2000" b="1" kern="1200" baseline="0" dirty="0">
                <a:solidFill>
                  <a:schemeClr val="tx1"/>
                </a:solidFill>
              </a:endParaRP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Síntomas</a:t>
              </a:r>
            </a:p>
            <a:p>
              <a:pPr marL="171450" lvl="1" indent="-171450" algn="l" defTabSz="711200">
                <a:lnSpc>
                  <a:spcPct val="90000"/>
                </a:lnSpc>
                <a:spcBef>
                  <a:spcPct val="0"/>
                </a:spcBef>
                <a:spcAft>
                  <a:spcPct val="15000"/>
                </a:spcAft>
                <a:buChar char="•"/>
              </a:pPr>
              <a:r>
                <a:rPr lang="es-US" sz="2000" b="1" kern="1200" dirty="0">
                  <a:solidFill>
                    <a:schemeClr val="tx1"/>
                  </a:solidFill>
                </a:rPr>
                <a:t>Signos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Terapia de reemplazo</a:t>
              </a:r>
            </a:p>
            <a:p>
              <a:pPr marL="171450" lvl="1" indent="-171450" algn="l" defTabSz="711200">
                <a:lnSpc>
                  <a:spcPct val="90000"/>
                </a:lnSpc>
                <a:spcBef>
                  <a:spcPct val="0"/>
                </a:spcBef>
                <a:spcAft>
                  <a:spcPct val="15000"/>
                </a:spcAft>
                <a:buChar char="•"/>
              </a:pPr>
              <a:r>
                <a:rPr lang="es-US" sz="2000" b="1" dirty="0">
                  <a:solidFill>
                    <a:schemeClr val="tx1"/>
                  </a:solidFill>
                </a:rPr>
                <a:t>Control del dolor</a:t>
              </a:r>
              <a:endParaRPr lang="es-US" sz="2000" b="1" kern="1200" dirty="0">
                <a:solidFill>
                  <a:schemeClr val="tx1"/>
                </a:solidFill>
              </a:endParaRP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Rango de movimiento</a:t>
              </a:r>
            </a:p>
            <a:p>
              <a:pPr marL="171450" lvl="1" indent="-171450" algn="l" defTabSz="711200">
                <a:lnSpc>
                  <a:spcPct val="90000"/>
                </a:lnSpc>
                <a:spcBef>
                  <a:spcPct val="0"/>
                </a:spcBef>
                <a:spcAft>
                  <a:spcPct val="15000"/>
                </a:spcAft>
                <a:buChar char="•"/>
              </a:pPr>
              <a:r>
                <a:rPr lang="es-US" sz="2000" b="1" kern="1200" dirty="0">
                  <a:solidFill>
                    <a:schemeClr val="tx1"/>
                  </a:solidFill>
                </a:rPr>
                <a:t>Función</a:t>
              </a:r>
              <a:endParaRPr lang="en-US" sz="2000" b="1" kern="1200" dirty="0">
                <a:solidFill>
                  <a:schemeClr val="tx1"/>
                </a:solidFill>
              </a:endParaRP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DD3A0E33-C559-4329-BABE-A7E1486438E1}"/>
              </a:ext>
            </a:extLst>
          </p:cNvPr>
          <p:cNvSpPr/>
          <p:nvPr/>
        </p:nvSpPr>
        <p:spPr>
          <a:xfrm>
            <a:off x="6340600" y="4119132"/>
            <a:ext cx="2396779"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RICE (reposo, hielo, compresión, elevación)</a:t>
            </a:r>
          </a:p>
          <a:p>
            <a:pPr marL="171450" lvl="1" indent="-171450" algn="l" defTabSz="711200">
              <a:lnSpc>
                <a:spcPct val="90000"/>
              </a:lnSpc>
              <a:spcBef>
                <a:spcPct val="0"/>
              </a:spcBef>
              <a:spcAft>
                <a:spcPct val="15000"/>
              </a:spcAft>
              <a:buChar char="•"/>
            </a:pPr>
            <a:r>
              <a:rPr lang="es-US" sz="2000" b="1" kern="1200" dirty="0">
                <a:solidFill>
                  <a:schemeClr val="tx1"/>
                </a:solidFill>
              </a:rPr>
              <a:t>Artrocéntesis</a:t>
            </a:r>
            <a:endParaRPr lang="en-US" sz="2000" b="1" kern="1200" dirty="0">
              <a:solidFill>
                <a:schemeClr val="tx1"/>
              </a:solidFill>
            </a:endParaRPr>
          </a:p>
        </p:txBody>
      </p:sp>
    </p:spTree>
    <p:extLst>
      <p:ext uri="{BB962C8B-B14F-4D97-AF65-F5344CB8AC3E}">
        <p14:creationId xmlns:p14="http://schemas.microsoft.com/office/powerpoint/2010/main" val="37477235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F9E7F2-8A51-944D-9B89-44C4FD5FF276}"/>
              </a:ext>
            </a:extLst>
          </p:cNvPr>
          <p:cNvPicPr>
            <a:picLocks noChangeAspect="1"/>
          </p:cNvPicPr>
          <p:nvPr/>
        </p:nvPicPr>
        <p:blipFill>
          <a:blip r:embed="rId3"/>
          <a:srcRect/>
          <a:stretch/>
        </p:blipFill>
        <p:spPr>
          <a:xfrm>
            <a:off x="4074742" y="1106862"/>
            <a:ext cx="4042511" cy="5217517"/>
          </a:xfrm>
          <a:prstGeom prst="rect">
            <a:avLst/>
          </a:prstGeom>
        </p:spPr>
      </p:pic>
      <p:sp>
        <p:nvSpPr>
          <p:cNvPr id="2" name="Title 1">
            <a:extLst>
              <a:ext uri="{FF2B5EF4-FFF2-40B4-BE49-F238E27FC236}">
                <a16:creationId xmlns:a16="http://schemas.microsoft.com/office/drawing/2014/main" id="{0F3FA7CA-25A6-4E52-AD19-9B794E7D92C0}"/>
              </a:ext>
            </a:extLst>
          </p:cNvPr>
          <p:cNvSpPr>
            <a:spLocks noGrp="1"/>
          </p:cNvSpPr>
          <p:nvPr>
            <p:ph type="title"/>
          </p:nvPr>
        </p:nvSpPr>
        <p:spPr>
          <a:xfrm>
            <a:off x="838199" y="225425"/>
            <a:ext cx="10755087" cy="1267709"/>
          </a:xfrm>
        </p:spPr>
        <p:txBody>
          <a:bodyPr vert="horz" lIns="91440" tIns="45720" rIns="91440" bIns="45720" rtlCol="0" anchor="ctr">
            <a:noAutofit/>
          </a:bodyPr>
          <a:lstStyle/>
          <a:p>
            <a:pPr>
              <a:lnSpc>
                <a:spcPct val="100000"/>
              </a:lnSpc>
            </a:pPr>
            <a:r>
              <a:rPr lang="es-US" dirty="0"/>
              <a:t>Guías de la FMH para el tratamiento de la hemofilia</a:t>
            </a:r>
            <a:endParaRPr lang="en-CA" dirty="0"/>
          </a:p>
        </p:txBody>
      </p:sp>
      <p:sp>
        <p:nvSpPr>
          <p:cNvPr id="6" name="Text Placeholder 5">
            <a:extLst>
              <a:ext uri="{FF2B5EF4-FFF2-40B4-BE49-F238E27FC236}">
                <a16:creationId xmlns:a16="http://schemas.microsoft.com/office/drawing/2014/main" id="{9AEF09F4-0E4B-421D-89A7-61BE5E96CF54}"/>
              </a:ext>
            </a:extLst>
          </p:cNvPr>
          <p:cNvSpPr>
            <a:spLocks noGrp="1"/>
          </p:cNvSpPr>
          <p:nvPr>
            <p:ph type="body" sz="quarter" idx="13"/>
          </p:nvPr>
        </p:nvSpPr>
        <p:spPr>
          <a:xfrm>
            <a:off x="838201" y="6356351"/>
            <a:ext cx="9925050" cy="365125"/>
          </a:xfrm>
        </p:spPr>
        <p:txBody>
          <a:bodyPr/>
          <a:lstStyle/>
          <a:p>
            <a:r>
              <a:rPr lang="es-US" sz="900" b="1" i="1" u="none" strike="noStrike" baseline="0" dirty="0"/>
              <a:t>Todas las recomendaciones están basadas en consenso.</a:t>
            </a:r>
          </a:p>
          <a:p>
            <a:r>
              <a:rPr lang="it-IT" sz="900" dirty="0"/>
              <a:t>Srivastava A et al. Haemophilia. 2020;26(Suppl 6):1–158. </a:t>
            </a:r>
          </a:p>
        </p:txBody>
      </p:sp>
    </p:spTree>
    <p:extLst>
      <p:ext uri="{BB962C8B-B14F-4D97-AF65-F5344CB8AC3E}">
        <p14:creationId xmlns:p14="http://schemas.microsoft.com/office/powerpoint/2010/main" val="4278045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19C-C928-4EBC-9733-2109760CC487}"/>
              </a:ext>
            </a:extLst>
          </p:cNvPr>
          <p:cNvSpPr>
            <a:spLocks noGrp="1"/>
          </p:cNvSpPr>
          <p:nvPr>
            <p:ph type="title"/>
          </p:nvPr>
        </p:nvSpPr>
        <p:spPr/>
        <p:txBody>
          <a:bodyPr>
            <a:noAutofit/>
          </a:bodyPr>
          <a:lstStyle/>
          <a:p>
            <a:pPr>
              <a:lnSpc>
                <a:spcPct val="100000"/>
              </a:lnSpc>
            </a:pPr>
            <a:r>
              <a:rPr lang="es-US" dirty="0"/>
              <a:t>Hemartrosis</a:t>
            </a:r>
            <a:br>
              <a:rPr lang="es-US" dirty="0"/>
            </a:br>
            <a:r>
              <a:rPr lang="es-US" dirty="0"/>
              <a:t>Terapias complementarias</a:t>
            </a:r>
          </a:p>
        </p:txBody>
      </p:sp>
      <p:sp>
        <p:nvSpPr>
          <p:cNvPr id="6" name="Content Placeholder 5">
            <a:extLst>
              <a:ext uri="{FF2B5EF4-FFF2-40B4-BE49-F238E27FC236}">
                <a16:creationId xmlns:a16="http://schemas.microsoft.com/office/drawing/2014/main" id="{FFD60100-6725-41D6-851E-D0474459236A}"/>
              </a:ext>
            </a:extLst>
          </p:cNvPr>
          <p:cNvSpPr>
            <a:spLocks noGrp="1"/>
          </p:cNvSpPr>
          <p:nvPr>
            <p:ph idx="1"/>
          </p:nvPr>
        </p:nvSpPr>
        <p:spPr/>
        <p:txBody>
          <a:bodyPr>
            <a:noAutofit/>
          </a:bodyPr>
          <a:lstStyle/>
          <a:p>
            <a:pPr algn="l"/>
            <a:r>
              <a:rPr lang="es-US" dirty="0"/>
              <a:t>Se ha demostrado que la aplicación de hielo reduce el dolor agudo.</a:t>
            </a:r>
          </a:p>
          <a:p>
            <a:pPr algn="l"/>
            <a:r>
              <a:rPr lang="es-US" b="0" i="0" u="none" strike="noStrike" baseline="0" dirty="0"/>
              <a:t>Dependiendo del sitio de la hemorragia articular, la elevación de la articulación afectada podría ayudar a reducir la inflamación.</a:t>
            </a:r>
          </a:p>
          <a:p>
            <a:pPr marL="0" indent="0" algn="l">
              <a:buNone/>
            </a:pPr>
            <a:r>
              <a:rPr lang="es-US" b="1" dirty="0">
                <a:solidFill>
                  <a:srgbClr val="008BB0"/>
                </a:solidFill>
              </a:rPr>
              <a:t>Recomendación 7.2.6 </a:t>
            </a:r>
            <a:br>
              <a:rPr lang="es-US" b="1" dirty="0">
                <a:solidFill>
                  <a:srgbClr val="008BB0"/>
                </a:solidFill>
              </a:rPr>
            </a:br>
            <a:r>
              <a:rPr lang="es-US" b="0" u="none" strike="noStrike" baseline="0" dirty="0"/>
              <a:t>Los pacientes con hemofilia con hemartrosis deberían recibir tratamiento mediante el método </a:t>
            </a:r>
            <a:r>
              <a:rPr lang="es-US" b="1" u="none" strike="noStrike" baseline="0" dirty="0"/>
              <a:t>RICE</a:t>
            </a:r>
            <a:r>
              <a:rPr lang="es-US" b="0" u="none" strike="noStrike" baseline="0" dirty="0"/>
              <a:t> (</a:t>
            </a:r>
            <a:r>
              <a:rPr lang="es-US" b="1" u="none" strike="noStrike" baseline="0" dirty="0"/>
              <a:t>R</a:t>
            </a:r>
            <a:r>
              <a:rPr lang="es-US" b="0" u="none" strike="noStrike" baseline="0" dirty="0"/>
              <a:t>eposo, </a:t>
            </a:r>
            <a:r>
              <a:rPr lang="es-US" dirty="0"/>
              <a:t>h</a:t>
            </a:r>
            <a:r>
              <a:rPr lang="es-US" b="1" dirty="0"/>
              <a:t>I</a:t>
            </a:r>
            <a:r>
              <a:rPr lang="es-US" dirty="0"/>
              <a:t>elo</a:t>
            </a:r>
            <a:r>
              <a:rPr lang="es-US" b="0" u="none" strike="noStrike" baseline="0" dirty="0"/>
              <a:t>, </a:t>
            </a:r>
            <a:r>
              <a:rPr lang="es-US" b="1" u="none" strike="noStrike" baseline="0" dirty="0"/>
              <a:t>C</a:t>
            </a:r>
            <a:r>
              <a:rPr lang="es-US" b="0" u="none" strike="noStrike" baseline="0" dirty="0"/>
              <a:t>ompresión y </a:t>
            </a:r>
            <a:r>
              <a:rPr lang="es-US" b="1" u="none" strike="noStrike" baseline="0" dirty="0"/>
              <a:t>E</a:t>
            </a:r>
            <a:r>
              <a:rPr lang="es-US" b="0" u="none" strike="noStrike" baseline="0" dirty="0"/>
              <a:t>levación), además de la terapia de  reemplazo con concentrado de factor de coagulación. </a:t>
            </a:r>
          </a:p>
        </p:txBody>
      </p:sp>
      <p:sp>
        <p:nvSpPr>
          <p:cNvPr id="3" name="Text Placeholder 2">
            <a:extLst>
              <a:ext uri="{FF2B5EF4-FFF2-40B4-BE49-F238E27FC236}">
                <a16:creationId xmlns:a16="http://schemas.microsoft.com/office/drawing/2014/main" id="{8488B5AD-ED9C-4826-9D5E-FA3608BB2109}"/>
              </a:ext>
            </a:extLst>
          </p:cNvPr>
          <p:cNvSpPr>
            <a:spLocks noGrp="1"/>
          </p:cNvSpPr>
          <p:nvPr>
            <p:ph type="body" sz="quarter" idx="13"/>
          </p:nvPr>
        </p:nvSpPr>
        <p:spPr/>
        <p:txBody>
          <a:bodyPr/>
          <a:lstStyle/>
          <a:p>
            <a:r>
              <a:rPr lang="es-US" dirty="0" err="1"/>
              <a:t>CFC</a:t>
            </a:r>
            <a:r>
              <a:rPr lang="es-US" dirty="0"/>
              <a:t>, concentrado de factor de coagulación.</a:t>
            </a:r>
          </a:p>
        </p:txBody>
      </p:sp>
      <p:sp>
        <p:nvSpPr>
          <p:cNvPr id="5" name="Content Placeholder 2">
            <a:extLst>
              <a:ext uri="{FF2B5EF4-FFF2-40B4-BE49-F238E27FC236}">
                <a16:creationId xmlns:a16="http://schemas.microsoft.com/office/drawing/2014/main" id="{49318BB4-6B5C-432A-ADE0-10CE61E8FDA9}"/>
              </a:ext>
            </a:extLst>
          </p:cNvPr>
          <p:cNvSpPr txBox="1">
            <a:spLocks/>
          </p:cNvSpPr>
          <p:nvPr/>
        </p:nvSpPr>
        <p:spPr>
          <a:xfrm>
            <a:off x="1076124" y="4621575"/>
            <a:ext cx="9687127" cy="1310675"/>
          </a:xfrm>
          <a:prstGeom prst="roundRect">
            <a:avLst>
              <a:gd name="adj" fmla="val 9847"/>
            </a:avLst>
          </a:prstGeom>
          <a:ln w="38100">
            <a:solidFill>
              <a:schemeClr val="accent1"/>
            </a:solidFill>
          </a:ln>
        </p:spPr>
        <p:txBody>
          <a:bodyPr vert="horz" lIns="274320" tIns="45720" rIns="274320" bIns="45720" rtlCol="0" anchor="ctr">
            <a:normAutofit lnSpcReduction="10000"/>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s-US" b="1" i="0" u="none" strike="noStrike" baseline="0" dirty="0">
                <a:solidFill>
                  <a:srgbClr val="008BB0"/>
                </a:solidFill>
              </a:rPr>
              <a:t>OBSERVACIÓN: </a:t>
            </a:r>
            <a:r>
              <a:rPr lang="es-US" i="0" u="none" strike="noStrike" baseline="0" dirty="0"/>
              <a:t>La FMH reconoce que, en algunas regiones del mundo, el método RICE podría ser el único tratamiento inicial disponible, o el mejor tratamiento disponible, en ausencia de un suministro adecuado de CFC u otros agentes hemostáticos.</a:t>
            </a:r>
            <a:endParaRPr lang="es-US" dirty="0"/>
          </a:p>
        </p:txBody>
      </p:sp>
    </p:spTree>
    <p:extLst>
      <p:ext uri="{BB962C8B-B14F-4D97-AF65-F5344CB8AC3E}">
        <p14:creationId xmlns:p14="http://schemas.microsoft.com/office/powerpoint/2010/main" val="16935466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4716D4-F4DC-45EF-A69F-9AA8C3782A69}"/>
              </a:ext>
            </a:extLst>
          </p:cNvPr>
          <p:cNvSpPr>
            <a:spLocks noGrp="1"/>
          </p:cNvSpPr>
          <p:nvPr>
            <p:ph type="title"/>
          </p:nvPr>
        </p:nvSpPr>
        <p:spPr/>
        <p:txBody>
          <a:bodyPr>
            <a:noAutofit/>
          </a:bodyPr>
          <a:lstStyle/>
          <a:p>
            <a:pPr>
              <a:lnSpc>
                <a:spcPct val="100000"/>
              </a:lnSpc>
            </a:pPr>
            <a:r>
              <a:rPr lang="es-US" dirty="0"/>
              <a:t>Hemartrosis</a:t>
            </a:r>
            <a:br>
              <a:rPr lang="es-US" dirty="0"/>
            </a:br>
            <a:r>
              <a:rPr lang="es-US" dirty="0"/>
              <a:t>Artrocéntesis </a:t>
            </a:r>
          </a:p>
        </p:txBody>
      </p:sp>
      <p:sp>
        <p:nvSpPr>
          <p:cNvPr id="8" name="Content Placeholder 7">
            <a:extLst>
              <a:ext uri="{FF2B5EF4-FFF2-40B4-BE49-F238E27FC236}">
                <a16:creationId xmlns:a16="http://schemas.microsoft.com/office/drawing/2014/main" id="{2B471E06-13E1-479D-86F1-0961C996BFBC}"/>
              </a:ext>
            </a:extLst>
          </p:cNvPr>
          <p:cNvSpPr>
            <a:spLocks noGrp="1"/>
          </p:cNvSpPr>
          <p:nvPr>
            <p:ph idx="1"/>
          </p:nvPr>
        </p:nvSpPr>
        <p:spPr>
          <a:xfrm>
            <a:off x="1071664" y="1555696"/>
            <a:ext cx="6204626" cy="2893168"/>
          </a:xfrm>
        </p:spPr>
        <p:txBody>
          <a:bodyPr/>
          <a:lstStyle/>
          <a:p>
            <a:pPr marL="0" indent="0">
              <a:buNone/>
            </a:pPr>
            <a:r>
              <a:rPr lang="es-US" b="1" dirty="0">
                <a:solidFill>
                  <a:srgbClr val="008BB0"/>
                </a:solidFill>
              </a:rPr>
              <a:t>Recomendación 7.2.11 </a:t>
            </a:r>
            <a:br>
              <a:rPr lang="es-US" b="1" dirty="0">
                <a:solidFill>
                  <a:srgbClr val="008BB0"/>
                </a:solidFill>
              </a:rPr>
            </a:br>
            <a:r>
              <a:rPr lang="es-US" dirty="0"/>
              <a:t>Para pacientes con hemofilia sin inhibidores, que reciben terapia de reemplazo con factor y que presentan hemorragia articular y dolor persistentes, </a:t>
            </a:r>
            <a:r>
              <a:rPr lang="es-US" b="1" dirty="0"/>
              <a:t>se recomienda la artrocéntesis solamente si hubiera una hemartrosis tensa y dolorosa o sospecha de infección</a:t>
            </a:r>
            <a:r>
              <a:rPr lang="es-US" dirty="0"/>
              <a:t>. No es aconsejable la artrocéntesis sistemática.</a:t>
            </a:r>
          </a:p>
        </p:txBody>
      </p:sp>
      <p:sp>
        <p:nvSpPr>
          <p:cNvPr id="10" name="Text Placeholder 9">
            <a:extLst>
              <a:ext uri="{FF2B5EF4-FFF2-40B4-BE49-F238E27FC236}">
                <a16:creationId xmlns:a16="http://schemas.microsoft.com/office/drawing/2014/main" id="{A7A3D06A-C4A2-45B1-BF91-3F1CD3761EB6}"/>
              </a:ext>
            </a:extLst>
          </p:cNvPr>
          <p:cNvSpPr>
            <a:spLocks noGrp="1"/>
          </p:cNvSpPr>
          <p:nvPr>
            <p:ph type="body" sz="quarter" idx="13"/>
          </p:nvPr>
        </p:nvSpPr>
        <p:spPr/>
        <p:txBody>
          <a:bodyPr/>
          <a:lstStyle/>
          <a:p>
            <a:endParaRPr lang="en-CA" dirty="0"/>
          </a:p>
        </p:txBody>
      </p:sp>
      <p:pic>
        <p:nvPicPr>
          <p:cNvPr id="7" name="Picture 6" descr="A person in a green room&#10;&#10;Description automatically generated">
            <a:extLst>
              <a:ext uri="{FF2B5EF4-FFF2-40B4-BE49-F238E27FC236}">
                <a16:creationId xmlns:a16="http://schemas.microsoft.com/office/drawing/2014/main" id="{F8E63429-B856-344F-B785-A470C5DCBE07}"/>
              </a:ext>
            </a:extLst>
          </p:cNvPr>
          <p:cNvPicPr>
            <a:picLocks noChangeAspect="1"/>
          </p:cNvPicPr>
          <p:nvPr/>
        </p:nvPicPr>
        <p:blipFill>
          <a:blip r:embed="rId2"/>
          <a:stretch>
            <a:fillRect/>
          </a:stretch>
        </p:blipFill>
        <p:spPr>
          <a:xfrm>
            <a:off x="7449649" y="1447800"/>
            <a:ext cx="3458050" cy="3108960"/>
          </a:xfrm>
          <a:prstGeom prst="roundRect">
            <a:avLst/>
          </a:prstGeom>
        </p:spPr>
      </p:pic>
      <p:sp>
        <p:nvSpPr>
          <p:cNvPr id="12" name="Content Placeholder 2">
            <a:extLst>
              <a:ext uri="{FF2B5EF4-FFF2-40B4-BE49-F238E27FC236}">
                <a16:creationId xmlns:a16="http://schemas.microsoft.com/office/drawing/2014/main" id="{F38FAECC-D6F4-4636-A438-5918879A4686}"/>
              </a:ext>
            </a:extLst>
          </p:cNvPr>
          <p:cNvSpPr txBox="1">
            <a:spLocks/>
          </p:cNvSpPr>
          <p:nvPr/>
        </p:nvSpPr>
        <p:spPr>
          <a:xfrm>
            <a:off x="838200" y="4909576"/>
            <a:ext cx="9200745" cy="1069483"/>
          </a:xfrm>
          <a:prstGeom prst="roundRect">
            <a:avLst>
              <a:gd name="adj" fmla="val 9847"/>
            </a:avLst>
          </a:prstGeom>
          <a:ln w="38100">
            <a:solidFill>
              <a:schemeClr val="accent1"/>
            </a:solidFill>
          </a:ln>
        </p:spPr>
        <p:txBody>
          <a:bodyPr vert="horz" lIns="274320" tIns="45720" rIns="274320" bIns="45720" rtlCol="0" anchor="ctr">
            <a:normAutofit/>
          </a:bodyPr>
          <a:lstStyle>
            <a:lvl1pPr marL="228600" indent="-228600" algn="l" defTabSz="914400" rtl="0" eaLnBrk="1" latinLnBrk="0" hangingPunct="1">
              <a:lnSpc>
                <a:spcPct val="90000"/>
              </a:lnSpc>
              <a:spcBef>
                <a:spcPts val="1800"/>
              </a:spcBef>
              <a:buClr>
                <a:srgbClr val="642566"/>
              </a:buClr>
              <a:buFont typeface="Arial" panose="020B0604020202020204" pitchFamily="34" charset="0"/>
              <a:buChar char="•"/>
              <a:defRPr sz="2000" kern="1200">
                <a:solidFill>
                  <a:schemeClr val="tx1"/>
                </a:solidFill>
                <a:latin typeface="+mj-lt"/>
                <a:ea typeface="+mn-ea"/>
                <a:cs typeface="+mn-cs"/>
              </a:defRPr>
            </a:lvl1pPr>
            <a:lvl2pPr marL="685800" indent="-228600" algn="l" defTabSz="914400" rtl="0" eaLnBrk="1" latinLnBrk="0" hangingPunct="1">
              <a:lnSpc>
                <a:spcPct val="90000"/>
              </a:lnSpc>
              <a:spcBef>
                <a:spcPts val="500"/>
              </a:spcBef>
              <a:buClr>
                <a:srgbClr val="642566"/>
              </a:buClr>
              <a:buFont typeface="Arial" panose="020B0604020202020204" pitchFamily="34" charset="0"/>
              <a:buChar char="•"/>
              <a:defRPr sz="1800" kern="1200">
                <a:solidFill>
                  <a:schemeClr val="tx1"/>
                </a:solidFill>
                <a:latin typeface="+mj-lt"/>
                <a:ea typeface="+mn-ea"/>
                <a:cs typeface="+mn-cs"/>
              </a:defRPr>
            </a:lvl2pPr>
            <a:lvl3pPr marL="1143000" indent="-228600" algn="l" defTabSz="914400" rtl="0" eaLnBrk="1" latinLnBrk="0" hangingPunct="1">
              <a:lnSpc>
                <a:spcPct val="90000"/>
              </a:lnSpc>
              <a:spcBef>
                <a:spcPts val="500"/>
              </a:spcBef>
              <a:buClr>
                <a:srgbClr val="642566"/>
              </a:buClr>
              <a:buFont typeface="Arial" panose="020B0604020202020204" pitchFamily="34" charset="0"/>
              <a:buChar char="•"/>
              <a:defRPr sz="1600" kern="1200">
                <a:solidFill>
                  <a:schemeClr val="tx1"/>
                </a:solidFill>
                <a:latin typeface="+mj-lt"/>
                <a:ea typeface="+mn-ea"/>
                <a:cs typeface="+mn-cs"/>
              </a:defRPr>
            </a:lvl3pPr>
            <a:lvl4pPr marL="16002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4pPr>
            <a:lvl5pPr marL="2057400" indent="-228600" algn="l" defTabSz="914400" rtl="0" eaLnBrk="1" latinLnBrk="0" hangingPunct="1">
              <a:lnSpc>
                <a:spcPct val="90000"/>
              </a:lnSpc>
              <a:spcBef>
                <a:spcPts val="500"/>
              </a:spcBef>
              <a:buClr>
                <a:srgbClr val="642566"/>
              </a:buClr>
              <a:buFont typeface="Arial" panose="020B0604020202020204" pitchFamily="34" charset="0"/>
              <a:buChar char="•"/>
              <a:defRPr sz="1400" kern="1200">
                <a:solidFill>
                  <a:schemeClr val="tx1"/>
                </a:solidFill>
                <a:latin typeface="+mj-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Font typeface="Arial" panose="020B0604020202020204" pitchFamily="34" charset="0"/>
              <a:buNone/>
            </a:pPr>
            <a:r>
              <a:rPr lang="es-US" b="1" dirty="0">
                <a:solidFill>
                  <a:srgbClr val="008BB0"/>
                </a:solidFill>
              </a:rPr>
              <a:t>OBSERVACIÓN</a:t>
            </a:r>
            <a:r>
              <a:rPr lang="es-US" sz="2000" b="1" dirty="0">
                <a:solidFill>
                  <a:srgbClr val="008BB0"/>
                </a:solidFill>
              </a:rPr>
              <a:t>:</a:t>
            </a:r>
            <a:r>
              <a:rPr lang="es-US" sz="2000" b="1" dirty="0"/>
              <a:t> </a:t>
            </a:r>
            <a:r>
              <a:rPr lang="es-US" sz="2000" dirty="0"/>
              <a:t>En muchos entornos de salud, la artrocéntesis no es una práctica habitual debido al miedo de introducción de infección </a:t>
            </a:r>
            <a:r>
              <a:rPr lang="es-US" dirty="0"/>
              <a:t>intraarticular</a:t>
            </a:r>
            <a:r>
              <a:rPr lang="es-US" sz="2000" dirty="0"/>
              <a:t>.</a:t>
            </a:r>
            <a:endParaRPr lang="es-US" sz="3200" dirty="0"/>
          </a:p>
        </p:txBody>
      </p:sp>
    </p:spTree>
    <p:extLst>
      <p:ext uri="{BB962C8B-B14F-4D97-AF65-F5344CB8AC3E}">
        <p14:creationId xmlns:p14="http://schemas.microsoft.com/office/powerpoint/2010/main" val="7526202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5" name="Straight Connector 34">
            <a:extLst>
              <a:ext uri="{FF2B5EF4-FFF2-40B4-BE49-F238E27FC236}">
                <a16:creationId xmlns:a16="http://schemas.microsoft.com/office/drawing/2014/main" id="{41FBE299-F5FE-40BA-8B3B-4CB5AA17FB5C}"/>
              </a:ext>
            </a:extLst>
          </p:cNvPr>
          <p:cNvCxnSpPr>
            <a:cxnSpLocks/>
          </p:cNvCxnSpPr>
          <p:nvPr/>
        </p:nvCxnSpPr>
        <p:spPr>
          <a:xfrm>
            <a:off x="4659115" y="3134495"/>
            <a:ext cx="0" cy="736600"/>
          </a:xfrm>
          <a:prstGeom prst="line">
            <a:avLst/>
          </a:prstGeom>
          <a:ln w="22225">
            <a:solidFill>
              <a:srgbClr val="64256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1AA5EB79-6884-4E57-B678-AA670EA4B644}"/>
              </a:ext>
            </a:extLst>
          </p:cNvPr>
          <p:cNvCxnSpPr>
            <a:cxnSpLocks/>
          </p:cNvCxnSpPr>
          <p:nvPr/>
        </p:nvCxnSpPr>
        <p:spPr>
          <a:xfrm>
            <a:off x="10420578" y="3124200"/>
            <a:ext cx="0" cy="736600"/>
          </a:xfrm>
          <a:prstGeom prst="line">
            <a:avLst/>
          </a:prstGeom>
          <a:ln w="22225">
            <a:solidFill>
              <a:srgbClr val="719500"/>
            </a:solidFill>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9DC892F5-6DD1-4BCC-ACE8-AF78B79D956C}"/>
              </a:ext>
            </a:extLst>
          </p:cNvPr>
          <p:cNvCxnSpPr>
            <a:cxnSpLocks/>
          </p:cNvCxnSpPr>
          <p:nvPr/>
        </p:nvCxnSpPr>
        <p:spPr>
          <a:xfrm>
            <a:off x="7532742" y="3186157"/>
            <a:ext cx="0" cy="736600"/>
          </a:xfrm>
          <a:prstGeom prst="line">
            <a:avLst/>
          </a:prstGeom>
          <a:ln w="22225">
            <a:solidFill>
              <a:srgbClr val="FDB913"/>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s-US" dirty="0"/>
              <a:t>Tratamiento de hemartrosis</a:t>
            </a:r>
            <a:endParaRPr lang="en-ZA" dirty="0"/>
          </a:p>
        </p:txBody>
      </p:sp>
      <p:sp>
        <p:nvSpPr>
          <p:cNvPr id="5" name="Text Placeholder 4">
            <a:extLst>
              <a:ext uri="{FF2B5EF4-FFF2-40B4-BE49-F238E27FC236}">
                <a16:creationId xmlns:a16="http://schemas.microsoft.com/office/drawing/2014/main" id="{8EA76F40-3521-4D44-A3A8-B006105EB32E}"/>
              </a:ext>
            </a:extLst>
          </p:cNvPr>
          <p:cNvSpPr>
            <a:spLocks noGrp="1"/>
          </p:cNvSpPr>
          <p:nvPr>
            <p:ph type="body" sz="quarter" idx="13"/>
          </p:nvPr>
        </p:nvSpPr>
        <p:spPr/>
        <p:txBody>
          <a:bodyPr/>
          <a:lstStyle/>
          <a:p>
            <a:r>
              <a:rPr lang="es-US" dirty="0"/>
              <a:t>RICE, reposo, hielo, compresión, elevación.</a:t>
            </a:r>
          </a:p>
        </p:txBody>
      </p:sp>
      <p:grpSp>
        <p:nvGrpSpPr>
          <p:cNvPr id="29" name="Group 28">
            <a:extLst>
              <a:ext uri="{FF2B5EF4-FFF2-40B4-BE49-F238E27FC236}">
                <a16:creationId xmlns:a16="http://schemas.microsoft.com/office/drawing/2014/main" id="{336246C4-90AD-4FDE-A891-004E45EBA4BD}"/>
              </a:ext>
            </a:extLst>
          </p:cNvPr>
          <p:cNvGrpSpPr/>
          <p:nvPr/>
        </p:nvGrpSpPr>
        <p:grpSpPr>
          <a:xfrm>
            <a:off x="783602" y="1598883"/>
            <a:ext cx="10616327" cy="3880465"/>
            <a:chOff x="783602" y="1598883"/>
            <a:chExt cx="10616327" cy="3880465"/>
          </a:xfrm>
        </p:grpSpPr>
        <p:cxnSp>
          <p:nvCxnSpPr>
            <p:cNvPr id="22" name="Straight Connector 21">
              <a:extLst>
                <a:ext uri="{FF2B5EF4-FFF2-40B4-BE49-F238E27FC236}">
                  <a16:creationId xmlns:a16="http://schemas.microsoft.com/office/drawing/2014/main" id="{81CE5BFA-7476-40CE-B7B2-5C6C656E71B6}"/>
                </a:ext>
              </a:extLst>
            </p:cNvPr>
            <p:cNvCxnSpPr>
              <a:cxnSpLocks/>
            </p:cNvCxnSpPr>
            <p:nvPr/>
          </p:nvCxnSpPr>
          <p:spPr>
            <a:xfrm>
              <a:off x="1804402" y="3187700"/>
              <a:ext cx="0" cy="736600"/>
            </a:xfrm>
            <a:prstGeom prst="line">
              <a:avLst/>
            </a:prstGeom>
            <a:ln w="22225">
              <a:solidFill>
                <a:srgbClr val="008BB0"/>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C792E0CB-B2B4-42E5-AAE1-9C8C73396B79}"/>
                </a:ext>
              </a:extLst>
            </p:cNvPr>
            <p:cNvSpPr/>
            <p:nvPr/>
          </p:nvSpPr>
          <p:spPr>
            <a:xfrm>
              <a:off x="783602" y="1598883"/>
              <a:ext cx="2041601" cy="2039112"/>
            </a:xfrm>
            <a:prstGeom prst="ellipse">
              <a:avLst/>
            </a:prstGeom>
            <a:solidFill>
              <a:schemeClr val="bg1"/>
            </a:solidFill>
            <a:ln w="38100">
              <a:solidFill>
                <a:srgbClr val="008BB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Diagnóstico</a:t>
              </a:r>
            </a:p>
            <a:p>
              <a:pPr marL="0" lvl="0" indent="0" algn="ctr" defTabSz="889000">
                <a:lnSpc>
                  <a:spcPct val="90000"/>
                </a:lnSpc>
                <a:spcBef>
                  <a:spcPct val="0"/>
                </a:spcBef>
                <a:spcAft>
                  <a:spcPct val="35000"/>
                </a:spcAft>
                <a:buNone/>
              </a:pPr>
              <a:r>
                <a:rPr lang="es-US" sz="2000" b="1" kern="1200" dirty="0">
                  <a:solidFill>
                    <a:schemeClr val="tx1"/>
                  </a:solidFill>
                </a:rPr>
                <a:t>precoz</a:t>
              </a:r>
              <a:endParaRPr lang="en-US" sz="2000" b="1" kern="1200" dirty="0">
                <a:solidFill>
                  <a:schemeClr val="tx1"/>
                </a:solidFill>
              </a:endParaRPr>
            </a:p>
          </p:txBody>
        </p:sp>
        <p:sp>
          <p:nvSpPr>
            <p:cNvPr id="12" name="Oval 11">
              <a:extLst>
                <a:ext uri="{FF2B5EF4-FFF2-40B4-BE49-F238E27FC236}">
                  <a16:creationId xmlns:a16="http://schemas.microsoft.com/office/drawing/2014/main" id="{026E4B67-5418-4CEC-AD12-1BACC64A1C42}"/>
                </a:ext>
              </a:extLst>
            </p:cNvPr>
            <p:cNvSpPr/>
            <p:nvPr/>
          </p:nvSpPr>
          <p:spPr>
            <a:xfrm>
              <a:off x="6500084" y="1598883"/>
              <a:ext cx="2041601" cy="2039112"/>
            </a:xfrm>
            <a:prstGeom prst="ellipse">
              <a:avLst/>
            </a:prstGeom>
            <a:solidFill>
              <a:schemeClr val="bg1"/>
            </a:solidFill>
            <a:ln w="38100">
              <a:solidFill>
                <a:srgbClr val="FDB913"/>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Terapia </a:t>
              </a:r>
            </a:p>
            <a:p>
              <a:pPr marL="0" lvl="0" indent="0" algn="ctr" defTabSz="889000">
                <a:lnSpc>
                  <a:spcPct val="90000"/>
                </a:lnSpc>
                <a:spcBef>
                  <a:spcPct val="0"/>
                </a:spcBef>
                <a:spcAft>
                  <a:spcPct val="35000"/>
                </a:spcAft>
                <a:buNone/>
              </a:pPr>
              <a:r>
                <a:rPr lang="es-US" sz="2000" b="1" kern="1200" dirty="0">
                  <a:solidFill>
                    <a:schemeClr val="tx1"/>
                  </a:solidFill>
                </a:rPr>
                <a:t>complementaria</a:t>
              </a:r>
              <a:endParaRPr lang="en-US" sz="2000" b="1" kern="1200" dirty="0">
                <a:solidFill>
                  <a:schemeClr val="tx1"/>
                </a:solidFill>
              </a:endParaRPr>
            </a:p>
          </p:txBody>
        </p:sp>
        <p:sp>
          <p:nvSpPr>
            <p:cNvPr id="14" name="Oval 13">
              <a:extLst>
                <a:ext uri="{FF2B5EF4-FFF2-40B4-BE49-F238E27FC236}">
                  <a16:creationId xmlns:a16="http://schemas.microsoft.com/office/drawing/2014/main" id="{1B1A98C6-0555-4384-905F-03DEB86F780B}"/>
                </a:ext>
              </a:extLst>
            </p:cNvPr>
            <p:cNvSpPr/>
            <p:nvPr/>
          </p:nvSpPr>
          <p:spPr>
            <a:xfrm>
              <a:off x="9358328" y="1598883"/>
              <a:ext cx="2041601" cy="2039112"/>
            </a:xfrm>
            <a:prstGeom prst="ellipse">
              <a:avLst/>
            </a:prstGeom>
            <a:solidFill>
              <a:srgbClr val="719500"/>
            </a:solidFill>
            <a:ln w="38100">
              <a:solidFill>
                <a:srgbClr val="719500"/>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baseline="0" dirty="0">
                  <a:solidFill>
                    <a:schemeClr val="bg1"/>
                  </a:solidFill>
                </a:rPr>
                <a:t>Rehabilitación</a:t>
              </a:r>
              <a:endParaRPr lang="en-US" sz="2000" b="1" kern="1200" baseline="0" dirty="0">
                <a:solidFill>
                  <a:schemeClr val="bg1"/>
                </a:solidFill>
              </a:endParaRPr>
            </a:p>
          </p:txBody>
        </p:sp>
        <p:sp>
          <p:nvSpPr>
            <p:cNvPr id="15" name="Rectangle 14">
              <a:extLst>
                <a:ext uri="{FF2B5EF4-FFF2-40B4-BE49-F238E27FC236}">
                  <a16:creationId xmlns:a16="http://schemas.microsoft.com/office/drawing/2014/main" id="{30F70228-55D5-468D-A199-6B27C53E160B}"/>
                </a:ext>
              </a:extLst>
            </p:cNvPr>
            <p:cNvSpPr/>
            <p:nvPr/>
          </p:nvSpPr>
          <p:spPr>
            <a:xfrm>
              <a:off x="838199"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Síntomas</a:t>
              </a:r>
            </a:p>
            <a:p>
              <a:pPr marL="171450" lvl="1" indent="-171450" algn="l" defTabSz="711200">
                <a:lnSpc>
                  <a:spcPct val="90000"/>
                </a:lnSpc>
                <a:spcBef>
                  <a:spcPct val="0"/>
                </a:spcBef>
                <a:spcAft>
                  <a:spcPct val="15000"/>
                </a:spcAft>
                <a:buChar char="•"/>
              </a:pPr>
              <a:r>
                <a:rPr lang="es-US" sz="2000" b="1" kern="1200" dirty="0">
                  <a:solidFill>
                    <a:schemeClr val="tx1"/>
                  </a:solidFill>
                </a:rPr>
                <a:t>Signos</a:t>
              </a:r>
            </a:p>
          </p:txBody>
        </p:sp>
        <p:sp>
          <p:nvSpPr>
            <p:cNvPr id="16" name="Rectangle 15">
              <a:extLst>
                <a:ext uri="{FF2B5EF4-FFF2-40B4-BE49-F238E27FC236}">
                  <a16:creationId xmlns:a16="http://schemas.microsoft.com/office/drawing/2014/main" id="{D72FD038-1657-43EF-8E12-560DEB1E194A}"/>
                </a:ext>
              </a:extLst>
            </p:cNvPr>
            <p:cNvSpPr/>
            <p:nvPr/>
          </p:nvSpPr>
          <p:spPr>
            <a:xfrm>
              <a:off x="3641842"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Terapia de reemplazo</a:t>
              </a:r>
            </a:p>
            <a:p>
              <a:pPr marL="171450" lvl="1" indent="-171450" algn="l" defTabSz="711200">
                <a:lnSpc>
                  <a:spcPct val="90000"/>
                </a:lnSpc>
                <a:spcBef>
                  <a:spcPct val="0"/>
                </a:spcBef>
                <a:spcAft>
                  <a:spcPct val="15000"/>
                </a:spcAft>
                <a:buChar char="•"/>
              </a:pPr>
              <a:r>
                <a:rPr lang="es-US" sz="2000" b="1" dirty="0">
                  <a:solidFill>
                    <a:schemeClr val="tx1"/>
                  </a:solidFill>
                </a:rPr>
                <a:t>Control del dolor</a:t>
              </a:r>
              <a:endParaRPr lang="es-US" sz="2000" b="1" kern="1200" dirty="0">
                <a:solidFill>
                  <a:schemeClr val="tx1"/>
                </a:solidFill>
              </a:endParaRPr>
            </a:p>
          </p:txBody>
        </p:sp>
        <p:sp>
          <p:nvSpPr>
            <p:cNvPr id="18" name="Rectangle 17">
              <a:extLst>
                <a:ext uri="{FF2B5EF4-FFF2-40B4-BE49-F238E27FC236}">
                  <a16:creationId xmlns:a16="http://schemas.microsoft.com/office/drawing/2014/main" id="{487389BA-5605-4A14-8F88-7680DF25FAD9}"/>
                </a:ext>
              </a:extLst>
            </p:cNvPr>
            <p:cNvSpPr/>
            <p:nvPr/>
          </p:nvSpPr>
          <p:spPr>
            <a:xfrm>
              <a:off x="9312197" y="4119132"/>
              <a:ext cx="2041601"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Rango de movimiento</a:t>
              </a:r>
            </a:p>
            <a:p>
              <a:pPr marL="171450" lvl="1" indent="-171450" algn="l" defTabSz="711200">
                <a:lnSpc>
                  <a:spcPct val="90000"/>
                </a:lnSpc>
                <a:spcBef>
                  <a:spcPct val="0"/>
                </a:spcBef>
                <a:spcAft>
                  <a:spcPct val="15000"/>
                </a:spcAft>
                <a:buChar char="•"/>
              </a:pPr>
              <a:r>
                <a:rPr lang="es-US" sz="2000" b="1" kern="1200" dirty="0">
                  <a:solidFill>
                    <a:schemeClr val="tx1"/>
                  </a:solidFill>
                </a:rPr>
                <a:t>Función</a:t>
              </a:r>
              <a:endParaRPr lang="en-US" sz="2000" b="1" kern="1200" dirty="0">
                <a:solidFill>
                  <a:schemeClr val="tx1"/>
                </a:solidFill>
              </a:endParaRPr>
            </a:p>
          </p:txBody>
        </p:sp>
        <p:cxnSp>
          <p:nvCxnSpPr>
            <p:cNvPr id="25" name="Straight Arrow Connector 24">
              <a:extLst>
                <a:ext uri="{FF2B5EF4-FFF2-40B4-BE49-F238E27FC236}">
                  <a16:creationId xmlns:a16="http://schemas.microsoft.com/office/drawing/2014/main" id="{BC6983AB-B867-4222-A99F-C43FF7AC4745}"/>
                </a:ext>
              </a:extLst>
            </p:cNvPr>
            <p:cNvCxnSpPr>
              <a:cxnSpLocks/>
            </p:cNvCxnSpPr>
            <p:nvPr/>
          </p:nvCxnSpPr>
          <p:spPr>
            <a:xfrm>
              <a:off x="2987401"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11F9E490-68F0-4D20-8A6C-591D0E7FFB99}"/>
                </a:ext>
              </a:extLst>
            </p:cNvPr>
            <p:cNvCxnSpPr>
              <a:cxnSpLocks/>
            </p:cNvCxnSpPr>
            <p:nvPr/>
          </p:nvCxnSpPr>
          <p:spPr>
            <a:xfrm>
              <a:off x="5845642"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8749B78-8C86-495C-82A3-6DB4E08AE332}"/>
                </a:ext>
              </a:extLst>
            </p:cNvPr>
            <p:cNvCxnSpPr>
              <a:cxnSpLocks/>
            </p:cNvCxnSpPr>
            <p:nvPr/>
          </p:nvCxnSpPr>
          <p:spPr>
            <a:xfrm>
              <a:off x="8703883" y="2618439"/>
              <a:ext cx="492244"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sp>
          <p:nvSpPr>
            <p:cNvPr id="10" name="Oval 9">
              <a:extLst>
                <a:ext uri="{FF2B5EF4-FFF2-40B4-BE49-F238E27FC236}">
                  <a16:creationId xmlns:a16="http://schemas.microsoft.com/office/drawing/2014/main" id="{34AC8247-8B4E-4EE7-8AF3-E43479FA0102}"/>
                </a:ext>
              </a:extLst>
            </p:cNvPr>
            <p:cNvSpPr/>
            <p:nvPr/>
          </p:nvSpPr>
          <p:spPr>
            <a:xfrm>
              <a:off x="3641843" y="1598883"/>
              <a:ext cx="2041601" cy="2039112"/>
            </a:xfrm>
            <a:prstGeom prst="ellipse">
              <a:avLst/>
            </a:prstGeom>
            <a:solidFill>
              <a:schemeClr val="bg1"/>
            </a:solidFill>
            <a:ln w="38100">
              <a:solidFill>
                <a:srgbClr val="642566"/>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r>
                <a:rPr lang="es-US" sz="2000" b="1" kern="1200" dirty="0">
                  <a:solidFill>
                    <a:schemeClr val="tx1"/>
                  </a:solidFill>
                </a:rPr>
                <a:t>Tratamiento</a:t>
              </a:r>
            </a:p>
            <a:p>
              <a:pPr marL="0" lvl="0" indent="0" algn="ctr" defTabSz="889000">
                <a:lnSpc>
                  <a:spcPct val="90000"/>
                </a:lnSpc>
                <a:spcBef>
                  <a:spcPct val="0"/>
                </a:spcBef>
                <a:spcAft>
                  <a:spcPct val="35000"/>
                </a:spcAft>
                <a:buNone/>
              </a:pPr>
              <a:r>
                <a:rPr lang="es-US" sz="2000" b="1" kern="1200" dirty="0">
                  <a:solidFill>
                    <a:schemeClr val="tx1"/>
                  </a:solidFill>
                </a:rPr>
                <a:t>precoz</a:t>
              </a:r>
            </a:p>
          </p:txBody>
        </p:sp>
      </p:grpSp>
      <p:sp>
        <p:nvSpPr>
          <p:cNvPr id="26" name="Oval 25">
            <a:extLst>
              <a:ext uri="{FF2B5EF4-FFF2-40B4-BE49-F238E27FC236}">
                <a16:creationId xmlns:a16="http://schemas.microsoft.com/office/drawing/2014/main" id="{662F412F-489A-4927-8478-E27F97A6A572}"/>
              </a:ext>
            </a:extLst>
          </p:cNvPr>
          <p:cNvSpPr/>
          <p:nvPr/>
        </p:nvSpPr>
        <p:spPr>
          <a:xfrm>
            <a:off x="1691636" y="3796119"/>
            <a:ext cx="225520" cy="237742"/>
          </a:xfrm>
          <a:prstGeom prst="ellipse">
            <a:avLst/>
          </a:prstGeom>
          <a:solidFill>
            <a:srgbClr val="008BB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6" name="Oval 35">
            <a:extLst>
              <a:ext uri="{FF2B5EF4-FFF2-40B4-BE49-F238E27FC236}">
                <a16:creationId xmlns:a16="http://schemas.microsoft.com/office/drawing/2014/main" id="{99F25ADE-8681-4A4A-9E6A-AC8515D14145}"/>
              </a:ext>
            </a:extLst>
          </p:cNvPr>
          <p:cNvSpPr/>
          <p:nvPr/>
        </p:nvSpPr>
        <p:spPr>
          <a:xfrm>
            <a:off x="4546935" y="3793947"/>
            <a:ext cx="225520" cy="237742"/>
          </a:xfrm>
          <a:prstGeom prst="ellipse">
            <a:avLst/>
          </a:prstGeom>
          <a:solidFill>
            <a:srgbClr val="642566"/>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7" name="Oval 36">
            <a:extLst>
              <a:ext uri="{FF2B5EF4-FFF2-40B4-BE49-F238E27FC236}">
                <a16:creationId xmlns:a16="http://schemas.microsoft.com/office/drawing/2014/main" id="{570C8992-7246-45F9-9210-4D6070488992}"/>
              </a:ext>
            </a:extLst>
          </p:cNvPr>
          <p:cNvSpPr/>
          <p:nvPr/>
        </p:nvSpPr>
        <p:spPr>
          <a:xfrm>
            <a:off x="7421971" y="3796119"/>
            <a:ext cx="225520" cy="237742"/>
          </a:xfrm>
          <a:prstGeom prst="ellipse">
            <a:avLst/>
          </a:prstGeom>
          <a:solidFill>
            <a:srgbClr val="FDB91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38" name="Oval 37">
            <a:extLst>
              <a:ext uri="{FF2B5EF4-FFF2-40B4-BE49-F238E27FC236}">
                <a16:creationId xmlns:a16="http://schemas.microsoft.com/office/drawing/2014/main" id="{E8A1FC41-1EA4-4181-993A-110E39448F67}"/>
              </a:ext>
            </a:extLst>
          </p:cNvPr>
          <p:cNvSpPr/>
          <p:nvPr/>
        </p:nvSpPr>
        <p:spPr>
          <a:xfrm>
            <a:off x="10307551" y="3793947"/>
            <a:ext cx="225520" cy="237742"/>
          </a:xfrm>
          <a:prstGeom prst="ellipse">
            <a:avLst/>
          </a:prstGeom>
          <a:solidFill>
            <a:srgbClr val="7195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none" lIns="0" tIns="131208" rIns="0" bIns="131208" numCol="1" spcCol="1270" anchor="ctr" anchorCtr="0">
            <a:noAutofit/>
          </a:bodyPr>
          <a:lstStyle/>
          <a:p>
            <a:pPr marL="0" lvl="0" indent="0" algn="ctr" defTabSz="889000">
              <a:lnSpc>
                <a:spcPct val="90000"/>
              </a:lnSpc>
              <a:spcBef>
                <a:spcPct val="0"/>
              </a:spcBef>
              <a:spcAft>
                <a:spcPct val="35000"/>
              </a:spcAft>
              <a:buNone/>
            </a:pPr>
            <a:endParaRPr lang="en-US" sz="2000" b="1" kern="1200" dirty="0"/>
          </a:p>
        </p:txBody>
      </p:sp>
      <p:sp>
        <p:nvSpPr>
          <p:cNvPr id="24" name="Rectangle 23">
            <a:extLst>
              <a:ext uri="{FF2B5EF4-FFF2-40B4-BE49-F238E27FC236}">
                <a16:creationId xmlns:a16="http://schemas.microsoft.com/office/drawing/2014/main" id="{A3D5ECB9-C3CA-4C79-9EF9-5E044F91662C}"/>
              </a:ext>
            </a:extLst>
          </p:cNvPr>
          <p:cNvSpPr/>
          <p:nvPr/>
        </p:nvSpPr>
        <p:spPr>
          <a:xfrm>
            <a:off x="6340600" y="4119132"/>
            <a:ext cx="2396779" cy="1360216"/>
          </a:xfrm>
          <a:prstGeom prst="rect">
            <a:avLst/>
          </a:prstGeom>
          <a:solidFill>
            <a:schemeClr val="bg1"/>
          </a:solidFill>
          <a:ln>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31208" tIns="131208" rIns="131208" bIns="131208" numCol="1" spcCol="1270" anchor="t" anchorCtr="0">
            <a:noAutofit/>
          </a:bodyPr>
          <a:lstStyle/>
          <a:p>
            <a:pPr marL="171450" lvl="1" indent="-171450" algn="l" defTabSz="711200">
              <a:lnSpc>
                <a:spcPct val="90000"/>
              </a:lnSpc>
              <a:spcBef>
                <a:spcPct val="0"/>
              </a:spcBef>
              <a:spcAft>
                <a:spcPct val="15000"/>
              </a:spcAft>
              <a:buChar char="•"/>
            </a:pPr>
            <a:r>
              <a:rPr lang="es-US" sz="2000" b="1" kern="1200" dirty="0">
                <a:solidFill>
                  <a:schemeClr val="tx1"/>
                </a:solidFill>
              </a:rPr>
              <a:t>RICE (reposo, hielo, compresión, elevación)</a:t>
            </a:r>
          </a:p>
          <a:p>
            <a:pPr marL="171450" lvl="1" indent="-171450" algn="l" defTabSz="711200">
              <a:lnSpc>
                <a:spcPct val="90000"/>
              </a:lnSpc>
              <a:spcBef>
                <a:spcPct val="0"/>
              </a:spcBef>
              <a:spcAft>
                <a:spcPct val="15000"/>
              </a:spcAft>
              <a:buChar char="•"/>
            </a:pPr>
            <a:r>
              <a:rPr lang="es-US" sz="2000" b="1" kern="1200" dirty="0">
                <a:solidFill>
                  <a:schemeClr val="tx1"/>
                </a:solidFill>
              </a:rPr>
              <a:t>Artrocéntesis</a:t>
            </a:r>
            <a:endParaRPr lang="en-US" sz="2000" b="1" kern="1200" dirty="0">
              <a:solidFill>
                <a:schemeClr val="tx1"/>
              </a:solidFill>
            </a:endParaRPr>
          </a:p>
        </p:txBody>
      </p:sp>
    </p:spTree>
    <p:extLst>
      <p:ext uri="{BB962C8B-B14F-4D97-AF65-F5344CB8AC3E}">
        <p14:creationId xmlns:p14="http://schemas.microsoft.com/office/powerpoint/2010/main" val="19509960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35F19C-C928-4EBC-9733-2109760CC487}"/>
              </a:ext>
            </a:extLst>
          </p:cNvPr>
          <p:cNvSpPr>
            <a:spLocks noGrp="1"/>
          </p:cNvSpPr>
          <p:nvPr>
            <p:ph type="title"/>
          </p:nvPr>
        </p:nvSpPr>
        <p:spPr/>
        <p:txBody>
          <a:bodyPr>
            <a:noAutofit/>
          </a:bodyPr>
          <a:lstStyle/>
          <a:p>
            <a:pPr>
              <a:lnSpc>
                <a:spcPct val="100000"/>
              </a:lnSpc>
            </a:pPr>
            <a:r>
              <a:rPr lang="es-US" dirty="0"/>
              <a:t>Hemartrosis</a:t>
            </a:r>
            <a:br>
              <a:rPr lang="es-US" dirty="0"/>
            </a:br>
            <a:r>
              <a:rPr lang="es-US" dirty="0"/>
              <a:t>Rehabilitación</a:t>
            </a:r>
          </a:p>
        </p:txBody>
      </p:sp>
      <p:sp>
        <p:nvSpPr>
          <p:cNvPr id="15" name="Content Placeholder 14">
            <a:extLst>
              <a:ext uri="{FF2B5EF4-FFF2-40B4-BE49-F238E27FC236}">
                <a16:creationId xmlns:a16="http://schemas.microsoft.com/office/drawing/2014/main" id="{57FF8501-4FBA-4F4D-9EE5-4C6913951FB9}"/>
              </a:ext>
            </a:extLst>
          </p:cNvPr>
          <p:cNvSpPr>
            <a:spLocks noGrp="1"/>
          </p:cNvSpPr>
          <p:nvPr>
            <p:ph idx="1"/>
          </p:nvPr>
        </p:nvSpPr>
        <p:spPr/>
        <p:txBody>
          <a:bodyPr>
            <a:normAutofit/>
          </a:bodyPr>
          <a:lstStyle/>
          <a:p>
            <a:pPr marL="0" indent="0">
              <a:buNone/>
            </a:pPr>
            <a:r>
              <a:rPr lang="es-US" b="1" dirty="0">
                <a:solidFill>
                  <a:srgbClr val="008BB0"/>
                </a:solidFill>
              </a:rPr>
              <a:t>Recomendación 7.2.7 </a:t>
            </a:r>
            <a:br>
              <a:rPr lang="es-US" b="1" dirty="0">
                <a:solidFill>
                  <a:srgbClr val="008BB0"/>
                </a:solidFill>
              </a:rPr>
            </a:br>
            <a:r>
              <a:rPr lang="es-US" b="0" u="none" strike="noStrike" baseline="0" dirty="0"/>
              <a:t>En pacientes con hemofilia con hemartrosis </a:t>
            </a:r>
            <a:r>
              <a:rPr lang="es-US" b="1" u="none" strike="noStrike" baseline="0" dirty="0"/>
              <a:t>debería evitarse cargar peso</a:t>
            </a:r>
            <a:r>
              <a:rPr lang="es-US" b="0" u="none" strike="noStrike" baseline="0" dirty="0"/>
              <a:t> hasta que los síntomas mejoren hasta un punto en el que el paciente se sienta cómodo soportando peso, sin dolor considerable.</a:t>
            </a:r>
            <a:endParaRPr lang="es-US" dirty="0"/>
          </a:p>
          <a:p>
            <a:r>
              <a:rPr lang="es-US" dirty="0"/>
              <a:t>La articulación afectada debería monitorearse durante la fisioterapia y valorar si fuera necesario el tratamiento hemostático.</a:t>
            </a:r>
          </a:p>
          <a:p>
            <a:r>
              <a:rPr lang="es-US" dirty="0"/>
              <a:t>El paciente debería continuar los ejercicios activos y el entrenamiento propioceptivo hasta que ocurra lo siguiente:</a:t>
            </a:r>
          </a:p>
          <a:p>
            <a:pPr lvl="1"/>
            <a:r>
              <a:rPr lang="es-US" sz="2000" dirty="0"/>
              <a:t>Se recuperen la función y el rango de movimiento completo previos a la hemorragia.</a:t>
            </a:r>
          </a:p>
          <a:p>
            <a:pPr lvl="1"/>
            <a:r>
              <a:rPr lang="es-US" sz="2000" dirty="0"/>
              <a:t>Se disipen los signos de sinovitis aguda.</a:t>
            </a:r>
          </a:p>
          <a:p>
            <a:pPr marL="0" indent="0">
              <a:buNone/>
            </a:pPr>
            <a:endParaRPr lang="en-CA" b="1" dirty="0">
              <a:solidFill>
                <a:srgbClr val="008BB0"/>
              </a:solidFill>
            </a:endParaRPr>
          </a:p>
          <a:p>
            <a:pPr marL="0" indent="0">
              <a:buNone/>
            </a:pPr>
            <a:endParaRPr lang="en-CA" dirty="0"/>
          </a:p>
        </p:txBody>
      </p:sp>
      <p:sp>
        <p:nvSpPr>
          <p:cNvPr id="3" name="Text Placeholder 2">
            <a:extLst>
              <a:ext uri="{FF2B5EF4-FFF2-40B4-BE49-F238E27FC236}">
                <a16:creationId xmlns:a16="http://schemas.microsoft.com/office/drawing/2014/main" id="{746273F0-73EA-4375-BAC9-75DDB84DEBDA}"/>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41937194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A65D0F-DAAC-4A55-9AEA-A38D6A85FCF1}"/>
              </a:ext>
            </a:extLst>
          </p:cNvPr>
          <p:cNvSpPr>
            <a:spLocks noGrp="1"/>
          </p:cNvSpPr>
          <p:nvPr>
            <p:ph type="title"/>
          </p:nvPr>
        </p:nvSpPr>
        <p:spPr/>
        <p:txBody>
          <a:bodyPr>
            <a:noAutofit/>
          </a:bodyPr>
          <a:lstStyle/>
          <a:p>
            <a:pPr>
              <a:lnSpc>
                <a:spcPct val="100000"/>
              </a:lnSpc>
            </a:pPr>
            <a:r>
              <a:rPr lang="es-US" dirty="0"/>
              <a:t>Hemartrosis</a:t>
            </a:r>
            <a:br>
              <a:rPr lang="es-US" dirty="0"/>
            </a:br>
            <a:r>
              <a:rPr lang="es-US" dirty="0"/>
              <a:t>Rehabilitación</a:t>
            </a:r>
          </a:p>
        </p:txBody>
      </p:sp>
      <p:sp>
        <p:nvSpPr>
          <p:cNvPr id="3" name="Content Placeholder 2">
            <a:extLst>
              <a:ext uri="{FF2B5EF4-FFF2-40B4-BE49-F238E27FC236}">
                <a16:creationId xmlns:a16="http://schemas.microsoft.com/office/drawing/2014/main" id="{A4C5C4CB-D79B-4741-A03D-C4921B058085}"/>
              </a:ext>
            </a:extLst>
          </p:cNvPr>
          <p:cNvSpPr>
            <a:spLocks noGrp="1"/>
          </p:cNvSpPr>
          <p:nvPr>
            <p:ph idx="1"/>
          </p:nvPr>
        </p:nvSpPr>
        <p:spPr>
          <a:xfrm>
            <a:off x="838200" y="1562100"/>
            <a:ext cx="9696855" cy="4614863"/>
          </a:xfrm>
        </p:spPr>
        <p:txBody>
          <a:bodyPr>
            <a:normAutofit/>
          </a:bodyPr>
          <a:lstStyle/>
          <a:p>
            <a:pPr marL="0" indent="0">
              <a:buNone/>
            </a:pPr>
            <a:r>
              <a:rPr lang="es-US" b="1" dirty="0">
                <a:solidFill>
                  <a:srgbClr val="008BB0"/>
                </a:solidFill>
              </a:rPr>
              <a:t>Recomendación 7.2.9 </a:t>
            </a:r>
            <a:br>
              <a:rPr lang="es-US" b="1" dirty="0">
                <a:solidFill>
                  <a:srgbClr val="008BB0"/>
                </a:solidFill>
              </a:rPr>
            </a:br>
            <a:r>
              <a:rPr lang="es-US" b="0" u="none" strike="noStrike" baseline="0" dirty="0">
                <a:solidFill>
                  <a:srgbClr val="000000"/>
                </a:solidFill>
              </a:rPr>
              <a:t>En pacientes con hemofilia con hemartrosis</a:t>
            </a:r>
            <a:r>
              <a:rPr lang="es-US" dirty="0">
                <a:solidFill>
                  <a:srgbClr val="000000"/>
                </a:solidFill>
              </a:rPr>
              <a:t>, </a:t>
            </a:r>
            <a:r>
              <a:rPr lang="es-US" b="1" dirty="0">
                <a:solidFill>
                  <a:srgbClr val="000000"/>
                </a:solidFill>
              </a:rPr>
              <a:t>los ejercicios de fisioterapia realizados bajo cobertura con factor de coagulación</a:t>
            </a:r>
            <a:r>
              <a:rPr lang="es-US" dirty="0">
                <a:solidFill>
                  <a:srgbClr val="000000"/>
                </a:solidFill>
              </a:rPr>
              <a:t> deberían iniciarse tan pronto desaparezcan los síntomas de dolor.</a:t>
            </a:r>
            <a:endParaRPr lang="es-US" b="0" u="none" strike="noStrike" baseline="0" dirty="0">
              <a:solidFill>
                <a:srgbClr val="000000"/>
              </a:solidFill>
            </a:endParaRPr>
          </a:p>
          <a:p>
            <a:pPr marL="0" indent="0" algn="l">
              <a:buNone/>
            </a:pPr>
            <a:endParaRPr lang="es-US" i="0" dirty="0">
              <a:solidFill>
                <a:srgbClr val="000000"/>
              </a:solidFill>
              <a:latin typeface="+mj-lt"/>
            </a:endParaRPr>
          </a:p>
          <a:p>
            <a:pPr marL="0" indent="0">
              <a:buNone/>
            </a:pPr>
            <a:r>
              <a:rPr lang="es-US" b="1" dirty="0">
                <a:solidFill>
                  <a:srgbClr val="008BB0"/>
                </a:solidFill>
              </a:rPr>
              <a:t>Recomendación 7.2.10</a:t>
            </a:r>
            <a:br>
              <a:rPr lang="es-US" b="1" dirty="0">
                <a:solidFill>
                  <a:srgbClr val="008BB0"/>
                </a:solidFill>
              </a:rPr>
            </a:br>
            <a:r>
              <a:rPr lang="es-US" b="0" u="none" strike="noStrike" baseline="0" dirty="0">
                <a:solidFill>
                  <a:srgbClr val="000000"/>
                </a:solidFill>
              </a:rPr>
              <a:t>En pacientes con hemofilia con hemartrosis, el </a:t>
            </a:r>
            <a:r>
              <a:rPr lang="es-US" b="1" u="none" strike="noStrike" baseline="0" dirty="0">
                <a:solidFill>
                  <a:srgbClr val="000000"/>
                </a:solidFill>
              </a:rPr>
              <a:t>objetivo de la fisioterapia</a:t>
            </a:r>
            <a:r>
              <a:rPr lang="es-US" b="0" u="none" strike="noStrike" baseline="0" dirty="0">
                <a:solidFill>
                  <a:srgbClr val="000000"/>
                </a:solidFill>
              </a:rPr>
              <a:t> debería ser </a:t>
            </a:r>
            <a:r>
              <a:rPr lang="es-US" b="1" u="none" strike="noStrike" baseline="0" dirty="0">
                <a:solidFill>
                  <a:srgbClr val="000000"/>
                </a:solidFill>
              </a:rPr>
              <a:t>devolver la función articular</a:t>
            </a:r>
            <a:r>
              <a:rPr lang="es-US" b="0" u="none" strike="noStrike" baseline="0" dirty="0">
                <a:solidFill>
                  <a:srgbClr val="000000"/>
                </a:solidFill>
              </a:rPr>
              <a:t> al estado previo a la hemorragia. </a:t>
            </a:r>
          </a:p>
          <a:p>
            <a:endParaRPr lang="en-CA" dirty="0"/>
          </a:p>
        </p:txBody>
      </p:sp>
      <p:sp>
        <p:nvSpPr>
          <p:cNvPr id="5" name="Text Placeholder 4">
            <a:extLst>
              <a:ext uri="{FF2B5EF4-FFF2-40B4-BE49-F238E27FC236}">
                <a16:creationId xmlns:a16="http://schemas.microsoft.com/office/drawing/2014/main" id="{9770B260-7A95-484C-B37A-F4620F14419D}"/>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64262955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rmAutofit/>
          </a:bodyPr>
          <a:lstStyle/>
          <a:p>
            <a:pPr>
              <a:lnSpc>
                <a:spcPct val="100000"/>
              </a:lnSpc>
            </a:pPr>
            <a:r>
              <a:rPr lang="es-US" dirty="0"/>
              <a:t>Sitios específicos de hemorragias</a:t>
            </a:r>
            <a:endParaRPr lang="en-CA" dirty="0"/>
          </a:p>
        </p:txBody>
      </p:sp>
      <p:sp>
        <p:nvSpPr>
          <p:cNvPr id="6" name="Text Placeholder 5">
            <a:extLst>
              <a:ext uri="{FF2B5EF4-FFF2-40B4-BE49-F238E27FC236}">
                <a16:creationId xmlns:a16="http://schemas.microsoft.com/office/drawing/2014/main" id="{6690CE4D-D634-4A01-A887-108C15360441}"/>
              </a:ext>
            </a:extLst>
          </p:cNvPr>
          <p:cNvSpPr>
            <a:spLocks noGrp="1"/>
          </p:cNvSpPr>
          <p:nvPr>
            <p:ph type="body" sz="quarter" idx="13"/>
          </p:nvPr>
        </p:nvSpPr>
        <p:spPr/>
        <p:txBody>
          <a:bodyPr/>
          <a:lstStyle/>
          <a:p>
            <a:r>
              <a:rPr lang="en-US" dirty="0"/>
              <a:t>GI, gastrointestinal.</a:t>
            </a:r>
            <a:endParaRPr lang="en-CA" dirty="0"/>
          </a:p>
        </p:txBody>
      </p:sp>
      <p:sp>
        <p:nvSpPr>
          <p:cNvPr id="34" name="Rectangle 33">
            <a:extLst>
              <a:ext uri="{FF2B5EF4-FFF2-40B4-BE49-F238E27FC236}">
                <a16:creationId xmlns:a16="http://schemas.microsoft.com/office/drawing/2014/main" id="{145FD3B1-CC8F-4D67-95CA-97BB8C9FF2B5}"/>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Hemarthrosis</a:t>
            </a:r>
          </a:p>
        </p:txBody>
      </p:sp>
      <p:cxnSp>
        <p:nvCxnSpPr>
          <p:cNvPr id="38" name="Straight Connector 37">
            <a:extLst>
              <a:ext uri="{FF2B5EF4-FFF2-40B4-BE49-F238E27FC236}">
                <a16:creationId xmlns:a16="http://schemas.microsoft.com/office/drawing/2014/main" id="{C409D0F5-FE0C-4B85-852D-E252388945F1}"/>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8C9D9284-6CF8-4EA3-BB39-3A1C1DF2FDCF}"/>
              </a:ext>
            </a:extLst>
          </p:cNvPr>
          <p:cNvCxnSpPr>
            <a:cxnSpLocks/>
          </p:cNvCxnSpPr>
          <p:nvPr/>
        </p:nvCxnSpPr>
        <p:spPr>
          <a:xfrm flipV="1">
            <a:off x="6096000" y="1843314"/>
            <a:ext cx="0" cy="7220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455AE8C2-DCF4-4863-A510-6C4DB7B5CF98}"/>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Freeform: Shape 40">
            <a:extLst>
              <a:ext uri="{FF2B5EF4-FFF2-40B4-BE49-F238E27FC236}">
                <a16:creationId xmlns:a16="http://schemas.microsoft.com/office/drawing/2014/main" id="{B7D3E585-FC5D-4BDF-90F9-A9AE5865ABAD}"/>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3" name="Rectangle 42">
            <a:extLst>
              <a:ext uri="{FF2B5EF4-FFF2-40B4-BE49-F238E27FC236}">
                <a16:creationId xmlns:a16="http://schemas.microsoft.com/office/drawing/2014/main" id="{3ECE28D9-B257-4092-B1E9-BC051FDE02B5}"/>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Soft tissues</a:t>
            </a:r>
          </a:p>
        </p:txBody>
      </p:sp>
      <p:sp>
        <p:nvSpPr>
          <p:cNvPr id="44" name="Freeform: Shape 43">
            <a:extLst>
              <a:ext uri="{FF2B5EF4-FFF2-40B4-BE49-F238E27FC236}">
                <a16:creationId xmlns:a16="http://schemas.microsoft.com/office/drawing/2014/main" id="{FF6EF608-C4DC-4372-BA68-00517792D8E4}"/>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Freeform: Shape 44">
            <a:extLst>
              <a:ext uri="{FF2B5EF4-FFF2-40B4-BE49-F238E27FC236}">
                <a16:creationId xmlns:a16="http://schemas.microsoft.com/office/drawing/2014/main" id="{F81E3123-38E4-4CFA-9FC9-0F2059501D91}"/>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6" name="Straight Connector 45">
            <a:extLst>
              <a:ext uri="{FF2B5EF4-FFF2-40B4-BE49-F238E27FC236}">
                <a16:creationId xmlns:a16="http://schemas.microsoft.com/office/drawing/2014/main" id="{B452BB6F-F745-48AA-A7A2-31D09BCFEE88}"/>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CDB4F424-AC7C-4719-B956-9EE031542627}"/>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97992885-7A4B-429A-A878-45CC410BD704}"/>
              </a:ext>
            </a:extLst>
          </p:cNvPr>
          <p:cNvCxnSpPr>
            <a:cxnSpLocks/>
          </p:cNvCxnSpPr>
          <p:nvPr/>
        </p:nvCxnSpPr>
        <p:spPr>
          <a:xfrm>
            <a:off x="7531100" y="4407842"/>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0E0910-C2A0-414A-8474-088159D06A16}"/>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0E39B01B-AB6E-4064-9997-008969173CF2}"/>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1" name="Rectangle 50">
            <a:extLst>
              <a:ext uri="{FF2B5EF4-FFF2-40B4-BE49-F238E27FC236}">
                <a16:creationId xmlns:a16="http://schemas.microsoft.com/office/drawing/2014/main" id="{3FAE1C67-41DB-4141-8F07-A3FE7DDAEC87}"/>
              </a:ext>
            </a:extLst>
          </p:cNvPr>
          <p:cNvSpPr/>
          <p:nvPr/>
        </p:nvSpPr>
        <p:spPr>
          <a:xfrm>
            <a:off x="8471026"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GI bleeds</a:t>
            </a:r>
          </a:p>
        </p:txBody>
      </p:sp>
      <p:sp>
        <p:nvSpPr>
          <p:cNvPr id="52" name="Rectangle 51">
            <a:extLst>
              <a:ext uri="{FF2B5EF4-FFF2-40B4-BE49-F238E27FC236}">
                <a16:creationId xmlns:a16="http://schemas.microsoft.com/office/drawing/2014/main" id="{F3900CDE-626F-4CC9-9B4A-DDBFEA33DEB7}"/>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Ophthalmic</a:t>
            </a:r>
          </a:p>
        </p:txBody>
      </p:sp>
      <p:sp>
        <p:nvSpPr>
          <p:cNvPr id="53" name="Rectangle 52">
            <a:extLst>
              <a:ext uri="{FF2B5EF4-FFF2-40B4-BE49-F238E27FC236}">
                <a16:creationId xmlns:a16="http://schemas.microsoft.com/office/drawing/2014/main" id="{E63AE657-4417-455A-A688-4D3E3DE093FB}"/>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54" name="Rectangle 53">
            <a:extLst>
              <a:ext uri="{FF2B5EF4-FFF2-40B4-BE49-F238E27FC236}">
                <a16:creationId xmlns:a16="http://schemas.microsoft.com/office/drawing/2014/main" id="{CF951B5E-BA2B-4B0E-BAA7-80F0C5480B3D}"/>
              </a:ext>
            </a:extLst>
          </p:cNvPr>
          <p:cNvSpPr/>
          <p:nvPr/>
        </p:nvSpPr>
        <p:spPr>
          <a:xfrm>
            <a:off x="8471026"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Throat, neck</a:t>
            </a:r>
          </a:p>
        </p:txBody>
      </p:sp>
      <p:sp>
        <p:nvSpPr>
          <p:cNvPr id="55" name="Rectangle 54">
            <a:extLst>
              <a:ext uri="{FF2B5EF4-FFF2-40B4-BE49-F238E27FC236}">
                <a16:creationId xmlns:a16="http://schemas.microsoft.com/office/drawing/2014/main" id="{F840F429-02C9-4647-ABBA-21D334847FF4}"/>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56" name="Rectangle 55">
            <a:extLst>
              <a:ext uri="{FF2B5EF4-FFF2-40B4-BE49-F238E27FC236}">
                <a16:creationId xmlns:a16="http://schemas.microsoft.com/office/drawing/2014/main" id="{6AD99E5C-AD92-4D96-8812-1F8A8FCD11DC}"/>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57" name="Rectangle 56">
            <a:extLst>
              <a:ext uri="{FF2B5EF4-FFF2-40B4-BE49-F238E27FC236}">
                <a16:creationId xmlns:a16="http://schemas.microsoft.com/office/drawing/2014/main" id="{FB448FFB-C831-4166-AEE1-76D6F3CEE3C2}"/>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Lacerations</a:t>
            </a:r>
          </a:p>
        </p:txBody>
      </p:sp>
      <p:sp>
        <p:nvSpPr>
          <p:cNvPr id="58" name="TextBox 57">
            <a:extLst>
              <a:ext uri="{FF2B5EF4-FFF2-40B4-BE49-F238E27FC236}">
                <a16:creationId xmlns:a16="http://schemas.microsoft.com/office/drawing/2014/main" id="{81176143-7092-4A02-AA5C-BE8C7C17CD50}"/>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ZA" sz="2400" b="1" dirty="0">
                <a:solidFill>
                  <a:srgbClr val="642566"/>
                </a:solidFill>
              </a:rPr>
              <a:t>37 consensus Recomendacións </a:t>
            </a:r>
          </a:p>
        </p:txBody>
      </p:sp>
      <p:cxnSp>
        <p:nvCxnSpPr>
          <p:cNvPr id="59" name="Straight Connector 58">
            <a:extLst>
              <a:ext uri="{FF2B5EF4-FFF2-40B4-BE49-F238E27FC236}">
                <a16:creationId xmlns:a16="http://schemas.microsoft.com/office/drawing/2014/main" id="{D79DB87B-0272-4DB5-BB7E-D8DD52860DC1}"/>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3634E95E-44CD-4FBE-A29A-7DD00A13E135}"/>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44FA49B1-DC97-4FB7-A196-C7B6E11F6C71}"/>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CEB60CC7-7486-407A-9EBF-750702EAC0BC}"/>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4B0FECFF-5794-4718-B61C-9BBC39D1DB1A}"/>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45E27248-AFBD-472B-BD2F-D05942C9AE81}"/>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57613D25-5F3D-46E8-B31B-FC20434347A5}"/>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CB0AD7A6-86CF-4CEC-A37E-EBBA709B1623}"/>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5102031C-98A3-4711-83B4-F44EF31FD935}"/>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9C050770-5F94-4E6E-A40C-A410EE2AD385}"/>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42" name="Rectangle 41">
            <a:extLst>
              <a:ext uri="{FF2B5EF4-FFF2-40B4-BE49-F238E27FC236}">
                <a16:creationId xmlns:a16="http://schemas.microsoft.com/office/drawing/2014/main" id="{A99B3642-0BAE-4924-BB0A-1F2E88789960}"/>
              </a:ext>
            </a:extLst>
          </p:cNvPr>
          <p:cNvSpPr/>
          <p:nvPr/>
        </p:nvSpPr>
        <p:spPr>
          <a:xfrm>
            <a:off x="7922008"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Central</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Nervous</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System</a:t>
            </a:r>
          </a:p>
        </p:txBody>
      </p:sp>
      <p:pic>
        <p:nvPicPr>
          <p:cNvPr id="3" name="Picture 2">
            <a:extLst>
              <a:ext uri="{FF2B5EF4-FFF2-40B4-BE49-F238E27FC236}">
                <a16:creationId xmlns:a16="http://schemas.microsoft.com/office/drawing/2014/main" id="{7EAA3E9E-51A7-4DFE-B842-3309671D45CC}"/>
              </a:ext>
            </a:extLst>
          </p:cNvPr>
          <p:cNvPicPr>
            <a:picLocks noChangeAspect="1"/>
          </p:cNvPicPr>
          <p:nvPr/>
        </p:nvPicPr>
        <p:blipFill>
          <a:blip r:embed="rId3"/>
          <a:stretch>
            <a:fillRect/>
          </a:stretch>
        </p:blipFill>
        <p:spPr>
          <a:xfrm>
            <a:off x="1718760" y="1235731"/>
            <a:ext cx="8681456" cy="5054022"/>
          </a:xfrm>
          <a:prstGeom prst="rect">
            <a:avLst/>
          </a:prstGeom>
        </p:spPr>
      </p:pic>
    </p:spTree>
    <p:extLst>
      <p:ext uri="{BB962C8B-B14F-4D97-AF65-F5344CB8AC3E}">
        <p14:creationId xmlns:p14="http://schemas.microsoft.com/office/powerpoint/2010/main" val="2325890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500" fill="hold"/>
                                        <p:tgtEl>
                                          <p:spTgt spid="42"/>
                                        </p:tgtEl>
                                      </p:cBhvr>
                                      <p:by x="130000" y="130000"/>
                                    </p:animScale>
                                  </p:childTnLst>
                                </p:cTn>
                              </p:par>
                              <p:par>
                                <p:cTn id="7" presetID="9" presetClass="emph" presetSubtype="0" grpId="0" nodeType="withEffect">
                                  <p:stCondLst>
                                    <p:cond delay="0"/>
                                  </p:stCondLst>
                                  <p:childTnLst>
                                    <p:set>
                                      <p:cBhvr>
                                        <p:cTn id="8" dur="indefinite"/>
                                        <p:tgtEl>
                                          <p:spTgt spid="34"/>
                                        </p:tgtEl>
                                        <p:attrNameLst>
                                          <p:attrName>style.opacity</p:attrName>
                                        </p:attrNameLst>
                                      </p:cBhvr>
                                      <p:to>
                                        <p:strVal val="0.25"/>
                                      </p:to>
                                    </p:set>
                                    <p:animEffect filter="image" prLst="opacity: 0.25">
                                      <p:cBhvr rctx="IE">
                                        <p:cTn id="9" dur="indefinite"/>
                                        <p:tgtEl>
                                          <p:spTgt spid="34"/>
                                        </p:tgtEl>
                                      </p:cBhvr>
                                    </p:animEffect>
                                  </p:childTnLst>
                                </p:cTn>
                              </p:par>
                              <p:par>
                                <p:cTn id="10" presetID="9" presetClass="emph" presetSubtype="0" nodeType="withEffect">
                                  <p:stCondLst>
                                    <p:cond delay="0"/>
                                  </p:stCondLst>
                                  <p:childTnLst>
                                    <p:set>
                                      <p:cBhvr>
                                        <p:cTn id="11" dur="indefinite"/>
                                        <p:tgtEl>
                                          <p:spTgt spid="38"/>
                                        </p:tgtEl>
                                        <p:attrNameLst>
                                          <p:attrName>style.opacity</p:attrName>
                                        </p:attrNameLst>
                                      </p:cBhvr>
                                      <p:to>
                                        <p:strVal val="0.25"/>
                                      </p:to>
                                    </p:set>
                                    <p:animEffect filter="image" prLst="opacity: 0.25">
                                      <p:cBhvr rctx="IE">
                                        <p:cTn id="12" dur="indefinite"/>
                                        <p:tgtEl>
                                          <p:spTgt spid="38"/>
                                        </p:tgtEl>
                                      </p:cBhvr>
                                    </p:animEffect>
                                  </p:childTnLst>
                                </p:cTn>
                              </p:par>
                              <p:par>
                                <p:cTn id="13" presetID="9" presetClass="emph" presetSubtype="0" nodeType="withEffect">
                                  <p:stCondLst>
                                    <p:cond delay="0"/>
                                  </p:stCondLst>
                                  <p:childTnLst>
                                    <p:set>
                                      <p:cBhvr>
                                        <p:cTn id="14" dur="indefinite"/>
                                        <p:tgtEl>
                                          <p:spTgt spid="39"/>
                                        </p:tgtEl>
                                        <p:attrNameLst>
                                          <p:attrName>style.opacity</p:attrName>
                                        </p:attrNameLst>
                                      </p:cBhvr>
                                      <p:to>
                                        <p:strVal val="0.25"/>
                                      </p:to>
                                    </p:set>
                                    <p:animEffect filter="image" prLst="opacity: 0.25">
                                      <p:cBhvr rctx="IE">
                                        <p:cTn id="15" dur="indefinite"/>
                                        <p:tgtEl>
                                          <p:spTgt spid="39"/>
                                        </p:tgtEl>
                                      </p:cBhvr>
                                    </p:animEffect>
                                  </p:childTnLst>
                                </p:cTn>
                              </p:par>
                              <p:par>
                                <p:cTn id="16" presetID="9" presetClass="emph" presetSubtype="0" grpId="0" nodeType="withEffect">
                                  <p:stCondLst>
                                    <p:cond delay="0"/>
                                  </p:stCondLst>
                                  <p:childTnLst>
                                    <p:set>
                                      <p:cBhvr>
                                        <p:cTn id="17" dur="indefinite"/>
                                        <p:tgtEl>
                                          <p:spTgt spid="41"/>
                                        </p:tgtEl>
                                        <p:attrNameLst>
                                          <p:attrName>style.opacity</p:attrName>
                                        </p:attrNameLst>
                                      </p:cBhvr>
                                      <p:to>
                                        <p:strVal val="0.25"/>
                                      </p:to>
                                    </p:set>
                                    <p:animEffect filter="image" prLst="opacity: 0.25">
                                      <p:cBhvr rctx="IE">
                                        <p:cTn id="18" dur="indefinite"/>
                                        <p:tgtEl>
                                          <p:spTgt spid="41"/>
                                        </p:tgtEl>
                                      </p:cBhvr>
                                    </p:animEffect>
                                  </p:childTnLst>
                                </p:cTn>
                              </p:par>
                              <p:par>
                                <p:cTn id="19" presetID="9" presetClass="emph" presetSubtype="0" grpId="0" nodeType="withEffect">
                                  <p:stCondLst>
                                    <p:cond delay="0"/>
                                  </p:stCondLst>
                                  <p:childTnLst>
                                    <p:set>
                                      <p:cBhvr>
                                        <p:cTn id="20" dur="indefinite"/>
                                        <p:tgtEl>
                                          <p:spTgt spid="43"/>
                                        </p:tgtEl>
                                        <p:attrNameLst>
                                          <p:attrName>style.opacity</p:attrName>
                                        </p:attrNameLst>
                                      </p:cBhvr>
                                      <p:to>
                                        <p:strVal val="0.25"/>
                                      </p:to>
                                    </p:set>
                                    <p:animEffect filter="image" prLst="opacity: 0.25">
                                      <p:cBhvr rctx="IE">
                                        <p:cTn id="21" dur="indefinite"/>
                                        <p:tgtEl>
                                          <p:spTgt spid="43"/>
                                        </p:tgtEl>
                                      </p:cBhvr>
                                    </p:animEffect>
                                  </p:childTnLst>
                                </p:cTn>
                              </p:par>
                              <p:par>
                                <p:cTn id="22" presetID="9" presetClass="emph" presetSubtype="0" grpId="0" nodeType="withEffect">
                                  <p:stCondLst>
                                    <p:cond delay="0"/>
                                  </p:stCondLst>
                                  <p:childTnLst>
                                    <p:set>
                                      <p:cBhvr>
                                        <p:cTn id="23" dur="indefinite"/>
                                        <p:tgtEl>
                                          <p:spTgt spid="44"/>
                                        </p:tgtEl>
                                        <p:attrNameLst>
                                          <p:attrName>style.opacity</p:attrName>
                                        </p:attrNameLst>
                                      </p:cBhvr>
                                      <p:to>
                                        <p:strVal val="0.25"/>
                                      </p:to>
                                    </p:set>
                                    <p:animEffect filter="image" prLst="opacity: 0.25">
                                      <p:cBhvr rctx="IE">
                                        <p:cTn id="24" dur="indefinite"/>
                                        <p:tgtEl>
                                          <p:spTgt spid="44"/>
                                        </p:tgtEl>
                                      </p:cBhvr>
                                    </p:animEffect>
                                  </p:childTnLst>
                                </p:cTn>
                              </p:par>
                              <p:par>
                                <p:cTn id="25" presetID="9" presetClass="emph" presetSubtype="0" grpId="0" nodeType="withEffect">
                                  <p:stCondLst>
                                    <p:cond delay="0"/>
                                  </p:stCondLst>
                                  <p:childTnLst>
                                    <p:set>
                                      <p:cBhvr>
                                        <p:cTn id="26" dur="indefinite"/>
                                        <p:tgtEl>
                                          <p:spTgt spid="45"/>
                                        </p:tgtEl>
                                        <p:attrNameLst>
                                          <p:attrName>style.opacity</p:attrName>
                                        </p:attrNameLst>
                                      </p:cBhvr>
                                      <p:to>
                                        <p:strVal val="0.25"/>
                                      </p:to>
                                    </p:set>
                                    <p:animEffect filter="image" prLst="opacity: 0.25">
                                      <p:cBhvr rctx="IE">
                                        <p:cTn id="27" dur="indefinite"/>
                                        <p:tgtEl>
                                          <p:spTgt spid="45"/>
                                        </p:tgtEl>
                                      </p:cBhvr>
                                    </p:animEffect>
                                  </p:childTnLst>
                                </p:cTn>
                              </p:par>
                              <p:par>
                                <p:cTn id="28" presetID="9" presetClass="emph" presetSubtype="0" nodeType="withEffect">
                                  <p:stCondLst>
                                    <p:cond delay="0"/>
                                  </p:stCondLst>
                                  <p:childTnLst>
                                    <p:set>
                                      <p:cBhvr>
                                        <p:cTn id="29" dur="indefinite"/>
                                        <p:tgtEl>
                                          <p:spTgt spid="46"/>
                                        </p:tgtEl>
                                        <p:attrNameLst>
                                          <p:attrName>style.opacity</p:attrName>
                                        </p:attrNameLst>
                                      </p:cBhvr>
                                      <p:to>
                                        <p:strVal val="0.25"/>
                                      </p:to>
                                    </p:set>
                                    <p:animEffect filter="image" prLst="opacity: 0.25">
                                      <p:cBhvr rctx="IE">
                                        <p:cTn id="30" dur="indefinite"/>
                                        <p:tgtEl>
                                          <p:spTgt spid="46"/>
                                        </p:tgtEl>
                                      </p:cBhvr>
                                    </p:animEffect>
                                  </p:childTnLst>
                                </p:cTn>
                              </p:par>
                              <p:par>
                                <p:cTn id="31" presetID="9" presetClass="emph" presetSubtype="0" nodeType="withEffect">
                                  <p:stCondLst>
                                    <p:cond delay="0"/>
                                  </p:stCondLst>
                                  <p:childTnLst>
                                    <p:set>
                                      <p:cBhvr>
                                        <p:cTn id="32" dur="indefinite"/>
                                        <p:tgtEl>
                                          <p:spTgt spid="47"/>
                                        </p:tgtEl>
                                        <p:attrNameLst>
                                          <p:attrName>style.opacity</p:attrName>
                                        </p:attrNameLst>
                                      </p:cBhvr>
                                      <p:to>
                                        <p:strVal val="0.25"/>
                                      </p:to>
                                    </p:set>
                                    <p:animEffect filter="image" prLst="opacity: 0.25">
                                      <p:cBhvr rctx="IE">
                                        <p:cTn id="33" dur="indefinite"/>
                                        <p:tgtEl>
                                          <p:spTgt spid="47"/>
                                        </p:tgtEl>
                                      </p:cBhvr>
                                    </p:animEffect>
                                  </p:childTnLst>
                                </p:cTn>
                              </p:par>
                              <p:par>
                                <p:cTn id="34" presetID="9" presetClass="emph" presetSubtype="0" nodeType="withEffect">
                                  <p:stCondLst>
                                    <p:cond delay="0"/>
                                  </p:stCondLst>
                                  <p:childTnLst>
                                    <p:set>
                                      <p:cBhvr>
                                        <p:cTn id="35" dur="indefinite"/>
                                        <p:tgtEl>
                                          <p:spTgt spid="48"/>
                                        </p:tgtEl>
                                        <p:attrNameLst>
                                          <p:attrName>style.opacity</p:attrName>
                                        </p:attrNameLst>
                                      </p:cBhvr>
                                      <p:to>
                                        <p:strVal val="0.25"/>
                                      </p:to>
                                    </p:set>
                                    <p:animEffect filter="image" prLst="opacity: 0.25">
                                      <p:cBhvr rctx="IE">
                                        <p:cTn id="36" dur="indefinite"/>
                                        <p:tgtEl>
                                          <p:spTgt spid="48"/>
                                        </p:tgtEl>
                                      </p:cBhvr>
                                    </p:animEffect>
                                  </p:childTnLst>
                                </p:cTn>
                              </p:par>
                              <p:par>
                                <p:cTn id="37" presetID="9" presetClass="emph" presetSubtype="0" nodeType="withEffect">
                                  <p:stCondLst>
                                    <p:cond delay="0"/>
                                  </p:stCondLst>
                                  <p:childTnLst>
                                    <p:set>
                                      <p:cBhvr>
                                        <p:cTn id="38" dur="indefinite"/>
                                        <p:tgtEl>
                                          <p:spTgt spid="49"/>
                                        </p:tgtEl>
                                        <p:attrNameLst>
                                          <p:attrName>style.opacity</p:attrName>
                                        </p:attrNameLst>
                                      </p:cBhvr>
                                      <p:to>
                                        <p:strVal val="0.25"/>
                                      </p:to>
                                    </p:set>
                                    <p:animEffect filter="image" prLst="opacity: 0.25">
                                      <p:cBhvr rctx="IE">
                                        <p:cTn id="39" dur="indefinite"/>
                                        <p:tgtEl>
                                          <p:spTgt spid="49"/>
                                        </p:tgtEl>
                                      </p:cBhvr>
                                    </p:animEffect>
                                  </p:childTnLst>
                                </p:cTn>
                              </p:par>
                              <p:par>
                                <p:cTn id="40" presetID="9" presetClass="emph" presetSubtype="0" grpId="0" nodeType="withEffect">
                                  <p:stCondLst>
                                    <p:cond delay="0"/>
                                  </p:stCondLst>
                                  <p:childTnLst>
                                    <p:set>
                                      <p:cBhvr>
                                        <p:cTn id="41" dur="indefinite"/>
                                        <p:tgtEl>
                                          <p:spTgt spid="51"/>
                                        </p:tgtEl>
                                        <p:attrNameLst>
                                          <p:attrName>style.opacity</p:attrName>
                                        </p:attrNameLst>
                                      </p:cBhvr>
                                      <p:to>
                                        <p:strVal val="0.25"/>
                                      </p:to>
                                    </p:set>
                                    <p:animEffect filter="image" prLst="opacity: 0.25">
                                      <p:cBhvr rctx="IE">
                                        <p:cTn id="42" dur="indefinite"/>
                                        <p:tgtEl>
                                          <p:spTgt spid="51"/>
                                        </p:tgtEl>
                                      </p:cBhvr>
                                    </p:animEffect>
                                  </p:childTnLst>
                                </p:cTn>
                              </p:par>
                              <p:par>
                                <p:cTn id="43" presetID="9" presetClass="emph" presetSubtype="0" grpId="0" nodeType="withEffect">
                                  <p:stCondLst>
                                    <p:cond delay="0"/>
                                  </p:stCondLst>
                                  <p:childTnLst>
                                    <p:set>
                                      <p:cBhvr>
                                        <p:cTn id="44" dur="indefinite"/>
                                        <p:tgtEl>
                                          <p:spTgt spid="52"/>
                                        </p:tgtEl>
                                        <p:attrNameLst>
                                          <p:attrName>style.opacity</p:attrName>
                                        </p:attrNameLst>
                                      </p:cBhvr>
                                      <p:to>
                                        <p:strVal val="0.25"/>
                                      </p:to>
                                    </p:set>
                                    <p:animEffect filter="image" prLst="opacity: 0.25">
                                      <p:cBhvr rctx="IE">
                                        <p:cTn id="45" dur="indefinite"/>
                                        <p:tgtEl>
                                          <p:spTgt spid="52"/>
                                        </p:tgtEl>
                                      </p:cBhvr>
                                    </p:animEffect>
                                  </p:childTnLst>
                                </p:cTn>
                              </p:par>
                              <p:par>
                                <p:cTn id="46" presetID="9" presetClass="emph" presetSubtype="0" grpId="0" nodeType="withEffect">
                                  <p:stCondLst>
                                    <p:cond delay="0"/>
                                  </p:stCondLst>
                                  <p:childTnLst>
                                    <p:set>
                                      <p:cBhvr>
                                        <p:cTn id="47" dur="indefinite"/>
                                        <p:tgtEl>
                                          <p:spTgt spid="53"/>
                                        </p:tgtEl>
                                        <p:attrNameLst>
                                          <p:attrName>style.opacity</p:attrName>
                                        </p:attrNameLst>
                                      </p:cBhvr>
                                      <p:to>
                                        <p:strVal val="0.25"/>
                                      </p:to>
                                    </p:set>
                                    <p:animEffect filter="image" prLst="opacity: 0.25">
                                      <p:cBhvr rctx="IE">
                                        <p:cTn id="48" dur="indefinite"/>
                                        <p:tgtEl>
                                          <p:spTgt spid="53"/>
                                        </p:tgtEl>
                                      </p:cBhvr>
                                    </p:animEffect>
                                  </p:childTnLst>
                                </p:cTn>
                              </p:par>
                              <p:par>
                                <p:cTn id="49" presetID="9" presetClass="emph" presetSubtype="0" grpId="0" nodeType="withEffect">
                                  <p:stCondLst>
                                    <p:cond delay="0"/>
                                  </p:stCondLst>
                                  <p:childTnLst>
                                    <p:set>
                                      <p:cBhvr>
                                        <p:cTn id="50" dur="indefinite"/>
                                        <p:tgtEl>
                                          <p:spTgt spid="54"/>
                                        </p:tgtEl>
                                        <p:attrNameLst>
                                          <p:attrName>style.opacity</p:attrName>
                                        </p:attrNameLst>
                                      </p:cBhvr>
                                      <p:to>
                                        <p:strVal val="0.25"/>
                                      </p:to>
                                    </p:set>
                                    <p:animEffect filter="image" prLst="opacity: 0.25">
                                      <p:cBhvr rctx="IE">
                                        <p:cTn id="51" dur="indefinite"/>
                                        <p:tgtEl>
                                          <p:spTgt spid="54"/>
                                        </p:tgtEl>
                                      </p:cBhvr>
                                    </p:animEffect>
                                  </p:childTnLst>
                                </p:cTn>
                              </p:par>
                              <p:par>
                                <p:cTn id="52" presetID="9" presetClass="emph" presetSubtype="0" grpId="0" nodeType="withEffect">
                                  <p:stCondLst>
                                    <p:cond delay="0"/>
                                  </p:stCondLst>
                                  <p:childTnLst>
                                    <p:set>
                                      <p:cBhvr>
                                        <p:cTn id="53" dur="indefinite"/>
                                        <p:tgtEl>
                                          <p:spTgt spid="55"/>
                                        </p:tgtEl>
                                        <p:attrNameLst>
                                          <p:attrName>style.opacity</p:attrName>
                                        </p:attrNameLst>
                                      </p:cBhvr>
                                      <p:to>
                                        <p:strVal val="0.25"/>
                                      </p:to>
                                    </p:set>
                                    <p:animEffect filter="image" prLst="opacity: 0.25">
                                      <p:cBhvr rctx="IE">
                                        <p:cTn id="54" dur="indefinite"/>
                                        <p:tgtEl>
                                          <p:spTgt spid="55"/>
                                        </p:tgtEl>
                                      </p:cBhvr>
                                    </p:animEffect>
                                  </p:childTnLst>
                                </p:cTn>
                              </p:par>
                              <p:par>
                                <p:cTn id="55" presetID="9" presetClass="emph" presetSubtype="0" grpId="0" nodeType="withEffect">
                                  <p:stCondLst>
                                    <p:cond delay="0"/>
                                  </p:stCondLst>
                                  <p:childTnLst>
                                    <p:set>
                                      <p:cBhvr>
                                        <p:cTn id="56" dur="indefinite"/>
                                        <p:tgtEl>
                                          <p:spTgt spid="56"/>
                                        </p:tgtEl>
                                        <p:attrNameLst>
                                          <p:attrName>style.opacity</p:attrName>
                                        </p:attrNameLst>
                                      </p:cBhvr>
                                      <p:to>
                                        <p:strVal val="0.25"/>
                                      </p:to>
                                    </p:set>
                                    <p:animEffect filter="image" prLst="opacity: 0.25">
                                      <p:cBhvr rctx="IE">
                                        <p:cTn id="57" dur="indefinite"/>
                                        <p:tgtEl>
                                          <p:spTgt spid="56"/>
                                        </p:tgtEl>
                                      </p:cBhvr>
                                    </p:animEffect>
                                  </p:childTnLst>
                                </p:cTn>
                              </p:par>
                              <p:par>
                                <p:cTn id="58" presetID="9" presetClass="emph" presetSubtype="0" grpId="0" nodeType="withEffect">
                                  <p:stCondLst>
                                    <p:cond delay="0"/>
                                  </p:stCondLst>
                                  <p:childTnLst>
                                    <p:set>
                                      <p:cBhvr>
                                        <p:cTn id="59" dur="indefinite"/>
                                        <p:tgtEl>
                                          <p:spTgt spid="57"/>
                                        </p:tgtEl>
                                        <p:attrNameLst>
                                          <p:attrName>style.opacity</p:attrName>
                                        </p:attrNameLst>
                                      </p:cBhvr>
                                      <p:to>
                                        <p:strVal val="0.25"/>
                                      </p:to>
                                    </p:set>
                                    <p:animEffect filter="image" prLst="opacity: 0.25">
                                      <p:cBhvr rctx="IE">
                                        <p:cTn id="60" dur="indefinite"/>
                                        <p:tgtEl>
                                          <p:spTgt spid="57"/>
                                        </p:tgtEl>
                                      </p:cBhvr>
                                    </p:animEffect>
                                  </p:childTnLst>
                                </p:cTn>
                              </p:par>
                              <p:par>
                                <p:cTn id="61" presetID="9" presetClass="emph" presetSubtype="0" nodeType="withEffect">
                                  <p:stCondLst>
                                    <p:cond delay="0"/>
                                  </p:stCondLst>
                                  <p:childTnLst>
                                    <p:set>
                                      <p:cBhvr>
                                        <p:cTn id="62" dur="indefinite"/>
                                        <p:tgtEl>
                                          <p:spTgt spid="59"/>
                                        </p:tgtEl>
                                        <p:attrNameLst>
                                          <p:attrName>style.opacity</p:attrName>
                                        </p:attrNameLst>
                                      </p:cBhvr>
                                      <p:to>
                                        <p:strVal val="0.25"/>
                                      </p:to>
                                    </p:set>
                                    <p:animEffect filter="image" prLst="opacity: 0.25">
                                      <p:cBhvr rctx="IE">
                                        <p:cTn id="63" dur="indefinite"/>
                                        <p:tgtEl>
                                          <p:spTgt spid="59"/>
                                        </p:tgtEl>
                                      </p:cBhvr>
                                    </p:animEffect>
                                  </p:childTnLst>
                                </p:cTn>
                              </p:par>
                              <p:par>
                                <p:cTn id="64" presetID="9" presetClass="emph" presetSubtype="0" nodeType="withEffect">
                                  <p:stCondLst>
                                    <p:cond delay="0"/>
                                  </p:stCondLst>
                                  <p:childTnLst>
                                    <p:set>
                                      <p:cBhvr>
                                        <p:cTn id="65" dur="indefinite"/>
                                        <p:tgtEl>
                                          <p:spTgt spid="60"/>
                                        </p:tgtEl>
                                        <p:attrNameLst>
                                          <p:attrName>style.opacity</p:attrName>
                                        </p:attrNameLst>
                                      </p:cBhvr>
                                      <p:to>
                                        <p:strVal val="0.25"/>
                                      </p:to>
                                    </p:set>
                                    <p:animEffect filter="image" prLst="opacity: 0.25">
                                      <p:cBhvr rctx="IE">
                                        <p:cTn id="66" dur="indefinite"/>
                                        <p:tgtEl>
                                          <p:spTgt spid="60"/>
                                        </p:tgtEl>
                                      </p:cBhvr>
                                    </p:animEffect>
                                  </p:childTnLst>
                                </p:cTn>
                              </p:par>
                              <p:par>
                                <p:cTn id="67" presetID="9" presetClass="emph" presetSubtype="0" nodeType="withEffect">
                                  <p:stCondLst>
                                    <p:cond delay="0"/>
                                  </p:stCondLst>
                                  <p:childTnLst>
                                    <p:set>
                                      <p:cBhvr>
                                        <p:cTn id="68" dur="indefinite"/>
                                        <p:tgtEl>
                                          <p:spTgt spid="62"/>
                                        </p:tgtEl>
                                        <p:attrNameLst>
                                          <p:attrName>style.opacity</p:attrName>
                                        </p:attrNameLst>
                                      </p:cBhvr>
                                      <p:to>
                                        <p:strVal val="0.25"/>
                                      </p:to>
                                    </p:set>
                                    <p:animEffect filter="image" prLst="opacity: 0.25">
                                      <p:cBhvr rctx="IE">
                                        <p:cTn id="69" dur="indefinite"/>
                                        <p:tgtEl>
                                          <p:spTgt spid="62"/>
                                        </p:tgtEl>
                                      </p:cBhvr>
                                    </p:animEffect>
                                  </p:childTnLst>
                                </p:cTn>
                              </p:par>
                              <p:par>
                                <p:cTn id="70" presetID="9" presetClass="emph" presetSubtype="0" nodeType="withEffect">
                                  <p:stCondLst>
                                    <p:cond delay="0"/>
                                  </p:stCondLst>
                                  <p:childTnLst>
                                    <p:set>
                                      <p:cBhvr>
                                        <p:cTn id="71" dur="indefinite"/>
                                        <p:tgtEl>
                                          <p:spTgt spid="63"/>
                                        </p:tgtEl>
                                        <p:attrNameLst>
                                          <p:attrName>style.opacity</p:attrName>
                                        </p:attrNameLst>
                                      </p:cBhvr>
                                      <p:to>
                                        <p:strVal val="0.25"/>
                                      </p:to>
                                    </p:set>
                                    <p:animEffect filter="image" prLst="opacity: 0.25">
                                      <p:cBhvr rctx="IE">
                                        <p:cTn id="72" dur="indefinite"/>
                                        <p:tgtEl>
                                          <p:spTgt spid="63"/>
                                        </p:tgtEl>
                                      </p:cBhvr>
                                    </p:animEffect>
                                  </p:childTnLst>
                                </p:cTn>
                              </p:par>
                              <p:par>
                                <p:cTn id="73" presetID="9" presetClass="emph" presetSubtype="0" nodeType="withEffect">
                                  <p:stCondLst>
                                    <p:cond delay="0"/>
                                  </p:stCondLst>
                                  <p:childTnLst>
                                    <p:set>
                                      <p:cBhvr>
                                        <p:cTn id="74" dur="indefinite"/>
                                        <p:tgtEl>
                                          <p:spTgt spid="64"/>
                                        </p:tgtEl>
                                        <p:attrNameLst>
                                          <p:attrName>style.opacity</p:attrName>
                                        </p:attrNameLst>
                                      </p:cBhvr>
                                      <p:to>
                                        <p:strVal val="0.25"/>
                                      </p:to>
                                    </p:set>
                                    <p:animEffect filter="image" prLst="opacity: 0.25">
                                      <p:cBhvr rctx="IE">
                                        <p:cTn id="75" dur="indefinite"/>
                                        <p:tgtEl>
                                          <p:spTgt spid="64"/>
                                        </p:tgtEl>
                                      </p:cBhvr>
                                    </p:animEffect>
                                  </p:childTnLst>
                                </p:cTn>
                              </p:par>
                              <p:par>
                                <p:cTn id="76" presetID="9" presetClass="emph" presetSubtype="0" nodeType="withEffect">
                                  <p:stCondLst>
                                    <p:cond delay="0"/>
                                  </p:stCondLst>
                                  <p:childTnLst>
                                    <p:set>
                                      <p:cBhvr>
                                        <p:cTn id="77" dur="indefinite"/>
                                        <p:tgtEl>
                                          <p:spTgt spid="65"/>
                                        </p:tgtEl>
                                        <p:attrNameLst>
                                          <p:attrName>style.opacity</p:attrName>
                                        </p:attrNameLst>
                                      </p:cBhvr>
                                      <p:to>
                                        <p:strVal val="0.25"/>
                                      </p:to>
                                    </p:set>
                                    <p:animEffect filter="image" prLst="opacity: 0.25">
                                      <p:cBhvr rctx="IE">
                                        <p:cTn id="78" dur="indefinite"/>
                                        <p:tgtEl>
                                          <p:spTgt spid="65"/>
                                        </p:tgtEl>
                                      </p:cBhvr>
                                    </p:animEffect>
                                  </p:childTnLst>
                                </p:cTn>
                              </p:par>
                              <p:par>
                                <p:cTn id="79" presetID="9" presetClass="emph" presetSubtype="0" nodeType="withEffect">
                                  <p:stCondLst>
                                    <p:cond delay="0"/>
                                  </p:stCondLst>
                                  <p:childTnLst>
                                    <p:set>
                                      <p:cBhvr>
                                        <p:cTn id="80" dur="indefinite"/>
                                        <p:tgtEl>
                                          <p:spTgt spid="66"/>
                                        </p:tgtEl>
                                        <p:attrNameLst>
                                          <p:attrName>style.opacity</p:attrName>
                                        </p:attrNameLst>
                                      </p:cBhvr>
                                      <p:to>
                                        <p:strVal val="0.25"/>
                                      </p:to>
                                    </p:set>
                                    <p:animEffect filter="image" prLst="opacity: 0.25">
                                      <p:cBhvr rctx="IE">
                                        <p:cTn id="81" dur="indefinite"/>
                                        <p:tgtEl>
                                          <p:spTgt spid="66"/>
                                        </p:tgtEl>
                                      </p:cBhvr>
                                    </p:animEffect>
                                  </p:childTnLst>
                                </p:cTn>
                              </p:par>
                              <p:par>
                                <p:cTn id="82" presetID="9" presetClass="emph" presetSubtype="0" nodeType="withEffect">
                                  <p:stCondLst>
                                    <p:cond delay="0"/>
                                  </p:stCondLst>
                                  <p:childTnLst>
                                    <p:set>
                                      <p:cBhvr>
                                        <p:cTn id="83" dur="indefinite"/>
                                        <p:tgtEl>
                                          <p:spTgt spid="67"/>
                                        </p:tgtEl>
                                        <p:attrNameLst>
                                          <p:attrName>style.opacity</p:attrName>
                                        </p:attrNameLst>
                                      </p:cBhvr>
                                      <p:to>
                                        <p:strVal val="0.25"/>
                                      </p:to>
                                    </p:set>
                                    <p:animEffect filter="image" prLst="opacity: 0.25">
                                      <p:cBhvr rctx="IE">
                                        <p:cTn id="84" dur="indefinite"/>
                                        <p:tgtEl>
                                          <p:spTgt spid="67"/>
                                        </p:tgtEl>
                                      </p:cBhvr>
                                    </p:animEffect>
                                  </p:childTnLst>
                                </p:cTn>
                              </p:par>
                              <p:par>
                                <p:cTn id="85" presetID="9" presetClass="emph" presetSubtype="0" nodeType="withEffect">
                                  <p:stCondLst>
                                    <p:cond delay="0"/>
                                  </p:stCondLst>
                                  <p:childTnLst>
                                    <p:set>
                                      <p:cBhvr>
                                        <p:cTn id="86" dur="indefinite"/>
                                        <p:tgtEl>
                                          <p:spTgt spid="68"/>
                                        </p:tgtEl>
                                        <p:attrNameLst>
                                          <p:attrName>style.opacity</p:attrName>
                                        </p:attrNameLst>
                                      </p:cBhvr>
                                      <p:to>
                                        <p:strVal val="0.25"/>
                                      </p:to>
                                    </p:set>
                                    <p:animEffect filter="image" prLst="opacity: 0.25">
                                      <p:cBhvr rctx="IE">
                                        <p:cTn id="87" dur="indefinite"/>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1" grpId="0" animBg="1"/>
      <p:bldP spid="43" grpId="0" animBg="1"/>
      <p:bldP spid="44" grpId="0" animBg="1"/>
      <p:bldP spid="45" grpId="0" animBg="1"/>
      <p:bldP spid="51" grpId="0" animBg="1"/>
      <p:bldP spid="52" grpId="0" animBg="1"/>
      <p:bldP spid="53" grpId="0" animBg="1"/>
      <p:bldP spid="54" grpId="0" animBg="1"/>
      <p:bldP spid="55" grpId="0" animBg="1"/>
      <p:bldP spid="56" grpId="0" animBg="1"/>
      <p:bldP spid="57" grpId="0" animBg="1"/>
      <p:bldP spid="42"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Autofit/>
          </a:bodyPr>
          <a:lstStyle/>
          <a:p>
            <a:pPr>
              <a:lnSpc>
                <a:spcPct val="100000"/>
              </a:lnSpc>
            </a:pPr>
            <a:r>
              <a:rPr lang="es-US" dirty="0"/>
              <a:t>Hemorragia en sistema nervioso central e intracraneal</a:t>
            </a:r>
          </a:p>
        </p:txBody>
      </p:sp>
      <p:sp>
        <p:nvSpPr>
          <p:cNvPr id="6" name="Text Placeholder 5">
            <a:extLst>
              <a:ext uri="{FF2B5EF4-FFF2-40B4-BE49-F238E27FC236}">
                <a16:creationId xmlns:a16="http://schemas.microsoft.com/office/drawing/2014/main" id="{8FA36ECB-50E1-4C40-B223-346E6EED791A}"/>
              </a:ext>
            </a:extLst>
          </p:cNvPr>
          <p:cNvSpPr>
            <a:spLocks noGrp="1"/>
          </p:cNvSpPr>
          <p:nvPr>
            <p:ph type="body" sz="quarter" idx="13"/>
          </p:nvPr>
        </p:nvSpPr>
        <p:spPr/>
        <p:txBody>
          <a:bodyPr/>
          <a:lstStyle/>
          <a:p>
            <a:endParaRPr lang="en-CA" dirty="0"/>
          </a:p>
        </p:txBody>
      </p:sp>
      <p:pic>
        <p:nvPicPr>
          <p:cNvPr id="4" name="Picture 4"/>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2284650" y="1662545"/>
            <a:ext cx="3316778" cy="353290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6590572" y="1662545"/>
            <a:ext cx="3316778" cy="3532909"/>
          </a:xfrm>
          <a:prstGeom prst="round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2284650" y="5298269"/>
            <a:ext cx="3316778" cy="461665"/>
          </a:xfrm>
          <a:prstGeom prst="rect">
            <a:avLst/>
          </a:prstGeom>
          <a:solidFill>
            <a:schemeClr val="bg1">
              <a:lumMod val="95000"/>
            </a:schemeClr>
          </a:solidFill>
        </p:spPr>
        <p:txBody>
          <a:bodyPr wrap="square" rtlCol="0">
            <a:spAutoFit/>
          </a:bodyPr>
          <a:lstStyle/>
          <a:p>
            <a:pPr algn="ctr"/>
            <a:r>
              <a:rPr lang="es-US" sz="2400" b="1" dirty="0"/>
              <a:t>Presentación</a:t>
            </a:r>
          </a:p>
        </p:txBody>
      </p:sp>
      <p:sp>
        <p:nvSpPr>
          <p:cNvPr id="8" name="TextBox 7"/>
          <p:cNvSpPr txBox="1"/>
          <p:nvPr/>
        </p:nvSpPr>
        <p:spPr>
          <a:xfrm>
            <a:off x="6590516" y="5298269"/>
            <a:ext cx="3316834" cy="461665"/>
          </a:xfrm>
          <a:prstGeom prst="rect">
            <a:avLst/>
          </a:prstGeom>
          <a:solidFill>
            <a:schemeClr val="bg1">
              <a:lumMod val="95000"/>
            </a:schemeClr>
          </a:solidFill>
        </p:spPr>
        <p:txBody>
          <a:bodyPr wrap="square" rtlCol="0">
            <a:spAutoFit/>
          </a:bodyPr>
          <a:lstStyle/>
          <a:p>
            <a:pPr algn="ctr"/>
            <a:r>
              <a:rPr lang="es-US" sz="2400" b="1" dirty="0"/>
              <a:t>A las 3 horas</a:t>
            </a:r>
          </a:p>
        </p:txBody>
      </p:sp>
      <p:sp>
        <p:nvSpPr>
          <p:cNvPr id="11" name="Isosceles Triangle 10">
            <a:extLst>
              <a:ext uri="{FF2B5EF4-FFF2-40B4-BE49-F238E27FC236}">
                <a16:creationId xmlns:a16="http://schemas.microsoft.com/office/drawing/2014/main" id="{1A74F99C-8B84-42B7-AE9D-0E4D136A7ECB}"/>
              </a:ext>
            </a:extLst>
          </p:cNvPr>
          <p:cNvSpPr/>
          <p:nvPr/>
        </p:nvSpPr>
        <p:spPr>
          <a:xfrm rot="5400000">
            <a:off x="5787201" y="3302385"/>
            <a:ext cx="617596" cy="253229"/>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218496139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552F-C42D-4878-B509-48B7AECA7B1E}"/>
              </a:ext>
            </a:extLst>
          </p:cNvPr>
          <p:cNvSpPr>
            <a:spLocks noGrp="1"/>
          </p:cNvSpPr>
          <p:nvPr>
            <p:ph type="title"/>
          </p:nvPr>
        </p:nvSpPr>
        <p:spPr/>
        <p:txBody>
          <a:bodyPr>
            <a:noAutofit/>
          </a:bodyPr>
          <a:lstStyle/>
          <a:p>
            <a:pPr>
              <a:lnSpc>
                <a:spcPct val="100000"/>
              </a:lnSpc>
            </a:pPr>
            <a:r>
              <a:rPr lang="es-US" dirty="0"/>
              <a:t>Hemorragia intracraneal y en el sistema nervioso central</a:t>
            </a:r>
            <a:endParaRPr lang="es-US" b="0" dirty="0"/>
          </a:p>
        </p:txBody>
      </p:sp>
      <p:sp>
        <p:nvSpPr>
          <p:cNvPr id="5" name="Content Placeholder 4">
            <a:extLst>
              <a:ext uri="{FF2B5EF4-FFF2-40B4-BE49-F238E27FC236}">
                <a16:creationId xmlns:a16="http://schemas.microsoft.com/office/drawing/2014/main" id="{F2139DBD-62F7-448A-A473-4EBE2C5DD464}"/>
              </a:ext>
            </a:extLst>
          </p:cNvPr>
          <p:cNvSpPr>
            <a:spLocks noGrp="1"/>
          </p:cNvSpPr>
          <p:nvPr>
            <p:ph idx="1"/>
          </p:nvPr>
        </p:nvSpPr>
        <p:spPr>
          <a:xfrm>
            <a:off x="838200" y="1562100"/>
            <a:ext cx="9949774" cy="4614863"/>
          </a:xfrm>
        </p:spPr>
        <p:txBody>
          <a:bodyPr>
            <a:normAutofit/>
          </a:bodyPr>
          <a:lstStyle/>
          <a:p>
            <a:r>
              <a:rPr lang="es-US" dirty="0"/>
              <a:t>La terapia de reemplazo precoz debe preceder a cualquier trabajo diagnóstico.</a:t>
            </a:r>
            <a:r>
              <a:rPr lang="es-US" b="0" dirty="0"/>
              <a:t> </a:t>
            </a:r>
          </a:p>
          <a:p>
            <a:pPr marL="0" indent="0">
              <a:buNone/>
            </a:pPr>
            <a:endParaRPr lang="es-US" b="1" dirty="0">
              <a:solidFill>
                <a:srgbClr val="008BB0"/>
              </a:solidFill>
            </a:endParaRPr>
          </a:p>
          <a:p>
            <a:pPr marL="0" indent="0">
              <a:buNone/>
            </a:pPr>
            <a:r>
              <a:rPr lang="es-US" b="1" dirty="0">
                <a:solidFill>
                  <a:srgbClr val="008BB0"/>
                </a:solidFill>
              </a:rPr>
              <a:t>Recomendación 7.3.1 </a:t>
            </a:r>
            <a:br>
              <a:rPr lang="es-US" b="1" dirty="0">
                <a:solidFill>
                  <a:srgbClr val="008BB0"/>
                </a:solidFill>
              </a:rPr>
            </a:br>
            <a:r>
              <a:rPr lang="es-US" b="0" u="none" strike="noStrike" baseline="0" dirty="0"/>
              <a:t>En pacientes con hemofilia con hemorragias o síntomas hemorrágicos confirmados o presuntos en el sistema nervioso central debería </a:t>
            </a:r>
            <a:r>
              <a:rPr lang="es-US" b="1" u="none" strike="noStrike" baseline="0" dirty="0"/>
              <a:t>administrarse inmediatamente terapia de reemplazo de factor de coagulación</a:t>
            </a:r>
            <a:r>
              <a:rPr lang="es-US" b="0" u="none" strike="noStrike" baseline="0" dirty="0"/>
              <a:t>, antes de realizar investigaciones.</a:t>
            </a:r>
          </a:p>
          <a:p>
            <a:pPr marL="0" indent="0">
              <a:buNone/>
            </a:pPr>
            <a:r>
              <a:rPr lang="es-US" b="1" dirty="0">
                <a:solidFill>
                  <a:srgbClr val="008BB0"/>
                </a:solidFill>
              </a:rPr>
              <a:t>Recomendación 7.3.2</a:t>
            </a:r>
            <a:br>
              <a:rPr lang="es-US" b="1" dirty="0">
                <a:solidFill>
                  <a:srgbClr val="008BB0"/>
                </a:solidFill>
              </a:rPr>
            </a:br>
            <a:r>
              <a:rPr lang="es-US" b="0" u="none" strike="noStrike" baseline="0" dirty="0"/>
              <a:t>En pacientes con hemofilia con sospecha de hemorragia en el sistema nervioso central que pudiera poner en peligro la vida </a:t>
            </a:r>
            <a:r>
              <a:rPr lang="es-US" b="1" u="none" strike="noStrike" baseline="0" dirty="0"/>
              <a:t>debería administrarse inmediatamente terapia de reemplazo de factor de coagulación antes de realizar las investigaciones</a:t>
            </a:r>
            <a:r>
              <a:rPr lang="es-US" b="0" u="none" strike="noStrike" baseline="0" dirty="0"/>
              <a:t>, y continuarse hasta que se resuelva la hemorragia.*</a:t>
            </a:r>
          </a:p>
          <a:p>
            <a:pPr marL="0" indent="0" algn="l">
              <a:buNone/>
            </a:pPr>
            <a:endParaRPr lang="en-US" b="0" u="none" strike="noStrike" baseline="0" dirty="0"/>
          </a:p>
          <a:p>
            <a:endParaRPr lang="en-CA" dirty="0"/>
          </a:p>
        </p:txBody>
      </p:sp>
      <p:sp>
        <p:nvSpPr>
          <p:cNvPr id="7" name="TextBox 6">
            <a:extLst>
              <a:ext uri="{FF2B5EF4-FFF2-40B4-BE49-F238E27FC236}">
                <a16:creationId xmlns:a16="http://schemas.microsoft.com/office/drawing/2014/main" id="{F353C604-B26E-C944-A91C-26688FE302A3}"/>
              </a:ext>
            </a:extLst>
          </p:cNvPr>
          <p:cNvSpPr txBox="1"/>
          <p:nvPr/>
        </p:nvSpPr>
        <p:spPr>
          <a:xfrm>
            <a:off x="838201" y="6308646"/>
            <a:ext cx="7264940" cy="307777"/>
          </a:xfrm>
          <a:prstGeom prst="rect">
            <a:avLst/>
          </a:prstGeom>
          <a:noFill/>
        </p:spPr>
        <p:txBody>
          <a:bodyPr wrap="square" rtlCol="0">
            <a:spAutoFit/>
          </a:bodyPr>
          <a:lstStyle/>
          <a:p>
            <a:r>
              <a:rPr lang="en-US" sz="1400" i="1" dirty="0"/>
              <a:t>*</a:t>
            </a:r>
            <a:r>
              <a:rPr lang="es-US" sz="1400" i="1" dirty="0"/>
              <a:t>Consulte el texto de las Guías para las observaciones relativas a esta recomendación. </a:t>
            </a:r>
            <a:endParaRPr lang="es-US" dirty="0"/>
          </a:p>
        </p:txBody>
      </p:sp>
    </p:spTree>
    <p:extLst>
      <p:ext uri="{BB962C8B-B14F-4D97-AF65-F5344CB8AC3E}">
        <p14:creationId xmlns:p14="http://schemas.microsoft.com/office/powerpoint/2010/main" val="71907798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rmAutofit/>
          </a:bodyPr>
          <a:lstStyle/>
          <a:p>
            <a:pPr>
              <a:lnSpc>
                <a:spcPct val="100000"/>
              </a:lnSpc>
            </a:pPr>
            <a:r>
              <a:rPr lang="es-US" dirty="0"/>
              <a:t>Sitios específicos de hemorragias</a:t>
            </a:r>
            <a:endParaRPr lang="en-CA" dirty="0"/>
          </a:p>
        </p:txBody>
      </p:sp>
      <p:sp>
        <p:nvSpPr>
          <p:cNvPr id="6" name="Text Placeholder 5">
            <a:extLst>
              <a:ext uri="{FF2B5EF4-FFF2-40B4-BE49-F238E27FC236}">
                <a16:creationId xmlns:a16="http://schemas.microsoft.com/office/drawing/2014/main" id="{0817B3EB-7827-47CC-A64D-BC6787A6F0FE}"/>
              </a:ext>
            </a:extLst>
          </p:cNvPr>
          <p:cNvSpPr>
            <a:spLocks noGrp="1"/>
          </p:cNvSpPr>
          <p:nvPr>
            <p:ph type="body" sz="quarter" idx="13"/>
          </p:nvPr>
        </p:nvSpPr>
        <p:spPr/>
        <p:txBody>
          <a:bodyPr/>
          <a:lstStyle/>
          <a:p>
            <a:r>
              <a:rPr lang="en-US" dirty="0"/>
              <a:t>GI, gastrointestinal.</a:t>
            </a:r>
            <a:endParaRPr lang="en-CA" dirty="0"/>
          </a:p>
        </p:txBody>
      </p:sp>
      <p:sp>
        <p:nvSpPr>
          <p:cNvPr id="34" name="Rectangle 33">
            <a:extLst>
              <a:ext uri="{FF2B5EF4-FFF2-40B4-BE49-F238E27FC236}">
                <a16:creationId xmlns:a16="http://schemas.microsoft.com/office/drawing/2014/main" id="{43446009-2568-4FDA-8E6A-7C8657E337B7}"/>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Hemarthrosis</a:t>
            </a:r>
          </a:p>
        </p:txBody>
      </p:sp>
      <p:cxnSp>
        <p:nvCxnSpPr>
          <p:cNvPr id="38" name="Straight Connector 37">
            <a:extLst>
              <a:ext uri="{FF2B5EF4-FFF2-40B4-BE49-F238E27FC236}">
                <a16:creationId xmlns:a16="http://schemas.microsoft.com/office/drawing/2014/main" id="{1F50AF40-AE33-407C-AFD6-1457A15511B6}"/>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BC55771C-19E5-4A41-B892-EEDF2C6EE57D}"/>
              </a:ext>
            </a:extLst>
          </p:cNvPr>
          <p:cNvCxnSpPr>
            <a:cxnSpLocks/>
          </p:cNvCxnSpPr>
          <p:nvPr/>
        </p:nvCxnSpPr>
        <p:spPr>
          <a:xfrm flipV="1">
            <a:off x="6096000" y="1843314"/>
            <a:ext cx="0" cy="7220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1E1B52FA-1AF7-47E9-8853-C9D4C992DF46}"/>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Freeform: Shape 40">
            <a:extLst>
              <a:ext uri="{FF2B5EF4-FFF2-40B4-BE49-F238E27FC236}">
                <a16:creationId xmlns:a16="http://schemas.microsoft.com/office/drawing/2014/main" id="{E510D8C1-5150-4FB6-9701-791E2ECC124F}"/>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F4315BBA-6D2F-4460-B245-4DAB2AF543A6}"/>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Soft tissues</a:t>
            </a:r>
          </a:p>
        </p:txBody>
      </p:sp>
      <p:sp>
        <p:nvSpPr>
          <p:cNvPr id="43" name="Freeform: Shape 42">
            <a:extLst>
              <a:ext uri="{FF2B5EF4-FFF2-40B4-BE49-F238E27FC236}">
                <a16:creationId xmlns:a16="http://schemas.microsoft.com/office/drawing/2014/main" id="{00FE87BB-A5BA-4511-A1E9-A459BF5F6CCD}"/>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4" name="Freeform: Shape 43">
            <a:extLst>
              <a:ext uri="{FF2B5EF4-FFF2-40B4-BE49-F238E27FC236}">
                <a16:creationId xmlns:a16="http://schemas.microsoft.com/office/drawing/2014/main" id="{C221DAD3-CC13-4F51-BA00-4C775D786D0B}"/>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5" name="Straight Connector 44">
            <a:extLst>
              <a:ext uri="{FF2B5EF4-FFF2-40B4-BE49-F238E27FC236}">
                <a16:creationId xmlns:a16="http://schemas.microsoft.com/office/drawing/2014/main" id="{A2BC62DD-5DDB-4C7D-A2E0-0BBD63F3A82F}"/>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E0BB49D7-7FFA-45AF-9FB0-6821962999A8}"/>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88D663AC-AF3B-438A-A5BD-6B098A6A9DED}"/>
              </a:ext>
            </a:extLst>
          </p:cNvPr>
          <p:cNvCxnSpPr>
            <a:cxnSpLocks/>
          </p:cNvCxnSpPr>
          <p:nvPr/>
        </p:nvCxnSpPr>
        <p:spPr>
          <a:xfrm>
            <a:off x="7531100" y="4407842"/>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BA080C37-B7B4-4F5A-9F7C-191CFF0F2B64}"/>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9" name="Oval 48">
            <a:extLst>
              <a:ext uri="{FF2B5EF4-FFF2-40B4-BE49-F238E27FC236}">
                <a16:creationId xmlns:a16="http://schemas.microsoft.com/office/drawing/2014/main" id="{FF5D1E43-1AAA-4618-A1C4-323088456DC6}"/>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0" name="Rectangle 49">
            <a:extLst>
              <a:ext uri="{FF2B5EF4-FFF2-40B4-BE49-F238E27FC236}">
                <a16:creationId xmlns:a16="http://schemas.microsoft.com/office/drawing/2014/main" id="{8C5CE7BD-F75E-4D11-B1B4-AB7CE7AC6481}"/>
              </a:ext>
            </a:extLst>
          </p:cNvPr>
          <p:cNvSpPr/>
          <p:nvPr/>
        </p:nvSpPr>
        <p:spPr>
          <a:xfrm>
            <a:off x="8471026"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GI bleeds</a:t>
            </a:r>
          </a:p>
        </p:txBody>
      </p:sp>
      <p:sp>
        <p:nvSpPr>
          <p:cNvPr id="51" name="Rectangle 50">
            <a:extLst>
              <a:ext uri="{FF2B5EF4-FFF2-40B4-BE49-F238E27FC236}">
                <a16:creationId xmlns:a16="http://schemas.microsoft.com/office/drawing/2014/main" id="{7E82B0FF-2207-450F-BD42-D85819CF6692}"/>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Ophthalmic</a:t>
            </a:r>
          </a:p>
        </p:txBody>
      </p:sp>
      <p:sp>
        <p:nvSpPr>
          <p:cNvPr id="52" name="Rectangle 51">
            <a:extLst>
              <a:ext uri="{FF2B5EF4-FFF2-40B4-BE49-F238E27FC236}">
                <a16:creationId xmlns:a16="http://schemas.microsoft.com/office/drawing/2014/main" id="{D50DA16E-1EBD-4C1D-8DB9-82D2D18848F1}"/>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54" name="Rectangle 53">
            <a:extLst>
              <a:ext uri="{FF2B5EF4-FFF2-40B4-BE49-F238E27FC236}">
                <a16:creationId xmlns:a16="http://schemas.microsoft.com/office/drawing/2014/main" id="{3A2820FE-705F-4837-9DCE-81FC6460F753}"/>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55" name="Rectangle 54">
            <a:extLst>
              <a:ext uri="{FF2B5EF4-FFF2-40B4-BE49-F238E27FC236}">
                <a16:creationId xmlns:a16="http://schemas.microsoft.com/office/drawing/2014/main" id="{27264BE0-B1A2-4080-AC65-9081012B41BC}"/>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56" name="Rectangle 55">
            <a:extLst>
              <a:ext uri="{FF2B5EF4-FFF2-40B4-BE49-F238E27FC236}">
                <a16:creationId xmlns:a16="http://schemas.microsoft.com/office/drawing/2014/main" id="{08A4DBF4-568E-4EE4-A1F0-CC6F7FC245FD}"/>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Lacerations</a:t>
            </a:r>
          </a:p>
        </p:txBody>
      </p:sp>
      <p:sp>
        <p:nvSpPr>
          <p:cNvPr id="57" name="TextBox 56">
            <a:extLst>
              <a:ext uri="{FF2B5EF4-FFF2-40B4-BE49-F238E27FC236}">
                <a16:creationId xmlns:a16="http://schemas.microsoft.com/office/drawing/2014/main" id="{BB8A0DAD-6CC8-47B8-ABA8-4A2773D0998B}"/>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ZA" sz="2400" b="1" dirty="0">
                <a:solidFill>
                  <a:srgbClr val="642566"/>
                </a:solidFill>
              </a:rPr>
              <a:t>37 consensus Recomendacións </a:t>
            </a:r>
          </a:p>
        </p:txBody>
      </p:sp>
      <p:cxnSp>
        <p:nvCxnSpPr>
          <p:cNvPr id="58" name="Straight Connector 57">
            <a:extLst>
              <a:ext uri="{FF2B5EF4-FFF2-40B4-BE49-F238E27FC236}">
                <a16:creationId xmlns:a16="http://schemas.microsoft.com/office/drawing/2014/main" id="{24BB22FE-193B-449F-AC95-5908583DA3F5}"/>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F6725F-5B1B-4E21-8191-FC13D23E8307}"/>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EC392EE5-2D61-4C36-8802-5BE57653F825}"/>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EC0E5BE3-269C-4143-B045-75227D45818D}"/>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A0CD1A55-1395-48C1-9C18-F0870D4940BA}"/>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01936510-4381-4F2D-9CC9-F71DB394FAA5}"/>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FC12BBB6-387C-4077-BD6D-703EEBDECEF3}"/>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A46FC59B-0638-46C4-9422-9E77EA73ABBD}"/>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36C09F24-E88C-44CA-9AE6-5A3A43E7CA84}"/>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2AD64AB8-E494-442E-A926-7F79DE2DB146}"/>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68" name="Rectangle 67">
            <a:extLst>
              <a:ext uri="{FF2B5EF4-FFF2-40B4-BE49-F238E27FC236}">
                <a16:creationId xmlns:a16="http://schemas.microsoft.com/office/drawing/2014/main" id="{3351B765-EB0F-46A9-A914-F90ACB0574C9}"/>
              </a:ext>
            </a:extLst>
          </p:cNvPr>
          <p:cNvSpPr/>
          <p:nvPr/>
        </p:nvSpPr>
        <p:spPr>
          <a:xfrm>
            <a:off x="7922008"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Central</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Nervous</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System</a:t>
            </a:r>
          </a:p>
        </p:txBody>
      </p:sp>
      <p:sp>
        <p:nvSpPr>
          <p:cNvPr id="53" name="Rectangle 52">
            <a:extLst>
              <a:ext uri="{FF2B5EF4-FFF2-40B4-BE49-F238E27FC236}">
                <a16:creationId xmlns:a16="http://schemas.microsoft.com/office/drawing/2014/main" id="{FDAD2AFE-A6F3-4799-AAD4-D88627370191}"/>
              </a:ext>
            </a:extLst>
          </p:cNvPr>
          <p:cNvSpPr/>
          <p:nvPr/>
        </p:nvSpPr>
        <p:spPr>
          <a:xfrm>
            <a:off x="8514568"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Throat, neck</a:t>
            </a:r>
          </a:p>
        </p:txBody>
      </p:sp>
      <p:pic>
        <p:nvPicPr>
          <p:cNvPr id="3" name="Picture 2">
            <a:extLst>
              <a:ext uri="{FF2B5EF4-FFF2-40B4-BE49-F238E27FC236}">
                <a16:creationId xmlns:a16="http://schemas.microsoft.com/office/drawing/2014/main" id="{928FE310-69C5-4405-A346-3BC74ECBF922}"/>
              </a:ext>
            </a:extLst>
          </p:cNvPr>
          <p:cNvPicPr>
            <a:picLocks noChangeAspect="1"/>
          </p:cNvPicPr>
          <p:nvPr/>
        </p:nvPicPr>
        <p:blipFill>
          <a:blip r:embed="rId3"/>
          <a:stretch>
            <a:fillRect/>
          </a:stretch>
        </p:blipFill>
        <p:spPr>
          <a:xfrm>
            <a:off x="1718760" y="1240710"/>
            <a:ext cx="8681456" cy="5054022"/>
          </a:xfrm>
          <a:prstGeom prst="rect">
            <a:avLst/>
          </a:prstGeom>
        </p:spPr>
      </p:pic>
    </p:spTree>
    <p:extLst>
      <p:ext uri="{BB962C8B-B14F-4D97-AF65-F5344CB8AC3E}">
        <p14:creationId xmlns:p14="http://schemas.microsoft.com/office/powerpoint/2010/main" val="2323742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500" fill="hold"/>
                                        <p:tgtEl>
                                          <p:spTgt spid="53"/>
                                        </p:tgtEl>
                                      </p:cBhvr>
                                      <p:by x="130000" y="130000"/>
                                    </p:animScale>
                                  </p:childTnLst>
                                </p:cTn>
                              </p:par>
                              <p:par>
                                <p:cTn id="7" presetID="9" presetClass="emph" presetSubtype="0" grpId="0" nodeType="withEffect">
                                  <p:stCondLst>
                                    <p:cond delay="0"/>
                                  </p:stCondLst>
                                  <p:childTnLst>
                                    <p:set>
                                      <p:cBhvr>
                                        <p:cTn id="8" dur="indefinite"/>
                                        <p:tgtEl>
                                          <p:spTgt spid="34"/>
                                        </p:tgtEl>
                                        <p:attrNameLst>
                                          <p:attrName>style.opacity</p:attrName>
                                        </p:attrNameLst>
                                      </p:cBhvr>
                                      <p:to>
                                        <p:strVal val="0.25"/>
                                      </p:to>
                                    </p:set>
                                    <p:animEffect filter="image" prLst="opacity: 0.25">
                                      <p:cBhvr rctx="IE">
                                        <p:cTn id="9" dur="indefinite"/>
                                        <p:tgtEl>
                                          <p:spTgt spid="34"/>
                                        </p:tgtEl>
                                      </p:cBhvr>
                                    </p:animEffect>
                                  </p:childTnLst>
                                </p:cTn>
                              </p:par>
                              <p:par>
                                <p:cTn id="10" presetID="9" presetClass="emph" presetSubtype="0" nodeType="withEffect">
                                  <p:stCondLst>
                                    <p:cond delay="0"/>
                                  </p:stCondLst>
                                  <p:childTnLst>
                                    <p:set>
                                      <p:cBhvr>
                                        <p:cTn id="11" dur="indefinite"/>
                                        <p:tgtEl>
                                          <p:spTgt spid="38"/>
                                        </p:tgtEl>
                                        <p:attrNameLst>
                                          <p:attrName>style.opacity</p:attrName>
                                        </p:attrNameLst>
                                      </p:cBhvr>
                                      <p:to>
                                        <p:strVal val="0.25"/>
                                      </p:to>
                                    </p:set>
                                    <p:animEffect filter="image" prLst="opacity: 0.25">
                                      <p:cBhvr rctx="IE">
                                        <p:cTn id="12" dur="indefinite"/>
                                        <p:tgtEl>
                                          <p:spTgt spid="38"/>
                                        </p:tgtEl>
                                      </p:cBhvr>
                                    </p:animEffect>
                                  </p:childTnLst>
                                </p:cTn>
                              </p:par>
                              <p:par>
                                <p:cTn id="13" presetID="9" presetClass="emph" presetSubtype="0" nodeType="withEffect">
                                  <p:stCondLst>
                                    <p:cond delay="0"/>
                                  </p:stCondLst>
                                  <p:childTnLst>
                                    <p:set>
                                      <p:cBhvr>
                                        <p:cTn id="14" dur="indefinite"/>
                                        <p:tgtEl>
                                          <p:spTgt spid="39"/>
                                        </p:tgtEl>
                                        <p:attrNameLst>
                                          <p:attrName>style.opacity</p:attrName>
                                        </p:attrNameLst>
                                      </p:cBhvr>
                                      <p:to>
                                        <p:strVal val="0.25"/>
                                      </p:to>
                                    </p:set>
                                    <p:animEffect filter="image" prLst="opacity: 0.25">
                                      <p:cBhvr rctx="IE">
                                        <p:cTn id="15" dur="indefinite"/>
                                        <p:tgtEl>
                                          <p:spTgt spid="39"/>
                                        </p:tgtEl>
                                      </p:cBhvr>
                                    </p:animEffect>
                                  </p:childTnLst>
                                </p:cTn>
                              </p:par>
                              <p:par>
                                <p:cTn id="16" presetID="9" presetClass="emph" presetSubtype="0" grpId="0" nodeType="withEffect">
                                  <p:stCondLst>
                                    <p:cond delay="0"/>
                                  </p:stCondLst>
                                  <p:childTnLst>
                                    <p:set>
                                      <p:cBhvr>
                                        <p:cTn id="17" dur="indefinite"/>
                                        <p:tgtEl>
                                          <p:spTgt spid="40"/>
                                        </p:tgtEl>
                                        <p:attrNameLst>
                                          <p:attrName>style.opacity</p:attrName>
                                        </p:attrNameLst>
                                      </p:cBhvr>
                                      <p:to>
                                        <p:strVal val="0.25"/>
                                      </p:to>
                                    </p:set>
                                    <p:animEffect filter="image" prLst="opacity: 0.25">
                                      <p:cBhvr rctx="IE">
                                        <p:cTn id="18" dur="indefinite"/>
                                        <p:tgtEl>
                                          <p:spTgt spid="40"/>
                                        </p:tgtEl>
                                      </p:cBhvr>
                                    </p:animEffect>
                                  </p:childTnLst>
                                </p:cTn>
                              </p:par>
                              <p:par>
                                <p:cTn id="19" presetID="9" presetClass="emph" presetSubtype="0" grpId="0" nodeType="withEffect">
                                  <p:stCondLst>
                                    <p:cond delay="0"/>
                                  </p:stCondLst>
                                  <p:childTnLst>
                                    <p:set>
                                      <p:cBhvr>
                                        <p:cTn id="20" dur="indefinite"/>
                                        <p:tgtEl>
                                          <p:spTgt spid="41"/>
                                        </p:tgtEl>
                                        <p:attrNameLst>
                                          <p:attrName>style.opacity</p:attrName>
                                        </p:attrNameLst>
                                      </p:cBhvr>
                                      <p:to>
                                        <p:strVal val="0.25"/>
                                      </p:to>
                                    </p:set>
                                    <p:animEffect filter="image" prLst="opacity: 0.25">
                                      <p:cBhvr rctx="IE">
                                        <p:cTn id="21" dur="indefinite"/>
                                        <p:tgtEl>
                                          <p:spTgt spid="41"/>
                                        </p:tgtEl>
                                      </p:cBhvr>
                                    </p:animEffect>
                                  </p:childTnLst>
                                </p:cTn>
                              </p:par>
                              <p:par>
                                <p:cTn id="22" presetID="9" presetClass="emph" presetSubtype="0" grpId="0" nodeType="withEffect">
                                  <p:stCondLst>
                                    <p:cond delay="0"/>
                                  </p:stCondLst>
                                  <p:childTnLst>
                                    <p:set>
                                      <p:cBhvr>
                                        <p:cTn id="23" dur="indefinite"/>
                                        <p:tgtEl>
                                          <p:spTgt spid="42"/>
                                        </p:tgtEl>
                                        <p:attrNameLst>
                                          <p:attrName>style.opacity</p:attrName>
                                        </p:attrNameLst>
                                      </p:cBhvr>
                                      <p:to>
                                        <p:strVal val="0.25"/>
                                      </p:to>
                                    </p:set>
                                    <p:animEffect filter="image" prLst="opacity: 0.25">
                                      <p:cBhvr rctx="IE">
                                        <p:cTn id="24" dur="indefinite"/>
                                        <p:tgtEl>
                                          <p:spTgt spid="42"/>
                                        </p:tgtEl>
                                      </p:cBhvr>
                                    </p:animEffect>
                                  </p:childTnLst>
                                </p:cTn>
                              </p:par>
                              <p:par>
                                <p:cTn id="25" presetID="9" presetClass="emph" presetSubtype="0" grpId="0" nodeType="withEffect">
                                  <p:stCondLst>
                                    <p:cond delay="0"/>
                                  </p:stCondLst>
                                  <p:childTnLst>
                                    <p:set>
                                      <p:cBhvr>
                                        <p:cTn id="26" dur="indefinite"/>
                                        <p:tgtEl>
                                          <p:spTgt spid="43"/>
                                        </p:tgtEl>
                                        <p:attrNameLst>
                                          <p:attrName>style.opacity</p:attrName>
                                        </p:attrNameLst>
                                      </p:cBhvr>
                                      <p:to>
                                        <p:strVal val="0.25"/>
                                      </p:to>
                                    </p:set>
                                    <p:animEffect filter="image" prLst="opacity: 0.25">
                                      <p:cBhvr rctx="IE">
                                        <p:cTn id="27" dur="indefinite"/>
                                        <p:tgtEl>
                                          <p:spTgt spid="43"/>
                                        </p:tgtEl>
                                      </p:cBhvr>
                                    </p:animEffect>
                                  </p:childTnLst>
                                </p:cTn>
                              </p:par>
                              <p:par>
                                <p:cTn id="28" presetID="9" presetClass="emph" presetSubtype="0" grpId="0" nodeType="withEffect">
                                  <p:stCondLst>
                                    <p:cond delay="0"/>
                                  </p:stCondLst>
                                  <p:childTnLst>
                                    <p:set>
                                      <p:cBhvr>
                                        <p:cTn id="29" dur="indefinite"/>
                                        <p:tgtEl>
                                          <p:spTgt spid="44"/>
                                        </p:tgtEl>
                                        <p:attrNameLst>
                                          <p:attrName>style.opacity</p:attrName>
                                        </p:attrNameLst>
                                      </p:cBhvr>
                                      <p:to>
                                        <p:strVal val="0.25"/>
                                      </p:to>
                                    </p:set>
                                    <p:animEffect filter="image" prLst="opacity: 0.25">
                                      <p:cBhvr rctx="IE">
                                        <p:cTn id="30" dur="indefinite"/>
                                        <p:tgtEl>
                                          <p:spTgt spid="44"/>
                                        </p:tgtEl>
                                      </p:cBhvr>
                                    </p:animEffect>
                                  </p:childTnLst>
                                </p:cTn>
                              </p:par>
                              <p:par>
                                <p:cTn id="31" presetID="9" presetClass="emph" presetSubtype="0" nodeType="withEffect">
                                  <p:stCondLst>
                                    <p:cond delay="0"/>
                                  </p:stCondLst>
                                  <p:childTnLst>
                                    <p:set>
                                      <p:cBhvr>
                                        <p:cTn id="32" dur="indefinite"/>
                                        <p:tgtEl>
                                          <p:spTgt spid="45"/>
                                        </p:tgtEl>
                                        <p:attrNameLst>
                                          <p:attrName>style.opacity</p:attrName>
                                        </p:attrNameLst>
                                      </p:cBhvr>
                                      <p:to>
                                        <p:strVal val="0.25"/>
                                      </p:to>
                                    </p:set>
                                    <p:animEffect filter="image" prLst="opacity: 0.25">
                                      <p:cBhvr rctx="IE">
                                        <p:cTn id="33" dur="indefinite"/>
                                        <p:tgtEl>
                                          <p:spTgt spid="45"/>
                                        </p:tgtEl>
                                      </p:cBhvr>
                                    </p:animEffect>
                                  </p:childTnLst>
                                </p:cTn>
                              </p:par>
                              <p:par>
                                <p:cTn id="34" presetID="9" presetClass="emph" presetSubtype="0" nodeType="withEffect">
                                  <p:stCondLst>
                                    <p:cond delay="0"/>
                                  </p:stCondLst>
                                  <p:childTnLst>
                                    <p:set>
                                      <p:cBhvr>
                                        <p:cTn id="35" dur="indefinite"/>
                                        <p:tgtEl>
                                          <p:spTgt spid="46"/>
                                        </p:tgtEl>
                                        <p:attrNameLst>
                                          <p:attrName>style.opacity</p:attrName>
                                        </p:attrNameLst>
                                      </p:cBhvr>
                                      <p:to>
                                        <p:strVal val="0.25"/>
                                      </p:to>
                                    </p:set>
                                    <p:animEffect filter="image" prLst="opacity: 0.25">
                                      <p:cBhvr rctx="IE">
                                        <p:cTn id="36" dur="indefinite"/>
                                        <p:tgtEl>
                                          <p:spTgt spid="46"/>
                                        </p:tgtEl>
                                      </p:cBhvr>
                                    </p:animEffect>
                                  </p:childTnLst>
                                </p:cTn>
                              </p:par>
                              <p:par>
                                <p:cTn id="37" presetID="9" presetClass="emph" presetSubtype="0" nodeType="withEffect">
                                  <p:stCondLst>
                                    <p:cond delay="0"/>
                                  </p:stCondLst>
                                  <p:childTnLst>
                                    <p:set>
                                      <p:cBhvr>
                                        <p:cTn id="38" dur="indefinite"/>
                                        <p:tgtEl>
                                          <p:spTgt spid="47"/>
                                        </p:tgtEl>
                                        <p:attrNameLst>
                                          <p:attrName>style.opacity</p:attrName>
                                        </p:attrNameLst>
                                      </p:cBhvr>
                                      <p:to>
                                        <p:strVal val="0.25"/>
                                      </p:to>
                                    </p:set>
                                    <p:animEffect filter="image" prLst="opacity: 0.25">
                                      <p:cBhvr rctx="IE">
                                        <p:cTn id="39" dur="indefinite"/>
                                        <p:tgtEl>
                                          <p:spTgt spid="47"/>
                                        </p:tgtEl>
                                      </p:cBhvr>
                                    </p:animEffect>
                                  </p:childTnLst>
                                </p:cTn>
                              </p:par>
                              <p:par>
                                <p:cTn id="40" presetID="9" presetClass="emph" presetSubtype="0" grpId="0" nodeType="withEffect">
                                  <p:stCondLst>
                                    <p:cond delay="0"/>
                                  </p:stCondLst>
                                  <p:childTnLst>
                                    <p:set>
                                      <p:cBhvr>
                                        <p:cTn id="41" dur="indefinite"/>
                                        <p:tgtEl>
                                          <p:spTgt spid="50"/>
                                        </p:tgtEl>
                                        <p:attrNameLst>
                                          <p:attrName>style.opacity</p:attrName>
                                        </p:attrNameLst>
                                      </p:cBhvr>
                                      <p:to>
                                        <p:strVal val="0.25"/>
                                      </p:to>
                                    </p:set>
                                    <p:animEffect filter="image" prLst="opacity: 0.25">
                                      <p:cBhvr rctx="IE">
                                        <p:cTn id="42" dur="indefinite"/>
                                        <p:tgtEl>
                                          <p:spTgt spid="50"/>
                                        </p:tgtEl>
                                      </p:cBhvr>
                                    </p:animEffect>
                                  </p:childTnLst>
                                </p:cTn>
                              </p:par>
                              <p:par>
                                <p:cTn id="43" presetID="9" presetClass="emph" presetSubtype="0" grpId="0" nodeType="withEffect">
                                  <p:stCondLst>
                                    <p:cond delay="0"/>
                                  </p:stCondLst>
                                  <p:childTnLst>
                                    <p:set>
                                      <p:cBhvr>
                                        <p:cTn id="44" dur="indefinite"/>
                                        <p:tgtEl>
                                          <p:spTgt spid="51"/>
                                        </p:tgtEl>
                                        <p:attrNameLst>
                                          <p:attrName>style.opacity</p:attrName>
                                        </p:attrNameLst>
                                      </p:cBhvr>
                                      <p:to>
                                        <p:strVal val="0.25"/>
                                      </p:to>
                                    </p:set>
                                    <p:animEffect filter="image" prLst="opacity: 0.25">
                                      <p:cBhvr rctx="IE">
                                        <p:cTn id="45" dur="indefinite"/>
                                        <p:tgtEl>
                                          <p:spTgt spid="51"/>
                                        </p:tgtEl>
                                      </p:cBhvr>
                                    </p:animEffect>
                                  </p:childTnLst>
                                </p:cTn>
                              </p:par>
                              <p:par>
                                <p:cTn id="46" presetID="9" presetClass="emph" presetSubtype="0" grpId="0" nodeType="withEffect">
                                  <p:stCondLst>
                                    <p:cond delay="0"/>
                                  </p:stCondLst>
                                  <p:childTnLst>
                                    <p:set>
                                      <p:cBhvr>
                                        <p:cTn id="47" dur="indefinite"/>
                                        <p:tgtEl>
                                          <p:spTgt spid="52"/>
                                        </p:tgtEl>
                                        <p:attrNameLst>
                                          <p:attrName>style.opacity</p:attrName>
                                        </p:attrNameLst>
                                      </p:cBhvr>
                                      <p:to>
                                        <p:strVal val="0.25"/>
                                      </p:to>
                                    </p:set>
                                    <p:animEffect filter="image" prLst="opacity: 0.25">
                                      <p:cBhvr rctx="IE">
                                        <p:cTn id="48" dur="indefinite"/>
                                        <p:tgtEl>
                                          <p:spTgt spid="52"/>
                                        </p:tgtEl>
                                      </p:cBhvr>
                                    </p:animEffect>
                                  </p:childTnLst>
                                </p:cTn>
                              </p:par>
                              <p:par>
                                <p:cTn id="49" presetID="9" presetClass="emph" presetSubtype="0" grpId="0" nodeType="withEffect">
                                  <p:stCondLst>
                                    <p:cond delay="0"/>
                                  </p:stCondLst>
                                  <p:childTnLst>
                                    <p:set>
                                      <p:cBhvr>
                                        <p:cTn id="50" dur="indefinite"/>
                                        <p:tgtEl>
                                          <p:spTgt spid="54"/>
                                        </p:tgtEl>
                                        <p:attrNameLst>
                                          <p:attrName>style.opacity</p:attrName>
                                        </p:attrNameLst>
                                      </p:cBhvr>
                                      <p:to>
                                        <p:strVal val="0.25"/>
                                      </p:to>
                                    </p:set>
                                    <p:animEffect filter="image" prLst="opacity: 0.25">
                                      <p:cBhvr rctx="IE">
                                        <p:cTn id="51" dur="indefinite"/>
                                        <p:tgtEl>
                                          <p:spTgt spid="54"/>
                                        </p:tgtEl>
                                      </p:cBhvr>
                                    </p:animEffect>
                                  </p:childTnLst>
                                </p:cTn>
                              </p:par>
                              <p:par>
                                <p:cTn id="52" presetID="9" presetClass="emph" presetSubtype="0" grpId="0" nodeType="withEffect">
                                  <p:stCondLst>
                                    <p:cond delay="0"/>
                                  </p:stCondLst>
                                  <p:childTnLst>
                                    <p:set>
                                      <p:cBhvr>
                                        <p:cTn id="53" dur="indefinite"/>
                                        <p:tgtEl>
                                          <p:spTgt spid="55"/>
                                        </p:tgtEl>
                                        <p:attrNameLst>
                                          <p:attrName>style.opacity</p:attrName>
                                        </p:attrNameLst>
                                      </p:cBhvr>
                                      <p:to>
                                        <p:strVal val="0.25"/>
                                      </p:to>
                                    </p:set>
                                    <p:animEffect filter="image" prLst="opacity: 0.25">
                                      <p:cBhvr rctx="IE">
                                        <p:cTn id="54" dur="indefinite"/>
                                        <p:tgtEl>
                                          <p:spTgt spid="55"/>
                                        </p:tgtEl>
                                      </p:cBhvr>
                                    </p:animEffect>
                                  </p:childTnLst>
                                </p:cTn>
                              </p:par>
                              <p:par>
                                <p:cTn id="55" presetID="9" presetClass="emph" presetSubtype="0" grpId="0" nodeType="withEffect">
                                  <p:stCondLst>
                                    <p:cond delay="0"/>
                                  </p:stCondLst>
                                  <p:childTnLst>
                                    <p:set>
                                      <p:cBhvr>
                                        <p:cTn id="56" dur="indefinite"/>
                                        <p:tgtEl>
                                          <p:spTgt spid="56"/>
                                        </p:tgtEl>
                                        <p:attrNameLst>
                                          <p:attrName>style.opacity</p:attrName>
                                        </p:attrNameLst>
                                      </p:cBhvr>
                                      <p:to>
                                        <p:strVal val="0.25"/>
                                      </p:to>
                                    </p:set>
                                    <p:animEffect filter="image" prLst="opacity: 0.25">
                                      <p:cBhvr rctx="IE">
                                        <p:cTn id="57" dur="indefinite"/>
                                        <p:tgtEl>
                                          <p:spTgt spid="56"/>
                                        </p:tgtEl>
                                      </p:cBhvr>
                                    </p:animEffect>
                                  </p:childTnLst>
                                </p:cTn>
                              </p:par>
                              <p:par>
                                <p:cTn id="58" presetID="9" presetClass="emph" presetSubtype="0" nodeType="withEffect">
                                  <p:stCondLst>
                                    <p:cond delay="0"/>
                                  </p:stCondLst>
                                  <p:childTnLst>
                                    <p:set>
                                      <p:cBhvr>
                                        <p:cTn id="59" dur="indefinite"/>
                                        <p:tgtEl>
                                          <p:spTgt spid="58"/>
                                        </p:tgtEl>
                                        <p:attrNameLst>
                                          <p:attrName>style.opacity</p:attrName>
                                        </p:attrNameLst>
                                      </p:cBhvr>
                                      <p:to>
                                        <p:strVal val="0.25"/>
                                      </p:to>
                                    </p:set>
                                    <p:animEffect filter="image" prLst="opacity: 0.25">
                                      <p:cBhvr rctx="IE">
                                        <p:cTn id="60" dur="indefinite"/>
                                        <p:tgtEl>
                                          <p:spTgt spid="58"/>
                                        </p:tgtEl>
                                      </p:cBhvr>
                                    </p:animEffect>
                                  </p:childTnLst>
                                </p:cTn>
                              </p:par>
                              <p:par>
                                <p:cTn id="61" presetID="9" presetClass="emph" presetSubtype="0" nodeType="withEffect">
                                  <p:stCondLst>
                                    <p:cond delay="0"/>
                                  </p:stCondLst>
                                  <p:childTnLst>
                                    <p:set>
                                      <p:cBhvr>
                                        <p:cTn id="62" dur="indefinite"/>
                                        <p:tgtEl>
                                          <p:spTgt spid="59"/>
                                        </p:tgtEl>
                                        <p:attrNameLst>
                                          <p:attrName>style.opacity</p:attrName>
                                        </p:attrNameLst>
                                      </p:cBhvr>
                                      <p:to>
                                        <p:strVal val="0.25"/>
                                      </p:to>
                                    </p:set>
                                    <p:animEffect filter="image" prLst="opacity: 0.25">
                                      <p:cBhvr rctx="IE">
                                        <p:cTn id="63" dur="indefinite"/>
                                        <p:tgtEl>
                                          <p:spTgt spid="59"/>
                                        </p:tgtEl>
                                      </p:cBhvr>
                                    </p:animEffect>
                                  </p:childTnLst>
                                </p:cTn>
                              </p:par>
                              <p:par>
                                <p:cTn id="64" presetID="9" presetClass="emph" presetSubtype="0" nodeType="withEffect">
                                  <p:stCondLst>
                                    <p:cond delay="0"/>
                                  </p:stCondLst>
                                  <p:childTnLst>
                                    <p:set>
                                      <p:cBhvr>
                                        <p:cTn id="65" dur="indefinite"/>
                                        <p:tgtEl>
                                          <p:spTgt spid="60"/>
                                        </p:tgtEl>
                                        <p:attrNameLst>
                                          <p:attrName>style.opacity</p:attrName>
                                        </p:attrNameLst>
                                      </p:cBhvr>
                                      <p:to>
                                        <p:strVal val="0.25"/>
                                      </p:to>
                                    </p:set>
                                    <p:animEffect filter="image" prLst="opacity: 0.25">
                                      <p:cBhvr rctx="IE">
                                        <p:cTn id="66" dur="indefinite"/>
                                        <p:tgtEl>
                                          <p:spTgt spid="60"/>
                                        </p:tgtEl>
                                      </p:cBhvr>
                                    </p:animEffect>
                                  </p:childTnLst>
                                </p:cTn>
                              </p:par>
                              <p:par>
                                <p:cTn id="67" presetID="9" presetClass="emph" presetSubtype="0" nodeType="withEffect">
                                  <p:stCondLst>
                                    <p:cond delay="0"/>
                                  </p:stCondLst>
                                  <p:childTnLst>
                                    <p:set>
                                      <p:cBhvr>
                                        <p:cTn id="68" dur="indefinite"/>
                                        <p:tgtEl>
                                          <p:spTgt spid="61"/>
                                        </p:tgtEl>
                                        <p:attrNameLst>
                                          <p:attrName>style.opacity</p:attrName>
                                        </p:attrNameLst>
                                      </p:cBhvr>
                                      <p:to>
                                        <p:strVal val="0.25"/>
                                      </p:to>
                                    </p:set>
                                    <p:animEffect filter="image" prLst="opacity: 0.25">
                                      <p:cBhvr rctx="IE">
                                        <p:cTn id="69" dur="indefinite"/>
                                        <p:tgtEl>
                                          <p:spTgt spid="61"/>
                                        </p:tgtEl>
                                      </p:cBhvr>
                                    </p:animEffect>
                                  </p:childTnLst>
                                </p:cTn>
                              </p:par>
                              <p:par>
                                <p:cTn id="70" presetID="9" presetClass="emph" presetSubtype="0" nodeType="withEffect">
                                  <p:stCondLst>
                                    <p:cond delay="0"/>
                                  </p:stCondLst>
                                  <p:childTnLst>
                                    <p:set>
                                      <p:cBhvr>
                                        <p:cTn id="71" dur="indefinite"/>
                                        <p:tgtEl>
                                          <p:spTgt spid="63"/>
                                        </p:tgtEl>
                                        <p:attrNameLst>
                                          <p:attrName>style.opacity</p:attrName>
                                        </p:attrNameLst>
                                      </p:cBhvr>
                                      <p:to>
                                        <p:strVal val="0.25"/>
                                      </p:to>
                                    </p:set>
                                    <p:animEffect filter="image" prLst="opacity: 0.25">
                                      <p:cBhvr rctx="IE">
                                        <p:cTn id="72" dur="indefinite"/>
                                        <p:tgtEl>
                                          <p:spTgt spid="63"/>
                                        </p:tgtEl>
                                      </p:cBhvr>
                                    </p:animEffect>
                                  </p:childTnLst>
                                </p:cTn>
                              </p:par>
                              <p:par>
                                <p:cTn id="73" presetID="9" presetClass="emph" presetSubtype="0" nodeType="withEffect">
                                  <p:stCondLst>
                                    <p:cond delay="0"/>
                                  </p:stCondLst>
                                  <p:childTnLst>
                                    <p:set>
                                      <p:cBhvr>
                                        <p:cTn id="74" dur="indefinite"/>
                                        <p:tgtEl>
                                          <p:spTgt spid="64"/>
                                        </p:tgtEl>
                                        <p:attrNameLst>
                                          <p:attrName>style.opacity</p:attrName>
                                        </p:attrNameLst>
                                      </p:cBhvr>
                                      <p:to>
                                        <p:strVal val="0.25"/>
                                      </p:to>
                                    </p:set>
                                    <p:animEffect filter="image" prLst="opacity: 0.25">
                                      <p:cBhvr rctx="IE">
                                        <p:cTn id="75" dur="indefinite"/>
                                        <p:tgtEl>
                                          <p:spTgt spid="64"/>
                                        </p:tgtEl>
                                      </p:cBhvr>
                                    </p:animEffect>
                                  </p:childTnLst>
                                </p:cTn>
                              </p:par>
                              <p:par>
                                <p:cTn id="76" presetID="9" presetClass="emph" presetSubtype="0" nodeType="withEffect">
                                  <p:stCondLst>
                                    <p:cond delay="0"/>
                                  </p:stCondLst>
                                  <p:childTnLst>
                                    <p:set>
                                      <p:cBhvr>
                                        <p:cTn id="77" dur="indefinite"/>
                                        <p:tgtEl>
                                          <p:spTgt spid="65"/>
                                        </p:tgtEl>
                                        <p:attrNameLst>
                                          <p:attrName>style.opacity</p:attrName>
                                        </p:attrNameLst>
                                      </p:cBhvr>
                                      <p:to>
                                        <p:strVal val="0.25"/>
                                      </p:to>
                                    </p:set>
                                    <p:animEffect filter="image" prLst="opacity: 0.25">
                                      <p:cBhvr rctx="IE">
                                        <p:cTn id="78" dur="indefinite"/>
                                        <p:tgtEl>
                                          <p:spTgt spid="65"/>
                                        </p:tgtEl>
                                      </p:cBhvr>
                                    </p:animEffect>
                                  </p:childTnLst>
                                </p:cTn>
                              </p:par>
                              <p:par>
                                <p:cTn id="79" presetID="9" presetClass="emph" presetSubtype="0" nodeType="withEffect">
                                  <p:stCondLst>
                                    <p:cond delay="0"/>
                                  </p:stCondLst>
                                  <p:childTnLst>
                                    <p:set>
                                      <p:cBhvr>
                                        <p:cTn id="80" dur="indefinite"/>
                                        <p:tgtEl>
                                          <p:spTgt spid="66"/>
                                        </p:tgtEl>
                                        <p:attrNameLst>
                                          <p:attrName>style.opacity</p:attrName>
                                        </p:attrNameLst>
                                      </p:cBhvr>
                                      <p:to>
                                        <p:strVal val="0.25"/>
                                      </p:to>
                                    </p:set>
                                    <p:animEffect filter="image" prLst="opacity: 0.25">
                                      <p:cBhvr rctx="IE">
                                        <p:cTn id="81" dur="indefinite"/>
                                        <p:tgtEl>
                                          <p:spTgt spid="66"/>
                                        </p:tgtEl>
                                      </p:cBhvr>
                                    </p:animEffect>
                                  </p:childTnLst>
                                </p:cTn>
                              </p:par>
                              <p:par>
                                <p:cTn id="82" presetID="9" presetClass="emph" presetSubtype="0" nodeType="withEffect">
                                  <p:stCondLst>
                                    <p:cond delay="0"/>
                                  </p:stCondLst>
                                  <p:childTnLst>
                                    <p:set>
                                      <p:cBhvr>
                                        <p:cTn id="83" dur="indefinite"/>
                                        <p:tgtEl>
                                          <p:spTgt spid="67"/>
                                        </p:tgtEl>
                                        <p:attrNameLst>
                                          <p:attrName>style.opacity</p:attrName>
                                        </p:attrNameLst>
                                      </p:cBhvr>
                                      <p:to>
                                        <p:strVal val="0.25"/>
                                      </p:to>
                                    </p:set>
                                    <p:animEffect filter="image" prLst="opacity: 0.25">
                                      <p:cBhvr rctx="IE">
                                        <p:cTn id="84" dur="indefinite"/>
                                        <p:tgtEl>
                                          <p:spTgt spid="67"/>
                                        </p:tgtEl>
                                      </p:cBhvr>
                                    </p:animEffect>
                                  </p:childTnLst>
                                </p:cTn>
                              </p:par>
                              <p:par>
                                <p:cTn id="85" presetID="9" presetClass="emph" presetSubtype="0" grpId="0" nodeType="withEffect">
                                  <p:stCondLst>
                                    <p:cond delay="0"/>
                                  </p:stCondLst>
                                  <p:childTnLst>
                                    <p:set>
                                      <p:cBhvr>
                                        <p:cTn id="86" dur="indefinite"/>
                                        <p:tgtEl>
                                          <p:spTgt spid="68"/>
                                        </p:tgtEl>
                                        <p:attrNameLst>
                                          <p:attrName>style.opacity</p:attrName>
                                        </p:attrNameLst>
                                      </p:cBhvr>
                                      <p:to>
                                        <p:strVal val="0.25"/>
                                      </p:to>
                                    </p:set>
                                    <p:animEffect filter="image" prLst="opacity: 0.25">
                                      <p:cBhvr rctx="IE">
                                        <p:cTn id="87" dur="indefinite"/>
                                        <p:tgtEl>
                                          <p:spTgt spid="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0" grpId="0" animBg="1"/>
      <p:bldP spid="41" grpId="0" animBg="1"/>
      <p:bldP spid="42" grpId="0" animBg="1"/>
      <p:bldP spid="43" grpId="0" animBg="1"/>
      <p:bldP spid="44" grpId="0" animBg="1"/>
      <p:bldP spid="50" grpId="0" animBg="1"/>
      <p:bldP spid="51" grpId="0" animBg="1"/>
      <p:bldP spid="52" grpId="0" animBg="1"/>
      <p:bldP spid="54" grpId="0" animBg="1"/>
      <p:bldP spid="55" grpId="0" animBg="1"/>
      <p:bldP spid="56" grpId="0" animBg="1"/>
      <p:bldP spid="68" grpId="0" animBg="1"/>
      <p:bldP spid="53"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s-US" dirty="0"/>
              <a:t>Hemorragia en cuello y garganta</a:t>
            </a:r>
          </a:p>
        </p:txBody>
      </p:sp>
      <p:sp>
        <p:nvSpPr>
          <p:cNvPr id="10" name="Text Placeholder 9">
            <a:extLst>
              <a:ext uri="{FF2B5EF4-FFF2-40B4-BE49-F238E27FC236}">
                <a16:creationId xmlns:a16="http://schemas.microsoft.com/office/drawing/2014/main" id="{55AC48A3-B198-4C11-9FFD-EBF36DD80B00}"/>
              </a:ext>
            </a:extLst>
          </p:cNvPr>
          <p:cNvSpPr>
            <a:spLocks noGrp="1"/>
          </p:cNvSpPr>
          <p:nvPr>
            <p:ph type="body" sz="quarter" idx="13"/>
          </p:nvPr>
        </p:nvSpPr>
        <p:spPr/>
        <p:txBody>
          <a:bodyPr/>
          <a:lstStyle/>
          <a:p>
            <a:endParaRPr lang="en-CA" dirty="0"/>
          </a:p>
        </p:txBody>
      </p:sp>
      <p:pic>
        <p:nvPicPr>
          <p:cNvPr id="7" name="Content Placeholder 6"/>
          <p:cNvPicPr>
            <a:picLocks noGrp="1"/>
          </p:cNvPicPr>
          <p:nvPr>
            <p:ph idx="4294967295"/>
          </p:nvPr>
        </p:nvPicPr>
        <p:blipFill rotWithShape="1">
          <a:blip r:embed="rId3" cstate="print">
            <a:extLst>
              <a:ext uri="{28A0092B-C50C-407E-A947-70E740481C1C}">
                <a14:useLocalDpi xmlns:a14="http://schemas.microsoft.com/office/drawing/2010/main" val="0"/>
              </a:ext>
            </a:extLst>
          </a:blip>
          <a:srcRect l="12362" r="16240"/>
          <a:stretch/>
        </p:blipFill>
        <p:spPr>
          <a:xfrm>
            <a:off x="836437" y="2001838"/>
            <a:ext cx="3132933" cy="3217862"/>
          </a:xfrm>
          <a:prstGeom prst="roundRect">
            <a:avLst/>
          </a:prstGeom>
        </p:spPr>
      </p:pic>
      <p:pic>
        <p:nvPicPr>
          <p:cNvPr id="5" name="Picture 4"/>
          <p:cNvPicPr>
            <a:picLocks/>
          </p:cNvPicPr>
          <p:nvPr/>
        </p:nvPicPr>
        <p:blipFill rotWithShape="1">
          <a:blip r:embed="rId4" cstate="print">
            <a:extLst>
              <a:ext uri="{28A0092B-C50C-407E-A947-70E740481C1C}">
                <a14:useLocalDpi xmlns:a14="http://schemas.microsoft.com/office/drawing/2010/main" val="0"/>
              </a:ext>
            </a:extLst>
          </a:blip>
          <a:srcRect l="5018" r="17956"/>
          <a:stretch/>
        </p:blipFill>
        <p:spPr>
          <a:xfrm>
            <a:off x="8137525" y="2001662"/>
            <a:ext cx="3218038" cy="3218038"/>
          </a:xfrm>
          <a:prstGeom prst="roundRect">
            <a:avLst/>
          </a:prstGeom>
        </p:spPr>
      </p:pic>
      <p:pic>
        <p:nvPicPr>
          <p:cNvPr id="8" name="Picture 7"/>
          <p:cNvPicPr>
            <a:picLocks/>
          </p:cNvPicPr>
          <p:nvPr/>
        </p:nvPicPr>
        <p:blipFill rotWithShape="1">
          <a:blip r:embed="rId5" cstate="print">
            <a:extLst>
              <a:ext uri="{28A0092B-C50C-407E-A947-70E740481C1C}">
                <a14:useLocalDpi xmlns:a14="http://schemas.microsoft.com/office/drawing/2010/main" val="0"/>
              </a:ext>
            </a:extLst>
          </a:blip>
          <a:srcRect l="17716"/>
          <a:stretch/>
        </p:blipFill>
        <p:spPr>
          <a:xfrm>
            <a:off x="4401879" y="2001662"/>
            <a:ext cx="3303137" cy="3218038"/>
          </a:xfrm>
          <a:prstGeom prst="roundRect">
            <a:avLst/>
          </a:prstGeom>
        </p:spPr>
      </p:pic>
    </p:spTree>
    <p:extLst>
      <p:ext uri="{BB962C8B-B14F-4D97-AF65-F5344CB8AC3E}">
        <p14:creationId xmlns:p14="http://schemas.microsoft.com/office/powerpoint/2010/main" val="33985013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A1D6C1-DA59-4362-B71C-AAE5FF9178D4}"/>
              </a:ext>
            </a:extLst>
          </p:cNvPr>
          <p:cNvSpPr>
            <a:spLocks noGrp="1"/>
          </p:cNvSpPr>
          <p:nvPr>
            <p:ph type="ctrTitle"/>
          </p:nvPr>
        </p:nvSpPr>
        <p:spPr>
          <a:xfrm>
            <a:off x="1219200" y="1122363"/>
            <a:ext cx="10972800" cy="2387600"/>
          </a:xfrm>
        </p:spPr>
        <p:txBody>
          <a:bodyPr>
            <a:normAutofit/>
          </a:bodyPr>
          <a:lstStyle/>
          <a:p>
            <a:pPr>
              <a:lnSpc>
                <a:spcPct val="100000"/>
              </a:lnSpc>
            </a:pPr>
            <a:r>
              <a:rPr lang="es-US" sz="4000" dirty="0">
                <a:solidFill>
                  <a:schemeClr val="accent1"/>
                </a:solidFill>
                <a:ea typeface="+mn-ea"/>
                <a:cs typeface="+mn-cs"/>
              </a:rPr>
              <a:t>Capítulo 7: Tratamiento de hemorragias específicas</a:t>
            </a:r>
            <a:endParaRPr lang="es-US" sz="4000" dirty="0">
              <a:ea typeface="+mn-ea"/>
              <a:cs typeface="+mn-cs"/>
            </a:endParaRPr>
          </a:p>
        </p:txBody>
      </p:sp>
      <p:sp>
        <p:nvSpPr>
          <p:cNvPr id="5" name="Subtitle 4">
            <a:extLst>
              <a:ext uri="{FF2B5EF4-FFF2-40B4-BE49-F238E27FC236}">
                <a16:creationId xmlns:a16="http://schemas.microsoft.com/office/drawing/2014/main" id="{A08DB6CA-9BCD-4B3D-8166-A8CD815F2B2B}"/>
              </a:ext>
            </a:extLst>
          </p:cNvPr>
          <p:cNvSpPr>
            <a:spLocks noGrp="1"/>
          </p:cNvSpPr>
          <p:nvPr>
            <p:ph type="subTitle" idx="1"/>
          </p:nvPr>
        </p:nvSpPr>
        <p:spPr/>
        <p:txBody>
          <a:bodyPr>
            <a:normAutofit/>
          </a:bodyPr>
          <a:lstStyle/>
          <a:p>
            <a:pPr>
              <a:spcBef>
                <a:spcPts val="0"/>
              </a:spcBef>
            </a:pPr>
            <a:r>
              <a:rPr lang="en-US" sz="3000" b="1" dirty="0">
                <a:ea typeface="+mj-ea"/>
                <a:cs typeface="+mj-cs"/>
              </a:rPr>
              <a:t>Johnny Mahlangu BSc, MBBCh, MMed, FCPath </a:t>
            </a:r>
            <a:br>
              <a:rPr lang="en-US" sz="2800" b="1" dirty="0">
                <a:ea typeface="+mj-ea"/>
                <a:cs typeface="+mj-cs"/>
              </a:rPr>
            </a:br>
            <a:r>
              <a:rPr lang="es-US" sz="2000" dirty="0"/>
              <a:t>Hematólogo clínico, Hospital Académico Charlotte Maxeke de Johannesburgo y Departamento de Medicina Molecular</a:t>
            </a:r>
          </a:p>
          <a:p>
            <a:pPr>
              <a:spcBef>
                <a:spcPts val="0"/>
              </a:spcBef>
            </a:pPr>
            <a:r>
              <a:rPr lang="es-US" sz="2000" dirty="0"/>
              <a:t>Profesor de hematología, Facultad de Ciencias de la Salud,</a:t>
            </a:r>
            <a:br>
              <a:rPr lang="es-US" sz="2000" dirty="0"/>
            </a:br>
            <a:r>
              <a:rPr lang="es-US" sz="2000" dirty="0"/>
              <a:t>Universidad de Witwatersrand y Servicio Nacional de Laboratorio de Salud</a:t>
            </a:r>
            <a:br>
              <a:rPr lang="es-US" sz="2000" dirty="0"/>
            </a:br>
            <a:r>
              <a:rPr lang="es-US" sz="2000" dirty="0"/>
              <a:t>Johannesburgo, Sudáfrica</a:t>
            </a:r>
          </a:p>
          <a:p>
            <a:endParaRPr lang="en-US" dirty="0"/>
          </a:p>
        </p:txBody>
      </p:sp>
    </p:spTree>
    <p:extLst>
      <p:ext uri="{BB962C8B-B14F-4D97-AF65-F5344CB8AC3E}">
        <p14:creationId xmlns:p14="http://schemas.microsoft.com/office/powerpoint/2010/main" val="3369014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29552F-C42D-4878-B509-48B7AECA7B1E}"/>
              </a:ext>
            </a:extLst>
          </p:cNvPr>
          <p:cNvSpPr>
            <a:spLocks noGrp="1"/>
          </p:cNvSpPr>
          <p:nvPr>
            <p:ph type="title"/>
          </p:nvPr>
        </p:nvSpPr>
        <p:spPr/>
        <p:txBody>
          <a:bodyPr>
            <a:normAutofit/>
          </a:bodyPr>
          <a:lstStyle/>
          <a:p>
            <a:pPr>
              <a:lnSpc>
                <a:spcPct val="100000"/>
              </a:lnSpc>
            </a:pPr>
            <a:r>
              <a:rPr lang="es-US" dirty="0"/>
              <a:t>Hemorragia en cuello y garganta</a:t>
            </a:r>
            <a:endParaRPr lang="es-US" b="0" dirty="0"/>
          </a:p>
        </p:txBody>
      </p:sp>
      <p:sp>
        <p:nvSpPr>
          <p:cNvPr id="4" name="Content Placeholder 3">
            <a:extLst>
              <a:ext uri="{FF2B5EF4-FFF2-40B4-BE49-F238E27FC236}">
                <a16:creationId xmlns:a16="http://schemas.microsoft.com/office/drawing/2014/main" id="{27B94C8E-E592-4C6B-BFB6-24392743A5DC}"/>
              </a:ext>
            </a:extLst>
          </p:cNvPr>
          <p:cNvSpPr>
            <a:spLocks noGrp="1"/>
          </p:cNvSpPr>
          <p:nvPr>
            <p:ph idx="1"/>
          </p:nvPr>
        </p:nvSpPr>
        <p:spPr>
          <a:xfrm>
            <a:off x="838201" y="1562100"/>
            <a:ext cx="9794131" cy="4614863"/>
          </a:xfrm>
        </p:spPr>
        <p:txBody>
          <a:bodyPr>
            <a:normAutofit/>
          </a:bodyPr>
          <a:lstStyle/>
          <a:p>
            <a:pPr marL="0" indent="0">
              <a:buNone/>
            </a:pPr>
            <a:r>
              <a:rPr lang="es-US" sz="2000" b="1" dirty="0">
                <a:solidFill>
                  <a:srgbClr val="008BB0"/>
                </a:solidFill>
              </a:rPr>
              <a:t>Recomendación 7.4.1 </a:t>
            </a:r>
            <a:br>
              <a:rPr lang="es-US" sz="2000" b="1" dirty="0">
                <a:solidFill>
                  <a:srgbClr val="008BB0"/>
                </a:solidFill>
              </a:rPr>
            </a:br>
            <a:r>
              <a:rPr lang="es-US" sz="2000" b="0" u="none" strike="noStrike" baseline="0" dirty="0"/>
              <a:t>En pacientes con hemofilia con hemorragia de cuello y garganta </a:t>
            </a:r>
            <a:r>
              <a:rPr lang="es-US" sz="2000" b="1" u="none" strike="noStrike" baseline="0" dirty="0"/>
              <a:t>debería administrarse inmediatamente terapia de reemplazo de factor de coagulación</a:t>
            </a:r>
            <a:r>
              <a:rPr lang="es-US" sz="2000" b="0" u="none" strike="noStrike" baseline="0" dirty="0"/>
              <a:t> y solicitarse una evaluación de </a:t>
            </a:r>
            <a:r>
              <a:rPr lang="es-US" sz="2000" b="1" u="none" strike="noStrike" baseline="0" dirty="0"/>
              <a:t>cuidados intensivos</a:t>
            </a:r>
            <a:r>
              <a:rPr lang="es-US" sz="2000" b="0" u="none" strike="noStrike" baseline="0" dirty="0"/>
              <a:t>.</a:t>
            </a:r>
          </a:p>
          <a:p>
            <a:pPr marL="0" indent="0">
              <a:buNone/>
            </a:pPr>
            <a:r>
              <a:rPr lang="es-US" sz="2000" b="1" dirty="0">
                <a:solidFill>
                  <a:srgbClr val="008BB0"/>
                </a:solidFill>
              </a:rPr>
              <a:t>Recomendación 7.4.2</a:t>
            </a:r>
            <a:br>
              <a:rPr lang="es-US" sz="2000" b="1" dirty="0">
                <a:solidFill>
                  <a:srgbClr val="008BB0"/>
                </a:solidFill>
              </a:rPr>
            </a:br>
            <a:r>
              <a:rPr lang="es-US" sz="2000" b="0" u="none" strike="noStrike" baseline="0" dirty="0"/>
              <a:t>En pacientes con hemofilia con hemorragia de cuello y garganta, incluso lesión de la lengua, </a:t>
            </a:r>
            <a:r>
              <a:rPr lang="es-US" sz="2000" b="1" u="none" strike="noStrike" baseline="0" dirty="0"/>
              <a:t>la terapia de reemplazo de factor de coagulación</a:t>
            </a:r>
            <a:r>
              <a:rPr lang="es-US" sz="2000" b="0" u="none" strike="noStrike" baseline="0" dirty="0"/>
              <a:t> debería continuar </a:t>
            </a:r>
            <a:r>
              <a:rPr lang="es-US" sz="2000" b="1" u="none" strike="noStrike" baseline="0" dirty="0"/>
              <a:t>hasta la resolución de los síntomas</a:t>
            </a:r>
            <a:r>
              <a:rPr lang="es-US" sz="2000" b="0" u="none" strike="noStrike" baseline="0" dirty="0"/>
              <a:t>.</a:t>
            </a:r>
            <a:endParaRPr lang="es-US" sz="2000" b="1" u="none" strike="noStrike" baseline="0" dirty="0"/>
          </a:p>
          <a:p>
            <a:pPr marL="0" indent="0">
              <a:buNone/>
            </a:pPr>
            <a:r>
              <a:rPr lang="es-US" sz="2000" b="1" dirty="0">
                <a:solidFill>
                  <a:srgbClr val="008BB0"/>
                </a:solidFill>
              </a:rPr>
              <a:t>Recomendación 7.4.3</a:t>
            </a:r>
            <a:br>
              <a:rPr lang="es-US" sz="2000" b="1" dirty="0">
                <a:solidFill>
                  <a:srgbClr val="008BB0"/>
                </a:solidFill>
              </a:rPr>
            </a:br>
            <a:r>
              <a:rPr lang="es-US" sz="2000" b="0" u="none" strike="noStrike" baseline="0" dirty="0"/>
              <a:t>En pacientes con hemofilia con hemorragia de cuello y garganta e infección local debería iniciarse la administración de </a:t>
            </a:r>
            <a:r>
              <a:rPr lang="es-US" sz="2000" b="1" u="none" strike="noStrike" baseline="0" dirty="0"/>
              <a:t>antifibrinolíticos</a:t>
            </a:r>
            <a:r>
              <a:rPr lang="es-US" sz="2000" b="0" u="none" strike="noStrike" baseline="0" dirty="0"/>
              <a:t> para el tratamiento de la hemorragia, y de </a:t>
            </a:r>
            <a:r>
              <a:rPr lang="es-US" sz="2000" b="1" u="none" strike="noStrike" baseline="0" dirty="0"/>
              <a:t>antibióticos</a:t>
            </a:r>
            <a:r>
              <a:rPr lang="es-US" sz="2000" b="0" u="none" strike="noStrike" baseline="0" dirty="0"/>
              <a:t> para el tratamiento de la infección.</a:t>
            </a:r>
            <a:endParaRPr lang="es-US" sz="2000" dirty="0"/>
          </a:p>
        </p:txBody>
      </p:sp>
      <p:sp>
        <p:nvSpPr>
          <p:cNvPr id="6" name="Text Placeholder 5">
            <a:extLst>
              <a:ext uri="{FF2B5EF4-FFF2-40B4-BE49-F238E27FC236}">
                <a16:creationId xmlns:a16="http://schemas.microsoft.com/office/drawing/2014/main" id="{C46397BF-A566-47BB-863E-7A1D17E3D7C2}"/>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320396830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2158B56-F736-A84D-8CD7-5A090AE13C49}"/>
              </a:ext>
            </a:extLst>
          </p:cNvPr>
          <p:cNvSpPr txBox="1"/>
          <p:nvPr/>
        </p:nvSpPr>
        <p:spPr>
          <a:xfrm>
            <a:off x="10351008" y="6096000"/>
            <a:ext cx="1840992" cy="524256"/>
          </a:xfrm>
          <a:prstGeom prst="rect">
            <a:avLst/>
          </a:prstGeom>
          <a:solidFill>
            <a:schemeClr val="bg1"/>
          </a:solidFill>
        </p:spPr>
        <p:txBody>
          <a:bodyPr wrap="square" rtlCol="0">
            <a:spAutoFit/>
          </a:bodyPr>
          <a:lstStyle/>
          <a:p>
            <a:endParaRPr lang="en-US" dirty="0"/>
          </a:p>
        </p:txBody>
      </p:sp>
      <p:sp>
        <p:nvSpPr>
          <p:cNvPr id="3" name="Text Placeholder 2">
            <a:extLst>
              <a:ext uri="{FF2B5EF4-FFF2-40B4-BE49-F238E27FC236}">
                <a16:creationId xmlns:a16="http://schemas.microsoft.com/office/drawing/2014/main" id="{34C39DAC-B0F0-4AE7-8CBA-C076E68CC08B}"/>
              </a:ext>
            </a:extLst>
          </p:cNvPr>
          <p:cNvSpPr>
            <a:spLocks noGrp="1"/>
          </p:cNvSpPr>
          <p:nvPr>
            <p:ph type="body" sz="quarter" idx="13"/>
          </p:nvPr>
        </p:nvSpPr>
        <p:spPr>
          <a:xfrm>
            <a:off x="35668" y="5875263"/>
            <a:ext cx="12120664" cy="816827"/>
          </a:xfrm>
        </p:spPr>
        <p:txBody>
          <a:bodyPr/>
          <a:lstStyle/>
          <a:p>
            <a:pPr algn="just"/>
            <a:r>
              <a:rPr lang="en-CA" b="1" u="sng" dirty="0"/>
              <a:t>Notas</a:t>
            </a:r>
            <a:r>
              <a:rPr lang="en-CA" dirty="0"/>
              <a:t>: </a:t>
            </a:r>
            <a:r>
              <a:rPr lang="es-ES" dirty="0"/>
              <a:t>En este cuadro, los niveles máximos de factor deseados de la terapia de reemplazo con CFC que se muestran para el tratamiento de hemorragias en diferentes sitios anatómicos representan los rangos en los patrones de prácticas a escala mundial, dependiendo de los recursos disponibles. Sería importante reconocer que el objetivo de dicho tratamiento es el control eficaz de la hemorragia, el cual debería ser igual en todo el mundo. Los niveles más bajos de reemplazo con CFC requieren una observación mucho más estrecha para el control eficaz de la hemorragia, con una posibilidad potencialmente mayor de que se requiera terapia de reemplazo adicional con CFC para lograr el nivel plasmático objetivo, así como los resultados hemostáticos y musculoesqueléticos. Abreviaciones: CFC, concentrado de factor de coagulación; d, días; NV, neurovascular.</a:t>
            </a:r>
          </a:p>
          <a:p>
            <a:pPr algn="just"/>
            <a:r>
              <a:rPr lang="es-ES" dirty="0"/>
              <a:t>a. Puede ser más larga si la respuesta fuera inadecuada. b. Algunas veces más larga, como profilaxis secundaria durante la fisioterapia. c. La duración del tratamiento se refiere a días secuenciales poscirugía. Deberían tomarse en cuenta el tipo de CFC y la respuesta del paciente al CFC. d. Dependiendo del procedimiento; el número de dosis dependería de la vida media del CFC usado.</a:t>
            </a:r>
          </a:p>
        </p:txBody>
      </p:sp>
      <p:graphicFrame>
        <p:nvGraphicFramePr>
          <p:cNvPr id="10" name="Object 9">
            <a:extLst>
              <a:ext uri="{FF2B5EF4-FFF2-40B4-BE49-F238E27FC236}">
                <a16:creationId xmlns:a16="http://schemas.microsoft.com/office/drawing/2014/main" id="{48381308-426F-4A5C-9E9E-5E9E4717B496}"/>
              </a:ext>
            </a:extLst>
          </p:cNvPr>
          <p:cNvGraphicFramePr>
            <a:graphicFrameLocks noChangeAspect="1"/>
          </p:cNvGraphicFramePr>
          <p:nvPr>
            <p:extLst>
              <p:ext uri="{D42A27DB-BD31-4B8C-83A1-F6EECF244321}">
                <p14:modId xmlns:p14="http://schemas.microsoft.com/office/powerpoint/2010/main" val="1716843275"/>
              </p:ext>
            </p:extLst>
          </p:nvPr>
        </p:nvGraphicFramePr>
        <p:xfrm>
          <a:off x="1193533" y="81263"/>
          <a:ext cx="9294813" cy="5775325"/>
        </p:xfrm>
        <a:graphic>
          <a:graphicData uri="http://schemas.openxmlformats.org/presentationml/2006/ole">
            <mc:AlternateContent xmlns:mc="http://schemas.openxmlformats.org/markup-compatibility/2006">
              <mc:Choice xmlns:v="urn:schemas-microsoft-com:vml" Requires="v">
                <p:oleObj name="Worksheet" r:id="rId2" imgW="10029944" imgH="6143702" progId="Excel.Sheet.12">
                  <p:embed/>
                </p:oleObj>
              </mc:Choice>
              <mc:Fallback>
                <p:oleObj name="Worksheet" r:id="rId2" imgW="10029944" imgH="6143702" progId="Excel.Sheet.12">
                  <p:embed/>
                  <p:pic>
                    <p:nvPicPr>
                      <p:cNvPr id="10" name="Object 9">
                        <a:extLst>
                          <a:ext uri="{FF2B5EF4-FFF2-40B4-BE49-F238E27FC236}">
                            <a16:creationId xmlns:a16="http://schemas.microsoft.com/office/drawing/2014/main" id="{48381308-426F-4A5C-9E9E-5E9E4717B496}"/>
                          </a:ext>
                        </a:extLst>
                      </p:cNvPr>
                      <p:cNvPicPr/>
                      <p:nvPr/>
                    </p:nvPicPr>
                    <p:blipFill>
                      <a:blip r:embed="rId3"/>
                      <a:stretch>
                        <a:fillRect/>
                      </a:stretch>
                    </p:blipFill>
                    <p:spPr>
                      <a:xfrm>
                        <a:off x="1193533" y="81263"/>
                        <a:ext cx="9294813" cy="5775325"/>
                      </a:xfrm>
                      <a:prstGeom prst="rect">
                        <a:avLst/>
                      </a:prstGeom>
                    </p:spPr>
                  </p:pic>
                </p:oleObj>
              </mc:Fallback>
            </mc:AlternateContent>
          </a:graphicData>
        </a:graphic>
      </p:graphicFrame>
      <p:sp>
        <p:nvSpPr>
          <p:cNvPr id="11" name="Title 1">
            <a:extLst>
              <a:ext uri="{FF2B5EF4-FFF2-40B4-BE49-F238E27FC236}">
                <a16:creationId xmlns:a16="http://schemas.microsoft.com/office/drawing/2014/main" id="{A62D2C64-6647-4A3A-954F-F108F0CE1E89}"/>
              </a:ext>
            </a:extLst>
          </p:cNvPr>
          <p:cNvSpPr>
            <a:spLocks noGrp="1"/>
          </p:cNvSpPr>
          <p:nvPr>
            <p:ph type="title"/>
          </p:nvPr>
        </p:nvSpPr>
        <p:spPr>
          <a:xfrm>
            <a:off x="123164" y="296832"/>
            <a:ext cx="1181097" cy="365126"/>
          </a:xfrm>
        </p:spPr>
        <p:txBody>
          <a:bodyPr>
            <a:normAutofit/>
          </a:bodyPr>
          <a:lstStyle/>
          <a:p>
            <a:pPr>
              <a:lnSpc>
                <a:spcPct val="100000"/>
              </a:lnSpc>
            </a:pPr>
            <a:r>
              <a:rPr lang="es-US" sz="1400" dirty="0"/>
              <a:t>Cuadro 7-2</a:t>
            </a:r>
            <a:endParaRPr lang="es-US" sz="1400" b="0" dirty="0"/>
          </a:p>
        </p:txBody>
      </p:sp>
      <p:sp>
        <p:nvSpPr>
          <p:cNvPr id="12" name="Rectangle 11">
            <a:extLst>
              <a:ext uri="{FF2B5EF4-FFF2-40B4-BE49-F238E27FC236}">
                <a16:creationId xmlns:a16="http://schemas.microsoft.com/office/drawing/2014/main" id="{8101E2EF-A917-4F1B-8DC8-1BCE6DA88834}"/>
              </a:ext>
            </a:extLst>
          </p:cNvPr>
          <p:cNvSpPr/>
          <p:nvPr/>
        </p:nvSpPr>
        <p:spPr>
          <a:xfrm>
            <a:off x="1185083" y="71535"/>
            <a:ext cx="1263943" cy="5775325"/>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ectangle 12">
            <a:extLst>
              <a:ext uri="{FF2B5EF4-FFF2-40B4-BE49-F238E27FC236}">
                <a16:creationId xmlns:a16="http://schemas.microsoft.com/office/drawing/2014/main" id="{FF38E14A-C9C7-49E4-B9C8-E05B273A4666}"/>
              </a:ext>
            </a:extLst>
          </p:cNvPr>
          <p:cNvSpPr/>
          <p:nvPr/>
        </p:nvSpPr>
        <p:spPr>
          <a:xfrm>
            <a:off x="2481023" y="62588"/>
            <a:ext cx="8007323" cy="214144"/>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4" name="Rectangle 13">
            <a:extLst>
              <a:ext uri="{FF2B5EF4-FFF2-40B4-BE49-F238E27FC236}">
                <a16:creationId xmlns:a16="http://schemas.microsoft.com/office/drawing/2014/main" id="{CF2B6BF1-7637-4C6C-999C-C3FF992E3932}"/>
              </a:ext>
            </a:extLst>
          </p:cNvPr>
          <p:cNvSpPr/>
          <p:nvPr/>
        </p:nvSpPr>
        <p:spPr>
          <a:xfrm>
            <a:off x="2469496" y="276733"/>
            <a:ext cx="8018850" cy="33194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5" name="Rectangle 14">
            <a:extLst>
              <a:ext uri="{FF2B5EF4-FFF2-40B4-BE49-F238E27FC236}">
                <a16:creationId xmlns:a16="http://schemas.microsoft.com/office/drawing/2014/main" id="{CBA231F4-43F3-4714-B7A7-0083867BC799}"/>
              </a:ext>
            </a:extLst>
          </p:cNvPr>
          <p:cNvSpPr/>
          <p:nvPr/>
        </p:nvSpPr>
        <p:spPr>
          <a:xfrm>
            <a:off x="2449026" y="608675"/>
            <a:ext cx="8027793" cy="331942"/>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Tree>
    <p:extLst>
      <p:ext uri="{BB962C8B-B14F-4D97-AF65-F5344CB8AC3E}">
        <p14:creationId xmlns:p14="http://schemas.microsoft.com/office/powerpoint/2010/main" val="1454632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1"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hidden"/>
                                      </p:to>
                                    </p:set>
                                  </p:childTnLst>
                                </p:cTn>
                              </p:par>
                              <p:par>
                                <p:cTn id="12" presetID="10" presetClass="entr" presetSubtype="0" fill="hold" grpId="1" nodeType="with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500"/>
                                        <p:tgtEl>
                                          <p:spTgt spid="1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hidden"/>
                                      </p:to>
                                    </p:set>
                                  </p:childTnLst>
                                </p:cTn>
                              </p:par>
                              <p:par>
                                <p:cTn id="19" presetID="10" presetClass="entr" presetSubtype="0" fill="hold" grpId="0"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14"/>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childTnLst>
                          </p:cTn>
                        </p:par>
                      </p:childTnLst>
                    </p:cTn>
                  </p:par>
                  <p:par>
                    <p:cTn id="29" fill="hold">
                      <p:stCondLst>
                        <p:cond delay="indefinite"/>
                      </p:stCondLst>
                      <p:childTnLst>
                        <p:par>
                          <p:cTn id="30" fill="hold">
                            <p:stCondLst>
                              <p:cond delay="0"/>
                            </p:stCondLst>
                            <p:childTnLst>
                              <p:par>
                                <p:cTn id="31" presetID="1" presetClass="exit" presetSubtype="0" fill="hold" grpId="1" nodeType="clickEffect">
                                  <p:stCondLst>
                                    <p:cond delay="0"/>
                                  </p:stCondLst>
                                  <p:childTnLst>
                                    <p:set>
                                      <p:cBhvr>
                                        <p:cTn id="32"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3" grpId="0" animBg="1"/>
      <p:bldP spid="13" grpId="1" animBg="1"/>
      <p:bldP spid="14" grpId="0" animBg="1"/>
      <p:bldP spid="14" grpId="1" animBg="1"/>
      <p:bldP spid="15" grpId="0" animBg="1"/>
      <p:bldP spid="15"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A62BB6-EC87-A645-A3FC-3F1FF1A7E17C}"/>
              </a:ext>
            </a:extLst>
          </p:cNvPr>
          <p:cNvSpPr>
            <a:spLocks noGrp="1"/>
          </p:cNvSpPr>
          <p:nvPr>
            <p:ph type="title"/>
          </p:nvPr>
        </p:nvSpPr>
        <p:spPr/>
        <p:txBody>
          <a:bodyPr>
            <a:normAutofit/>
          </a:bodyPr>
          <a:lstStyle/>
          <a:p>
            <a:r>
              <a:rPr lang="es-US" dirty="0"/>
              <a:t>Conclusiones</a:t>
            </a:r>
          </a:p>
        </p:txBody>
      </p:sp>
      <p:sp>
        <p:nvSpPr>
          <p:cNvPr id="3" name="Content Placeholder 2">
            <a:extLst>
              <a:ext uri="{FF2B5EF4-FFF2-40B4-BE49-F238E27FC236}">
                <a16:creationId xmlns:a16="http://schemas.microsoft.com/office/drawing/2014/main" id="{615BFF0F-BE5D-5E4B-96CC-77D9703A8867}"/>
              </a:ext>
            </a:extLst>
          </p:cNvPr>
          <p:cNvSpPr>
            <a:spLocks noGrp="1"/>
          </p:cNvSpPr>
          <p:nvPr>
            <p:ph idx="1"/>
          </p:nvPr>
        </p:nvSpPr>
        <p:spPr>
          <a:xfrm>
            <a:off x="838201" y="1241087"/>
            <a:ext cx="10154054" cy="4614863"/>
          </a:xfrm>
        </p:spPr>
        <p:txBody>
          <a:bodyPr>
            <a:normAutofit/>
          </a:bodyPr>
          <a:lstStyle/>
          <a:p>
            <a:r>
              <a:rPr lang="es-US" b="1" dirty="0"/>
              <a:t>El diagnóstico precoz es crucial </a:t>
            </a:r>
            <a:r>
              <a:rPr lang="es-US" dirty="0"/>
              <a:t>para el manejo exitoso de hemorragias específicas. </a:t>
            </a:r>
          </a:p>
          <a:p>
            <a:r>
              <a:rPr lang="es-US" dirty="0"/>
              <a:t>El tratamiento precoz con </a:t>
            </a:r>
            <a:r>
              <a:rPr lang="es-US" b="1" dirty="0"/>
              <a:t>terapia de reemplazo de factor de coagulación </a:t>
            </a:r>
            <a:r>
              <a:rPr lang="es-US" dirty="0"/>
              <a:t>constituye la </a:t>
            </a:r>
            <a:r>
              <a:rPr lang="es-US" b="1" dirty="0"/>
              <a:t>norma terapéutica</a:t>
            </a:r>
            <a:r>
              <a:rPr lang="es-US" dirty="0"/>
              <a:t> para hemorragias en todos los sitios.</a:t>
            </a:r>
          </a:p>
          <a:p>
            <a:r>
              <a:rPr lang="es-US" dirty="0"/>
              <a:t>El </a:t>
            </a:r>
            <a:r>
              <a:rPr lang="es-US" b="1" dirty="0"/>
              <a:t>tratamiento debería administrarse en cantidades y duración suficientes </a:t>
            </a:r>
            <a:r>
              <a:rPr lang="es-US" dirty="0"/>
              <a:t>para lograr la hemostasia.</a:t>
            </a:r>
          </a:p>
          <a:p>
            <a:r>
              <a:rPr lang="es-US" dirty="0"/>
              <a:t>Idealmente, el </a:t>
            </a:r>
            <a:r>
              <a:rPr lang="es-US" b="1" dirty="0"/>
              <a:t>tratamiento de hemorragias específicas debería ser individualizado </a:t>
            </a:r>
            <a:r>
              <a:rPr lang="es-US" dirty="0"/>
              <a:t>y los resultados deseados deberían definirse según el sitio de la hemorragia.</a:t>
            </a:r>
          </a:p>
          <a:p>
            <a:r>
              <a:rPr lang="es-US" dirty="0"/>
              <a:t>Los </a:t>
            </a:r>
            <a:r>
              <a:rPr lang="es-US" b="1" dirty="0"/>
              <a:t>patrones de práctica</a:t>
            </a:r>
            <a:r>
              <a:rPr lang="es-US" dirty="0"/>
              <a:t> tanto </a:t>
            </a:r>
            <a:r>
              <a:rPr lang="es-US" b="1" dirty="0"/>
              <a:t>de dosis bajas como de dosis más altas</a:t>
            </a:r>
            <a:r>
              <a:rPr lang="es-US" dirty="0"/>
              <a:t> son aceptables para el tratamiento de hemorragias específicas en la hemofilia.  </a:t>
            </a:r>
          </a:p>
        </p:txBody>
      </p:sp>
      <p:sp>
        <p:nvSpPr>
          <p:cNvPr id="4" name="Text Placeholder 3">
            <a:extLst>
              <a:ext uri="{FF2B5EF4-FFF2-40B4-BE49-F238E27FC236}">
                <a16:creationId xmlns:a16="http://schemas.microsoft.com/office/drawing/2014/main" id="{B187A860-9A66-49AC-900A-4453D4DD7346}"/>
              </a:ext>
            </a:extLst>
          </p:cNvPr>
          <p:cNvSpPr>
            <a:spLocks noGrp="1"/>
          </p:cNvSpPr>
          <p:nvPr>
            <p:ph type="body" sz="quarter" idx="13"/>
          </p:nvPr>
        </p:nvSpPr>
        <p:spPr/>
        <p:txBody>
          <a:bodyPr/>
          <a:lstStyle/>
          <a:p>
            <a:endParaRPr lang="en-CA" dirty="0"/>
          </a:p>
        </p:txBody>
      </p:sp>
    </p:spTree>
    <p:extLst>
      <p:ext uri="{BB962C8B-B14F-4D97-AF65-F5344CB8AC3E}">
        <p14:creationId xmlns:p14="http://schemas.microsoft.com/office/powerpoint/2010/main" val="23935923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E63A6E-C584-499C-8520-F180DB23C60D}"/>
              </a:ext>
            </a:extLst>
          </p:cNvPr>
          <p:cNvSpPr>
            <a:spLocks noGrp="1"/>
          </p:cNvSpPr>
          <p:nvPr>
            <p:ph type="ctrTitle"/>
          </p:nvPr>
        </p:nvSpPr>
        <p:spPr>
          <a:xfrm>
            <a:off x="698500" y="1122363"/>
            <a:ext cx="10795000" cy="2387600"/>
          </a:xfrm>
        </p:spPr>
        <p:txBody>
          <a:bodyPr>
            <a:normAutofit/>
          </a:bodyPr>
          <a:lstStyle/>
          <a:p>
            <a:pPr algn="ctr"/>
            <a:r>
              <a:rPr lang="es-US" sz="2400" dirty="0"/>
              <a:t>Agradecemos el apoyo de </a:t>
            </a:r>
            <a:r>
              <a:rPr lang="es-US" sz="2400" b="1" dirty="0"/>
              <a:t>Hemophilia Alliance para la preparación de esta presentación.</a:t>
            </a:r>
            <a:endParaRPr lang="en-US" sz="3600" b="1" dirty="0">
              <a:latin typeface="Arial" panose="020B0604020202020204" pitchFamily="34" charset="0"/>
              <a:cs typeface="Arial" panose="020B0604020202020204" pitchFamily="34" charset="0"/>
            </a:endParaRPr>
          </a:p>
        </p:txBody>
      </p:sp>
      <p:pic>
        <p:nvPicPr>
          <p:cNvPr id="5" name="Content Placeholder 4" descr="A picture containing logo&#10;&#10;Description automatically generated">
            <a:extLst>
              <a:ext uri="{FF2B5EF4-FFF2-40B4-BE49-F238E27FC236}">
                <a16:creationId xmlns:a16="http://schemas.microsoft.com/office/drawing/2014/main" id="{490F289A-D8AB-4BFD-B8AD-37B762158981}"/>
              </a:ext>
            </a:extLst>
          </p:cNvPr>
          <p:cNvPicPr>
            <a:picLocks noGrp="1" noChangeAspect="1"/>
          </p:cNvPicPr>
          <p:nvPr>
            <p:ph idx="4294967295"/>
          </p:nvPr>
        </p:nvPicPr>
        <p:blipFill>
          <a:blip r:embed="rId2"/>
          <a:stretch>
            <a:fillRect/>
          </a:stretch>
        </p:blipFill>
        <p:spPr>
          <a:xfrm>
            <a:off x="4371181" y="3529013"/>
            <a:ext cx="3449638" cy="2012950"/>
          </a:xfrm>
        </p:spPr>
      </p:pic>
    </p:spTree>
    <p:extLst>
      <p:ext uri="{BB962C8B-B14F-4D97-AF65-F5344CB8AC3E}">
        <p14:creationId xmlns:p14="http://schemas.microsoft.com/office/powerpoint/2010/main" val="28275340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lstStyle/>
          <a:p>
            <a:pPr>
              <a:lnSpc>
                <a:spcPct val="100000"/>
              </a:lnSpc>
            </a:pPr>
            <a:r>
              <a:rPr lang="es-US" dirty="0"/>
              <a:t>Divulgaciones: </a:t>
            </a:r>
            <a:r>
              <a:rPr lang="en-US" dirty="0"/>
              <a:t>Johnny Mahlangu </a:t>
            </a:r>
          </a:p>
        </p:txBody>
      </p:sp>
      <p:sp>
        <p:nvSpPr>
          <p:cNvPr id="6" name="Content Placeholder 5">
            <a:extLst>
              <a:ext uri="{FF2B5EF4-FFF2-40B4-BE49-F238E27FC236}">
                <a16:creationId xmlns:a16="http://schemas.microsoft.com/office/drawing/2014/main" id="{24491BEA-2AA6-4E1E-A691-10CBE08E6595}"/>
              </a:ext>
            </a:extLst>
          </p:cNvPr>
          <p:cNvSpPr>
            <a:spLocks noGrp="1"/>
          </p:cNvSpPr>
          <p:nvPr>
            <p:ph idx="1"/>
          </p:nvPr>
        </p:nvSpPr>
        <p:spPr>
          <a:xfrm>
            <a:off x="838200" y="1562100"/>
            <a:ext cx="10515600" cy="4614863"/>
          </a:xfrm>
        </p:spPr>
        <p:txBody>
          <a:bodyPr>
            <a:normAutofit/>
          </a:bodyPr>
          <a:lstStyle/>
          <a:p>
            <a:pPr marL="0" indent="0">
              <a:buNone/>
            </a:pPr>
            <a:r>
              <a:rPr lang="es-US" b="1" dirty="0">
                <a:solidFill>
                  <a:schemeClr val="accent1"/>
                </a:solidFill>
              </a:rPr>
              <a:t>Subvención/Apoyo a la investigación</a:t>
            </a:r>
          </a:p>
          <a:p>
            <a:r>
              <a:rPr lang="en-US" dirty="0"/>
              <a:t>Bayer, Biogen, BioMarin, CSL Behring, Novo Nordisk, Pfizer, Sobi, Roche, Unique</a:t>
            </a:r>
          </a:p>
          <a:p>
            <a:pPr marL="0" indent="0">
              <a:buNone/>
            </a:pPr>
            <a:r>
              <a:rPr lang="es-US" b="1" dirty="0">
                <a:solidFill>
                  <a:schemeClr val="accent1"/>
                </a:solidFill>
              </a:rPr>
              <a:t>Consultor/Consejo científico</a:t>
            </a:r>
          </a:p>
          <a:p>
            <a:r>
              <a:rPr lang="en-US" dirty="0"/>
              <a:t>Alnylam, Bayer, Biotest, Biogen, Baxalta, CSL Behring, Catalyst Biosciences, Novo Nordisk, Roche y Spark</a:t>
            </a:r>
          </a:p>
          <a:p>
            <a:pPr marL="0" indent="0">
              <a:buNone/>
            </a:pPr>
            <a:r>
              <a:rPr lang="es-US" b="1" dirty="0">
                <a:solidFill>
                  <a:schemeClr val="accent1"/>
                </a:solidFill>
              </a:rPr>
              <a:t>Oficina de ponentes</a:t>
            </a:r>
          </a:p>
          <a:p>
            <a:r>
              <a:rPr lang="en-US" dirty="0"/>
              <a:t>Alnylam, Bayer, Biotest, Biogen, Novo Nordisk, Pfizer, Sobi, Shire, Roche, ISTH y FMH</a:t>
            </a:r>
          </a:p>
          <a:p>
            <a:endParaRPr lang="en-CA" dirty="0"/>
          </a:p>
        </p:txBody>
      </p:sp>
    </p:spTree>
    <p:extLst>
      <p:ext uri="{BB962C8B-B14F-4D97-AF65-F5344CB8AC3E}">
        <p14:creationId xmlns:p14="http://schemas.microsoft.com/office/powerpoint/2010/main" val="32524902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EE05B9-B8F3-4BAD-B33E-CE66B088923A}"/>
              </a:ext>
            </a:extLst>
          </p:cNvPr>
          <p:cNvSpPr>
            <a:spLocks noGrp="1"/>
          </p:cNvSpPr>
          <p:nvPr>
            <p:ph type="title"/>
          </p:nvPr>
        </p:nvSpPr>
        <p:spPr>
          <a:xfrm>
            <a:off x="838199" y="225425"/>
            <a:ext cx="10515599" cy="1090079"/>
          </a:xfrm>
        </p:spPr>
        <p:txBody>
          <a:bodyPr>
            <a:normAutofit/>
          </a:bodyPr>
          <a:lstStyle/>
          <a:p>
            <a:pPr>
              <a:lnSpc>
                <a:spcPct val="100000"/>
              </a:lnSpc>
            </a:pPr>
            <a:r>
              <a:rPr lang="es-US" dirty="0"/>
              <a:t>Autores</a:t>
            </a:r>
          </a:p>
        </p:txBody>
      </p:sp>
      <p:sp>
        <p:nvSpPr>
          <p:cNvPr id="3" name="Content Placeholder 2">
            <a:extLst>
              <a:ext uri="{FF2B5EF4-FFF2-40B4-BE49-F238E27FC236}">
                <a16:creationId xmlns:a16="http://schemas.microsoft.com/office/drawing/2014/main" id="{177E4F86-6C2F-4004-9502-3953902B91D1}"/>
              </a:ext>
            </a:extLst>
          </p:cNvPr>
          <p:cNvSpPr>
            <a:spLocks noGrp="1"/>
          </p:cNvSpPr>
          <p:nvPr>
            <p:ph idx="1"/>
          </p:nvPr>
        </p:nvSpPr>
        <p:spPr>
          <a:xfrm>
            <a:off x="838200" y="1562100"/>
            <a:ext cx="5511800" cy="4614863"/>
          </a:xfrm>
        </p:spPr>
        <p:txBody>
          <a:bodyPr>
            <a:noAutofit/>
          </a:bodyPr>
          <a:lstStyle/>
          <a:p>
            <a:pPr>
              <a:spcBef>
                <a:spcPts val="1000"/>
              </a:spcBef>
            </a:pPr>
            <a:r>
              <a:rPr lang="en-CA" b="1" dirty="0"/>
              <a:t>Johnny Mahlangu</a:t>
            </a:r>
          </a:p>
          <a:p>
            <a:pPr>
              <a:spcBef>
                <a:spcPts val="1000"/>
              </a:spcBef>
            </a:pPr>
            <a:r>
              <a:rPr lang="en-CA" b="1" dirty="0"/>
              <a:t>Gerard Dolan</a:t>
            </a:r>
          </a:p>
          <a:p>
            <a:pPr>
              <a:spcBef>
                <a:spcPts val="1000"/>
              </a:spcBef>
            </a:pPr>
            <a:r>
              <a:rPr lang="en-CA" b="1" dirty="0"/>
              <a:t>Alison Dougall</a:t>
            </a:r>
          </a:p>
          <a:p>
            <a:pPr>
              <a:spcBef>
                <a:spcPts val="1000"/>
              </a:spcBef>
            </a:pPr>
            <a:r>
              <a:rPr lang="en-CA" b="1" dirty="0"/>
              <a:t>Nicholas J. Goddard</a:t>
            </a:r>
          </a:p>
          <a:p>
            <a:pPr>
              <a:spcBef>
                <a:spcPts val="1000"/>
              </a:spcBef>
            </a:pPr>
            <a:r>
              <a:rPr lang="en-CA" b="1" dirty="0"/>
              <a:t>Margaret V. Ragni</a:t>
            </a:r>
          </a:p>
          <a:p>
            <a:pPr>
              <a:spcBef>
                <a:spcPts val="1000"/>
              </a:spcBef>
            </a:pPr>
            <a:r>
              <a:rPr lang="en-CA" b="1" dirty="0"/>
              <a:t>Jerzy Windyga</a:t>
            </a:r>
          </a:p>
          <a:p>
            <a:pPr>
              <a:spcBef>
                <a:spcPts val="1000"/>
              </a:spcBef>
            </a:pPr>
            <a:r>
              <a:rPr lang="en-CA" b="1" dirty="0"/>
              <a:t>Enrique D. Preza Hernández (PCH)</a:t>
            </a:r>
          </a:p>
          <a:p>
            <a:pPr>
              <a:spcBef>
                <a:spcPts val="1000"/>
              </a:spcBef>
            </a:pPr>
            <a:r>
              <a:rPr lang="en-CA" b="1" dirty="0"/>
              <a:t>Bradley Rayner (PCH)</a:t>
            </a:r>
          </a:p>
          <a:p>
            <a:pPr>
              <a:spcBef>
                <a:spcPts val="1000"/>
              </a:spcBef>
            </a:pPr>
            <a:r>
              <a:rPr lang="fi-FI" b="1" dirty="0"/>
              <a:t>Glenn F. Pierce</a:t>
            </a:r>
          </a:p>
          <a:p>
            <a:pPr>
              <a:spcBef>
                <a:spcPts val="1000"/>
              </a:spcBef>
            </a:pPr>
            <a:r>
              <a:rPr lang="fi-FI" b="1" dirty="0"/>
              <a:t>Alok Srivastava</a:t>
            </a:r>
            <a:endParaRPr lang="en-CA" b="1" dirty="0"/>
          </a:p>
        </p:txBody>
      </p:sp>
      <p:sp>
        <p:nvSpPr>
          <p:cNvPr id="6" name="Text Placeholder 5">
            <a:extLst>
              <a:ext uri="{FF2B5EF4-FFF2-40B4-BE49-F238E27FC236}">
                <a16:creationId xmlns:a16="http://schemas.microsoft.com/office/drawing/2014/main" id="{40EB44BD-04FE-492C-AC88-C5B9ED0E17A3}"/>
              </a:ext>
            </a:extLst>
          </p:cNvPr>
          <p:cNvSpPr>
            <a:spLocks noGrp="1"/>
          </p:cNvSpPr>
          <p:nvPr>
            <p:ph type="body" sz="quarter" idx="13"/>
          </p:nvPr>
        </p:nvSpPr>
        <p:spPr>
          <a:xfrm>
            <a:off x="838201" y="6356351"/>
            <a:ext cx="9925050" cy="365125"/>
          </a:xfrm>
        </p:spPr>
        <p:txBody>
          <a:bodyPr/>
          <a:lstStyle/>
          <a:p>
            <a:r>
              <a:rPr lang="es-US" dirty="0" err="1"/>
              <a:t>PCH</a:t>
            </a:r>
            <a:r>
              <a:rPr lang="es-US" dirty="0"/>
              <a:t>, persona con hemofilia.</a:t>
            </a:r>
          </a:p>
        </p:txBody>
      </p:sp>
      <p:pic>
        <p:nvPicPr>
          <p:cNvPr id="4" name="Picture 3"/>
          <p:cNvPicPr>
            <a:picLocks noChangeAspect="1"/>
          </p:cNvPicPr>
          <p:nvPr/>
        </p:nvPicPr>
        <p:blipFill>
          <a:blip r:embed="rId3"/>
          <a:srcRect/>
          <a:stretch/>
        </p:blipFill>
        <p:spPr>
          <a:xfrm>
            <a:off x="5649689" y="1748922"/>
            <a:ext cx="6130130" cy="3076403"/>
          </a:xfrm>
          <a:prstGeom prst="rect">
            <a:avLst/>
          </a:prstGeom>
          <a:ln>
            <a:noFill/>
          </a:ln>
        </p:spPr>
      </p:pic>
    </p:spTree>
    <p:extLst>
      <p:ext uri="{BB962C8B-B14F-4D97-AF65-F5344CB8AC3E}">
        <p14:creationId xmlns:p14="http://schemas.microsoft.com/office/powerpoint/2010/main" val="16474113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199" y="225425"/>
            <a:ext cx="10515599" cy="1090079"/>
          </a:xfrm>
        </p:spPr>
        <p:txBody>
          <a:bodyPr>
            <a:normAutofit/>
          </a:bodyPr>
          <a:lstStyle/>
          <a:p>
            <a:pPr>
              <a:lnSpc>
                <a:spcPct val="100000"/>
              </a:lnSpc>
            </a:pPr>
            <a:r>
              <a:rPr lang="es-US" dirty="0"/>
              <a:t>Las hemorragias en la hemofilia son diversas</a:t>
            </a:r>
          </a:p>
        </p:txBody>
      </p:sp>
      <p:sp>
        <p:nvSpPr>
          <p:cNvPr id="4" name="Text Placeholder 3">
            <a:extLst>
              <a:ext uri="{FF2B5EF4-FFF2-40B4-BE49-F238E27FC236}">
                <a16:creationId xmlns:a16="http://schemas.microsoft.com/office/drawing/2014/main" id="{42CDE35A-582D-4320-99C5-41D9FBE5A1D2}"/>
              </a:ext>
            </a:extLst>
          </p:cNvPr>
          <p:cNvSpPr>
            <a:spLocks noGrp="1"/>
          </p:cNvSpPr>
          <p:nvPr>
            <p:ph type="body" sz="quarter" idx="13"/>
          </p:nvPr>
        </p:nvSpPr>
        <p:spPr/>
        <p:txBody>
          <a:bodyPr/>
          <a:lstStyle/>
          <a:p>
            <a:endParaRPr lang="en-CA" dirty="0"/>
          </a:p>
        </p:txBody>
      </p:sp>
      <p:sp>
        <p:nvSpPr>
          <p:cNvPr id="14" name="Rectangle: Rounded Corners 13" descr="Arm bleed hoffbrand"/>
          <p:cNvSpPr/>
          <p:nvPr/>
        </p:nvSpPr>
        <p:spPr>
          <a:xfrm>
            <a:off x="757807" y="1452557"/>
            <a:ext cx="2423160" cy="2427034"/>
          </a:xfrm>
          <a:prstGeom prst="roundRect">
            <a:avLst/>
          </a:prstGeom>
          <a:blipFill>
            <a:blip r:embed="rId2"/>
            <a:srcRect/>
            <a:stretch>
              <a:fillRect l="-31790" t="-1766" r="-31790" b="-1766"/>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6" name="Rectangle: Rounded Corners 15" descr="Oral bleed"/>
          <p:cNvSpPr/>
          <p:nvPr/>
        </p:nvSpPr>
        <p:spPr>
          <a:xfrm rot="10800000">
            <a:off x="3878246" y="1452557"/>
            <a:ext cx="2423160" cy="2427034"/>
          </a:xfrm>
          <a:prstGeom prst="roundRect">
            <a:avLst/>
          </a:prstGeom>
          <a:blipFill>
            <a:blip r:embed="rId3"/>
            <a:srcRect/>
            <a:stretch>
              <a:fillRect t="-8000" b="-8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18" name="Rectangle: Rounded Corners 17" descr="DSCN2168"/>
          <p:cNvSpPr/>
          <p:nvPr/>
        </p:nvSpPr>
        <p:spPr>
          <a:xfrm>
            <a:off x="6998684" y="1452557"/>
            <a:ext cx="2423160" cy="2427034"/>
          </a:xfrm>
          <a:prstGeom prst="roundRect">
            <a:avLst/>
          </a:prstGeom>
          <a:blipFill>
            <a:blip r:embed="rId4" cstate="print">
              <a:extLst>
                <a:ext uri="{28A0092B-C50C-407E-A947-70E740481C1C}">
                  <a14:useLocalDpi xmlns:a14="http://schemas.microsoft.com/office/drawing/2010/main" val="0"/>
                </a:ext>
              </a:extLst>
            </a:blip>
            <a:srcRect/>
            <a:stretch>
              <a:fillRect t="-5000" b="-5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0" name="Rectangle: Rounded Corners 19" descr="Img2004-09-13_0006"/>
          <p:cNvSpPr/>
          <p:nvPr/>
        </p:nvSpPr>
        <p:spPr>
          <a:xfrm>
            <a:off x="2421508" y="3616654"/>
            <a:ext cx="2423160" cy="2427034"/>
          </a:xfrm>
          <a:prstGeom prst="roundRect">
            <a:avLst/>
          </a:prstGeom>
          <a:blipFill>
            <a:blip r:embed="rId5" cstate="print"/>
            <a:srcRect/>
            <a:stretch>
              <a:fillRect l="-7000" r="-7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2" name="Rectangle: Rounded Corners 21"/>
          <p:cNvSpPr/>
          <p:nvPr/>
        </p:nvSpPr>
        <p:spPr>
          <a:xfrm>
            <a:off x="5541946" y="3616654"/>
            <a:ext cx="2423160" cy="2427034"/>
          </a:xfrm>
          <a:prstGeom prst="roundRect">
            <a:avLst/>
          </a:prstGeom>
          <a:blipFill>
            <a:blip r:embed="rId6" cstate="print">
              <a:extLst>
                <a:ext uri="{28A0092B-C50C-407E-A947-70E740481C1C}">
                  <a14:useLocalDpi xmlns:a14="http://schemas.microsoft.com/office/drawing/2010/main" val="0"/>
                </a:ext>
              </a:extLst>
            </a:blip>
            <a:srcRect/>
            <a:stretch>
              <a:fillRect l="-3000" r="-3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
        <p:nvSpPr>
          <p:cNvPr id="24" name="Rectangle: Rounded Corners 23" descr="DSCN2039"/>
          <p:cNvSpPr/>
          <p:nvPr/>
        </p:nvSpPr>
        <p:spPr>
          <a:xfrm>
            <a:off x="8662384" y="3616654"/>
            <a:ext cx="2423160" cy="2427034"/>
          </a:xfrm>
          <a:prstGeom prst="roundRect">
            <a:avLst/>
          </a:prstGeom>
          <a:blipFill>
            <a:blip r:embed="rId7" cstate="print"/>
            <a:srcRect/>
            <a:stretch>
              <a:fillRect t="-5000" b="-5000"/>
            </a:stretch>
          </a:blipFill>
          <a:ln w="25400">
            <a:noFill/>
          </a:ln>
        </p:spPr>
        <p:style>
          <a:lnRef idx="0">
            <a:schemeClr val="accent1">
              <a:hueOff val="0"/>
              <a:satOff val="0"/>
              <a:lumOff val="0"/>
              <a:alphaOff val="0"/>
            </a:schemeClr>
          </a:lnRef>
          <a:fillRef idx="1">
            <a:scrgbClr r="0" g="0" b="0"/>
          </a:fillRef>
          <a:effectRef idx="0">
            <a:schemeClr val="accent1">
              <a:tint val="40000"/>
              <a:hueOff val="0"/>
              <a:satOff val="0"/>
              <a:lumOff val="0"/>
              <a:alphaOff val="0"/>
            </a:schemeClr>
          </a:effectRef>
          <a:fontRef idx="minor">
            <a:schemeClr val="dk1">
              <a:hueOff val="0"/>
              <a:satOff val="0"/>
              <a:lumOff val="0"/>
              <a:alphaOff val="0"/>
            </a:schemeClr>
          </a:fontRef>
        </p:style>
      </p:sp>
    </p:spTree>
    <p:extLst>
      <p:ext uri="{BB962C8B-B14F-4D97-AF65-F5344CB8AC3E}">
        <p14:creationId xmlns:p14="http://schemas.microsoft.com/office/powerpoint/2010/main" val="455764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Autofit/>
          </a:bodyPr>
          <a:lstStyle/>
          <a:p>
            <a:pPr>
              <a:lnSpc>
                <a:spcPct val="100000"/>
              </a:lnSpc>
            </a:pPr>
            <a:r>
              <a:rPr lang="es-US" dirty="0"/>
              <a:t>Diferentes tipos de hemorragias requieren tratamiento específico </a:t>
            </a:r>
          </a:p>
        </p:txBody>
      </p:sp>
      <p:sp>
        <p:nvSpPr>
          <p:cNvPr id="11" name="Text Placeholder 10">
            <a:extLst>
              <a:ext uri="{FF2B5EF4-FFF2-40B4-BE49-F238E27FC236}">
                <a16:creationId xmlns:a16="http://schemas.microsoft.com/office/drawing/2014/main" id="{C526A5FD-3EC3-4871-876A-B80279B12C4C}"/>
              </a:ext>
            </a:extLst>
          </p:cNvPr>
          <p:cNvSpPr>
            <a:spLocks noGrp="1"/>
          </p:cNvSpPr>
          <p:nvPr>
            <p:ph type="body" sz="quarter" idx="13"/>
          </p:nvPr>
        </p:nvSpPr>
        <p:spPr/>
        <p:txBody>
          <a:bodyPr/>
          <a:lstStyle/>
          <a:p>
            <a:r>
              <a:rPr lang="en-US" dirty="0"/>
              <a:t>GI, gastrointestinal.</a:t>
            </a:r>
            <a:endParaRPr lang="en-CA" dirty="0"/>
          </a:p>
        </p:txBody>
      </p:sp>
      <p:grpSp>
        <p:nvGrpSpPr>
          <p:cNvPr id="10" name="Group 9">
            <a:extLst>
              <a:ext uri="{FF2B5EF4-FFF2-40B4-BE49-F238E27FC236}">
                <a16:creationId xmlns:a16="http://schemas.microsoft.com/office/drawing/2014/main" id="{FBC69AE4-5733-4697-B9E2-A2A02516FA26}"/>
              </a:ext>
            </a:extLst>
          </p:cNvPr>
          <p:cNvGrpSpPr/>
          <p:nvPr/>
        </p:nvGrpSpPr>
        <p:grpSpPr>
          <a:xfrm>
            <a:off x="1709398" y="1237984"/>
            <a:ext cx="8675979" cy="5051769"/>
            <a:chOff x="1709398" y="1237984"/>
            <a:chExt cx="8675979" cy="5051769"/>
          </a:xfrm>
        </p:grpSpPr>
        <p:cxnSp>
          <p:nvCxnSpPr>
            <p:cNvPr id="37" name="Straight Connector 36">
              <a:extLst>
                <a:ext uri="{FF2B5EF4-FFF2-40B4-BE49-F238E27FC236}">
                  <a16:creationId xmlns:a16="http://schemas.microsoft.com/office/drawing/2014/main" id="{75A6882B-F998-427B-A8DD-672FFC596210}"/>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A8D3983E-BA20-4DC9-8C6D-CC7EBA7DD01B}"/>
                </a:ext>
              </a:extLst>
            </p:cNvPr>
            <p:cNvCxnSpPr>
              <a:cxnSpLocks/>
            </p:cNvCxnSpPr>
            <p:nvPr/>
          </p:nvCxnSpPr>
          <p:spPr>
            <a:xfrm flipV="1">
              <a:off x="6096000" y="16891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35" name="Freeform: Shape 34">
              <a:extLst>
                <a:ext uri="{FF2B5EF4-FFF2-40B4-BE49-F238E27FC236}">
                  <a16:creationId xmlns:a16="http://schemas.microsoft.com/office/drawing/2014/main" id="{FD1B7EC8-8DF4-4765-86DE-4C5102F3E78B}"/>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6" name="Freeform: Shape 35">
              <a:extLst>
                <a:ext uri="{FF2B5EF4-FFF2-40B4-BE49-F238E27FC236}">
                  <a16:creationId xmlns:a16="http://schemas.microsoft.com/office/drawing/2014/main" id="{5EF5C950-B9D4-41AE-AB33-F4816A9B9FAF}"/>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4" name="Rectangle 23">
              <a:extLst>
                <a:ext uri="{FF2B5EF4-FFF2-40B4-BE49-F238E27FC236}">
                  <a16:creationId xmlns:a16="http://schemas.microsoft.com/office/drawing/2014/main" id="{0CEA2FC7-F7D3-47AC-9CE7-4FDA18F1A38E}"/>
                </a:ext>
              </a:extLst>
            </p:cNvPr>
            <p:cNvSpPr/>
            <p:nvPr/>
          </p:nvSpPr>
          <p:spPr>
            <a:xfrm>
              <a:off x="7892980"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s-US" sz="1600" b="1" dirty="0">
                  <a:solidFill>
                    <a:schemeClr val="accent5"/>
                  </a:solidFill>
                  <a:latin typeface="+mj-lt"/>
                </a:rPr>
                <a:t>Sistema nervioso c</a:t>
              </a:r>
              <a:r>
                <a:rPr lang="es-US" sz="1600" b="1" kern="1200" dirty="0">
                  <a:solidFill>
                    <a:schemeClr val="accent5"/>
                  </a:solidFill>
                  <a:latin typeface="+mj-lt"/>
                  <a:ea typeface="+mn-ea"/>
                  <a:cs typeface="+mn-cs"/>
                </a:rPr>
                <a:t>entral</a:t>
              </a:r>
            </a:p>
          </p:txBody>
        </p:sp>
        <p:sp>
          <p:nvSpPr>
            <p:cNvPr id="32" name="Rectangle 31">
              <a:extLst>
                <a:ext uri="{FF2B5EF4-FFF2-40B4-BE49-F238E27FC236}">
                  <a16:creationId xmlns:a16="http://schemas.microsoft.com/office/drawing/2014/main" id="{29254C25-F504-4C8E-9018-526A6DA158F8}"/>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s-US" sz="1600" b="1" kern="1200" dirty="0">
                  <a:solidFill>
                    <a:schemeClr val="accent1"/>
                  </a:solidFill>
                  <a:latin typeface="+mj-lt"/>
                </a:rPr>
                <a:t>Tejidos blandos</a:t>
              </a:r>
            </a:p>
          </p:txBody>
        </p:sp>
        <p:sp>
          <p:nvSpPr>
            <p:cNvPr id="7" name="Freeform: Shape 6">
              <a:extLst>
                <a:ext uri="{FF2B5EF4-FFF2-40B4-BE49-F238E27FC236}">
                  <a16:creationId xmlns:a16="http://schemas.microsoft.com/office/drawing/2014/main" id="{8C516E27-76E0-4228-8AE3-EB630B2FB0E0}"/>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Freeform: Shape 32">
              <a:extLst>
                <a:ext uri="{FF2B5EF4-FFF2-40B4-BE49-F238E27FC236}">
                  <a16:creationId xmlns:a16="http://schemas.microsoft.com/office/drawing/2014/main" id="{1576814E-EC12-4ACC-B1A2-DB83F1F2EE25}"/>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20" name="Straight Connector 19">
              <a:extLst>
                <a:ext uri="{FF2B5EF4-FFF2-40B4-BE49-F238E27FC236}">
                  <a16:creationId xmlns:a16="http://schemas.microsoft.com/office/drawing/2014/main" id="{126712EE-CBA1-4F85-BEB7-541CD84A2B73}"/>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C5BDA149-AAF1-4B9F-A9AD-AD1EF251BA8A}"/>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EF82CEF5-F51D-4F59-9062-562836C641F2}"/>
                </a:ext>
              </a:extLst>
            </p:cNvPr>
            <p:cNvCxnSpPr>
              <a:cxnSpLocks/>
            </p:cNvCxnSpPr>
            <p:nvPr/>
          </p:nvCxnSpPr>
          <p:spPr>
            <a:xfrm>
              <a:off x="7531100" y="4407842"/>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34A4A79B-51A8-4EB1-89B3-473B41BEF2EF}"/>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CEA71E41-DD5D-4409-98DA-38E70012BB29}"/>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3" name="Rectangle 22">
              <a:extLst>
                <a:ext uri="{FF2B5EF4-FFF2-40B4-BE49-F238E27FC236}">
                  <a16:creationId xmlns:a16="http://schemas.microsoft.com/office/drawing/2014/main" id="{362443EB-2546-4F12-85D4-930AFE59482A}"/>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s-US" sz="1600" b="1" dirty="0">
                  <a:solidFill>
                    <a:schemeClr val="accent1"/>
                  </a:solidFill>
                  <a:latin typeface="+mj-lt"/>
                </a:rPr>
                <a:t>Hemartrosis</a:t>
              </a:r>
            </a:p>
          </p:txBody>
        </p:sp>
        <p:sp>
          <p:nvSpPr>
            <p:cNvPr id="25" name="Rectangle 24">
              <a:extLst>
                <a:ext uri="{FF2B5EF4-FFF2-40B4-BE49-F238E27FC236}">
                  <a16:creationId xmlns:a16="http://schemas.microsoft.com/office/drawing/2014/main" id="{E10C1415-3EFB-49F1-9CA4-01743CB9FF7B}"/>
                </a:ext>
              </a:extLst>
            </p:cNvPr>
            <p:cNvSpPr/>
            <p:nvPr/>
          </p:nvSpPr>
          <p:spPr>
            <a:xfrm>
              <a:off x="8484925"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s-US" sz="1600" b="1" dirty="0">
                  <a:solidFill>
                    <a:schemeClr val="accent1"/>
                  </a:solidFill>
                  <a:latin typeface="+mj-lt"/>
                </a:rPr>
                <a:t>Hemorragias</a:t>
              </a:r>
              <a:r>
                <a:rPr lang="en-ZA" sz="1600" b="1" dirty="0">
                  <a:solidFill>
                    <a:schemeClr val="accent1"/>
                  </a:solidFill>
                  <a:latin typeface="+mj-lt"/>
                </a:rPr>
                <a:t> GI</a:t>
              </a:r>
            </a:p>
          </p:txBody>
        </p:sp>
        <p:sp>
          <p:nvSpPr>
            <p:cNvPr id="26" name="Rectangle 25">
              <a:extLst>
                <a:ext uri="{FF2B5EF4-FFF2-40B4-BE49-F238E27FC236}">
                  <a16:creationId xmlns:a16="http://schemas.microsoft.com/office/drawing/2014/main" id="{AAA26686-DBE2-4A07-AE66-1999EE4EED58}"/>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s-US" sz="1600" b="1" kern="1200" dirty="0">
                  <a:solidFill>
                    <a:schemeClr val="accent1"/>
                  </a:solidFill>
                  <a:latin typeface="+mj-lt"/>
                </a:rPr>
                <a:t>Oftálmica</a:t>
              </a:r>
            </a:p>
          </p:txBody>
        </p:sp>
        <p:sp>
          <p:nvSpPr>
            <p:cNvPr id="27" name="Rectangle 26">
              <a:extLst>
                <a:ext uri="{FF2B5EF4-FFF2-40B4-BE49-F238E27FC236}">
                  <a16:creationId xmlns:a16="http://schemas.microsoft.com/office/drawing/2014/main" id="{8C4715B2-419B-43A4-BBC5-5D215CD3014E}"/>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28" name="Rectangle 27">
              <a:extLst>
                <a:ext uri="{FF2B5EF4-FFF2-40B4-BE49-F238E27FC236}">
                  <a16:creationId xmlns:a16="http://schemas.microsoft.com/office/drawing/2014/main" id="{512836B1-EF3D-459A-AF3C-067544EE2F98}"/>
                </a:ext>
              </a:extLst>
            </p:cNvPr>
            <p:cNvSpPr/>
            <p:nvPr/>
          </p:nvSpPr>
          <p:spPr>
            <a:xfrm>
              <a:off x="8471026"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s-US" sz="1600" b="1" dirty="0">
                  <a:solidFill>
                    <a:schemeClr val="accent5"/>
                  </a:solidFill>
                  <a:latin typeface="+mj-lt"/>
                </a:rPr>
                <a:t>Cuello, garganta</a:t>
              </a:r>
              <a:endParaRPr lang="es-US" sz="1600" b="1" kern="1200" dirty="0">
                <a:solidFill>
                  <a:schemeClr val="accent5"/>
                </a:solidFill>
                <a:latin typeface="+mj-lt"/>
                <a:ea typeface="+mn-ea"/>
                <a:cs typeface="+mn-cs"/>
              </a:endParaRPr>
            </a:p>
          </p:txBody>
        </p:sp>
        <p:sp>
          <p:nvSpPr>
            <p:cNvPr id="29" name="Rectangle 28">
              <a:extLst>
                <a:ext uri="{FF2B5EF4-FFF2-40B4-BE49-F238E27FC236}">
                  <a16:creationId xmlns:a16="http://schemas.microsoft.com/office/drawing/2014/main" id="{57B01CB0-0FF9-440D-9B8C-1E01AFB5C3ED}"/>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30" name="Rectangle 29">
              <a:extLst>
                <a:ext uri="{FF2B5EF4-FFF2-40B4-BE49-F238E27FC236}">
                  <a16:creationId xmlns:a16="http://schemas.microsoft.com/office/drawing/2014/main" id="{7D18598F-41A9-4F08-97E0-B3A99EC51B0F}"/>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31" name="Rectangle 30">
              <a:extLst>
                <a:ext uri="{FF2B5EF4-FFF2-40B4-BE49-F238E27FC236}">
                  <a16:creationId xmlns:a16="http://schemas.microsoft.com/office/drawing/2014/main" id="{0648C5AD-34B2-4730-9C71-4DE3BB2BE659}"/>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s-US" sz="1600" b="1" kern="1200" dirty="0">
                  <a:solidFill>
                    <a:schemeClr val="accent1"/>
                  </a:solidFill>
                  <a:latin typeface="+mj-lt"/>
                </a:rPr>
                <a:t>Laceraciones</a:t>
              </a:r>
            </a:p>
          </p:txBody>
        </p:sp>
        <p:sp>
          <p:nvSpPr>
            <p:cNvPr id="38" name="TextBox 37">
              <a:extLst>
                <a:ext uri="{FF2B5EF4-FFF2-40B4-BE49-F238E27FC236}">
                  <a16:creationId xmlns:a16="http://schemas.microsoft.com/office/drawing/2014/main" id="{89D28137-8771-465F-A98D-E63D2408AC46}"/>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s-US" sz="2400" b="1" dirty="0">
                  <a:solidFill>
                    <a:srgbClr val="642566"/>
                  </a:solidFill>
                </a:rPr>
                <a:t>37 recomendaciones por consenso </a:t>
              </a:r>
            </a:p>
          </p:txBody>
        </p:sp>
        <p:cxnSp>
          <p:nvCxnSpPr>
            <p:cNvPr id="8" name="Straight Connector 7">
              <a:extLst>
                <a:ext uri="{FF2B5EF4-FFF2-40B4-BE49-F238E27FC236}">
                  <a16:creationId xmlns:a16="http://schemas.microsoft.com/office/drawing/2014/main" id="{EE079276-70EA-4B82-8A6A-46473D891479}"/>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038E6761-6247-4B1A-8D99-6936B8F44836}"/>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6850AD74-7606-4098-BF63-C61787803750}"/>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5CF041DD-60F4-48AE-8A8E-7F70E0528744}"/>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CEE69331-6B5A-4D46-A5C2-582BDC1D3300}"/>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9F7670A4-A670-4D4D-ADB4-7134174584D0}"/>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14BC1A23-25A6-4C32-A43C-80D1C8A0DF89}"/>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69B1A63E-52A9-4F5F-AFF5-C44306304E9D}"/>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F067A09F-0EBD-4890-B2DE-1E857A68187F}"/>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A5E21514-2EB3-43C9-BFCB-F0F8318FC2E2}"/>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166100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32A768-F9E9-C04A-A68A-3E1DAB0F6971}"/>
              </a:ext>
            </a:extLst>
          </p:cNvPr>
          <p:cNvSpPr>
            <a:spLocks noGrp="1"/>
          </p:cNvSpPr>
          <p:nvPr>
            <p:ph type="title"/>
          </p:nvPr>
        </p:nvSpPr>
        <p:spPr>
          <a:xfrm>
            <a:off x="838199" y="225425"/>
            <a:ext cx="10515599" cy="1090079"/>
          </a:xfrm>
        </p:spPr>
        <p:txBody>
          <a:bodyPr>
            <a:normAutofit/>
          </a:bodyPr>
          <a:lstStyle/>
          <a:p>
            <a:pPr>
              <a:lnSpc>
                <a:spcPct val="100000"/>
              </a:lnSpc>
            </a:pPr>
            <a:r>
              <a:rPr lang="es-US" dirty="0"/>
              <a:t>Ventajas de la intervención precoz</a:t>
            </a:r>
          </a:p>
        </p:txBody>
      </p:sp>
      <p:grpSp>
        <p:nvGrpSpPr>
          <p:cNvPr id="12" name="Group 11">
            <a:extLst>
              <a:ext uri="{FF2B5EF4-FFF2-40B4-BE49-F238E27FC236}">
                <a16:creationId xmlns:a16="http://schemas.microsoft.com/office/drawing/2014/main" id="{09793890-D804-4539-826B-B40F054A203F}"/>
              </a:ext>
            </a:extLst>
          </p:cNvPr>
          <p:cNvGrpSpPr/>
          <p:nvPr/>
        </p:nvGrpSpPr>
        <p:grpSpPr>
          <a:xfrm>
            <a:off x="891912" y="1506675"/>
            <a:ext cx="10408176" cy="4123857"/>
            <a:chOff x="899061" y="2555754"/>
            <a:chExt cx="10408176" cy="3382157"/>
          </a:xfrm>
        </p:grpSpPr>
        <p:sp>
          <p:nvSpPr>
            <p:cNvPr id="17" name="TextBox 16"/>
            <p:cNvSpPr txBox="1"/>
            <p:nvPr/>
          </p:nvSpPr>
          <p:spPr>
            <a:xfrm>
              <a:off x="899061" y="2555754"/>
              <a:ext cx="10408175" cy="328148"/>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US" sz="2000" b="1" dirty="0"/>
                <a:t>Ventajas a corto plazo de la intervención precoz</a:t>
              </a:r>
              <a:endParaRPr kumimoji="0" lang="es-US" sz="2000" b="1" i="0" u="none" strike="noStrike" kern="1200" cap="none" spc="0" normalizeH="0" baseline="30000" dirty="0">
                <a:ln>
                  <a:noFill/>
                </a:ln>
                <a:effectLst/>
                <a:uLnTx/>
                <a:uFillTx/>
                <a:ea typeface="+mn-ea"/>
                <a:cs typeface="+mn-cs"/>
              </a:endParaRPr>
            </a:p>
          </p:txBody>
        </p:sp>
        <p:sp>
          <p:nvSpPr>
            <p:cNvPr id="20" name="Rounded Rectangle 19"/>
            <p:cNvSpPr/>
            <p:nvPr/>
          </p:nvSpPr>
          <p:spPr>
            <a:xfrm>
              <a:off x="4407212"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s-US" sz="1900" dirty="0">
                  <a:solidFill>
                    <a:schemeClr val="tx1"/>
                  </a:solidFill>
                </a:rPr>
                <a:t>Menores visitas al hospital</a:t>
              </a:r>
              <a:endParaRPr lang="es-US" sz="1900" baseline="30000" dirty="0">
                <a:solidFill>
                  <a:schemeClr val="tx1"/>
                </a:solidFill>
              </a:endParaRPr>
            </a:p>
          </p:txBody>
        </p:sp>
        <p:sp>
          <p:nvSpPr>
            <p:cNvPr id="21" name="Rounded Rectangle 20"/>
            <p:cNvSpPr/>
            <p:nvPr/>
          </p:nvSpPr>
          <p:spPr>
            <a:xfrm>
              <a:off x="2653137"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s-US" sz="1900" dirty="0">
                  <a:solidFill>
                    <a:schemeClr val="tx1"/>
                  </a:solidFill>
                </a:rPr>
                <a:t>Movilidad precoz</a:t>
              </a:r>
              <a:endParaRPr lang="es-US" sz="1900" baseline="30000" dirty="0">
                <a:solidFill>
                  <a:schemeClr val="tx1"/>
                </a:solidFill>
              </a:endParaRPr>
            </a:p>
          </p:txBody>
        </p:sp>
        <p:sp>
          <p:nvSpPr>
            <p:cNvPr id="22" name="Rounded Rectangle 21"/>
            <p:cNvSpPr/>
            <p:nvPr/>
          </p:nvSpPr>
          <p:spPr>
            <a:xfrm>
              <a:off x="6161288" y="3071421"/>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s-US" dirty="0">
                  <a:solidFill>
                    <a:schemeClr val="tx1"/>
                  </a:solidFill>
                </a:rPr>
                <a:t>Menores tasas de nuevas hemorragias</a:t>
              </a:r>
              <a:endParaRPr lang="es-US" baseline="30000" dirty="0">
                <a:solidFill>
                  <a:schemeClr val="tx1"/>
                </a:solidFill>
              </a:endParaRPr>
            </a:p>
          </p:txBody>
        </p:sp>
        <p:sp>
          <p:nvSpPr>
            <p:cNvPr id="23" name="Rounded Rectangle 22"/>
            <p:cNvSpPr/>
            <p:nvPr/>
          </p:nvSpPr>
          <p:spPr>
            <a:xfrm>
              <a:off x="7915363"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s-US" sz="1900" dirty="0">
                  <a:solidFill>
                    <a:schemeClr val="tx1"/>
                  </a:solidFill>
                </a:rPr>
                <a:t>Menor necesidad de fármacos</a:t>
              </a:r>
              <a:endParaRPr lang="es-US" sz="1900" baseline="30000" dirty="0">
                <a:solidFill>
                  <a:schemeClr val="tx1"/>
                </a:solidFill>
              </a:endParaRPr>
            </a:p>
          </p:txBody>
        </p:sp>
        <p:sp>
          <p:nvSpPr>
            <p:cNvPr id="24" name="Rounded Rectangle 23"/>
            <p:cNvSpPr/>
            <p:nvPr/>
          </p:nvSpPr>
          <p:spPr>
            <a:xfrm>
              <a:off x="9669441" y="3059527"/>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algn="ctr" fontAlgn="base">
                <a:spcBef>
                  <a:spcPct val="0"/>
                </a:spcBef>
                <a:spcAft>
                  <a:spcPct val="0"/>
                </a:spcAft>
              </a:pPr>
              <a:r>
                <a:rPr lang="es-US" sz="1900" dirty="0">
                  <a:solidFill>
                    <a:schemeClr val="tx1"/>
                  </a:solidFill>
                </a:rPr>
                <a:t>Reducción en costos</a:t>
              </a:r>
              <a:endParaRPr lang="es-US" sz="1900" baseline="30000" dirty="0">
                <a:solidFill>
                  <a:schemeClr val="tx1"/>
                </a:solidFill>
              </a:endParaRPr>
            </a:p>
          </p:txBody>
        </p:sp>
        <p:sp>
          <p:nvSpPr>
            <p:cNvPr id="19" name="Rounded Rectangle 18"/>
            <p:cNvSpPr/>
            <p:nvPr/>
          </p:nvSpPr>
          <p:spPr>
            <a:xfrm>
              <a:off x="899062" y="3059529"/>
              <a:ext cx="1637796" cy="919007"/>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S" i="0" u="none" strike="noStrike" kern="1200" cap="none" spc="0" normalizeH="0" baseline="0" dirty="0">
                  <a:ln>
                    <a:noFill/>
                  </a:ln>
                  <a:solidFill>
                    <a:schemeClr val="tx1"/>
                  </a:solidFill>
                  <a:effectLst/>
                  <a:uLnTx/>
                  <a:uFillTx/>
                  <a:ea typeface="+mn-ea"/>
                  <a:cs typeface="+mn-cs"/>
                </a:rPr>
                <a:t>Rápida mitigación del dolor</a:t>
              </a:r>
              <a:endParaRPr kumimoji="0" lang="es-US" i="0" u="none" strike="noStrike" kern="1200" cap="none" spc="0" normalizeH="0" baseline="30000" dirty="0">
                <a:ln>
                  <a:noFill/>
                </a:ln>
                <a:solidFill>
                  <a:schemeClr val="tx1"/>
                </a:solidFill>
                <a:effectLst/>
                <a:uLnTx/>
                <a:uFillTx/>
                <a:ea typeface="+mn-ea"/>
                <a:cs typeface="+mn-cs"/>
              </a:endParaRPr>
            </a:p>
          </p:txBody>
        </p:sp>
        <p:sp>
          <p:nvSpPr>
            <p:cNvPr id="27" name="Rounded Rectangle 50">
              <a:extLst>
                <a:ext uri="{FF2B5EF4-FFF2-40B4-BE49-F238E27FC236}">
                  <a16:creationId xmlns:a16="http://schemas.microsoft.com/office/drawing/2014/main" id="{A0ECA088-1604-4629-8508-B2C5BA39139D}"/>
                </a:ext>
              </a:extLst>
            </p:cNvPr>
            <p:cNvSpPr/>
            <p:nvPr/>
          </p:nvSpPr>
          <p:spPr>
            <a:xfrm>
              <a:off x="905325"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S" sz="1900" i="0" u="none" strike="noStrike" kern="1200" cap="none" spc="0" normalizeH="0" baseline="0" dirty="0">
                  <a:ln>
                    <a:noFill/>
                  </a:ln>
                  <a:solidFill>
                    <a:schemeClr val="tx1"/>
                  </a:solidFill>
                  <a:effectLst/>
                  <a:uLnTx/>
                  <a:uFillTx/>
                  <a:ea typeface="+mn-ea"/>
                  <a:cs typeface="+mn-cs"/>
                </a:rPr>
                <a:t>Menor artropatía</a:t>
              </a:r>
              <a:endParaRPr kumimoji="0" lang="es-US" sz="1900" i="0" u="none" strike="noStrike" kern="1200" cap="none" spc="0" normalizeH="0" baseline="30000" dirty="0">
                <a:ln>
                  <a:noFill/>
                </a:ln>
                <a:solidFill>
                  <a:schemeClr val="tx1"/>
                </a:solidFill>
                <a:effectLst/>
                <a:uLnTx/>
                <a:uFillTx/>
                <a:ea typeface="+mn-ea"/>
                <a:cs typeface="+mn-cs"/>
              </a:endParaRPr>
            </a:p>
          </p:txBody>
        </p:sp>
        <p:sp>
          <p:nvSpPr>
            <p:cNvPr id="28" name="Rounded Rectangle 51">
              <a:extLst>
                <a:ext uri="{FF2B5EF4-FFF2-40B4-BE49-F238E27FC236}">
                  <a16:creationId xmlns:a16="http://schemas.microsoft.com/office/drawing/2014/main" id="{E6C45F2D-27F9-4202-84AE-D41525581C1A}"/>
                </a:ext>
              </a:extLst>
            </p:cNvPr>
            <p:cNvSpPr/>
            <p:nvPr/>
          </p:nvSpPr>
          <p:spPr>
            <a:xfrm>
              <a:off x="6583269"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S" sz="1900" i="0" u="none" strike="noStrike" kern="1200" cap="none" spc="0" normalizeH="0" baseline="0" dirty="0">
                  <a:ln>
                    <a:noFill/>
                  </a:ln>
                  <a:solidFill>
                    <a:schemeClr val="tx1"/>
                  </a:solidFill>
                  <a:effectLst/>
                  <a:uLnTx/>
                  <a:uFillTx/>
                  <a:ea typeface="+mn-ea"/>
                  <a:cs typeface="+mn-cs"/>
                </a:rPr>
                <a:t>Menores intervenciones ortopédicas</a:t>
              </a:r>
              <a:endParaRPr kumimoji="0" lang="es-US" sz="1900" i="0" u="none" strike="noStrike" kern="1200" cap="none" spc="0" normalizeH="0" baseline="30000" dirty="0">
                <a:ln>
                  <a:noFill/>
                </a:ln>
                <a:solidFill>
                  <a:schemeClr val="tx1"/>
                </a:solidFill>
                <a:effectLst/>
                <a:uLnTx/>
                <a:uFillTx/>
                <a:ea typeface="+mn-ea"/>
                <a:cs typeface="+mn-cs"/>
              </a:endParaRPr>
            </a:p>
          </p:txBody>
        </p:sp>
        <p:sp>
          <p:nvSpPr>
            <p:cNvPr id="29" name="Rounded Rectangle 52">
              <a:extLst>
                <a:ext uri="{FF2B5EF4-FFF2-40B4-BE49-F238E27FC236}">
                  <a16:creationId xmlns:a16="http://schemas.microsoft.com/office/drawing/2014/main" id="{7C8437CF-0F14-4243-AF45-12B60738D0F3}"/>
                </a:ext>
              </a:extLst>
            </p:cNvPr>
            <p:cNvSpPr/>
            <p:nvPr/>
          </p:nvSpPr>
          <p:spPr>
            <a:xfrm>
              <a:off x="3744297"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S" sz="1900" i="0" u="none" strike="noStrike" kern="1200" cap="none" spc="0" normalizeH="0" baseline="0" dirty="0">
                  <a:ln>
                    <a:noFill/>
                  </a:ln>
                  <a:solidFill>
                    <a:schemeClr val="tx1"/>
                  </a:solidFill>
                  <a:effectLst/>
                  <a:uLnTx/>
                  <a:uFillTx/>
                  <a:ea typeface="+mn-ea"/>
                  <a:cs typeface="+mn-cs"/>
                </a:rPr>
                <a:t>Menor discapacidad</a:t>
              </a:r>
              <a:endParaRPr kumimoji="0" lang="es-US" sz="1900" i="0" u="none" strike="noStrike" kern="1200" cap="none" spc="0" normalizeH="0" baseline="30000" dirty="0">
                <a:ln>
                  <a:noFill/>
                </a:ln>
                <a:solidFill>
                  <a:schemeClr val="tx1"/>
                </a:solidFill>
                <a:effectLst/>
                <a:uLnTx/>
                <a:uFillTx/>
                <a:ea typeface="+mn-ea"/>
                <a:cs typeface="+mn-cs"/>
              </a:endParaRPr>
            </a:p>
          </p:txBody>
        </p:sp>
        <p:sp>
          <p:nvSpPr>
            <p:cNvPr id="30" name="Rounded Rectangle 53">
              <a:extLst>
                <a:ext uri="{FF2B5EF4-FFF2-40B4-BE49-F238E27FC236}">
                  <a16:creationId xmlns:a16="http://schemas.microsoft.com/office/drawing/2014/main" id="{A4064742-FA96-4DE2-A638-77E327D44960}"/>
                </a:ext>
              </a:extLst>
            </p:cNvPr>
            <p:cNvSpPr/>
            <p:nvPr/>
          </p:nvSpPr>
          <p:spPr>
            <a:xfrm>
              <a:off x="9422240" y="5087089"/>
              <a:ext cx="1884996" cy="850822"/>
            </a:xfrm>
            <a:prstGeom prst="roundRect">
              <a:avLst/>
            </a:prstGeom>
            <a:solidFill>
              <a:schemeClr val="bg1"/>
            </a:solidFill>
            <a:ln w="38100">
              <a:solidFill>
                <a:srgbClr val="008BB0"/>
              </a:solidFill>
            </a:ln>
          </p:spPr>
          <p:style>
            <a:lnRef idx="1">
              <a:schemeClr val="dk1"/>
            </a:lnRef>
            <a:fillRef idx="2">
              <a:schemeClr val="dk1"/>
            </a:fillRef>
            <a:effectRef idx="1">
              <a:schemeClr val="dk1"/>
            </a:effectRef>
            <a:fontRef idx="minor">
              <a:schemeClr val="dk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s-US" sz="1900" i="0" u="none" strike="noStrike" kern="1200" cap="none" spc="0" normalizeH="0" baseline="0" dirty="0">
                  <a:ln>
                    <a:noFill/>
                  </a:ln>
                  <a:solidFill>
                    <a:schemeClr val="tx1"/>
                  </a:solidFill>
                  <a:effectLst/>
                  <a:uLnTx/>
                  <a:uFillTx/>
                  <a:ea typeface="+mn-ea"/>
                  <a:cs typeface="+mn-cs"/>
                </a:rPr>
                <a:t>Mejor calidad de vida</a:t>
              </a:r>
              <a:endParaRPr kumimoji="0" lang="es-US" sz="1900" i="0" u="none" strike="noStrike" kern="1200" cap="none" spc="0" normalizeH="0" baseline="30000" dirty="0">
                <a:ln>
                  <a:noFill/>
                </a:ln>
                <a:solidFill>
                  <a:schemeClr val="tx1"/>
                </a:solidFill>
                <a:effectLst/>
                <a:uLnTx/>
                <a:uFillTx/>
                <a:ea typeface="+mn-ea"/>
                <a:cs typeface="+mn-cs"/>
              </a:endParaRPr>
            </a:p>
          </p:txBody>
        </p:sp>
        <p:sp>
          <p:nvSpPr>
            <p:cNvPr id="34" name="TextBox 33">
              <a:extLst>
                <a:ext uri="{FF2B5EF4-FFF2-40B4-BE49-F238E27FC236}">
                  <a16:creationId xmlns:a16="http://schemas.microsoft.com/office/drawing/2014/main" id="{B9CC724C-63D1-4609-B093-0F33BB7CF935}"/>
                </a:ext>
              </a:extLst>
            </p:cNvPr>
            <p:cNvSpPr txBox="1"/>
            <p:nvPr/>
          </p:nvSpPr>
          <p:spPr>
            <a:xfrm>
              <a:off x="899061" y="4579102"/>
              <a:ext cx="10408175" cy="329806"/>
            </a:xfrm>
            <a:prstGeom prst="rect">
              <a:avLst/>
            </a:prstGeom>
            <a:solidFill>
              <a:schemeClr val="bg1"/>
            </a:solid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s-US" sz="2000" b="1" dirty="0"/>
                <a:t>Ventajas a largo plazo de la intervención precoz</a:t>
              </a:r>
              <a:endParaRPr kumimoji="0" lang="es-US" sz="2000" b="1" i="0" u="none" strike="noStrike" kern="1200" cap="none" spc="0" normalizeH="0" baseline="30000" dirty="0">
                <a:ln>
                  <a:noFill/>
                </a:ln>
                <a:effectLst/>
                <a:uLnTx/>
                <a:uFillTx/>
                <a:ea typeface="+mn-ea"/>
                <a:cs typeface="+mn-cs"/>
              </a:endParaRPr>
            </a:p>
          </p:txBody>
        </p:sp>
        <p:cxnSp>
          <p:nvCxnSpPr>
            <p:cNvPr id="11" name="Straight Arrow Connector 10">
              <a:extLst>
                <a:ext uri="{FF2B5EF4-FFF2-40B4-BE49-F238E27FC236}">
                  <a16:creationId xmlns:a16="http://schemas.microsoft.com/office/drawing/2014/main" id="{8BF2E182-5BD7-4E99-8030-83E722011A6B}"/>
                </a:ext>
              </a:extLst>
            </p:cNvPr>
            <p:cNvCxnSpPr/>
            <p:nvPr/>
          </p:nvCxnSpPr>
          <p:spPr>
            <a:xfrm>
              <a:off x="2921000" y="5494211"/>
              <a:ext cx="673100"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5" name="Straight Arrow Connector 34">
              <a:extLst>
                <a:ext uri="{FF2B5EF4-FFF2-40B4-BE49-F238E27FC236}">
                  <a16:creationId xmlns:a16="http://schemas.microsoft.com/office/drawing/2014/main" id="{914AD837-3E18-4897-A5DA-E6A5FC1FCA44}"/>
                </a:ext>
              </a:extLst>
            </p:cNvPr>
            <p:cNvCxnSpPr/>
            <p:nvPr/>
          </p:nvCxnSpPr>
          <p:spPr>
            <a:xfrm>
              <a:off x="5766598" y="5494211"/>
              <a:ext cx="673100"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0C28D70B-9330-48EA-A4C1-4569D71BB751}"/>
                </a:ext>
              </a:extLst>
            </p:cNvPr>
            <p:cNvCxnSpPr/>
            <p:nvPr/>
          </p:nvCxnSpPr>
          <p:spPr>
            <a:xfrm>
              <a:off x="8611398" y="5494211"/>
              <a:ext cx="673100" cy="0"/>
            </a:xfrm>
            <a:prstGeom prst="straightConnector1">
              <a:avLst/>
            </a:prstGeom>
            <a:ln w="34925">
              <a:solidFill>
                <a:schemeClr val="tx2"/>
              </a:solidFill>
              <a:tailEnd type="triangle" w="lg" len="me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371067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a:extLst>
              <a:ext uri="{FF2B5EF4-FFF2-40B4-BE49-F238E27FC236}">
                <a16:creationId xmlns:a16="http://schemas.microsoft.com/office/drawing/2014/main" id="{D0DB526F-6F73-446E-9545-AF487F4AD4A4}"/>
              </a:ext>
            </a:extLst>
          </p:cNvPr>
          <p:cNvSpPr/>
          <p:nvPr/>
        </p:nvSpPr>
        <p:spPr>
          <a:xfrm>
            <a:off x="5148136" y="123798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Hemarthrosis</a:t>
            </a:r>
          </a:p>
        </p:txBody>
      </p:sp>
      <p:cxnSp>
        <p:nvCxnSpPr>
          <p:cNvPr id="38" name="Straight Connector 37">
            <a:extLst>
              <a:ext uri="{FF2B5EF4-FFF2-40B4-BE49-F238E27FC236}">
                <a16:creationId xmlns:a16="http://schemas.microsoft.com/office/drawing/2014/main" id="{C2174121-893D-431F-A79C-80AEC204F9B2}"/>
              </a:ext>
            </a:extLst>
          </p:cNvPr>
          <p:cNvCxnSpPr>
            <a:cxnSpLocks/>
          </p:cNvCxnSpPr>
          <p:nvPr/>
        </p:nvCxnSpPr>
        <p:spPr>
          <a:xfrm flipV="1">
            <a:off x="6096000" y="4953000"/>
            <a:ext cx="0" cy="87630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73EDFAB-9861-4D02-B3C0-740C40763CF4}"/>
              </a:ext>
            </a:extLst>
          </p:cNvPr>
          <p:cNvCxnSpPr>
            <a:cxnSpLocks/>
          </p:cNvCxnSpPr>
          <p:nvPr/>
        </p:nvCxnSpPr>
        <p:spPr>
          <a:xfrm flipV="1">
            <a:off x="6096000" y="1843314"/>
            <a:ext cx="0" cy="722086"/>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9B03AF9-0255-4AAA-B4BB-992A58D3A23C}"/>
              </a:ext>
            </a:extLst>
          </p:cNvPr>
          <p:cNvSpPr/>
          <p:nvPr/>
        </p:nvSpPr>
        <p:spPr>
          <a:xfrm flipV="1">
            <a:off x="7099300"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1" name="Freeform: Shape 40">
            <a:extLst>
              <a:ext uri="{FF2B5EF4-FFF2-40B4-BE49-F238E27FC236}">
                <a16:creationId xmlns:a16="http://schemas.microsoft.com/office/drawing/2014/main" id="{BFA0169A-E8A6-4478-A2E8-2A281741D6EE}"/>
              </a:ext>
            </a:extLst>
          </p:cNvPr>
          <p:cNvSpPr/>
          <p:nvPr/>
        </p:nvSpPr>
        <p:spPr>
          <a:xfrm flipH="1" flipV="1">
            <a:off x="4216175" y="2044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2" name="Rectangle 41">
            <a:extLst>
              <a:ext uri="{FF2B5EF4-FFF2-40B4-BE49-F238E27FC236}">
                <a16:creationId xmlns:a16="http://schemas.microsoft.com/office/drawing/2014/main" id="{E9C7BDA2-0490-44AD-AE51-BF0A226CF139}"/>
              </a:ext>
            </a:extLst>
          </p:cNvPr>
          <p:cNvSpPr/>
          <p:nvPr/>
        </p:nvSpPr>
        <p:spPr>
          <a:xfrm>
            <a:off x="7892980" y="1733804"/>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0" tIns="92929" rIns="0"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Central</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Nervous</a:t>
            </a:r>
            <a:r>
              <a:rPr lang="en-ZA" sz="1600" b="0" kern="1200" dirty="0">
                <a:solidFill>
                  <a:schemeClr val="accent5"/>
                </a:solidFill>
                <a:latin typeface="+mj-lt"/>
                <a:ea typeface="+mn-ea"/>
                <a:cs typeface="+mn-cs"/>
              </a:rPr>
              <a:t> </a:t>
            </a:r>
            <a:r>
              <a:rPr lang="en-ZA" sz="1600" b="1" kern="1200" dirty="0">
                <a:solidFill>
                  <a:schemeClr val="accent5"/>
                </a:solidFill>
                <a:latin typeface="+mj-lt"/>
                <a:ea typeface="+mn-ea"/>
                <a:cs typeface="+mn-cs"/>
              </a:rPr>
              <a:t>System</a:t>
            </a:r>
          </a:p>
        </p:txBody>
      </p:sp>
      <p:sp>
        <p:nvSpPr>
          <p:cNvPr id="43" name="Rectangle 42">
            <a:extLst>
              <a:ext uri="{FF2B5EF4-FFF2-40B4-BE49-F238E27FC236}">
                <a16:creationId xmlns:a16="http://schemas.microsoft.com/office/drawing/2014/main" id="{966FA421-4DF1-425B-A1FB-70FAEB895041}"/>
              </a:ext>
            </a:extLst>
          </p:cNvPr>
          <p:cNvSpPr/>
          <p:nvPr/>
        </p:nvSpPr>
        <p:spPr>
          <a:xfrm>
            <a:off x="2301374" y="1753542"/>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Soft tissues</a:t>
            </a:r>
          </a:p>
        </p:txBody>
      </p:sp>
      <p:sp>
        <p:nvSpPr>
          <p:cNvPr id="44" name="Freeform: Shape 43">
            <a:extLst>
              <a:ext uri="{FF2B5EF4-FFF2-40B4-BE49-F238E27FC236}">
                <a16:creationId xmlns:a16="http://schemas.microsoft.com/office/drawing/2014/main" id="{3095B099-BCC3-483A-BE79-92E98BDB8E4A}"/>
              </a:ext>
            </a:extLst>
          </p:cNvPr>
          <p:cNvSpPr/>
          <p:nvPr/>
        </p:nvSpPr>
        <p:spPr>
          <a:xfrm>
            <a:off x="7099300"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45" name="Freeform: Shape 44">
            <a:extLst>
              <a:ext uri="{FF2B5EF4-FFF2-40B4-BE49-F238E27FC236}">
                <a16:creationId xmlns:a16="http://schemas.microsoft.com/office/drawing/2014/main" id="{6ABAB3AD-46D7-4DB4-8BCD-2CAED686C0E6}"/>
              </a:ext>
            </a:extLst>
          </p:cNvPr>
          <p:cNvSpPr/>
          <p:nvPr/>
        </p:nvSpPr>
        <p:spPr>
          <a:xfrm flipH="1">
            <a:off x="4216175" y="4965700"/>
            <a:ext cx="787400" cy="520700"/>
          </a:xfrm>
          <a:custGeom>
            <a:avLst/>
            <a:gdLst>
              <a:gd name="connsiteX0" fmla="*/ 787400 w 787400"/>
              <a:gd name="connsiteY0" fmla="*/ 520700 h 520700"/>
              <a:gd name="connsiteX1" fmla="*/ 520700 w 787400"/>
              <a:gd name="connsiteY1" fmla="*/ 520700 h 520700"/>
              <a:gd name="connsiteX2" fmla="*/ 0 w 787400"/>
              <a:gd name="connsiteY2" fmla="*/ 0 h 520700"/>
            </a:gdLst>
            <a:ahLst/>
            <a:cxnLst>
              <a:cxn ang="0">
                <a:pos x="connsiteX0" y="connsiteY0"/>
              </a:cxn>
              <a:cxn ang="0">
                <a:pos x="connsiteX1" y="connsiteY1"/>
              </a:cxn>
              <a:cxn ang="0">
                <a:pos x="connsiteX2" y="connsiteY2"/>
              </a:cxn>
            </a:cxnLst>
            <a:rect l="l" t="t" r="r" b="b"/>
            <a:pathLst>
              <a:path w="787400" h="520700">
                <a:moveTo>
                  <a:pt x="787400" y="520700"/>
                </a:moveTo>
                <a:lnTo>
                  <a:pt x="520700" y="520700"/>
                </a:lnTo>
                <a:lnTo>
                  <a:pt x="0" y="0"/>
                </a:lnTo>
              </a:path>
            </a:pathLst>
          </a:cu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cxnSp>
        <p:nvCxnSpPr>
          <p:cNvPr id="46" name="Straight Connector 45">
            <a:extLst>
              <a:ext uri="{FF2B5EF4-FFF2-40B4-BE49-F238E27FC236}">
                <a16:creationId xmlns:a16="http://schemas.microsoft.com/office/drawing/2014/main" id="{7BA29961-3CB1-41C9-B061-45215CA56361}"/>
              </a:ext>
            </a:extLst>
          </p:cNvPr>
          <p:cNvCxnSpPr>
            <a:cxnSpLocks/>
          </p:cNvCxnSpPr>
          <p:nvPr/>
        </p:nvCxnSpPr>
        <p:spPr>
          <a:xfrm>
            <a:off x="3606800" y="44078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D64D2FD0-236A-47BC-BB98-779B8E929936}"/>
              </a:ext>
            </a:extLst>
          </p:cNvPr>
          <p:cNvCxnSpPr>
            <a:cxnSpLocks/>
          </p:cNvCxnSpPr>
          <p:nvPr/>
        </p:nvCxnSpPr>
        <p:spPr>
          <a:xfrm>
            <a:off x="3606800" y="3239442"/>
            <a:ext cx="939926" cy="0"/>
          </a:xfrm>
          <a:prstGeom prst="line">
            <a:avLst/>
          </a:prstGeom>
          <a:ln w="12700">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F5D8C65-2D04-43A9-A2E4-6F3122AA85D9}"/>
              </a:ext>
            </a:extLst>
          </p:cNvPr>
          <p:cNvCxnSpPr>
            <a:cxnSpLocks/>
          </p:cNvCxnSpPr>
          <p:nvPr/>
        </p:nvCxnSpPr>
        <p:spPr>
          <a:xfrm>
            <a:off x="7544999" y="4389599"/>
            <a:ext cx="939926" cy="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5D21DB60-4817-45A1-8500-C8758CFA8459}"/>
              </a:ext>
            </a:extLst>
          </p:cNvPr>
          <p:cNvCxnSpPr>
            <a:cxnSpLocks/>
          </p:cNvCxnSpPr>
          <p:nvPr/>
        </p:nvCxnSpPr>
        <p:spPr>
          <a:xfrm>
            <a:off x="7531100" y="3239442"/>
            <a:ext cx="939926" cy="0"/>
          </a:xfrm>
          <a:prstGeom prst="line">
            <a:avLst/>
          </a:prstGeom>
          <a:ln w="12700">
            <a:solidFill>
              <a:schemeClr val="accent5"/>
            </a:solidFill>
          </a:ln>
        </p:spPr>
        <p:style>
          <a:lnRef idx="1">
            <a:schemeClr val="accent1"/>
          </a:lnRef>
          <a:fillRef idx="0">
            <a:schemeClr val="accent1"/>
          </a:fillRef>
          <a:effectRef idx="0">
            <a:schemeClr val="accent1"/>
          </a:effectRef>
          <a:fontRef idx="minor">
            <a:schemeClr val="tx1"/>
          </a:fontRef>
        </p:style>
      </p:cxnSp>
      <p:sp>
        <p:nvSpPr>
          <p:cNvPr id="50" name="Oval 49">
            <a:extLst>
              <a:ext uri="{FF2B5EF4-FFF2-40B4-BE49-F238E27FC236}">
                <a16:creationId xmlns:a16="http://schemas.microsoft.com/office/drawing/2014/main" id="{F7770722-16D6-42DB-9384-64F6046ADAA6}"/>
              </a:ext>
            </a:extLst>
          </p:cNvPr>
          <p:cNvSpPr/>
          <p:nvPr/>
        </p:nvSpPr>
        <p:spPr>
          <a:xfrm>
            <a:off x="4434020" y="2152689"/>
            <a:ext cx="3222360" cy="3222360"/>
          </a:xfrm>
          <a:prstGeom prst="ellipse">
            <a:avLst/>
          </a:prstGeom>
          <a:solidFill>
            <a:schemeClr val="bg1"/>
          </a:solidFill>
          <a:ln w="762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2" name="Rectangle 51">
            <a:extLst>
              <a:ext uri="{FF2B5EF4-FFF2-40B4-BE49-F238E27FC236}">
                <a16:creationId xmlns:a16="http://schemas.microsoft.com/office/drawing/2014/main" id="{C5C2FFBE-84F9-4AC0-BE3C-A412AF3AF168}"/>
              </a:ext>
            </a:extLst>
          </p:cNvPr>
          <p:cNvSpPr/>
          <p:nvPr/>
        </p:nvSpPr>
        <p:spPr>
          <a:xfrm>
            <a:off x="8471026" y="4107183"/>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algn="ctr" defTabSz="711200">
              <a:lnSpc>
                <a:spcPct val="90000"/>
              </a:lnSpc>
              <a:spcBef>
                <a:spcPct val="0"/>
              </a:spcBef>
              <a:spcAft>
                <a:spcPct val="35000"/>
              </a:spcAft>
            </a:pPr>
            <a:r>
              <a:rPr lang="en-ZA" sz="1600" b="1" dirty="0">
                <a:solidFill>
                  <a:schemeClr val="accent1"/>
                </a:solidFill>
                <a:latin typeface="+mj-lt"/>
              </a:rPr>
              <a:t>GI bleeds</a:t>
            </a:r>
          </a:p>
        </p:txBody>
      </p:sp>
      <p:sp>
        <p:nvSpPr>
          <p:cNvPr id="53" name="Rectangle 52">
            <a:extLst>
              <a:ext uri="{FF2B5EF4-FFF2-40B4-BE49-F238E27FC236}">
                <a16:creationId xmlns:a16="http://schemas.microsoft.com/office/drawing/2014/main" id="{5C833782-DF00-4963-939D-EBF694B049CB}"/>
              </a:ext>
            </a:extLst>
          </p:cNvPr>
          <p:cNvSpPr/>
          <p:nvPr/>
        </p:nvSpPr>
        <p:spPr>
          <a:xfrm>
            <a:off x="7892980" y="5178710"/>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Ophthalmic</a:t>
            </a:r>
          </a:p>
        </p:txBody>
      </p:sp>
      <p:sp>
        <p:nvSpPr>
          <p:cNvPr id="54" name="Rectangle 53">
            <a:extLst>
              <a:ext uri="{FF2B5EF4-FFF2-40B4-BE49-F238E27FC236}">
                <a16:creationId xmlns:a16="http://schemas.microsoft.com/office/drawing/2014/main" id="{31EFB1A5-447A-4F96-8AB0-C1520B91D02D}"/>
              </a:ext>
            </a:extLst>
          </p:cNvPr>
          <p:cNvSpPr/>
          <p:nvPr/>
        </p:nvSpPr>
        <p:spPr>
          <a:xfrm>
            <a:off x="5148136" y="567259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Renal</a:t>
            </a:r>
          </a:p>
        </p:txBody>
      </p:sp>
      <p:sp>
        <p:nvSpPr>
          <p:cNvPr id="55" name="Rectangle 54">
            <a:extLst>
              <a:ext uri="{FF2B5EF4-FFF2-40B4-BE49-F238E27FC236}">
                <a16:creationId xmlns:a16="http://schemas.microsoft.com/office/drawing/2014/main" id="{923A455D-7F80-4B65-8441-F901C3D8820C}"/>
              </a:ext>
            </a:extLst>
          </p:cNvPr>
          <p:cNvSpPr/>
          <p:nvPr/>
        </p:nvSpPr>
        <p:spPr>
          <a:xfrm>
            <a:off x="8471026" y="2934159"/>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5"/>
                </a:solidFill>
                <a:latin typeface="+mj-lt"/>
                <a:ea typeface="+mn-ea"/>
                <a:cs typeface="+mn-cs"/>
              </a:rPr>
              <a:t>Throat, neck</a:t>
            </a:r>
          </a:p>
        </p:txBody>
      </p:sp>
      <p:sp>
        <p:nvSpPr>
          <p:cNvPr id="56" name="Rectangle 55">
            <a:extLst>
              <a:ext uri="{FF2B5EF4-FFF2-40B4-BE49-F238E27FC236}">
                <a16:creationId xmlns:a16="http://schemas.microsoft.com/office/drawing/2014/main" id="{EB859DD2-9A08-4E47-898C-0B0696310498}"/>
              </a:ext>
            </a:extLst>
          </p:cNvPr>
          <p:cNvSpPr/>
          <p:nvPr/>
        </p:nvSpPr>
        <p:spPr>
          <a:xfrm>
            <a:off x="2301374" y="5163401"/>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Oral</a:t>
            </a:r>
            <a:r>
              <a:rPr lang="en-ZA" sz="1600" b="0" kern="1200" dirty="0">
                <a:solidFill>
                  <a:schemeClr val="accent1"/>
                </a:solidFill>
                <a:latin typeface="+mj-lt"/>
              </a:rPr>
              <a:t> </a:t>
            </a:r>
          </a:p>
        </p:txBody>
      </p:sp>
      <p:sp>
        <p:nvSpPr>
          <p:cNvPr id="57" name="Rectangle 56">
            <a:extLst>
              <a:ext uri="{FF2B5EF4-FFF2-40B4-BE49-F238E27FC236}">
                <a16:creationId xmlns:a16="http://schemas.microsoft.com/office/drawing/2014/main" id="{972CEBE5-E9C3-4C61-BE75-9EE605028CF2}"/>
              </a:ext>
            </a:extLst>
          </p:cNvPr>
          <p:cNvSpPr/>
          <p:nvPr/>
        </p:nvSpPr>
        <p:spPr>
          <a:xfrm>
            <a:off x="1709398" y="4086455"/>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Epistaxis</a:t>
            </a:r>
          </a:p>
        </p:txBody>
      </p:sp>
      <p:sp>
        <p:nvSpPr>
          <p:cNvPr id="58" name="Rectangle 57">
            <a:extLst>
              <a:ext uri="{FF2B5EF4-FFF2-40B4-BE49-F238E27FC236}">
                <a16:creationId xmlns:a16="http://schemas.microsoft.com/office/drawing/2014/main" id="{776F0BFC-FBAA-4A21-B1C8-17D66C264AA7}"/>
              </a:ext>
            </a:extLst>
          </p:cNvPr>
          <p:cNvSpPr/>
          <p:nvPr/>
        </p:nvSpPr>
        <p:spPr>
          <a:xfrm>
            <a:off x="1709398" y="2917767"/>
            <a:ext cx="1900452" cy="617158"/>
          </a:xfrm>
          <a:prstGeom prst="rect">
            <a:avLst/>
          </a:prstGeom>
          <a:solidFill>
            <a:schemeClr val="bg1"/>
          </a:solidFill>
          <a:ln w="34925">
            <a:noFill/>
          </a:ln>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92929" tIns="92929" rIns="92929" bIns="92929" numCol="1" spcCol="1270" anchor="ctr" anchorCtr="0">
            <a:noAutofit/>
          </a:bodyPr>
          <a:lstStyle/>
          <a:p>
            <a:pPr marL="0" lvl="0" indent="0" algn="ctr" defTabSz="711200">
              <a:lnSpc>
                <a:spcPct val="90000"/>
              </a:lnSpc>
              <a:spcBef>
                <a:spcPct val="0"/>
              </a:spcBef>
              <a:spcAft>
                <a:spcPct val="35000"/>
              </a:spcAft>
              <a:buNone/>
            </a:pPr>
            <a:r>
              <a:rPr lang="en-ZA" sz="1600" b="1" kern="1200" dirty="0">
                <a:solidFill>
                  <a:schemeClr val="accent1"/>
                </a:solidFill>
                <a:latin typeface="+mj-lt"/>
              </a:rPr>
              <a:t>Lacerations</a:t>
            </a:r>
          </a:p>
        </p:txBody>
      </p:sp>
      <p:sp>
        <p:nvSpPr>
          <p:cNvPr id="59" name="TextBox 58">
            <a:extLst>
              <a:ext uri="{FF2B5EF4-FFF2-40B4-BE49-F238E27FC236}">
                <a16:creationId xmlns:a16="http://schemas.microsoft.com/office/drawing/2014/main" id="{97AC0F82-1B17-4096-9351-68DF2861E1B6}"/>
              </a:ext>
            </a:extLst>
          </p:cNvPr>
          <p:cNvSpPr txBox="1"/>
          <p:nvPr/>
        </p:nvSpPr>
        <p:spPr>
          <a:xfrm>
            <a:off x="4310565" y="3348371"/>
            <a:ext cx="3497846" cy="830997"/>
          </a:xfrm>
          <a:prstGeom prst="rect">
            <a:avLst/>
          </a:prstGeom>
          <a:noFill/>
          <a:effectLst/>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ZA" sz="2400" b="1" dirty="0">
                <a:solidFill>
                  <a:srgbClr val="642566"/>
                </a:solidFill>
              </a:rPr>
              <a:t>37 consensus Recomendacións </a:t>
            </a:r>
          </a:p>
        </p:txBody>
      </p:sp>
      <p:cxnSp>
        <p:nvCxnSpPr>
          <p:cNvPr id="60" name="Straight Connector 59">
            <a:extLst>
              <a:ext uri="{FF2B5EF4-FFF2-40B4-BE49-F238E27FC236}">
                <a16:creationId xmlns:a16="http://schemas.microsoft.com/office/drawing/2014/main" id="{9BEC54C9-0471-4AC6-B963-60E76FF5C0BE}"/>
              </a:ext>
            </a:extLst>
          </p:cNvPr>
          <p:cNvCxnSpPr>
            <a:cxnSpLocks/>
          </p:cNvCxnSpPr>
          <p:nvPr/>
        </p:nvCxnSpPr>
        <p:spPr>
          <a:xfrm>
            <a:off x="5787466" y="5672595"/>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1D97DEA-14AD-42FC-8DF1-16540A6A5DC2}"/>
              </a:ext>
            </a:extLst>
          </p:cNvPr>
          <p:cNvCxnSpPr>
            <a:cxnSpLocks/>
          </p:cNvCxnSpPr>
          <p:nvPr/>
        </p:nvCxnSpPr>
        <p:spPr>
          <a:xfrm>
            <a:off x="5787466" y="1842863"/>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287AFEBF-13C4-4ED5-9705-041AE8A25D94}"/>
              </a:ext>
            </a:extLst>
          </p:cNvPr>
          <p:cNvCxnSpPr>
            <a:cxnSpLocks/>
          </p:cNvCxnSpPr>
          <p:nvPr/>
        </p:nvCxnSpPr>
        <p:spPr>
          <a:xfrm rot="5400000">
            <a:off x="7589239" y="2044700"/>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EDFBE6C3-73EE-4389-B842-D3186843D0EC}"/>
              </a:ext>
            </a:extLst>
          </p:cNvPr>
          <p:cNvCxnSpPr>
            <a:cxnSpLocks/>
          </p:cNvCxnSpPr>
          <p:nvPr/>
        </p:nvCxnSpPr>
        <p:spPr>
          <a:xfrm rot="5400000">
            <a:off x="8174029"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6C37C87E-850C-4992-B607-1E4B2105BCA9}"/>
              </a:ext>
            </a:extLst>
          </p:cNvPr>
          <p:cNvCxnSpPr>
            <a:cxnSpLocks/>
          </p:cNvCxnSpPr>
          <p:nvPr/>
        </p:nvCxnSpPr>
        <p:spPr>
          <a:xfrm rot="5400000">
            <a:off x="8174029" y="3242738"/>
            <a:ext cx="621792" cy="0"/>
          </a:xfrm>
          <a:prstGeom prst="line">
            <a:avLst/>
          </a:prstGeom>
          <a:ln w="28575">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02EC8BB2-F130-4A22-9ACB-C75BAABD0560}"/>
              </a:ext>
            </a:extLst>
          </p:cNvPr>
          <p:cNvCxnSpPr>
            <a:cxnSpLocks/>
          </p:cNvCxnSpPr>
          <p:nvPr/>
        </p:nvCxnSpPr>
        <p:spPr>
          <a:xfrm rot="5400000">
            <a:off x="7589238"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FB983AF1-902F-4601-AAD4-14ED40693D1E}"/>
              </a:ext>
            </a:extLst>
          </p:cNvPr>
          <p:cNvCxnSpPr>
            <a:cxnSpLocks/>
          </p:cNvCxnSpPr>
          <p:nvPr/>
        </p:nvCxnSpPr>
        <p:spPr>
          <a:xfrm rot="5400000">
            <a:off x="3910373" y="5487289"/>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ACB09FCB-1362-4B81-8E68-29E5D80EE468}"/>
              </a:ext>
            </a:extLst>
          </p:cNvPr>
          <p:cNvCxnSpPr>
            <a:cxnSpLocks/>
          </p:cNvCxnSpPr>
          <p:nvPr/>
        </p:nvCxnSpPr>
        <p:spPr>
          <a:xfrm rot="5400000">
            <a:off x="3304318" y="4415762"/>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173FFAA6-115A-40F6-B0BB-67EC77B64DB5}"/>
              </a:ext>
            </a:extLst>
          </p:cNvPr>
          <p:cNvCxnSpPr>
            <a:cxnSpLocks/>
          </p:cNvCxnSpPr>
          <p:nvPr/>
        </p:nvCxnSpPr>
        <p:spPr>
          <a:xfrm rot="5400000">
            <a:off x="3304317" y="3242738"/>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0B5C88C9-9C83-45E0-98C1-E18738D9F8F0}"/>
              </a:ext>
            </a:extLst>
          </p:cNvPr>
          <p:cNvCxnSpPr>
            <a:cxnSpLocks/>
          </p:cNvCxnSpPr>
          <p:nvPr/>
        </p:nvCxnSpPr>
        <p:spPr>
          <a:xfrm rot="5400000">
            <a:off x="3910374" y="2044700"/>
            <a:ext cx="621792"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F60DCC25-0BA9-4CF1-9692-6295E203D4A1}"/>
              </a:ext>
            </a:extLst>
          </p:cNvPr>
          <p:cNvSpPr>
            <a:spLocks noGrp="1"/>
          </p:cNvSpPr>
          <p:nvPr>
            <p:ph type="title"/>
          </p:nvPr>
        </p:nvSpPr>
        <p:spPr>
          <a:xfrm>
            <a:off x="838199" y="225425"/>
            <a:ext cx="10515599" cy="1090079"/>
          </a:xfrm>
        </p:spPr>
        <p:txBody>
          <a:bodyPr>
            <a:normAutofit/>
          </a:bodyPr>
          <a:lstStyle/>
          <a:p>
            <a:pPr>
              <a:lnSpc>
                <a:spcPct val="100000"/>
              </a:lnSpc>
            </a:pPr>
            <a:r>
              <a:rPr lang="es-US" dirty="0"/>
              <a:t>Sitios específicos de hemorragias</a:t>
            </a:r>
          </a:p>
        </p:txBody>
      </p:sp>
      <p:sp>
        <p:nvSpPr>
          <p:cNvPr id="6" name="Text Placeholder 5">
            <a:extLst>
              <a:ext uri="{FF2B5EF4-FFF2-40B4-BE49-F238E27FC236}">
                <a16:creationId xmlns:a16="http://schemas.microsoft.com/office/drawing/2014/main" id="{3D2DD384-E16A-454B-BC7F-7B1CC4664D12}"/>
              </a:ext>
            </a:extLst>
          </p:cNvPr>
          <p:cNvSpPr>
            <a:spLocks noGrp="1"/>
          </p:cNvSpPr>
          <p:nvPr>
            <p:ph type="body" sz="quarter" idx="13"/>
          </p:nvPr>
        </p:nvSpPr>
        <p:spPr/>
        <p:txBody>
          <a:bodyPr/>
          <a:lstStyle/>
          <a:p>
            <a:r>
              <a:rPr lang="en-US" dirty="0"/>
              <a:t>GI, gastrointestinal.</a:t>
            </a:r>
            <a:endParaRPr lang="en-CA" dirty="0"/>
          </a:p>
        </p:txBody>
      </p:sp>
      <p:pic>
        <p:nvPicPr>
          <p:cNvPr id="3" name="Picture 2">
            <a:extLst>
              <a:ext uri="{FF2B5EF4-FFF2-40B4-BE49-F238E27FC236}">
                <a16:creationId xmlns:a16="http://schemas.microsoft.com/office/drawing/2014/main" id="{C373906A-3F3B-46E3-97DB-7569F1ABBCBE}"/>
              </a:ext>
            </a:extLst>
          </p:cNvPr>
          <p:cNvPicPr>
            <a:picLocks noChangeAspect="1"/>
          </p:cNvPicPr>
          <p:nvPr/>
        </p:nvPicPr>
        <p:blipFill>
          <a:blip r:embed="rId3"/>
          <a:stretch>
            <a:fillRect/>
          </a:stretch>
        </p:blipFill>
        <p:spPr>
          <a:xfrm>
            <a:off x="1718760" y="1237984"/>
            <a:ext cx="8681456" cy="5054022"/>
          </a:xfrm>
          <a:prstGeom prst="rect">
            <a:avLst/>
          </a:prstGeom>
        </p:spPr>
      </p:pic>
    </p:spTree>
    <p:extLst>
      <p:ext uri="{BB962C8B-B14F-4D97-AF65-F5344CB8AC3E}">
        <p14:creationId xmlns:p14="http://schemas.microsoft.com/office/powerpoint/2010/main" val="7361165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1500" fill="hold"/>
                                        <p:tgtEl>
                                          <p:spTgt spid="51"/>
                                        </p:tgtEl>
                                      </p:cBhvr>
                                      <p:by x="130000" y="130000"/>
                                    </p:animScale>
                                  </p:childTnLst>
                                </p:cTn>
                              </p:par>
                              <p:par>
                                <p:cTn id="7" presetID="9" presetClass="emph" presetSubtype="0" nodeType="withEffect">
                                  <p:stCondLst>
                                    <p:cond delay="0"/>
                                  </p:stCondLst>
                                  <p:childTnLst>
                                    <p:set>
                                      <p:cBhvr>
                                        <p:cTn id="8" dur="indefinite"/>
                                        <p:tgtEl>
                                          <p:spTgt spid="38"/>
                                        </p:tgtEl>
                                        <p:attrNameLst>
                                          <p:attrName>style.opacity</p:attrName>
                                        </p:attrNameLst>
                                      </p:cBhvr>
                                      <p:to>
                                        <p:strVal val="0.25"/>
                                      </p:to>
                                    </p:set>
                                    <p:animEffect filter="image" prLst="opacity: 0.25">
                                      <p:cBhvr rctx="IE">
                                        <p:cTn id="9" dur="indefinite"/>
                                        <p:tgtEl>
                                          <p:spTgt spid="38"/>
                                        </p:tgtEl>
                                      </p:cBhvr>
                                    </p:animEffect>
                                  </p:childTnLst>
                                </p:cTn>
                              </p:par>
                              <p:par>
                                <p:cTn id="10" presetID="9" presetClass="emph" presetSubtype="0" nodeType="withEffect">
                                  <p:stCondLst>
                                    <p:cond delay="0"/>
                                  </p:stCondLst>
                                  <p:childTnLst>
                                    <p:set>
                                      <p:cBhvr>
                                        <p:cTn id="11" dur="indefinite"/>
                                        <p:tgtEl>
                                          <p:spTgt spid="39"/>
                                        </p:tgtEl>
                                        <p:attrNameLst>
                                          <p:attrName>style.opacity</p:attrName>
                                        </p:attrNameLst>
                                      </p:cBhvr>
                                      <p:to>
                                        <p:strVal val="0.25"/>
                                      </p:to>
                                    </p:set>
                                    <p:animEffect filter="image" prLst="opacity: 0.25">
                                      <p:cBhvr rctx="IE">
                                        <p:cTn id="12" dur="indefinite"/>
                                        <p:tgtEl>
                                          <p:spTgt spid="39"/>
                                        </p:tgtEl>
                                      </p:cBhvr>
                                    </p:animEffect>
                                  </p:childTnLst>
                                </p:cTn>
                              </p:par>
                              <p:par>
                                <p:cTn id="13" presetID="9" presetClass="emph" presetSubtype="0" grpId="0" nodeType="withEffect">
                                  <p:stCondLst>
                                    <p:cond delay="0"/>
                                  </p:stCondLst>
                                  <p:childTnLst>
                                    <p:set>
                                      <p:cBhvr>
                                        <p:cTn id="14" dur="indefinite"/>
                                        <p:tgtEl>
                                          <p:spTgt spid="40"/>
                                        </p:tgtEl>
                                        <p:attrNameLst>
                                          <p:attrName>style.opacity</p:attrName>
                                        </p:attrNameLst>
                                      </p:cBhvr>
                                      <p:to>
                                        <p:strVal val="0.25"/>
                                      </p:to>
                                    </p:set>
                                    <p:animEffect filter="image" prLst="opacity: 0.25">
                                      <p:cBhvr rctx="IE">
                                        <p:cTn id="15" dur="indefinite"/>
                                        <p:tgtEl>
                                          <p:spTgt spid="40"/>
                                        </p:tgtEl>
                                      </p:cBhvr>
                                    </p:animEffect>
                                  </p:childTnLst>
                                </p:cTn>
                              </p:par>
                              <p:par>
                                <p:cTn id="16" presetID="9" presetClass="emph" presetSubtype="0" grpId="0" nodeType="withEffect">
                                  <p:stCondLst>
                                    <p:cond delay="0"/>
                                  </p:stCondLst>
                                  <p:childTnLst>
                                    <p:set>
                                      <p:cBhvr>
                                        <p:cTn id="17" dur="indefinite"/>
                                        <p:tgtEl>
                                          <p:spTgt spid="41"/>
                                        </p:tgtEl>
                                        <p:attrNameLst>
                                          <p:attrName>style.opacity</p:attrName>
                                        </p:attrNameLst>
                                      </p:cBhvr>
                                      <p:to>
                                        <p:strVal val="0.25"/>
                                      </p:to>
                                    </p:set>
                                    <p:animEffect filter="image" prLst="opacity: 0.25">
                                      <p:cBhvr rctx="IE">
                                        <p:cTn id="18" dur="indefinite"/>
                                        <p:tgtEl>
                                          <p:spTgt spid="41"/>
                                        </p:tgtEl>
                                      </p:cBhvr>
                                    </p:animEffect>
                                  </p:childTnLst>
                                </p:cTn>
                              </p:par>
                              <p:par>
                                <p:cTn id="19" presetID="9" presetClass="emph" presetSubtype="0" grpId="0" nodeType="withEffect">
                                  <p:stCondLst>
                                    <p:cond delay="0"/>
                                  </p:stCondLst>
                                  <p:childTnLst>
                                    <p:set>
                                      <p:cBhvr>
                                        <p:cTn id="20" dur="indefinite"/>
                                        <p:tgtEl>
                                          <p:spTgt spid="42"/>
                                        </p:tgtEl>
                                        <p:attrNameLst>
                                          <p:attrName>style.opacity</p:attrName>
                                        </p:attrNameLst>
                                      </p:cBhvr>
                                      <p:to>
                                        <p:strVal val="0.25"/>
                                      </p:to>
                                    </p:set>
                                    <p:animEffect filter="image" prLst="opacity: 0.25">
                                      <p:cBhvr rctx="IE">
                                        <p:cTn id="21" dur="indefinite"/>
                                        <p:tgtEl>
                                          <p:spTgt spid="42"/>
                                        </p:tgtEl>
                                      </p:cBhvr>
                                    </p:animEffect>
                                  </p:childTnLst>
                                </p:cTn>
                              </p:par>
                              <p:par>
                                <p:cTn id="22" presetID="9" presetClass="emph" presetSubtype="0" grpId="0" nodeType="withEffect">
                                  <p:stCondLst>
                                    <p:cond delay="0"/>
                                  </p:stCondLst>
                                  <p:childTnLst>
                                    <p:set>
                                      <p:cBhvr>
                                        <p:cTn id="23" dur="indefinite"/>
                                        <p:tgtEl>
                                          <p:spTgt spid="43"/>
                                        </p:tgtEl>
                                        <p:attrNameLst>
                                          <p:attrName>style.opacity</p:attrName>
                                        </p:attrNameLst>
                                      </p:cBhvr>
                                      <p:to>
                                        <p:strVal val="0.25"/>
                                      </p:to>
                                    </p:set>
                                    <p:animEffect filter="image" prLst="opacity: 0.25">
                                      <p:cBhvr rctx="IE">
                                        <p:cTn id="24" dur="indefinite"/>
                                        <p:tgtEl>
                                          <p:spTgt spid="43"/>
                                        </p:tgtEl>
                                      </p:cBhvr>
                                    </p:animEffect>
                                  </p:childTnLst>
                                </p:cTn>
                              </p:par>
                              <p:par>
                                <p:cTn id="25" presetID="9" presetClass="emph" presetSubtype="0" grpId="0" nodeType="withEffect">
                                  <p:stCondLst>
                                    <p:cond delay="0"/>
                                  </p:stCondLst>
                                  <p:childTnLst>
                                    <p:set>
                                      <p:cBhvr>
                                        <p:cTn id="26" dur="indefinite"/>
                                        <p:tgtEl>
                                          <p:spTgt spid="44"/>
                                        </p:tgtEl>
                                        <p:attrNameLst>
                                          <p:attrName>style.opacity</p:attrName>
                                        </p:attrNameLst>
                                      </p:cBhvr>
                                      <p:to>
                                        <p:strVal val="0.25"/>
                                      </p:to>
                                    </p:set>
                                    <p:animEffect filter="image" prLst="opacity: 0.25">
                                      <p:cBhvr rctx="IE">
                                        <p:cTn id="27" dur="indefinite"/>
                                        <p:tgtEl>
                                          <p:spTgt spid="44"/>
                                        </p:tgtEl>
                                      </p:cBhvr>
                                    </p:animEffect>
                                  </p:childTnLst>
                                </p:cTn>
                              </p:par>
                              <p:par>
                                <p:cTn id="28" presetID="9" presetClass="emph" presetSubtype="0" grpId="0" nodeType="withEffect">
                                  <p:stCondLst>
                                    <p:cond delay="0"/>
                                  </p:stCondLst>
                                  <p:childTnLst>
                                    <p:set>
                                      <p:cBhvr>
                                        <p:cTn id="29" dur="indefinite"/>
                                        <p:tgtEl>
                                          <p:spTgt spid="45"/>
                                        </p:tgtEl>
                                        <p:attrNameLst>
                                          <p:attrName>style.opacity</p:attrName>
                                        </p:attrNameLst>
                                      </p:cBhvr>
                                      <p:to>
                                        <p:strVal val="0.25"/>
                                      </p:to>
                                    </p:set>
                                    <p:animEffect filter="image" prLst="opacity: 0.25">
                                      <p:cBhvr rctx="IE">
                                        <p:cTn id="30" dur="indefinite"/>
                                        <p:tgtEl>
                                          <p:spTgt spid="45"/>
                                        </p:tgtEl>
                                      </p:cBhvr>
                                    </p:animEffect>
                                  </p:childTnLst>
                                </p:cTn>
                              </p:par>
                              <p:par>
                                <p:cTn id="31" presetID="9" presetClass="emph" presetSubtype="0" nodeType="withEffect">
                                  <p:stCondLst>
                                    <p:cond delay="0"/>
                                  </p:stCondLst>
                                  <p:childTnLst>
                                    <p:set>
                                      <p:cBhvr>
                                        <p:cTn id="32" dur="indefinite"/>
                                        <p:tgtEl>
                                          <p:spTgt spid="46"/>
                                        </p:tgtEl>
                                        <p:attrNameLst>
                                          <p:attrName>style.opacity</p:attrName>
                                        </p:attrNameLst>
                                      </p:cBhvr>
                                      <p:to>
                                        <p:strVal val="0.25"/>
                                      </p:to>
                                    </p:set>
                                    <p:animEffect filter="image" prLst="opacity: 0.25">
                                      <p:cBhvr rctx="IE">
                                        <p:cTn id="33" dur="indefinite"/>
                                        <p:tgtEl>
                                          <p:spTgt spid="46"/>
                                        </p:tgtEl>
                                      </p:cBhvr>
                                    </p:animEffect>
                                  </p:childTnLst>
                                </p:cTn>
                              </p:par>
                              <p:par>
                                <p:cTn id="34" presetID="9" presetClass="emph" presetSubtype="0" nodeType="withEffect">
                                  <p:stCondLst>
                                    <p:cond delay="0"/>
                                  </p:stCondLst>
                                  <p:childTnLst>
                                    <p:set>
                                      <p:cBhvr>
                                        <p:cTn id="35" dur="indefinite"/>
                                        <p:tgtEl>
                                          <p:spTgt spid="47"/>
                                        </p:tgtEl>
                                        <p:attrNameLst>
                                          <p:attrName>style.opacity</p:attrName>
                                        </p:attrNameLst>
                                      </p:cBhvr>
                                      <p:to>
                                        <p:strVal val="0.25"/>
                                      </p:to>
                                    </p:set>
                                    <p:animEffect filter="image" prLst="opacity: 0.25">
                                      <p:cBhvr rctx="IE">
                                        <p:cTn id="36" dur="indefinite"/>
                                        <p:tgtEl>
                                          <p:spTgt spid="47"/>
                                        </p:tgtEl>
                                      </p:cBhvr>
                                    </p:animEffect>
                                  </p:childTnLst>
                                </p:cTn>
                              </p:par>
                              <p:par>
                                <p:cTn id="37" presetID="9" presetClass="emph" presetSubtype="0" nodeType="withEffect">
                                  <p:stCondLst>
                                    <p:cond delay="0"/>
                                  </p:stCondLst>
                                  <p:childTnLst>
                                    <p:set>
                                      <p:cBhvr>
                                        <p:cTn id="38" dur="indefinite"/>
                                        <p:tgtEl>
                                          <p:spTgt spid="48"/>
                                        </p:tgtEl>
                                        <p:attrNameLst>
                                          <p:attrName>style.opacity</p:attrName>
                                        </p:attrNameLst>
                                      </p:cBhvr>
                                      <p:to>
                                        <p:strVal val="0.25"/>
                                      </p:to>
                                    </p:set>
                                    <p:animEffect filter="image" prLst="opacity: 0.25">
                                      <p:cBhvr rctx="IE">
                                        <p:cTn id="39" dur="indefinite"/>
                                        <p:tgtEl>
                                          <p:spTgt spid="48"/>
                                        </p:tgtEl>
                                      </p:cBhvr>
                                    </p:animEffect>
                                  </p:childTnLst>
                                </p:cTn>
                              </p:par>
                              <p:par>
                                <p:cTn id="40" presetID="9" presetClass="emph" presetSubtype="0" nodeType="withEffect">
                                  <p:stCondLst>
                                    <p:cond delay="0"/>
                                  </p:stCondLst>
                                  <p:childTnLst>
                                    <p:set>
                                      <p:cBhvr>
                                        <p:cTn id="41" dur="indefinite"/>
                                        <p:tgtEl>
                                          <p:spTgt spid="49"/>
                                        </p:tgtEl>
                                        <p:attrNameLst>
                                          <p:attrName>style.opacity</p:attrName>
                                        </p:attrNameLst>
                                      </p:cBhvr>
                                      <p:to>
                                        <p:strVal val="0.25"/>
                                      </p:to>
                                    </p:set>
                                    <p:animEffect filter="image" prLst="opacity: 0.25">
                                      <p:cBhvr rctx="IE">
                                        <p:cTn id="42" dur="indefinite"/>
                                        <p:tgtEl>
                                          <p:spTgt spid="49"/>
                                        </p:tgtEl>
                                      </p:cBhvr>
                                    </p:animEffect>
                                  </p:childTnLst>
                                </p:cTn>
                              </p:par>
                              <p:par>
                                <p:cTn id="43" presetID="9" presetClass="emph" presetSubtype="0" grpId="0" nodeType="withEffect">
                                  <p:stCondLst>
                                    <p:cond delay="0"/>
                                  </p:stCondLst>
                                  <p:childTnLst>
                                    <p:set>
                                      <p:cBhvr>
                                        <p:cTn id="44" dur="indefinite"/>
                                        <p:tgtEl>
                                          <p:spTgt spid="52"/>
                                        </p:tgtEl>
                                        <p:attrNameLst>
                                          <p:attrName>style.opacity</p:attrName>
                                        </p:attrNameLst>
                                      </p:cBhvr>
                                      <p:to>
                                        <p:strVal val="0.25"/>
                                      </p:to>
                                    </p:set>
                                    <p:animEffect filter="image" prLst="opacity: 0.25">
                                      <p:cBhvr rctx="IE">
                                        <p:cTn id="45" dur="indefinite"/>
                                        <p:tgtEl>
                                          <p:spTgt spid="52"/>
                                        </p:tgtEl>
                                      </p:cBhvr>
                                    </p:animEffect>
                                  </p:childTnLst>
                                </p:cTn>
                              </p:par>
                              <p:par>
                                <p:cTn id="46" presetID="9" presetClass="emph" presetSubtype="0" grpId="0" nodeType="withEffect">
                                  <p:stCondLst>
                                    <p:cond delay="0"/>
                                  </p:stCondLst>
                                  <p:childTnLst>
                                    <p:set>
                                      <p:cBhvr>
                                        <p:cTn id="47" dur="indefinite"/>
                                        <p:tgtEl>
                                          <p:spTgt spid="53"/>
                                        </p:tgtEl>
                                        <p:attrNameLst>
                                          <p:attrName>style.opacity</p:attrName>
                                        </p:attrNameLst>
                                      </p:cBhvr>
                                      <p:to>
                                        <p:strVal val="0.25"/>
                                      </p:to>
                                    </p:set>
                                    <p:animEffect filter="image" prLst="opacity: 0.25">
                                      <p:cBhvr rctx="IE">
                                        <p:cTn id="48" dur="indefinite"/>
                                        <p:tgtEl>
                                          <p:spTgt spid="53"/>
                                        </p:tgtEl>
                                      </p:cBhvr>
                                    </p:animEffect>
                                  </p:childTnLst>
                                </p:cTn>
                              </p:par>
                              <p:par>
                                <p:cTn id="49" presetID="9" presetClass="emph" presetSubtype="0" grpId="0" nodeType="withEffect">
                                  <p:stCondLst>
                                    <p:cond delay="0"/>
                                  </p:stCondLst>
                                  <p:childTnLst>
                                    <p:set>
                                      <p:cBhvr>
                                        <p:cTn id="50" dur="indefinite"/>
                                        <p:tgtEl>
                                          <p:spTgt spid="54"/>
                                        </p:tgtEl>
                                        <p:attrNameLst>
                                          <p:attrName>style.opacity</p:attrName>
                                        </p:attrNameLst>
                                      </p:cBhvr>
                                      <p:to>
                                        <p:strVal val="0.25"/>
                                      </p:to>
                                    </p:set>
                                    <p:animEffect filter="image" prLst="opacity: 0.25">
                                      <p:cBhvr rctx="IE">
                                        <p:cTn id="51" dur="indefinite"/>
                                        <p:tgtEl>
                                          <p:spTgt spid="54"/>
                                        </p:tgtEl>
                                      </p:cBhvr>
                                    </p:animEffect>
                                  </p:childTnLst>
                                </p:cTn>
                              </p:par>
                              <p:par>
                                <p:cTn id="52" presetID="9" presetClass="emph" presetSubtype="0" grpId="0" nodeType="withEffect">
                                  <p:stCondLst>
                                    <p:cond delay="0"/>
                                  </p:stCondLst>
                                  <p:childTnLst>
                                    <p:set>
                                      <p:cBhvr>
                                        <p:cTn id="53" dur="indefinite"/>
                                        <p:tgtEl>
                                          <p:spTgt spid="55"/>
                                        </p:tgtEl>
                                        <p:attrNameLst>
                                          <p:attrName>style.opacity</p:attrName>
                                        </p:attrNameLst>
                                      </p:cBhvr>
                                      <p:to>
                                        <p:strVal val="0.25"/>
                                      </p:to>
                                    </p:set>
                                    <p:animEffect filter="image" prLst="opacity: 0.25">
                                      <p:cBhvr rctx="IE">
                                        <p:cTn id="54" dur="indefinite"/>
                                        <p:tgtEl>
                                          <p:spTgt spid="55"/>
                                        </p:tgtEl>
                                      </p:cBhvr>
                                    </p:animEffect>
                                  </p:childTnLst>
                                </p:cTn>
                              </p:par>
                              <p:par>
                                <p:cTn id="55" presetID="9" presetClass="emph" presetSubtype="0" grpId="0" nodeType="withEffect">
                                  <p:stCondLst>
                                    <p:cond delay="0"/>
                                  </p:stCondLst>
                                  <p:childTnLst>
                                    <p:set>
                                      <p:cBhvr>
                                        <p:cTn id="56" dur="indefinite"/>
                                        <p:tgtEl>
                                          <p:spTgt spid="56"/>
                                        </p:tgtEl>
                                        <p:attrNameLst>
                                          <p:attrName>style.opacity</p:attrName>
                                        </p:attrNameLst>
                                      </p:cBhvr>
                                      <p:to>
                                        <p:strVal val="0.25"/>
                                      </p:to>
                                    </p:set>
                                    <p:animEffect filter="image" prLst="opacity: 0.25">
                                      <p:cBhvr rctx="IE">
                                        <p:cTn id="57" dur="indefinite"/>
                                        <p:tgtEl>
                                          <p:spTgt spid="56"/>
                                        </p:tgtEl>
                                      </p:cBhvr>
                                    </p:animEffect>
                                  </p:childTnLst>
                                </p:cTn>
                              </p:par>
                              <p:par>
                                <p:cTn id="58" presetID="9" presetClass="emph" presetSubtype="0" grpId="0" nodeType="withEffect">
                                  <p:stCondLst>
                                    <p:cond delay="0"/>
                                  </p:stCondLst>
                                  <p:childTnLst>
                                    <p:set>
                                      <p:cBhvr>
                                        <p:cTn id="59" dur="indefinite"/>
                                        <p:tgtEl>
                                          <p:spTgt spid="57"/>
                                        </p:tgtEl>
                                        <p:attrNameLst>
                                          <p:attrName>style.opacity</p:attrName>
                                        </p:attrNameLst>
                                      </p:cBhvr>
                                      <p:to>
                                        <p:strVal val="0.25"/>
                                      </p:to>
                                    </p:set>
                                    <p:animEffect filter="image" prLst="opacity: 0.25">
                                      <p:cBhvr rctx="IE">
                                        <p:cTn id="60" dur="indefinite"/>
                                        <p:tgtEl>
                                          <p:spTgt spid="57"/>
                                        </p:tgtEl>
                                      </p:cBhvr>
                                    </p:animEffect>
                                  </p:childTnLst>
                                </p:cTn>
                              </p:par>
                              <p:par>
                                <p:cTn id="61" presetID="9" presetClass="emph" presetSubtype="0" grpId="0" nodeType="withEffect">
                                  <p:stCondLst>
                                    <p:cond delay="0"/>
                                  </p:stCondLst>
                                  <p:childTnLst>
                                    <p:set>
                                      <p:cBhvr>
                                        <p:cTn id="62" dur="indefinite"/>
                                        <p:tgtEl>
                                          <p:spTgt spid="58"/>
                                        </p:tgtEl>
                                        <p:attrNameLst>
                                          <p:attrName>style.opacity</p:attrName>
                                        </p:attrNameLst>
                                      </p:cBhvr>
                                      <p:to>
                                        <p:strVal val="0.25"/>
                                      </p:to>
                                    </p:set>
                                    <p:animEffect filter="image" prLst="opacity: 0.25">
                                      <p:cBhvr rctx="IE">
                                        <p:cTn id="63" dur="indefinite"/>
                                        <p:tgtEl>
                                          <p:spTgt spid="58"/>
                                        </p:tgtEl>
                                      </p:cBhvr>
                                    </p:animEffect>
                                  </p:childTnLst>
                                </p:cTn>
                              </p:par>
                              <p:par>
                                <p:cTn id="64" presetID="9" presetClass="emph" presetSubtype="0" nodeType="withEffect">
                                  <p:stCondLst>
                                    <p:cond delay="0"/>
                                  </p:stCondLst>
                                  <p:childTnLst>
                                    <p:set>
                                      <p:cBhvr>
                                        <p:cTn id="65" dur="indefinite"/>
                                        <p:tgtEl>
                                          <p:spTgt spid="60"/>
                                        </p:tgtEl>
                                        <p:attrNameLst>
                                          <p:attrName>style.opacity</p:attrName>
                                        </p:attrNameLst>
                                      </p:cBhvr>
                                      <p:to>
                                        <p:strVal val="0.25"/>
                                      </p:to>
                                    </p:set>
                                    <p:animEffect filter="image" prLst="opacity: 0.25">
                                      <p:cBhvr rctx="IE">
                                        <p:cTn id="66" dur="indefinite"/>
                                        <p:tgtEl>
                                          <p:spTgt spid="60"/>
                                        </p:tgtEl>
                                      </p:cBhvr>
                                    </p:animEffect>
                                  </p:childTnLst>
                                </p:cTn>
                              </p:par>
                              <p:par>
                                <p:cTn id="67" presetID="9" presetClass="emph" presetSubtype="0" nodeType="withEffect">
                                  <p:stCondLst>
                                    <p:cond delay="0"/>
                                  </p:stCondLst>
                                  <p:childTnLst>
                                    <p:set>
                                      <p:cBhvr>
                                        <p:cTn id="68" dur="indefinite"/>
                                        <p:tgtEl>
                                          <p:spTgt spid="61"/>
                                        </p:tgtEl>
                                        <p:attrNameLst>
                                          <p:attrName>style.opacity</p:attrName>
                                        </p:attrNameLst>
                                      </p:cBhvr>
                                      <p:to>
                                        <p:strVal val="0.25"/>
                                      </p:to>
                                    </p:set>
                                    <p:animEffect filter="image" prLst="opacity: 0.25">
                                      <p:cBhvr rctx="IE">
                                        <p:cTn id="69" dur="indefinite"/>
                                        <p:tgtEl>
                                          <p:spTgt spid="61"/>
                                        </p:tgtEl>
                                      </p:cBhvr>
                                    </p:animEffect>
                                  </p:childTnLst>
                                </p:cTn>
                              </p:par>
                              <p:par>
                                <p:cTn id="70" presetID="9" presetClass="emph" presetSubtype="0" nodeType="withEffect">
                                  <p:stCondLst>
                                    <p:cond delay="0"/>
                                  </p:stCondLst>
                                  <p:childTnLst>
                                    <p:set>
                                      <p:cBhvr>
                                        <p:cTn id="71" dur="indefinite"/>
                                        <p:tgtEl>
                                          <p:spTgt spid="62"/>
                                        </p:tgtEl>
                                        <p:attrNameLst>
                                          <p:attrName>style.opacity</p:attrName>
                                        </p:attrNameLst>
                                      </p:cBhvr>
                                      <p:to>
                                        <p:strVal val="0.25"/>
                                      </p:to>
                                    </p:set>
                                    <p:animEffect filter="image" prLst="opacity: 0.25">
                                      <p:cBhvr rctx="IE">
                                        <p:cTn id="72" dur="indefinite"/>
                                        <p:tgtEl>
                                          <p:spTgt spid="62"/>
                                        </p:tgtEl>
                                      </p:cBhvr>
                                    </p:animEffect>
                                  </p:childTnLst>
                                </p:cTn>
                              </p:par>
                              <p:par>
                                <p:cTn id="73" presetID="9" presetClass="emph" presetSubtype="0" nodeType="withEffect">
                                  <p:stCondLst>
                                    <p:cond delay="0"/>
                                  </p:stCondLst>
                                  <p:childTnLst>
                                    <p:set>
                                      <p:cBhvr>
                                        <p:cTn id="74" dur="indefinite"/>
                                        <p:tgtEl>
                                          <p:spTgt spid="63"/>
                                        </p:tgtEl>
                                        <p:attrNameLst>
                                          <p:attrName>style.opacity</p:attrName>
                                        </p:attrNameLst>
                                      </p:cBhvr>
                                      <p:to>
                                        <p:strVal val="0.25"/>
                                      </p:to>
                                    </p:set>
                                    <p:animEffect filter="image" prLst="opacity: 0.25">
                                      <p:cBhvr rctx="IE">
                                        <p:cTn id="75" dur="indefinite"/>
                                        <p:tgtEl>
                                          <p:spTgt spid="63"/>
                                        </p:tgtEl>
                                      </p:cBhvr>
                                    </p:animEffect>
                                  </p:childTnLst>
                                </p:cTn>
                              </p:par>
                              <p:par>
                                <p:cTn id="76" presetID="9" presetClass="emph" presetSubtype="0" nodeType="withEffect">
                                  <p:stCondLst>
                                    <p:cond delay="0"/>
                                  </p:stCondLst>
                                  <p:childTnLst>
                                    <p:set>
                                      <p:cBhvr>
                                        <p:cTn id="77" dur="indefinite"/>
                                        <p:tgtEl>
                                          <p:spTgt spid="64"/>
                                        </p:tgtEl>
                                        <p:attrNameLst>
                                          <p:attrName>style.opacity</p:attrName>
                                        </p:attrNameLst>
                                      </p:cBhvr>
                                      <p:to>
                                        <p:strVal val="0.25"/>
                                      </p:to>
                                    </p:set>
                                    <p:animEffect filter="image" prLst="opacity: 0.25">
                                      <p:cBhvr rctx="IE">
                                        <p:cTn id="78" dur="indefinite"/>
                                        <p:tgtEl>
                                          <p:spTgt spid="64"/>
                                        </p:tgtEl>
                                      </p:cBhvr>
                                    </p:animEffect>
                                  </p:childTnLst>
                                </p:cTn>
                              </p:par>
                              <p:par>
                                <p:cTn id="79" presetID="9" presetClass="emph" presetSubtype="0" nodeType="withEffect">
                                  <p:stCondLst>
                                    <p:cond delay="0"/>
                                  </p:stCondLst>
                                  <p:childTnLst>
                                    <p:set>
                                      <p:cBhvr>
                                        <p:cTn id="80" dur="indefinite"/>
                                        <p:tgtEl>
                                          <p:spTgt spid="65"/>
                                        </p:tgtEl>
                                        <p:attrNameLst>
                                          <p:attrName>style.opacity</p:attrName>
                                        </p:attrNameLst>
                                      </p:cBhvr>
                                      <p:to>
                                        <p:strVal val="0.25"/>
                                      </p:to>
                                    </p:set>
                                    <p:animEffect filter="image" prLst="opacity: 0.25">
                                      <p:cBhvr rctx="IE">
                                        <p:cTn id="81" dur="indefinite"/>
                                        <p:tgtEl>
                                          <p:spTgt spid="65"/>
                                        </p:tgtEl>
                                      </p:cBhvr>
                                    </p:animEffect>
                                  </p:childTnLst>
                                </p:cTn>
                              </p:par>
                              <p:par>
                                <p:cTn id="82" presetID="9" presetClass="emph" presetSubtype="0" nodeType="withEffect">
                                  <p:stCondLst>
                                    <p:cond delay="0"/>
                                  </p:stCondLst>
                                  <p:childTnLst>
                                    <p:set>
                                      <p:cBhvr>
                                        <p:cTn id="83" dur="indefinite"/>
                                        <p:tgtEl>
                                          <p:spTgt spid="66"/>
                                        </p:tgtEl>
                                        <p:attrNameLst>
                                          <p:attrName>style.opacity</p:attrName>
                                        </p:attrNameLst>
                                      </p:cBhvr>
                                      <p:to>
                                        <p:strVal val="0.25"/>
                                      </p:to>
                                    </p:set>
                                    <p:animEffect filter="image" prLst="opacity: 0.25">
                                      <p:cBhvr rctx="IE">
                                        <p:cTn id="84" dur="indefinite"/>
                                        <p:tgtEl>
                                          <p:spTgt spid="66"/>
                                        </p:tgtEl>
                                      </p:cBhvr>
                                    </p:animEffect>
                                  </p:childTnLst>
                                </p:cTn>
                              </p:par>
                              <p:par>
                                <p:cTn id="85" presetID="9" presetClass="emph" presetSubtype="0" nodeType="withEffect">
                                  <p:stCondLst>
                                    <p:cond delay="0"/>
                                  </p:stCondLst>
                                  <p:childTnLst>
                                    <p:set>
                                      <p:cBhvr>
                                        <p:cTn id="86" dur="indefinite"/>
                                        <p:tgtEl>
                                          <p:spTgt spid="67"/>
                                        </p:tgtEl>
                                        <p:attrNameLst>
                                          <p:attrName>style.opacity</p:attrName>
                                        </p:attrNameLst>
                                      </p:cBhvr>
                                      <p:to>
                                        <p:strVal val="0.25"/>
                                      </p:to>
                                    </p:set>
                                    <p:animEffect filter="image" prLst="opacity: 0.25">
                                      <p:cBhvr rctx="IE">
                                        <p:cTn id="87" dur="indefinite"/>
                                        <p:tgtEl>
                                          <p:spTgt spid="67"/>
                                        </p:tgtEl>
                                      </p:cBhvr>
                                    </p:animEffect>
                                  </p:childTnLst>
                                </p:cTn>
                              </p:par>
                              <p:par>
                                <p:cTn id="88" presetID="9" presetClass="emph" presetSubtype="0" nodeType="withEffect">
                                  <p:stCondLst>
                                    <p:cond delay="0"/>
                                  </p:stCondLst>
                                  <p:childTnLst>
                                    <p:set>
                                      <p:cBhvr>
                                        <p:cTn id="89" dur="indefinite"/>
                                        <p:tgtEl>
                                          <p:spTgt spid="68"/>
                                        </p:tgtEl>
                                        <p:attrNameLst>
                                          <p:attrName>style.opacity</p:attrName>
                                        </p:attrNameLst>
                                      </p:cBhvr>
                                      <p:to>
                                        <p:strVal val="0.25"/>
                                      </p:to>
                                    </p:set>
                                    <p:animEffect filter="image" prLst="opacity: 0.25">
                                      <p:cBhvr rctx="IE">
                                        <p:cTn id="90" dur="indefinite"/>
                                        <p:tgtEl>
                                          <p:spTgt spid="68"/>
                                        </p:tgtEl>
                                      </p:cBhvr>
                                    </p:animEffect>
                                  </p:childTnLst>
                                </p:cTn>
                              </p:par>
                              <p:par>
                                <p:cTn id="91" presetID="9" presetClass="emph" presetSubtype="0" nodeType="withEffect">
                                  <p:stCondLst>
                                    <p:cond delay="0"/>
                                  </p:stCondLst>
                                  <p:childTnLst>
                                    <p:set>
                                      <p:cBhvr>
                                        <p:cTn id="92" dur="indefinite"/>
                                        <p:tgtEl>
                                          <p:spTgt spid="69"/>
                                        </p:tgtEl>
                                        <p:attrNameLst>
                                          <p:attrName>style.opacity</p:attrName>
                                        </p:attrNameLst>
                                      </p:cBhvr>
                                      <p:to>
                                        <p:strVal val="0.25"/>
                                      </p:to>
                                    </p:set>
                                    <p:animEffect filter="image" prLst="opacity: 0.25">
                                      <p:cBhvr rctx="IE">
                                        <p:cTn id="93" dur="indefinite"/>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40" grpId="0" animBg="1"/>
      <p:bldP spid="41" grpId="0" animBg="1"/>
      <p:bldP spid="42" grpId="0" animBg="1"/>
      <p:bldP spid="43" grpId="0" animBg="1"/>
      <p:bldP spid="44" grpId="0" animBg="1"/>
      <p:bldP spid="45" grpId="0" animBg="1"/>
      <p:bldP spid="52" grpId="0" animBg="1"/>
      <p:bldP spid="53" grpId="0" animBg="1"/>
      <p:bldP spid="54" grpId="0" animBg="1"/>
      <p:bldP spid="55" grpId="0" animBg="1"/>
      <p:bldP spid="56" grpId="0" animBg="1"/>
      <p:bldP spid="57" grpId="0" animBg="1"/>
      <p:bldP spid="58" grpId="0" animBg="1"/>
    </p:bldLst>
  </p:timing>
</p:sld>
</file>

<file path=ppt/theme/theme1.xml><?xml version="1.0" encoding="utf-8"?>
<a:theme xmlns:a="http://schemas.openxmlformats.org/drawingml/2006/main" name="Office Theme">
  <a:themeElements>
    <a:clrScheme name="Custom 1">
      <a:dk1>
        <a:sysClr val="windowText" lastClr="000000"/>
      </a:dk1>
      <a:lt1>
        <a:sysClr val="window" lastClr="FFFFFF"/>
      </a:lt1>
      <a:dk2>
        <a:srgbClr val="000000"/>
      </a:dk2>
      <a:lt2>
        <a:srgbClr val="FFFFFF"/>
      </a:lt2>
      <a:accent1>
        <a:srgbClr val="008BB0"/>
      </a:accent1>
      <a:accent2>
        <a:srgbClr val="719500"/>
      </a:accent2>
      <a:accent3>
        <a:srgbClr val="642566"/>
      </a:accent3>
      <a:accent4>
        <a:srgbClr val="FBD913"/>
      </a:accent4>
      <a:accent5>
        <a:srgbClr val="E60D2E"/>
      </a:accent5>
      <a:accent6>
        <a:srgbClr val="C41230"/>
      </a:accent6>
      <a:hlink>
        <a:srgbClr val="000000"/>
      </a:hlink>
      <a:folHlink>
        <a:srgbClr val="00000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4583</TotalTime>
  <Words>2207</Words>
  <Application>Microsoft Office PowerPoint</Application>
  <PresentationFormat>Widescreen</PresentationFormat>
  <Paragraphs>271</Paragraphs>
  <Slides>33</Slides>
  <Notes>14</Notes>
  <HiddenSlides>0</HiddenSlides>
  <MMClips>0</MMClips>
  <ScaleCrop>false</ScaleCrop>
  <HeadingPairs>
    <vt:vector size="8" baseType="variant">
      <vt:variant>
        <vt:lpstr>Fonts Used</vt:lpstr>
      </vt:variant>
      <vt:variant>
        <vt:i4>2</vt:i4>
      </vt:variant>
      <vt:variant>
        <vt:lpstr>Theme</vt:lpstr>
      </vt:variant>
      <vt:variant>
        <vt:i4>1</vt:i4>
      </vt:variant>
      <vt:variant>
        <vt:lpstr>Embedded OLE Servers</vt:lpstr>
      </vt:variant>
      <vt:variant>
        <vt:i4>1</vt:i4>
      </vt:variant>
      <vt:variant>
        <vt:lpstr>Slide Titles</vt:lpstr>
      </vt:variant>
      <vt:variant>
        <vt:i4>33</vt:i4>
      </vt:variant>
    </vt:vector>
  </HeadingPairs>
  <TitlesOfParts>
    <vt:vector size="37" baseType="lpstr">
      <vt:lpstr>Arial</vt:lpstr>
      <vt:lpstr>Calibri</vt:lpstr>
      <vt:lpstr>Office Theme</vt:lpstr>
      <vt:lpstr>Worksheet</vt:lpstr>
      <vt:lpstr>Guías para el tratamiento de la hemofilia, para todos</vt:lpstr>
      <vt:lpstr>Guías de la FMH para el tratamiento de la hemofilia</vt:lpstr>
      <vt:lpstr>Capítulo 7: Tratamiento de hemorragias específicas</vt:lpstr>
      <vt:lpstr>Divulgaciones: Johnny Mahlangu </vt:lpstr>
      <vt:lpstr>Autores</vt:lpstr>
      <vt:lpstr>Las hemorragias en la hemofilia son diversas</vt:lpstr>
      <vt:lpstr>Diferentes tipos de hemorragias requieren tratamiento específico </vt:lpstr>
      <vt:lpstr>Ventajas de la intervención precoz</vt:lpstr>
      <vt:lpstr>Sitios específicos de hemorragias</vt:lpstr>
      <vt:lpstr>La característica clínica de la hemofilia es la hemartrosis</vt:lpstr>
      <vt:lpstr>Tratamiento de hemartrosis</vt:lpstr>
      <vt:lpstr>Tratamiento de hemartrosis</vt:lpstr>
      <vt:lpstr>Diagnóstico precoz  de hemartrosis</vt:lpstr>
      <vt:lpstr>Tratamiento de hemartrosis</vt:lpstr>
      <vt:lpstr>Tratamiento precoz de hemartrosis</vt:lpstr>
      <vt:lpstr>Hemartrosis Respuesta al tratamiento </vt:lpstr>
      <vt:lpstr>Hemartrosis Control del dolor</vt:lpstr>
      <vt:lpstr>Hemartrosis Control del dolor</vt:lpstr>
      <vt:lpstr>Tratamiento de hemartrosis</vt:lpstr>
      <vt:lpstr>Hemartrosis Terapias complementarias</vt:lpstr>
      <vt:lpstr>Hemartrosis Artrocéntesis </vt:lpstr>
      <vt:lpstr>Tratamiento de hemartrosis</vt:lpstr>
      <vt:lpstr>Hemartrosis Rehabilitación</vt:lpstr>
      <vt:lpstr>Hemartrosis Rehabilitación</vt:lpstr>
      <vt:lpstr>Sitios específicos de hemorragias</vt:lpstr>
      <vt:lpstr>Hemorragia en sistema nervioso central e intracraneal</vt:lpstr>
      <vt:lpstr>Hemorragia intracraneal y en el sistema nervioso central</vt:lpstr>
      <vt:lpstr>Sitios específicos de hemorragias</vt:lpstr>
      <vt:lpstr>Hemorragia en cuello y garganta</vt:lpstr>
      <vt:lpstr>Hemorragia en cuello y garganta</vt:lpstr>
      <vt:lpstr>Cuadro 7-2</vt:lpstr>
      <vt:lpstr>Conclusiones</vt:lpstr>
      <vt:lpstr>Agradecemos el apoyo de Hemophilia Alliance para la preparación de esta presentación.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Matthew Jubb</dc:creator>
  <cp:lastModifiedBy>Julia Chadwick</cp:lastModifiedBy>
  <cp:revision>173</cp:revision>
  <dcterms:created xsi:type="dcterms:W3CDTF">2020-08-28T16:07:48Z</dcterms:created>
  <dcterms:modified xsi:type="dcterms:W3CDTF">2021-08-17T13:02:46Z</dcterms:modified>
</cp:coreProperties>
</file>