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7"/>
  </p:notesMasterIdLst>
  <p:sldIdLst>
    <p:sldId id="6504" r:id="rId2"/>
    <p:sldId id="6505" r:id="rId3"/>
    <p:sldId id="6506" r:id="rId4"/>
    <p:sldId id="6507" r:id="rId5"/>
    <p:sldId id="6508" r:id="rId6"/>
    <p:sldId id="6503" r:id="rId7"/>
    <p:sldId id="1465" r:id="rId8"/>
    <p:sldId id="1315" r:id="rId9"/>
    <p:sldId id="6498" r:id="rId10"/>
    <p:sldId id="1463" r:id="rId11"/>
    <p:sldId id="1440" r:id="rId12"/>
    <p:sldId id="1459" r:id="rId13"/>
    <p:sldId id="1456" r:id="rId14"/>
    <p:sldId id="1462" r:id="rId15"/>
    <p:sldId id="1464" r:id="rId16"/>
    <p:sldId id="6499" r:id="rId17"/>
    <p:sldId id="1452" r:id="rId18"/>
    <p:sldId id="6500" r:id="rId19"/>
    <p:sldId id="1460" r:id="rId20"/>
    <p:sldId id="6512" r:id="rId21"/>
    <p:sldId id="6501" r:id="rId22"/>
    <p:sldId id="6489" r:id="rId23"/>
    <p:sldId id="6502" r:id="rId24"/>
    <p:sldId id="6496" r:id="rId25"/>
    <p:sldId id="6509" r:id="rId2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is Boraschi" initials="IB" lastIdx="1" clrIdx="0">
    <p:extLst>
      <p:ext uri="{19B8F6BF-5375-455C-9EA6-DF929625EA0E}">
        <p15:presenceInfo xmlns:p15="http://schemas.microsoft.com/office/powerpoint/2012/main" userId="S::iris.boraschi@livagency.ca::96f62f53-4a1f-410a-b861-d28ffc42d6be" providerId="AD"/>
      </p:ext>
    </p:extLst>
  </p:cmAuthor>
  <p:cmAuthor id="2" name="Julia Chadwick" initials="JC" lastIdx="3" clrIdx="1">
    <p:extLst>
      <p:ext uri="{19B8F6BF-5375-455C-9EA6-DF929625EA0E}">
        <p15:presenceInfo xmlns:p15="http://schemas.microsoft.com/office/powerpoint/2012/main" userId="S::jchadwick@wfh.org::bd1ae82f-124b-4de6-bc22-d4eddcd0bf4b" providerId="AD"/>
      </p:ext>
    </p:extLst>
  </p:cmAuthor>
  <p:cmAuthor id="3" name="Karine Igartua, Dr" initials="KID" lastIdx="1" clrIdx="2">
    <p:extLst>
      <p:ext uri="{19B8F6BF-5375-455C-9EA6-DF929625EA0E}">
        <p15:presenceInfo xmlns:p15="http://schemas.microsoft.com/office/powerpoint/2012/main" userId="S::karine.igartua@mcgill.ca::0db75cb2-a157-489c-977a-76c312e8a96c" providerId="AD"/>
      </p:ext>
    </p:extLst>
  </p:cmAuthor>
  <p:cmAuthor id="4" name="Rosi Duenas" initials="RD" lastIdx="2" clrIdx="3">
    <p:extLst>
      <p:ext uri="{19B8F6BF-5375-455C-9EA6-DF929625EA0E}">
        <p15:presenceInfo xmlns:p15="http://schemas.microsoft.com/office/powerpoint/2012/main" userId="f9cc9b7292c4d948" providerId="Windows Live"/>
      </p:ext>
    </p:extLst>
  </p:cmAuthor>
  <p:cmAuthor id="5" name="Mariana Fregoso Lomas" initials="MFL" lastIdx="8" clrIdx="4">
    <p:extLst>
      <p:ext uri="{19B8F6BF-5375-455C-9EA6-DF929625EA0E}">
        <p15:presenceInfo xmlns:p15="http://schemas.microsoft.com/office/powerpoint/2012/main" userId="Mariana Fregoso Lom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0"/>
    <a:srgbClr val="E60D2E"/>
    <a:srgbClr val="1979B5"/>
    <a:srgbClr val="7E35B5"/>
    <a:srgbClr val="2B80C5"/>
    <a:srgbClr val="204B7B"/>
    <a:srgbClr val="3883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19E7A3-DEF5-4F72-ABDB-FA26FB0182E8}" v="2" dt="2021-03-03T15:03:09.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84314" autoAdjust="0"/>
  </p:normalViewPr>
  <p:slideViewPr>
    <p:cSldViewPr snapToGrid="0" snapToObjects="1" showGuides="1">
      <p:cViewPr varScale="1">
        <p:scale>
          <a:sx n="92" d="100"/>
          <a:sy n="92" d="100"/>
        </p:scale>
        <p:origin x="954" y="96"/>
      </p:cViewPr>
      <p:guideLst>
        <p:guide orient="horz" pos="2160"/>
        <p:guide pos="3817"/>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7ED4EE5-8E6B-448A-80E0-EC76B6928029}" type="datetimeFigureOut">
              <a:rPr lang="en-CA" smtClean="0"/>
              <a:t>2021-08-17</a:t>
            </a:fld>
            <a:endParaRPr lang="en-CA"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4BC5F54-5ECD-4E36-9FD4-E9E69D720797}" type="slidenum">
              <a:rPr lang="en-CA" smtClean="0"/>
              <a:t>‹#›</a:t>
            </a:fld>
            <a:endParaRPr lang="en-CA" dirty="0"/>
          </a:p>
        </p:txBody>
      </p:sp>
    </p:spTree>
    <p:extLst>
      <p:ext uri="{BB962C8B-B14F-4D97-AF65-F5344CB8AC3E}">
        <p14:creationId xmlns:p14="http://schemas.microsoft.com/office/powerpoint/2010/main" val="266539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2</a:t>
            </a:fld>
            <a:endParaRPr lang="en-CA" dirty="0"/>
          </a:p>
        </p:txBody>
      </p:sp>
    </p:spTree>
    <p:extLst>
      <p:ext uri="{BB962C8B-B14F-4D97-AF65-F5344CB8AC3E}">
        <p14:creationId xmlns:p14="http://schemas.microsoft.com/office/powerpoint/2010/main" val="3159658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05315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672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59303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46272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57561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8F7BA15A-7FD1-8545-9F7B-05EB3AAF8CC8}"/>
              </a:ext>
            </a:extLst>
          </p:cNvPr>
          <p:cNvSpPr>
            <a:spLocks noGrp="1" noRot="1" noChangeAspect="1" noChangeArrowheads="1" noTextEdit="1"/>
          </p:cNvSpPr>
          <p:nvPr>
            <p:ph type="sldImg"/>
          </p:nvPr>
        </p:nvSpPr>
        <p:spPr>
          <a:ln/>
        </p:spPr>
      </p:sp>
      <p:sp>
        <p:nvSpPr>
          <p:cNvPr id="8194" name="Rectangle 3">
            <a:extLst>
              <a:ext uri="{FF2B5EF4-FFF2-40B4-BE49-F238E27FC236}">
                <a16:creationId xmlns:a16="http://schemas.microsoft.com/office/drawing/2014/main" id="{2EA08BA7-72CB-A446-863C-B9469C34B3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extLst>
      <p:ext uri="{BB962C8B-B14F-4D97-AF65-F5344CB8AC3E}">
        <p14:creationId xmlns:p14="http://schemas.microsoft.com/office/powerpoint/2010/main" val="3594897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72843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29464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38013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77776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00AC2BFD-7DF5-43F3-B370-424F643A0134}" type="slidenum">
              <a:rPr lang="en-CA" smtClean="0"/>
              <a:t>4</a:t>
            </a:fld>
            <a:endParaRPr lang="en-CA" dirty="0"/>
          </a:p>
        </p:txBody>
      </p:sp>
    </p:spTree>
    <p:extLst>
      <p:ext uri="{BB962C8B-B14F-4D97-AF65-F5344CB8AC3E}">
        <p14:creationId xmlns:p14="http://schemas.microsoft.com/office/powerpoint/2010/main" val="102443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99927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8F7BA15A-7FD1-8545-9F7B-05EB3AAF8CC8}"/>
              </a:ext>
            </a:extLst>
          </p:cNvPr>
          <p:cNvSpPr>
            <a:spLocks noGrp="1" noRot="1" noChangeAspect="1" noChangeArrowheads="1" noTextEdit="1"/>
          </p:cNvSpPr>
          <p:nvPr>
            <p:ph type="sldImg"/>
          </p:nvPr>
        </p:nvSpPr>
        <p:spPr>
          <a:ln/>
        </p:spPr>
      </p:sp>
      <p:sp>
        <p:nvSpPr>
          <p:cNvPr id="8194" name="Rectangle 3">
            <a:extLst>
              <a:ext uri="{FF2B5EF4-FFF2-40B4-BE49-F238E27FC236}">
                <a16:creationId xmlns:a16="http://schemas.microsoft.com/office/drawing/2014/main" id="{2EA08BA7-72CB-A446-863C-B9469C34B3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extLst>
      <p:ext uri="{BB962C8B-B14F-4D97-AF65-F5344CB8AC3E}">
        <p14:creationId xmlns:p14="http://schemas.microsoft.com/office/powerpoint/2010/main" val="4280080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94904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85864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5846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8F7BA15A-7FD1-8545-9F7B-05EB3AAF8CC8}"/>
              </a:ext>
            </a:extLst>
          </p:cNvPr>
          <p:cNvSpPr>
            <a:spLocks noGrp="1" noRot="1" noChangeAspect="1" noChangeArrowheads="1" noTextEdit="1"/>
          </p:cNvSpPr>
          <p:nvPr>
            <p:ph type="sldImg"/>
          </p:nvPr>
        </p:nvSpPr>
        <p:spPr>
          <a:ln/>
        </p:spPr>
      </p:sp>
      <p:sp>
        <p:nvSpPr>
          <p:cNvPr id="8194" name="Rectangle 3">
            <a:extLst>
              <a:ext uri="{FF2B5EF4-FFF2-40B4-BE49-F238E27FC236}">
                <a16:creationId xmlns:a16="http://schemas.microsoft.com/office/drawing/2014/main" id="{2EA08BA7-72CB-A446-863C-B9469C34B3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extLst>
      <p:ext uri="{BB962C8B-B14F-4D97-AF65-F5344CB8AC3E}">
        <p14:creationId xmlns:p14="http://schemas.microsoft.com/office/powerpoint/2010/main" val="3985596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75527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8160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60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4" name="Text Placeholder 6">
            <a:extLst>
              <a:ext uri="{FF2B5EF4-FFF2-40B4-BE49-F238E27FC236}">
                <a16:creationId xmlns:a16="http://schemas.microsoft.com/office/drawing/2014/main" id="{F276C467-B1B5-48BF-859F-C41555A9A4E8}"/>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768360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423A0027-11D5-47E7-8161-1A0AF70DB906}"/>
              </a:ext>
            </a:extLst>
          </p:cNvPr>
          <p:cNvPicPr>
            <a:picLocks noChangeAspect="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t="37776"/>
          <a:stretch/>
        </p:blipFill>
        <p:spPr>
          <a:xfrm>
            <a:off x="-1" y="6003985"/>
            <a:ext cx="12192000" cy="872820"/>
          </a:xfrm>
          <a:prstGeom prst="rect">
            <a:avLst/>
          </a:prstGeom>
        </p:spPr>
      </p:pic>
      <p:sp>
        <p:nvSpPr>
          <p:cNvPr id="7" name="TextBox 6">
            <a:extLst>
              <a:ext uri="{FF2B5EF4-FFF2-40B4-BE49-F238E27FC236}">
                <a16:creationId xmlns:a16="http://schemas.microsoft.com/office/drawing/2014/main" id="{5039309D-956E-45CE-A7DC-77A013407B44}"/>
              </a:ext>
            </a:extLst>
          </p:cNvPr>
          <p:cNvSpPr txBox="1"/>
          <p:nvPr userDrawn="1"/>
        </p:nvSpPr>
        <p:spPr>
          <a:xfrm>
            <a:off x="591941" y="6178785"/>
            <a:ext cx="10870095" cy="523220"/>
          </a:xfrm>
          <a:prstGeom prst="rect">
            <a:avLst/>
          </a:prstGeom>
          <a:noFill/>
        </p:spPr>
        <p:txBody>
          <a:bodyPr wrap="square" rtlCol="0">
            <a:spAutoFit/>
          </a:bodyPr>
          <a:lstStyle/>
          <a:p>
            <a:r>
              <a:rPr lang="es-ES" sz="2800" b="1" i="1" noProof="0" dirty="0">
                <a:solidFill>
                  <a:schemeClr val="bg1"/>
                </a:solidFill>
              </a:rPr>
              <a:t>Guías de la FMH para el Tratamiento de la Hemofilia, </a:t>
            </a:r>
            <a:r>
              <a:rPr lang="es-ES" sz="2800" b="1" i="0" noProof="0" dirty="0">
                <a:solidFill>
                  <a:schemeClr val="bg1"/>
                </a:solidFill>
              </a:rPr>
              <a:t>3ª Edición</a:t>
            </a:r>
          </a:p>
        </p:txBody>
      </p:sp>
      <p:pic>
        <p:nvPicPr>
          <p:cNvPr id="9" name="Picture 8">
            <a:extLst>
              <a:ext uri="{FF2B5EF4-FFF2-40B4-BE49-F238E27FC236}">
                <a16:creationId xmlns:a16="http://schemas.microsoft.com/office/drawing/2014/main" id="{C587D2F5-9FC5-448F-9B35-A0CD71CC82D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038394" y="0"/>
            <a:ext cx="2153606" cy="1030288"/>
          </a:xfrm>
          <a:prstGeom prst="rect">
            <a:avLst/>
          </a:prstGeom>
        </p:spPr>
      </p:pic>
    </p:spTree>
    <p:extLst>
      <p:ext uri="{BB962C8B-B14F-4D97-AF65-F5344CB8AC3E}">
        <p14:creationId xmlns:p14="http://schemas.microsoft.com/office/powerpoint/2010/main" val="1958609159"/>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AC8732-66C3-AF47-99DC-2B6DA4C694F7}"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6"/>
          <a:srcRect t="228" b="228"/>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7">
            <a:duotone>
              <a:prstClr val="black"/>
              <a:srgbClr val="008BB0">
                <a:tint val="45000"/>
                <a:satMod val="400000"/>
              </a:srgbClr>
            </a:duotone>
            <a:extLst>
              <a:ext uri="{BEBA8EAE-BF5A-486C-A8C5-ECC9F3942E4B}">
                <a14:imgProps xmlns:a14="http://schemas.microsoft.com/office/drawing/2010/main">
                  <a14:imgLayer r:embed="rId8">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10056138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p:txBody>
          <a:bodyPr>
            <a:normAutofit/>
          </a:bodyPr>
          <a:lstStyle/>
          <a:p>
            <a:r>
              <a:rPr lang="es-US" dirty="0"/>
              <a:t>Guías para el tratamiento de la hemofilia, para todos</a:t>
            </a:r>
            <a:endParaRPr lang="en-US" b="0" dirty="0"/>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p:txBody>
          <a:bodyPr/>
          <a:lstStyle/>
          <a:p>
            <a:r>
              <a:rPr lang="es-US" dirty="0"/>
              <a:t>Una nueva y ambiciosa iniciativa de la Federación Mundial de Hemofilia</a:t>
            </a:r>
          </a:p>
        </p:txBody>
      </p:sp>
    </p:spTree>
    <p:extLst>
      <p:ext uri="{BB962C8B-B14F-4D97-AF65-F5344CB8AC3E}">
        <p14:creationId xmlns:p14="http://schemas.microsoft.com/office/powerpoint/2010/main" val="171214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C9F3-81B3-4BCE-A41A-F45374DE09E7}"/>
              </a:ext>
            </a:extLst>
          </p:cNvPr>
          <p:cNvSpPr>
            <a:spLocks noGrp="1"/>
          </p:cNvSpPr>
          <p:nvPr>
            <p:ph type="title"/>
          </p:nvPr>
        </p:nvSpPr>
        <p:spPr/>
        <p:txBody>
          <a:bodyPr>
            <a:normAutofit/>
          </a:bodyPr>
          <a:lstStyle/>
          <a:p>
            <a:r>
              <a:rPr lang="es-US" dirty="0"/>
              <a:t>Hemofilia B e inhibidores del FIX</a:t>
            </a:r>
            <a:br>
              <a:rPr lang="es-US" dirty="0"/>
            </a:br>
            <a:r>
              <a:rPr lang="es-US" dirty="0"/>
              <a:t>Tratamiento de hemorragias</a:t>
            </a:r>
            <a:endParaRPr lang="en-CA" dirty="0"/>
          </a:p>
        </p:txBody>
      </p:sp>
      <p:sp>
        <p:nvSpPr>
          <p:cNvPr id="4" name="Content Placeholder 3">
            <a:extLst>
              <a:ext uri="{FF2B5EF4-FFF2-40B4-BE49-F238E27FC236}">
                <a16:creationId xmlns:a16="http://schemas.microsoft.com/office/drawing/2014/main" id="{74EA7AF0-6118-442F-986A-497D04ADF94A}"/>
              </a:ext>
            </a:extLst>
          </p:cNvPr>
          <p:cNvSpPr>
            <a:spLocks noGrp="1"/>
          </p:cNvSpPr>
          <p:nvPr>
            <p:ph idx="1"/>
          </p:nvPr>
        </p:nvSpPr>
        <p:spPr/>
        <p:txBody>
          <a:bodyPr>
            <a:normAutofit/>
          </a:bodyPr>
          <a:lstStyle/>
          <a:p>
            <a:pPr marL="0" indent="0" algn="l" rtl="0" eaLnBrk="1" fontAlgn="t" latinLnBrk="0" hangingPunct="1">
              <a:spcBef>
                <a:spcPts val="0"/>
              </a:spcBef>
              <a:spcAft>
                <a:spcPts val="0"/>
              </a:spcAft>
              <a:buNone/>
            </a:pPr>
            <a:r>
              <a:rPr lang="es-US" b="1" i="0" u="none" strike="noStrike" kern="1200" dirty="0">
                <a:solidFill>
                  <a:srgbClr val="008BB0"/>
                </a:solidFill>
                <a:effectLst/>
                <a:latin typeface="Arial" panose="020B0604020202020204" pitchFamily="34" charset="0"/>
                <a:cs typeface="Arial" panose="020B0604020202020204" pitchFamily="34" charset="0"/>
              </a:rPr>
              <a:t>Recomendación 8.4.1 </a:t>
            </a:r>
          </a:p>
          <a:p>
            <a:pPr marL="0" indent="0" algn="l" rtl="0" eaLnBrk="1" fontAlgn="t" latinLnBrk="0" hangingPunct="1">
              <a:spcBef>
                <a:spcPts val="0"/>
              </a:spcBef>
              <a:spcAft>
                <a:spcPts val="0"/>
              </a:spcAft>
              <a:buNone/>
            </a:pPr>
            <a:r>
              <a:rPr lang="es-US" b="0" i="0" u="none" strike="noStrike" kern="1200" baseline="0" dirty="0">
                <a:solidFill>
                  <a:srgbClr val="000000"/>
                </a:solidFill>
                <a:effectLst/>
                <a:latin typeface="Arial" panose="020B0604020202020204" pitchFamily="34" charset="0"/>
                <a:cs typeface="Arial" panose="020B0604020202020204" pitchFamily="34" charset="0"/>
              </a:rPr>
              <a:t>Para pacientes con hemofilia B que presenten una reacción anafiláctica a la terapia con FIX, la FMH recomienda pruebas de detección de inhibidores del FIX, ya que una reacción alérgica puede ser el primer signo de la formación de inhibidores.</a:t>
            </a:r>
          </a:p>
          <a:p>
            <a:pPr marL="0" indent="0" algn="l" rtl="0" eaLnBrk="1" fontAlgn="t" latinLnBrk="0" hangingPunct="1">
              <a:spcBef>
                <a:spcPts val="0"/>
              </a:spcBef>
              <a:spcAft>
                <a:spcPts val="0"/>
              </a:spcAft>
              <a:buNone/>
            </a:pPr>
            <a:endParaRPr lang="es-US" sz="1000" b="0" i="0" u="none" strike="noStrike" kern="1200" baseline="0" dirty="0">
              <a:solidFill>
                <a:srgbClr val="000000"/>
              </a:solidFill>
              <a:effectLst/>
              <a:latin typeface="Arial" panose="020B0604020202020204" pitchFamily="34" charset="0"/>
              <a:cs typeface="Arial" panose="020B0604020202020204" pitchFamily="34" charset="0"/>
            </a:endParaRPr>
          </a:p>
          <a:p>
            <a:pPr marL="0" indent="0" fontAlgn="t">
              <a:spcBef>
                <a:spcPts val="0"/>
              </a:spcBef>
              <a:buNone/>
            </a:pPr>
            <a:r>
              <a:rPr lang="es-US" b="1" i="0" u="none" strike="noStrike" kern="1200" dirty="0">
                <a:solidFill>
                  <a:srgbClr val="008BB0"/>
                </a:solidFill>
                <a:effectLst/>
                <a:latin typeface="Arial" panose="020B0604020202020204" pitchFamily="34" charset="0"/>
                <a:cs typeface="Arial" panose="020B0604020202020204" pitchFamily="34" charset="0"/>
              </a:rPr>
              <a:t>Recomendación 8.4.8</a:t>
            </a:r>
            <a:endParaRPr lang="es-US"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s-US" b="0" i="0" u="none" strike="noStrike" kern="1200" baseline="0" dirty="0">
                <a:solidFill>
                  <a:srgbClr val="000000"/>
                </a:solidFill>
                <a:effectLst/>
                <a:latin typeface="Arial" panose="020B0604020202020204" pitchFamily="34" charset="0"/>
                <a:cs typeface="Arial" panose="020B0604020202020204" pitchFamily="34" charset="0"/>
              </a:rPr>
              <a:t>Para pacientes con hemofilia B e inhibidores del FIX de alta respuesta, la </a:t>
            </a:r>
            <a:r>
              <a:rPr lang="es-US" b="0" i="0" u="none" strike="noStrike" kern="1200" baseline="0" dirty="0" err="1">
                <a:solidFill>
                  <a:srgbClr val="000000"/>
                </a:solidFill>
                <a:effectLst/>
                <a:latin typeface="Arial" panose="020B0604020202020204" pitchFamily="34" charset="0"/>
                <a:cs typeface="Arial" panose="020B0604020202020204" pitchFamily="34" charset="0"/>
              </a:rPr>
              <a:t>FMH</a:t>
            </a:r>
            <a:r>
              <a:rPr lang="es-US" b="0" i="0" u="none" strike="noStrike" kern="1200" baseline="0" dirty="0">
                <a:solidFill>
                  <a:srgbClr val="000000"/>
                </a:solidFill>
                <a:effectLst/>
                <a:latin typeface="Arial" panose="020B0604020202020204" pitchFamily="34" charset="0"/>
                <a:cs typeface="Arial" panose="020B0604020202020204" pitchFamily="34" charset="0"/>
              </a:rPr>
              <a:t> prefiere el  rFVIIa por sobre el </a:t>
            </a:r>
            <a:r>
              <a:rPr lang="es-US" b="0" i="0" u="none" strike="noStrike" kern="1200" baseline="0" dirty="0" err="1">
                <a:solidFill>
                  <a:srgbClr val="000000"/>
                </a:solidFill>
                <a:effectLst/>
                <a:latin typeface="Arial" panose="020B0604020202020204" pitchFamily="34" charset="0"/>
                <a:cs typeface="Arial" panose="020B0604020202020204" pitchFamily="34" charset="0"/>
              </a:rPr>
              <a:t>CCPa</a:t>
            </a:r>
            <a:r>
              <a:rPr lang="es-US" b="0" i="0" u="none" strike="noStrike" kern="1200" baseline="0" dirty="0">
                <a:solidFill>
                  <a:srgbClr val="000000"/>
                </a:solidFill>
                <a:effectLst/>
                <a:latin typeface="Arial" panose="020B0604020202020204" pitchFamily="34" charset="0"/>
                <a:cs typeface="Arial" panose="020B0604020202020204" pitchFamily="34" charset="0"/>
              </a:rPr>
              <a:t> para el tratamiento de hemorragias agudas, dado que el </a:t>
            </a:r>
            <a:r>
              <a:rPr lang="es-US" b="0" i="0" u="none" strike="noStrike" kern="1200" baseline="0" dirty="0" err="1">
                <a:solidFill>
                  <a:srgbClr val="000000"/>
                </a:solidFill>
                <a:effectLst/>
                <a:latin typeface="Arial" panose="020B0604020202020204" pitchFamily="34" charset="0"/>
                <a:cs typeface="Arial" panose="020B0604020202020204" pitchFamily="34" charset="0"/>
              </a:rPr>
              <a:t>CCPa</a:t>
            </a:r>
            <a:r>
              <a:rPr lang="es-US" b="0" i="0" u="none" strike="noStrike" kern="1200" baseline="0" dirty="0">
                <a:solidFill>
                  <a:srgbClr val="000000"/>
                </a:solidFill>
                <a:effectLst/>
                <a:latin typeface="Arial" panose="020B0604020202020204" pitchFamily="34" charset="0"/>
                <a:cs typeface="Arial" panose="020B0604020202020204" pitchFamily="34" charset="0"/>
              </a:rPr>
              <a:t> contiene FIX y podría causar o empeorar reacciones alérgicas.</a:t>
            </a:r>
            <a:endParaRPr lang="es-US" b="0" i="0" u="none" strike="noStrike" dirty="0">
              <a:effectLst/>
              <a:latin typeface="Arial" panose="020B0604020202020204" pitchFamily="34" charset="0"/>
            </a:endParaRPr>
          </a:p>
          <a:p>
            <a:endParaRPr lang="en-US" altLang="en-US" dirty="0">
              <a:solidFill>
                <a:schemeClr val="accent3"/>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2F44BA0B-35AB-46F9-A6BA-99BB321098EF}"/>
              </a:ext>
            </a:extLst>
          </p:cNvPr>
          <p:cNvSpPr>
            <a:spLocks noGrp="1"/>
          </p:cNvSpPr>
          <p:nvPr>
            <p:ph type="body" sz="quarter" idx="13"/>
          </p:nvPr>
        </p:nvSpPr>
        <p:spPr>
          <a:xfrm>
            <a:off x="838201" y="6272697"/>
            <a:ext cx="9925050" cy="365125"/>
          </a:xfrm>
        </p:spPr>
        <p:txBody>
          <a:bodyPr/>
          <a:lstStyle/>
          <a:p>
            <a:r>
              <a:rPr lang="es-US" sz="900" dirty="0">
                <a:latin typeface="Arial" panose="020B0604020202020204" pitchFamily="34" charset="0"/>
                <a:cs typeface="Arial" panose="020B0604020202020204" pitchFamily="34" charset="0"/>
              </a:rPr>
              <a:t>**Con productos que contienen FIX existe el riesgo de reacciones alérgicas, síndrome nefrótico.</a:t>
            </a:r>
          </a:p>
          <a:p>
            <a:r>
              <a:rPr lang="es-US" sz="900" dirty="0"/>
              <a:t>CCPa, concentrado de complejo protrombínico activado; </a:t>
            </a:r>
            <a:r>
              <a:rPr lang="es-US" dirty="0"/>
              <a:t>rFVIIa, factor VII activado recombinante</a:t>
            </a:r>
            <a:endParaRPr lang="es-US" sz="900" dirty="0"/>
          </a:p>
        </p:txBody>
      </p:sp>
      <p:graphicFrame>
        <p:nvGraphicFramePr>
          <p:cNvPr id="8" name="Table 7">
            <a:extLst>
              <a:ext uri="{FF2B5EF4-FFF2-40B4-BE49-F238E27FC236}">
                <a16:creationId xmlns:a16="http://schemas.microsoft.com/office/drawing/2014/main" id="{07F99CD3-2174-434D-98F1-603D68D3666D}"/>
              </a:ext>
            </a:extLst>
          </p:cNvPr>
          <p:cNvGraphicFramePr>
            <a:graphicFrameLocks noGrp="1"/>
          </p:cNvGraphicFramePr>
          <p:nvPr>
            <p:extLst>
              <p:ext uri="{D42A27DB-BD31-4B8C-83A1-F6EECF244321}">
                <p14:modId xmlns:p14="http://schemas.microsoft.com/office/powerpoint/2010/main" val="330732498"/>
              </p:ext>
            </p:extLst>
          </p:nvPr>
        </p:nvGraphicFramePr>
        <p:xfrm>
          <a:off x="748218" y="4406899"/>
          <a:ext cx="10840808" cy="1758822"/>
        </p:xfrm>
        <a:graphic>
          <a:graphicData uri="http://schemas.openxmlformats.org/drawingml/2006/table">
            <a:tbl>
              <a:tblPr firstRow="1" firstCol="1" bandRow="1">
                <a:tableStyleId>{5C22544A-7EE6-4342-B048-85BDC9FD1C3A}</a:tableStyleId>
              </a:tblPr>
              <a:tblGrid>
                <a:gridCol w="1417627">
                  <a:extLst>
                    <a:ext uri="{9D8B030D-6E8A-4147-A177-3AD203B41FA5}">
                      <a16:colId xmlns:a16="http://schemas.microsoft.com/office/drawing/2014/main" val="115417114"/>
                    </a:ext>
                  </a:extLst>
                </a:gridCol>
                <a:gridCol w="4261343">
                  <a:extLst>
                    <a:ext uri="{9D8B030D-6E8A-4147-A177-3AD203B41FA5}">
                      <a16:colId xmlns:a16="http://schemas.microsoft.com/office/drawing/2014/main" val="3609347040"/>
                    </a:ext>
                  </a:extLst>
                </a:gridCol>
                <a:gridCol w="5161838">
                  <a:extLst>
                    <a:ext uri="{9D8B030D-6E8A-4147-A177-3AD203B41FA5}">
                      <a16:colId xmlns:a16="http://schemas.microsoft.com/office/drawing/2014/main" val="2428270787"/>
                    </a:ext>
                  </a:extLst>
                </a:gridCol>
              </a:tblGrid>
              <a:tr h="586274">
                <a:tc>
                  <a:txBody>
                    <a:bodyPr/>
                    <a:lstStyle/>
                    <a:p>
                      <a:pPr marL="0" marR="0" algn="l">
                        <a:lnSpc>
                          <a:spcPct val="100000"/>
                        </a:lnSpc>
                        <a:spcBef>
                          <a:spcPts val="0"/>
                        </a:spcBef>
                        <a:spcAft>
                          <a:spcPts val="0"/>
                        </a:spcAft>
                      </a:pPr>
                      <a:endParaRPr lang="en-US" sz="2000"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2000" b="1" kern="1200" noProof="0" dirty="0">
                          <a:solidFill>
                            <a:schemeClr val="tx1"/>
                          </a:solidFill>
                          <a:effectLst/>
                          <a:latin typeface="+mn-lt"/>
                          <a:ea typeface="+mn-ea"/>
                          <a:cs typeface="+mn-cs"/>
                        </a:rPr>
                        <a:t>Inhibidores de baja respuesta </a:t>
                      </a:r>
                      <a:endParaRPr lang="es-US" sz="2000" b="1" kern="1200" noProof="0" dirty="0">
                        <a:solidFill>
                          <a:schemeClr val="tx1"/>
                        </a:solidFill>
                        <a:effectLst/>
                        <a:latin typeface="+mn-lt"/>
                        <a:ea typeface="Times New Roman" panose="02020603050405020304" pitchFamily="18" charset="0"/>
                        <a:cs typeface="+mn-cs"/>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2000" b="1" kern="1200" noProof="0" dirty="0">
                          <a:solidFill>
                            <a:schemeClr val="tx1"/>
                          </a:solidFill>
                          <a:effectLst/>
                          <a:latin typeface="+mn-lt"/>
                          <a:ea typeface="+mn-ea"/>
                          <a:cs typeface="+mn-cs"/>
                        </a:rPr>
                        <a:t>Inhibidores de alta respuesta </a:t>
                      </a:r>
                      <a:endParaRPr lang="es-US" sz="2000" b="1" kern="1200" noProof="0" dirty="0">
                        <a:solidFill>
                          <a:schemeClr val="tx1"/>
                        </a:solidFill>
                        <a:effectLst/>
                        <a:latin typeface="+mn-lt"/>
                        <a:ea typeface="Times New Roman" panose="02020603050405020304" pitchFamily="18" charset="0"/>
                        <a:cs typeface="+mn-cs"/>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6389649"/>
                  </a:ext>
                </a:extLst>
              </a:tr>
              <a:tr h="586274">
                <a:tc>
                  <a:txBody>
                    <a:bodyPr/>
                    <a:lstStyle/>
                    <a:p>
                      <a:pPr marL="0" marR="0" algn="l">
                        <a:lnSpc>
                          <a:spcPct val="100000"/>
                        </a:lnSpc>
                        <a:spcBef>
                          <a:spcPts val="0"/>
                        </a:spcBef>
                        <a:spcAft>
                          <a:spcPts val="0"/>
                        </a:spcAft>
                      </a:pPr>
                      <a:r>
                        <a:rPr lang="es-US" sz="2000" b="1" i="0" u="none" strike="noStrike" kern="1200" noProof="0" dirty="0">
                          <a:solidFill>
                            <a:srgbClr val="008BB0"/>
                          </a:solidFill>
                          <a:effectLst/>
                          <a:latin typeface="Arial" panose="020B0604020202020204" pitchFamily="34" charset="0"/>
                          <a:ea typeface="+mn-ea"/>
                          <a:cs typeface="+mn-cs"/>
                        </a:rPr>
                        <a:t>Agente</a:t>
                      </a: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es-US" sz="2000" b="1" noProof="0" dirty="0">
                          <a:solidFill>
                            <a:schemeClr val="tx1"/>
                          </a:solidFill>
                          <a:effectLst/>
                          <a:latin typeface="Arial" panose="020B0604020202020204" pitchFamily="34" charset="0"/>
                          <a:cs typeface="Arial" panose="020B0604020202020204" pitchFamily="34" charset="0"/>
                        </a:rPr>
                        <a:t>FIX</a:t>
                      </a:r>
                      <a:endParaRPr lang="es-US" sz="2000" b="1" noProof="0"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es-US" sz="2000" b="1" noProof="0" dirty="0">
                          <a:solidFill>
                            <a:schemeClr val="tx1"/>
                          </a:solidFill>
                          <a:effectLst/>
                          <a:latin typeface="Arial" panose="020B0604020202020204" pitchFamily="34" charset="0"/>
                          <a:cs typeface="Arial" panose="020B0604020202020204" pitchFamily="34" charset="0"/>
                        </a:rPr>
                        <a:t>rFVIIa</a:t>
                      </a:r>
                      <a:r>
                        <a:rPr lang="es-US" sz="2000" b="0" noProof="0" dirty="0">
                          <a:solidFill>
                            <a:schemeClr val="tx1"/>
                          </a:solidFill>
                          <a:effectLst/>
                          <a:latin typeface="Arial" panose="020B0604020202020204" pitchFamily="34" charset="0"/>
                          <a:cs typeface="Arial" panose="020B0604020202020204" pitchFamily="34" charset="0"/>
                        </a:rPr>
                        <a:t> o </a:t>
                      </a:r>
                      <a:r>
                        <a:rPr lang="es-US" sz="2000" b="1" noProof="0" dirty="0">
                          <a:solidFill>
                            <a:schemeClr val="tx1"/>
                          </a:solidFill>
                          <a:effectLst/>
                          <a:latin typeface="Arial" panose="020B0604020202020204" pitchFamily="34" charset="0"/>
                          <a:cs typeface="Arial" panose="020B0604020202020204" pitchFamily="34" charset="0"/>
                        </a:rPr>
                        <a:t>CCPa</a:t>
                      </a:r>
                      <a:r>
                        <a:rPr lang="es-US" sz="2000" b="0" baseline="30000" noProof="0" dirty="0">
                          <a:solidFill>
                            <a:schemeClr val="tx1"/>
                          </a:solidFill>
                          <a:effectLst/>
                          <a:latin typeface="Arial" panose="020B0604020202020204" pitchFamily="34" charset="0"/>
                          <a:cs typeface="Arial" panose="020B0604020202020204" pitchFamily="34" charset="0"/>
                        </a:rPr>
                        <a:t>**</a:t>
                      </a:r>
                      <a:endParaRPr lang="es-US" sz="2000" b="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29278766"/>
                  </a:ext>
                </a:extLst>
              </a:tr>
              <a:tr h="586274">
                <a:tc>
                  <a:txBody>
                    <a:bodyPr/>
                    <a:lstStyle/>
                    <a:p>
                      <a:pPr marL="0" marR="0" algn="l">
                        <a:lnSpc>
                          <a:spcPct val="100000"/>
                        </a:lnSpc>
                        <a:spcBef>
                          <a:spcPts val="0"/>
                        </a:spcBef>
                        <a:spcAft>
                          <a:spcPts val="0"/>
                        </a:spcAft>
                      </a:pPr>
                      <a:r>
                        <a:rPr lang="es-US" sz="2000" b="1" i="0" u="none" strike="noStrike" kern="1200" noProof="0" dirty="0">
                          <a:solidFill>
                            <a:srgbClr val="008BB0"/>
                          </a:solidFill>
                          <a:effectLst/>
                          <a:latin typeface="Arial" panose="020B0604020202020204" pitchFamily="34" charset="0"/>
                          <a:ea typeface="+mn-ea"/>
                          <a:cs typeface="+mn-cs"/>
                        </a:rPr>
                        <a:t>Monitoreo</a:t>
                      </a: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s-US" sz="2000" b="0" noProof="0" dirty="0">
                          <a:solidFill>
                            <a:schemeClr val="tx1"/>
                          </a:solidFill>
                          <a:effectLst/>
                          <a:latin typeface="Arial" panose="020B0604020202020204" pitchFamily="34" charset="0"/>
                          <a:cs typeface="Arial" panose="020B0604020202020204" pitchFamily="34" charset="0"/>
                        </a:rPr>
                        <a:t>Ensayo de actividad del FIX (FIX:C)</a:t>
                      </a:r>
                      <a:endParaRPr lang="es-US" sz="2000" b="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2000" kern="1200" noProof="0" dirty="0">
                          <a:solidFill>
                            <a:schemeClr val="tx1"/>
                          </a:solidFill>
                          <a:effectLst/>
                          <a:latin typeface="+mn-lt"/>
                          <a:ea typeface="+mn-ea"/>
                          <a:cs typeface="+mn-cs"/>
                        </a:rPr>
                        <a:t>Tromboelastografía/generación de trombina </a:t>
                      </a:r>
                      <a:r>
                        <a:rPr lang="es-US" sz="2000" b="0" noProof="0" dirty="0">
                          <a:solidFill>
                            <a:schemeClr val="tx1"/>
                          </a:solidFill>
                          <a:effectLst/>
                          <a:latin typeface="Arial" panose="020B0604020202020204" pitchFamily="34" charset="0"/>
                          <a:cs typeface="Arial" panose="020B0604020202020204" pitchFamily="34" charset="0"/>
                        </a:rPr>
                        <a:t> </a:t>
                      </a:r>
                      <a:endParaRPr lang="es-US" sz="2000" b="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0201320"/>
                  </a:ext>
                </a:extLst>
              </a:tr>
            </a:tbl>
          </a:graphicData>
        </a:graphic>
      </p:graphicFrame>
    </p:spTree>
    <p:extLst>
      <p:ext uri="{BB962C8B-B14F-4D97-AF65-F5344CB8AC3E}">
        <p14:creationId xmlns:p14="http://schemas.microsoft.com/office/powerpoint/2010/main" val="353677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76C90FD1-6CF1-7643-A847-4A782FBC2688}"/>
              </a:ext>
            </a:extLst>
          </p:cNvPr>
          <p:cNvSpPr>
            <a:spLocks noGrp="1" noChangeArrowheads="1"/>
          </p:cNvSpPr>
          <p:nvPr>
            <p:ph type="title"/>
          </p:nvPr>
        </p:nvSpPr>
        <p:spPr>
          <a:xfrm>
            <a:off x="838199" y="225425"/>
            <a:ext cx="10515599" cy="1090079"/>
          </a:xfrm>
        </p:spPr>
        <p:txBody>
          <a:bodyPr/>
          <a:lstStyle/>
          <a:p>
            <a:r>
              <a:rPr lang="en-US" altLang="en-US" dirty="0"/>
              <a:t>    </a:t>
            </a:r>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451114"/>
            <a:ext cx="10515600" cy="4725850"/>
          </a:xfrm>
        </p:spPr>
        <p:txBody>
          <a:bodyPr>
            <a:normAutofit fontScale="92500" lnSpcReduction="20000"/>
          </a:bodyPr>
          <a:lstStyle/>
          <a:p>
            <a:r>
              <a:rPr lang="es-US" b="1" dirty="0"/>
              <a:t>Después de la exposición inicial al factor, por lo menos cada 6-12 meses, y posteriormente de manera anual. </a:t>
            </a:r>
            <a:r>
              <a:rPr lang="es-US" b="1" dirty="0">
                <a:solidFill>
                  <a:srgbClr val="008BB0"/>
                </a:solidFill>
              </a:rPr>
              <a:t>[8.2.1]</a:t>
            </a:r>
          </a:p>
          <a:p>
            <a:r>
              <a:rPr lang="es-US" dirty="0"/>
              <a:t>Después de una exposición intensa al factor, por ej., &gt;5 días, dentro de las 4 semanas de la última exposición.</a:t>
            </a:r>
          </a:p>
          <a:p>
            <a:r>
              <a:rPr lang="es-US" dirty="0"/>
              <a:t>Para hemorragias recurrentes o hemorragias en articulaciones diana a pesar de una terapia de reemplazo con CFC adecuada.</a:t>
            </a:r>
          </a:p>
          <a:p>
            <a:r>
              <a:rPr lang="es-US" dirty="0"/>
              <a:t>Cuando no haya respuesta adecuada a la terapia de reemplazo con CFC.</a:t>
            </a:r>
          </a:p>
          <a:p>
            <a:r>
              <a:rPr lang="es-US" dirty="0"/>
              <a:t>Cuando la recuperación del factor o la vida media sean menores a las esperadas después de la terapia de reemplazo con CFC.</a:t>
            </a:r>
          </a:p>
          <a:p>
            <a:r>
              <a:rPr lang="es-US" dirty="0"/>
              <a:t>Cuando haya una respuesta clínica o de laboratorio subóptima a la terapia de reemplazo con CFC.</a:t>
            </a:r>
          </a:p>
          <a:p>
            <a:r>
              <a:rPr lang="es-US" dirty="0"/>
              <a:t>Antes de cirugías.</a:t>
            </a:r>
          </a:p>
          <a:p>
            <a:r>
              <a:rPr lang="es-US" dirty="0"/>
              <a:t>Cuando haya una respuesta posoperativa subóptima a la terapia de reemplazo con CFC.</a:t>
            </a:r>
            <a:endParaRPr lang="es-US" altLang="en-US" dirty="0"/>
          </a:p>
          <a:p>
            <a:endParaRPr lang="en-US" altLang="en-US" dirty="0"/>
          </a:p>
          <a:p>
            <a:endParaRPr lang="en-US" altLang="en-US" dirty="0"/>
          </a:p>
        </p:txBody>
      </p:sp>
      <p:sp>
        <p:nvSpPr>
          <p:cNvPr id="18" name="Text Placeholder 17">
            <a:extLst>
              <a:ext uri="{FF2B5EF4-FFF2-40B4-BE49-F238E27FC236}">
                <a16:creationId xmlns:a16="http://schemas.microsoft.com/office/drawing/2014/main" id="{D3586B27-CD5D-499C-854B-F7A870B05878}"/>
              </a:ext>
            </a:extLst>
          </p:cNvPr>
          <p:cNvSpPr>
            <a:spLocks noGrp="1"/>
          </p:cNvSpPr>
          <p:nvPr>
            <p:ph type="body" sz="quarter" idx="13"/>
          </p:nvPr>
        </p:nvSpPr>
        <p:spPr>
          <a:xfrm>
            <a:off x="838201" y="6356351"/>
            <a:ext cx="9925050" cy="365125"/>
          </a:xfrm>
        </p:spPr>
        <p:txBody>
          <a:bodyPr/>
          <a:lstStyle/>
          <a:p>
            <a:r>
              <a:rPr lang="es-US" dirty="0"/>
              <a:t>CFC, concentrados de factor de coagulación</a:t>
            </a:r>
          </a:p>
        </p:txBody>
      </p:sp>
      <p:sp>
        <p:nvSpPr>
          <p:cNvPr id="3" name="Rectangle 2">
            <a:extLst>
              <a:ext uri="{FF2B5EF4-FFF2-40B4-BE49-F238E27FC236}">
                <a16:creationId xmlns:a16="http://schemas.microsoft.com/office/drawing/2014/main" id="{03CB035B-861A-564E-BA86-05611F683431}"/>
              </a:ext>
            </a:extLst>
          </p:cNvPr>
          <p:cNvSpPr/>
          <p:nvPr/>
        </p:nvSpPr>
        <p:spPr>
          <a:xfrm>
            <a:off x="914400" y="228600"/>
            <a:ext cx="10439398" cy="1034129"/>
          </a:xfrm>
          <a:prstGeom prst="rect">
            <a:avLst/>
          </a:prstGeom>
        </p:spPr>
        <p:txBody>
          <a:bodyPr wrap="square">
            <a:spAutoFit/>
          </a:bodyPr>
          <a:lstStyle/>
          <a:p>
            <a:pPr>
              <a:lnSpc>
                <a:spcPct val="90000"/>
              </a:lnSpc>
              <a:spcBef>
                <a:spcPct val="0"/>
              </a:spcBef>
              <a:defRPr/>
            </a:pPr>
            <a:r>
              <a:rPr lang="es-US" altLang="en-US" sz="3400" b="1" dirty="0">
                <a:solidFill>
                  <a:srgbClr val="000000"/>
                </a:solidFill>
                <a:latin typeface="Arial" panose="020B0604020202020204" pitchFamily="34" charset="0"/>
                <a:ea typeface="+mj-ea"/>
                <a:cs typeface="Arial" panose="020B0604020202020204" pitchFamily="34" charset="0"/>
              </a:rPr>
              <a:t>Indicaciones para pruebas de inhibidores</a:t>
            </a:r>
          </a:p>
          <a:p>
            <a:pPr>
              <a:lnSpc>
                <a:spcPct val="90000"/>
              </a:lnSpc>
              <a:spcBef>
                <a:spcPct val="0"/>
              </a:spcBef>
              <a:defRPr/>
            </a:pPr>
            <a:r>
              <a:rPr lang="es-US" altLang="en-US" sz="3400" b="1" dirty="0">
                <a:solidFill>
                  <a:srgbClr val="000000"/>
                </a:solidFill>
                <a:latin typeface="Arial" panose="020B0604020202020204" pitchFamily="34" charset="0"/>
                <a:ea typeface="+mj-ea"/>
                <a:cs typeface="Arial" panose="020B0604020202020204" pitchFamily="34" charset="0"/>
              </a:rPr>
              <a:t>Cuadro 8-1</a:t>
            </a:r>
          </a:p>
        </p:txBody>
      </p:sp>
    </p:spTree>
    <p:extLst>
      <p:ext uri="{BB962C8B-B14F-4D97-AF65-F5344CB8AC3E}">
        <p14:creationId xmlns:p14="http://schemas.microsoft.com/office/powerpoint/2010/main" val="339508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C47D-2B84-4703-A91F-C47DF2E75FD6}"/>
              </a:ext>
            </a:extLst>
          </p:cNvPr>
          <p:cNvSpPr>
            <a:spLocks noGrp="1"/>
          </p:cNvSpPr>
          <p:nvPr>
            <p:ph type="title"/>
          </p:nvPr>
        </p:nvSpPr>
        <p:spPr>
          <a:xfrm>
            <a:off x="838199" y="225425"/>
            <a:ext cx="10515599" cy="1090079"/>
          </a:xfrm>
        </p:spPr>
        <p:txBody>
          <a:bodyPr/>
          <a:lstStyle/>
          <a:p>
            <a:r>
              <a:rPr lang="es-US" dirty="0"/>
              <a:t>Caso clínico</a:t>
            </a:r>
          </a:p>
        </p:txBody>
      </p:sp>
      <p:sp>
        <p:nvSpPr>
          <p:cNvPr id="7170" name="Content Placeholder 1">
            <a:extLst>
              <a:ext uri="{FF2B5EF4-FFF2-40B4-BE49-F238E27FC236}">
                <a16:creationId xmlns:a16="http://schemas.microsoft.com/office/drawing/2014/main" id="{ADB1D8AF-3C76-5F46-AB36-94BD39ED12B4}"/>
              </a:ext>
            </a:extLst>
          </p:cNvPr>
          <p:cNvSpPr>
            <a:spLocks noGrp="1" noChangeArrowheads="1"/>
          </p:cNvSpPr>
          <p:nvPr>
            <p:ph idx="1"/>
          </p:nvPr>
        </p:nvSpPr>
        <p:spPr>
          <a:xfrm>
            <a:off x="838199" y="1562100"/>
            <a:ext cx="6367671" cy="4614863"/>
          </a:xfrm>
        </p:spPr>
        <p:txBody>
          <a:bodyPr>
            <a:normAutofit/>
          </a:bodyPr>
          <a:lstStyle/>
          <a:p>
            <a:r>
              <a:rPr lang="es-US" sz="2100" dirty="0"/>
              <a:t>Las hemorragias se resuelven con rFVIIa. Usted presenta el concepto de ITI a los padres.</a:t>
            </a:r>
          </a:p>
          <a:p>
            <a:pPr lvl="1"/>
            <a:r>
              <a:rPr lang="es-US" sz="2100" dirty="0"/>
              <a:t>Los padres preguntan cuál es el método más eficaz para eliminar el inhibidor y si es necesario un puerto.</a:t>
            </a:r>
          </a:p>
          <a:p>
            <a:r>
              <a:rPr lang="es-US" sz="2100" dirty="0"/>
              <a:t>Recientemente participaron en una cumbre sobre inhibidores y conocieron a varias familias que han tenido una buena experiencia con emicizumab.</a:t>
            </a:r>
          </a:p>
          <a:p>
            <a:r>
              <a:rPr lang="es-US" sz="2100" dirty="0"/>
              <a:t>Si deciden cambiar a emicizumab, ¿desaparecerá el inhibidor o puede el inhibidor “regresar” años después? </a:t>
            </a:r>
          </a:p>
        </p:txBody>
      </p:sp>
      <p:sp>
        <p:nvSpPr>
          <p:cNvPr id="8" name="Text Placeholder 7">
            <a:extLst>
              <a:ext uri="{FF2B5EF4-FFF2-40B4-BE49-F238E27FC236}">
                <a16:creationId xmlns:a16="http://schemas.microsoft.com/office/drawing/2014/main" id="{5D15EC8C-32E3-43A5-BA13-A3395BCC0A30}"/>
              </a:ext>
            </a:extLst>
          </p:cNvPr>
          <p:cNvSpPr>
            <a:spLocks noGrp="1"/>
          </p:cNvSpPr>
          <p:nvPr>
            <p:ph type="body" sz="quarter" idx="13"/>
          </p:nvPr>
        </p:nvSpPr>
        <p:spPr>
          <a:xfrm>
            <a:off x="838201" y="6282636"/>
            <a:ext cx="9925050" cy="365125"/>
          </a:xfrm>
        </p:spPr>
        <p:txBody>
          <a:bodyPr/>
          <a:lstStyle/>
          <a:p>
            <a:r>
              <a:rPr lang="es-US" sz="900" dirty="0"/>
              <a:t>La marca comercial del emicizumab </a:t>
            </a:r>
            <a:r>
              <a:rPr lang="es-US" dirty="0"/>
              <a:t>e</a:t>
            </a:r>
            <a:r>
              <a:rPr lang="es-US" sz="900" dirty="0"/>
              <a:t>s Hemlibra®</a:t>
            </a:r>
          </a:p>
          <a:p>
            <a:r>
              <a:rPr lang="es-US" dirty="0"/>
              <a:t>ITI, inducción de la inmunotolerancia</a:t>
            </a:r>
            <a:endParaRPr lang="es-US" sz="900" dirty="0"/>
          </a:p>
        </p:txBody>
      </p:sp>
      <p:sp>
        <p:nvSpPr>
          <p:cNvPr id="7" name="Rounded Rectangle 1">
            <a:extLst>
              <a:ext uri="{FF2B5EF4-FFF2-40B4-BE49-F238E27FC236}">
                <a16:creationId xmlns:a16="http://schemas.microsoft.com/office/drawing/2014/main" id="{684225CC-5184-4ECD-ABF6-336B5C16BCE3}"/>
              </a:ext>
            </a:extLst>
          </p:cNvPr>
          <p:cNvSpPr/>
          <p:nvPr/>
        </p:nvSpPr>
        <p:spPr>
          <a:xfrm>
            <a:off x="7716899"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es-US" altLang="en-US" sz="2000" b="1" dirty="0">
                <a:solidFill>
                  <a:sysClr val="windowText" lastClr="000000"/>
                </a:solidFill>
                <a:latin typeface="Arial" panose="020B0604020202020204" pitchFamily="34" charset="0"/>
                <a:cs typeface="Arial" panose="020B0604020202020204" pitchFamily="34" charset="0"/>
              </a:rPr>
              <a:t>¿Qué tratamiento administrarían para las hemorragias?</a:t>
            </a:r>
          </a:p>
        </p:txBody>
      </p:sp>
    </p:spTree>
    <p:extLst>
      <p:ext uri="{BB962C8B-B14F-4D97-AF65-F5344CB8AC3E}">
        <p14:creationId xmlns:p14="http://schemas.microsoft.com/office/powerpoint/2010/main" val="3140241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03EF334-CA88-2F4E-9FD3-62B082B1208C}"/>
              </a:ext>
            </a:extLst>
          </p:cNvPr>
          <p:cNvGraphicFramePr>
            <a:graphicFrameLocks noGrp="1"/>
          </p:cNvGraphicFramePr>
          <p:nvPr>
            <p:extLst>
              <p:ext uri="{D42A27DB-BD31-4B8C-83A1-F6EECF244321}">
                <p14:modId xmlns:p14="http://schemas.microsoft.com/office/powerpoint/2010/main" val="951366197"/>
              </p:ext>
            </p:extLst>
          </p:nvPr>
        </p:nvGraphicFramePr>
        <p:xfrm>
          <a:off x="313152" y="1300459"/>
          <a:ext cx="11511418" cy="3793802"/>
        </p:xfrm>
        <a:graphic>
          <a:graphicData uri="http://schemas.openxmlformats.org/drawingml/2006/table">
            <a:tbl>
              <a:tblPr firstRow="1" bandRow="1">
                <a:tableStyleId>{5C22544A-7EE6-4342-B048-85BDC9FD1C3A}</a:tableStyleId>
              </a:tblPr>
              <a:tblGrid>
                <a:gridCol w="1302706">
                  <a:extLst>
                    <a:ext uri="{9D8B030D-6E8A-4147-A177-3AD203B41FA5}">
                      <a16:colId xmlns:a16="http://schemas.microsoft.com/office/drawing/2014/main" val="1027954746"/>
                    </a:ext>
                  </a:extLst>
                </a:gridCol>
                <a:gridCol w="5110619">
                  <a:extLst>
                    <a:ext uri="{9D8B030D-6E8A-4147-A177-3AD203B41FA5}">
                      <a16:colId xmlns:a16="http://schemas.microsoft.com/office/drawing/2014/main" val="1781383903"/>
                    </a:ext>
                  </a:extLst>
                </a:gridCol>
                <a:gridCol w="5098093">
                  <a:extLst>
                    <a:ext uri="{9D8B030D-6E8A-4147-A177-3AD203B41FA5}">
                      <a16:colId xmlns:a16="http://schemas.microsoft.com/office/drawing/2014/main" val="1120528940"/>
                    </a:ext>
                  </a:extLst>
                </a:gridCol>
              </a:tblGrid>
              <a:tr h="708293">
                <a:tc>
                  <a:txBody>
                    <a:bodyPr/>
                    <a:lstStyle/>
                    <a:p>
                      <a:pPr>
                        <a:lnSpc>
                          <a:spcPct val="90000"/>
                        </a:lnSpc>
                      </a:pPr>
                      <a:endParaRPr lang="en-US" sz="2000" b="1" dirty="0">
                        <a:solidFill>
                          <a:srgbClr val="FF1527"/>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s-US" sz="2000" noProof="0" dirty="0">
                          <a:solidFill>
                            <a:schemeClr val="tx1"/>
                          </a:solidFill>
                        </a:rPr>
                        <a:t>Pacientes con hemofilia A e inhibidores</a:t>
                      </a:r>
                    </a:p>
                  </a:txBody>
                  <a:tcPr marL="121920" marR="121920" marT="60960" marB="609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s-US" sz="2000" noProof="0" dirty="0">
                          <a:solidFill>
                            <a:schemeClr val="tx1"/>
                          </a:solidFill>
                        </a:rPr>
                        <a:t>Pacientes con hemofilia B e inhibidores</a:t>
                      </a:r>
                    </a:p>
                  </a:txBody>
                  <a:tcPr marL="121920" marR="121920" marT="60960" marB="609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4496001"/>
                  </a:ext>
                </a:extLst>
              </a:tr>
              <a:tr h="769029">
                <a:tc>
                  <a:txBody>
                    <a:bodyPr/>
                    <a:lstStyle/>
                    <a:p>
                      <a:pPr>
                        <a:lnSpc>
                          <a:spcPct val="90000"/>
                        </a:lnSpc>
                      </a:pPr>
                      <a:r>
                        <a:rPr lang="es-US" sz="2000" b="1" noProof="0" dirty="0">
                          <a:solidFill>
                            <a:srgbClr val="008BB0"/>
                          </a:solidFill>
                        </a:rPr>
                        <a:t>Fármaco</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90000"/>
                        </a:lnSpc>
                      </a:pPr>
                      <a:r>
                        <a:rPr lang="es-US" sz="2000" b="1" noProof="0" dirty="0">
                          <a:solidFill>
                            <a:schemeClr val="tx1"/>
                          </a:solidFill>
                        </a:rPr>
                        <a:t>rFVIII, pdFVIII, rFVIIIFc</a:t>
                      </a:r>
                      <a:r>
                        <a:rPr lang="es-US" sz="2000" noProof="0" dirty="0">
                          <a:solidFill>
                            <a:schemeClr val="tx1"/>
                          </a:solidFill>
                        </a:rPr>
                        <a:t> – éxito 70%</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90000"/>
                        </a:lnSpc>
                      </a:pPr>
                      <a:r>
                        <a:rPr lang="es-US" sz="2000" b="1" noProof="0" dirty="0">
                          <a:solidFill>
                            <a:schemeClr val="tx1"/>
                          </a:solidFill>
                        </a:rPr>
                        <a:t>rFIX</a:t>
                      </a:r>
                      <a:r>
                        <a:rPr lang="es-US" sz="2000" noProof="0" dirty="0">
                          <a:solidFill>
                            <a:schemeClr val="tx1"/>
                          </a:solidFill>
                        </a:rPr>
                        <a:t> – Menor éxito que en la HA</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30206459"/>
                  </a:ext>
                </a:extLst>
              </a:tr>
              <a:tr h="772160">
                <a:tc>
                  <a:txBody>
                    <a:bodyPr/>
                    <a:lstStyle/>
                    <a:p>
                      <a:pPr>
                        <a:lnSpc>
                          <a:spcPct val="90000"/>
                        </a:lnSpc>
                      </a:pPr>
                      <a:r>
                        <a:rPr lang="es-US" sz="2000" b="1" noProof="0" dirty="0">
                          <a:solidFill>
                            <a:srgbClr val="008BB0"/>
                          </a:solidFill>
                        </a:rPr>
                        <a:t>Dosis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s-US" sz="2000" b="1" noProof="0" dirty="0">
                          <a:solidFill>
                            <a:schemeClr val="tx1"/>
                          </a:solidFill>
                        </a:rPr>
                        <a:t>rFVIII: </a:t>
                      </a:r>
                      <a:r>
                        <a:rPr lang="es-US" sz="2000" b="0" noProof="0" dirty="0">
                          <a:solidFill>
                            <a:schemeClr val="tx1"/>
                          </a:solidFill>
                        </a:rPr>
                        <a:t>2</a:t>
                      </a:r>
                      <a:r>
                        <a:rPr lang="es-US" sz="2000" noProof="0" dirty="0">
                          <a:solidFill>
                            <a:schemeClr val="tx1"/>
                          </a:solidFill>
                        </a:rPr>
                        <a:t>00 UI/kg diariamente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s-US" sz="2000" noProof="0" dirty="0">
                          <a:solidFill>
                            <a:schemeClr val="tx1"/>
                          </a:solidFill>
                        </a:rPr>
                        <a:t>Dosis elevadas (como en la HA); </a:t>
                      </a:r>
                    </a:p>
                    <a:p>
                      <a:pPr>
                        <a:lnSpc>
                          <a:spcPct val="90000"/>
                        </a:lnSpc>
                      </a:pPr>
                      <a:r>
                        <a:rPr lang="es-US" sz="2000" noProof="0" dirty="0">
                          <a:solidFill>
                            <a:schemeClr val="tx1"/>
                          </a:solidFill>
                        </a:rPr>
                        <a:t>considerar inmunosupresión</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2659643"/>
                  </a:ext>
                </a:extLst>
              </a:tr>
              <a:tr h="772160">
                <a:tc>
                  <a:txBody>
                    <a:bodyPr/>
                    <a:lstStyle/>
                    <a:p>
                      <a:pPr>
                        <a:lnSpc>
                          <a:spcPct val="90000"/>
                        </a:lnSpc>
                      </a:pPr>
                      <a:r>
                        <a:rPr lang="es-US" sz="2000" b="1" noProof="0" dirty="0">
                          <a:solidFill>
                            <a:srgbClr val="008BB0"/>
                          </a:solidFill>
                        </a:rPr>
                        <a:t>Éxito</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s-US" sz="2000" noProof="0" dirty="0">
                          <a:solidFill>
                            <a:schemeClr val="tx1"/>
                          </a:solidFill>
                        </a:rPr>
                        <a:t>Título persistentemente negativo, </a:t>
                      </a:r>
                    </a:p>
                    <a:p>
                      <a:pPr>
                        <a:lnSpc>
                          <a:spcPct val="90000"/>
                        </a:lnSpc>
                      </a:pPr>
                      <a:r>
                        <a:rPr lang="es-US" sz="2000" noProof="0" dirty="0">
                          <a:solidFill>
                            <a:schemeClr val="tx1"/>
                          </a:solidFill>
                        </a:rPr>
                        <a:t>recuperación &gt;66%, vida media &gt;6 horas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90000"/>
                        </a:lnSpc>
                      </a:pPr>
                      <a:r>
                        <a:rPr lang="es-US" sz="2000" noProof="0" dirty="0">
                          <a:solidFill>
                            <a:schemeClr val="tx1"/>
                          </a:solidFill>
                        </a:rPr>
                        <a:t>Título persistentemente negativo</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84497354"/>
                  </a:ext>
                </a:extLst>
              </a:tr>
              <a:tr h="772160">
                <a:tc>
                  <a:txBody>
                    <a:bodyPr/>
                    <a:lstStyle/>
                    <a:p>
                      <a:pPr>
                        <a:lnSpc>
                          <a:spcPct val="90000"/>
                        </a:lnSpc>
                      </a:pPr>
                      <a:r>
                        <a:rPr lang="es-US" sz="2000" b="1" noProof="0" dirty="0">
                          <a:solidFill>
                            <a:srgbClr val="008BB0"/>
                          </a:solidFill>
                        </a:rPr>
                        <a:t>Fracaso</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s-US" sz="2000" noProof="0" dirty="0">
                          <a:solidFill>
                            <a:schemeClr val="tx1"/>
                          </a:solidFill>
                        </a:rPr>
                        <a:t>Cuando no se logra la </a:t>
                      </a:r>
                      <a:r>
                        <a:rPr lang="es-US" sz="2000" noProof="0" dirty="0" err="1">
                          <a:solidFill>
                            <a:schemeClr val="tx1"/>
                          </a:solidFill>
                        </a:rPr>
                        <a:t>ITI</a:t>
                      </a:r>
                      <a:r>
                        <a:rPr lang="es-US" sz="2000" noProof="0" dirty="0">
                          <a:solidFill>
                            <a:schemeClr val="tx1"/>
                          </a:solidFill>
                        </a:rPr>
                        <a:t> en 2-3 años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s-US" sz="2000" noProof="0" dirty="0">
                          <a:solidFill>
                            <a:schemeClr val="tx1"/>
                          </a:solidFill>
                        </a:rPr>
                        <a:t>El rFIX puede incrementar reacciones alérgicas, síndrome nefrótico</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2352881"/>
                  </a:ext>
                </a:extLst>
              </a:tr>
            </a:tbl>
          </a:graphicData>
        </a:graphic>
      </p:graphicFrame>
      <p:sp>
        <p:nvSpPr>
          <p:cNvPr id="105473" name="Rectangle 2">
            <a:extLst>
              <a:ext uri="{FF2B5EF4-FFF2-40B4-BE49-F238E27FC236}">
                <a16:creationId xmlns:a16="http://schemas.microsoft.com/office/drawing/2014/main" id="{76C90FD1-6CF1-7643-A847-4A782FBC2688}"/>
              </a:ext>
            </a:extLst>
          </p:cNvPr>
          <p:cNvSpPr>
            <a:spLocks noGrp="1" noChangeArrowheads="1"/>
          </p:cNvSpPr>
          <p:nvPr>
            <p:ph type="title"/>
          </p:nvPr>
        </p:nvSpPr>
        <p:spPr/>
        <p:txBody>
          <a:bodyPr/>
          <a:lstStyle/>
          <a:p>
            <a:r>
              <a:rPr lang="en-US" altLang="en-US" dirty="0"/>
              <a:t>      </a:t>
            </a:r>
          </a:p>
        </p:txBody>
      </p:sp>
      <p:sp>
        <p:nvSpPr>
          <p:cNvPr id="5" name="Text Placeholder 4">
            <a:extLst>
              <a:ext uri="{FF2B5EF4-FFF2-40B4-BE49-F238E27FC236}">
                <a16:creationId xmlns:a16="http://schemas.microsoft.com/office/drawing/2014/main" id="{74422E0A-58FE-46BD-BDB0-536A9859A97E}"/>
              </a:ext>
            </a:extLst>
          </p:cNvPr>
          <p:cNvSpPr>
            <a:spLocks noGrp="1"/>
          </p:cNvSpPr>
          <p:nvPr>
            <p:ph type="body" sz="quarter" idx="13"/>
          </p:nvPr>
        </p:nvSpPr>
        <p:spPr>
          <a:xfrm>
            <a:off x="500271" y="6194420"/>
            <a:ext cx="7878416" cy="365125"/>
          </a:xfrm>
        </p:spPr>
        <p:txBody>
          <a:bodyPr/>
          <a:lstStyle/>
          <a:p>
            <a:r>
              <a:rPr lang="en-CA" dirty="0"/>
              <a:t>* </a:t>
            </a:r>
            <a:r>
              <a:rPr lang="es-US" dirty="0"/>
              <a:t>Existen pocos datos sobre ITI para la hemofilia B, de manera que la FMH no hace recomendaciones específicas sobre ITI para la hemofilia B.</a:t>
            </a:r>
          </a:p>
          <a:p>
            <a:r>
              <a:rPr lang="es-US" dirty="0"/>
              <a:t> HA, hemofilia A; ITI, inducción de la inmunotolerancia</a:t>
            </a:r>
          </a:p>
        </p:txBody>
      </p:sp>
      <p:sp>
        <p:nvSpPr>
          <p:cNvPr id="7" name="Donut 6">
            <a:extLst>
              <a:ext uri="{FF2B5EF4-FFF2-40B4-BE49-F238E27FC236}">
                <a16:creationId xmlns:a16="http://schemas.microsoft.com/office/drawing/2014/main" id="{B48EE75D-1853-4725-82B2-6A74751A93CC}"/>
              </a:ext>
            </a:extLst>
          </p:cNvPr>
          <p:cNvSpPr/>
          <p:nvPr/>
        </p:nvSpPr>
        <p:spPr>
          <a:xfrm>
            <a:off x="1498294" y="1315503"/>
            <a:ext cx="5076033" cy="3778757"/>
          </a:xfrm>
          <a:prstGeom prst="roundRect">
            <a:avLst>
              <a:gd name="adj" fmla="val 9609"/>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tx1"/>
              </a:solidFill>
            </a:endParaRPr>
          </a:p>
        </p:txBody>
      </p:sp>
      <p:sp>
        <p:nvSpPr>
          <p:cNvPr id="13" name="Title 2">
            <a:extLst>
              <a:ext uri="{FF2B5EF4-FFF2-40B4-BE49-F238E27FC236}">
                <a16:creationId xmlns:a16="http://schemas.microsoft.com/office/drawing/2014/main" id="{5551CCA0-90AD-4309-BBA5-FC6557D947E5}"/>
              </a:ext>
            </a:extLst>
          </p:cNvPr>
          <p:cNvSpPr txBox="1">
            <a:spLocks/>
          </p:cNvSpPr>
          <p:nvPr/>
        </p:nvSpPr>
        <p:spPr>
          <a:xfrm>
            <a:off x="811061" y="232947"/>
            <a:ext cx="10515599" cy="1090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r>
              <a:rPr lang="es-US" dirty="0"/>
              <a:t>Inducción de la inmunotolerancia (ITI)*</a:t>
            </a:r>
          </a:p>
        </p:txBody>
      </p:sp>
    </p:spTree>
    <p:extLst>
      <p:ext uri="{BB962C8B-B14F-4D97-AF65-F5344CB8AC3E}">
        <p14:creationId xmlns:p14="http://schemas.microsoft.com/office/powerpoint/2010/main" val="4084144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51297-DCEC-49F2-9BC4-2C44662A071E}"/>
              </a:ext>
            </a:extLst>
          </p:cNvPr>
          <p:cNvSpPr>
            <a:spLocks noGrp="1"/>
          </p:cNvSpPr>
          <p:nvPr>
            <p:ph type="title"/>
          </p:nvPr>
        </p:nvSpPr>
        <p:spPr>
          <a:xfrm>
            <a:off x="838202" y="432336"/>
            <a:ext cx="10515599" cy="1090079"/>
          </a:xfrm>
        </p:spPr>
        <p:txBody>
          <a:bodyPr>
            <a:normAutofit/>
          </a:bodyPr>
          <a:lstStyle/>
          <a:p>
            <a:r>
              <a:rPr lang="es-US" dirty="0"/>
              <a:t>Inducción de la inmunotolerancia</a:t>
            </a:r>
            <a:br>
              <a:rPr lang="es-US" dirty="0"/>
            </a:br>
            <a:r>
              <a:rPr lang="es-US" dirty="0"/>
              <a:t>Orientación general</a:t>
            </a:r>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1" y="1965327"/>
            <a:ext cx="10515600" cy="3416300"/>
          </a:xfrm>
        </p:spPr>
        <p:txBody>
          <a:bodyPr>
            <a:normAutofit fontScale="92500" lnSpcReduction="20000"/>
          </a:bodyPr>
          <a:lstStyle/>
          <a:p>
            <a:r>
              <a:rPr lang="es-US" altLang="en-US" sz="2600" dirty="0"/>
              <a:t>Todos los pacientes con inhibidores deberían someterse a una prueba de </a:t>
            </a:r>
            <a:r>
              <a:rPr lang="es-US" altLang="en-US" sz="2600" dirty="0" err="1"/>
              <a:t>ITI</a:t>
            </a:r>
            <a:r>
              <a:rPr lang="es-US" altLang="en-US" sz="2600" dirty="0"/>
              <a:t>. </a:t>
            </a:r>
            <a:r>
              <a:rPr lang="es-US" altLang="en-US" sz="2600" b="1" dirty="0">
                <a:solidFill>
                  <a:srgbClr val="008BB0"/>
                </a:solidFill>
              </a:rPr>
              <a:t>[8.3.16]</a:t>
            </a:r>
          </a:p>
          <a:p>
            <a:r>
              <a:rPr lang="es-US" altLang="en-US" sz="2600" dirty="0"/>
              <a:t>Hay datos limitados sobre el impacto de los productos de </a:t>
            </a:r>
            <a:r>
              <a:rPr lang="es-US" altLang="en-US" sz="2600" b="1" dirty="0"/>
              <a:t>VMP</a:t>
            </a:r>
            <a:r>
              <a:rPr lang="es-US" altLang="en-US" sz="2600" dirty="0"/>
              <a:t> en la ITI.</a:t>
            </a:r>
          </a:p>
          <a:p>
            <a:r>
              <a:rPr lang="es-US" altLang="en-US" sz="2600" dirty="0"/>
              <a:t>Después de una ITI exitosa debería iniciarse la profilaxis con </a:t>
            </a:r>
            <a:r>
              <a:rPr lang="es-US" altLang="en-US" sz="2600" b="1" dirty="0"/>
              <a:t>FVIII</a:t>
            </a:r>
            <a:r>
              <a:rPr lang="es-US" altLang="en-US" sz="2600" dirty="0"/>
              <a:t>, con un estrecho monitoreo de la respuesta clínica.</a:t>
            </a:r>
          </a:p>
          <a:p>
            <a:r>
              <a:rPr lang="es-US" altLang="en-US" sz="2600" dirty="0"/>
              <a:t>Las terapias sin factor de reemplazo pueden reducir la carga de la enfermedad. </a:t>
            </a:r>
            <a:r>
              <a:rPr lang="es-US" altLang="en-US" sz="2600" b="1" dirty="0">
                <a:solidFill>
                  <a:srgbClr val="008BB0"/>
                </a:solidFill>
              </a:rPr>
              <a:t>[8.3.19]</a:t>
            </a:r>
            <a:endParaRPr lang="es-US" altLang="en-US" sz="2600" dirty="0"/>
          </a:p>
          <a:p>
            <a:r>
              <a:rPr lang="es-US" altLang="en-US" sz="2600" dirty="0"/>
              <a:t>No se ha establecido el uso de terapias sin factor de reemplazo en la ITI.</a:t>
            </a:r>
          </a:p>
          <a:p>
            <a:endParaRPr lang="en-US" altLang="en-US" dirty="0"/>
          </a:p>
        </p:txBody>
      </p:sp>
      <p:sp>
        <p:nvSpPr>
          <p:cNvPr id="7" name="Text Placeholder 6">
            <a:extLst>
              <a:ext uri="{FF2B5EF4-FFF2-40B4-BE49-F238E27FC236}">
                <a16:creationId xmlns:a16="http://schemas.microsoft.com/office/drawing/2014/main" id="{F3143A02-B581-4277-B447-11B7ECA86B57}"/>
              </a:ext>
            </a:extLst>
          </p:cNvPr>
          <p:cNvSpPr>
            <a:spLocks noGrp="1"/>
          </p:cNvSpPr>
          <p:nvPr>
            <p:ph type="body" sz="quarter" idx="13"/>
          </p:nvPr>
        </p:nvSpPr>
        <p:spPr>
          <a:xfrm>
            <a:off x="838201" y="6267450"/>
            <a:ext cx="9925050" cy="365125"/>
          </a:xfrm>
        </p:spPr>
        <p:txBody>
          <a:bodyPr/>
          <a:lstStyle/>
          <a:p>
            <a:r>
              <a:rPr lang="en-CA" sz="900" dirty="0"/>
              <a:t> </a:t>
            </a:r>
            <a:r>
              <a:rPr lang="es-US" sz="900" dirty="0"/>
              <a:t>ITI, inducción de la inmunotolerancia; VMP, vida media prolongada</a:t>
            </a:r>
            <a:endParaRPr lang="es-US" dirty="0"/>
          </a:p>
        </p:txBody>
      </p:sp>
    </p:spTree>
    <p:extLst>
      <p:ext uri="{BB962C8B-B14F-4D97-AF65-F5344CB8AC3E}">
        <p14:creationId xmlns:p14="http://schemas.microsoft.com/office/powerpoint/2010/main" val="405848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B81EF-DF8E-407B-B532-0A2C3BD82A14}"/>
              </a:ext>
            </a:extLst>
          </p:cNvPr>
          <p:cNvSpPr>
            <a:spLocks noGrp="1"/>
          </p:cNvSpPr>
          <p:nvPr>
            <p:ph type="title"/>
          </p:nvPr>
        </p:nvSpPr>
        <p:spPr>
          <a:xfrm>
            <a:off x="838201" y="106896"/>
            <a:ext cx="10515599" cy="1090079"/>
          </a:xfrm>
        </p:spPr>
        <p:txBody>
          <a:bodyPr/>
          <a:lstStyle/>
          <a:p>
            <a:r>
              <a:rPr lang="es-US" sz="3200" dirty="0"/>
              <a:t>Inducción de la inmunotolerancia</a:t>
            </a:r>
            <a:endParaRPr lang="en-CA" dirty="0"/>
          </a:p>
        </p:txBody>
      </p:sp>
      <p:sp>
        <p:nvSpPr>
          <p:cNvPr id="4" name="Content Placeholder 3">
            <a:extLst>
              <a:ext uri="{FF2B5EF4-FFF2-40B4-BE49-F238E27FC236}">
                <a16:creationId xmlns:a16="http://schemas.microsoft.com/office/drawing/2014/main" id="{1C737DDE-71FC-450C-9B67-5C12097EC487}"/>
              </a:ext>
            </a:extLst>
          </p:cNvPr>
          <p:cNvSpPr>
            <a:spLocks noGrp="1"/>
          </p:cNvSpPr>
          <p:nvPr>
            <p:ph idx="1"/>
          </p:nvPr>
        </p:nvSpPr>
        <p:spPr>
          <a:xfrm>
            <a:off x="838200" y="1283804"/>
            <a:ext cx="10670755" cy="4794251"/>
          </a:xfrm>
        </p:spPr>
        <p:txBody>
          <a:bodyPr>
            <a:noAutofit/>
          </a:bodyPr>
          <a:lstStyle/>
          <a:p>
            <a:pPr marL="0" indent="0" algn="l" rtl="0" eaLnBrk="1" fontAlgn="ctr" latinLnBrk="0" hangingPunct="1">
              <a:spcBef>
                <a:spcPts val="0"/>
              </a:spcBef>
              <a:spcAft>
                <a:spcPts val="300"/>
              </a:spcAft>
              <a:buNone/>
            </a:pPr>
            <a:r>
              <a:rPr lang="es-US" b="1" i="0" u="none" strike="noStrike" kern="1200" dirty="0">
                <a:solidFill>
                  <a:schemeClr val="accent1"/>
                </a:solidFill>
                <a:effectLst/>
                <a:latin typeface="Arial" panose="020B0604020202020204" pitchFamily="34" charset="0"/>
              </a:rPr>
              <a:t>¿Cuándo debería iniciarse la ITI?</a:t>
            </a:r>
            <a:endParaRPr lang="es-US" b="1" dirty="0">
              <a:solidFill>
                <a:schemeClr val="accent1"/>
              </a:solidFill>
              <a:latin typeface="Arial" panose="020B0604020202020204" pitchFamily="34" charset="0"/>
            </a:endParaRPr>
          </a:p>
          <a:p>
            <a:pPr fontAlgn="ctr">
              <a:spcBef>
                <a:spcPts val="0"/>
              </a:spcBef>
              <a:spcAft>
                <a:spcPts val="300"/>
              </a:spcAft>
            </a:pPr>
            <a:r>
              <a:rPr lang="es-US" b="0" i="0" u="none" strike="noStrike" kern="1200" dirty="0">
                <a:effectLst/>
                <a:latin typeface="Arial" panose="020B0604020202020204" pitchFamily="34" charset="0"/>
              </a:rPr>
              <a:t>La ITI debería iniciarse inmediatamente después de detectarse los inhibidores, sin importar su título.</a:t>
            </a:r>
            <a:endParaRPr lang="es-US" b="0" i="0" u="none" strike="noStrike" dirty="0">
              <a:effectLst/>
              <a:latin typeface="Arial" panose="020B0604020202020204" pitchFamily="34" charset="0"/>
            </a:endParaRPr>
          </a:p>
          <a:p>
            <a:pPr marL="0" indent="0" algn="l" rtl="0" eaLnBrk="1" fontAlgn="ctr" latinLnBrk="0" hangingPunct="1">
              <a:spcBef>
                <a:spcPts val="0"/>
              </a:spcBef>
              <a:spcAft>
                <a:spcPts val="300"/>
              </a:spcAft>
              <a:buNone/>
            </a:pPr>
            <a:endParaRPr lang="es-US" sz="1050" i="0" u="none" strike="noStrike" kern="1200" dirty="0">
              <a:effectLst/>
              <a:latin typeface="Arial" panose="020B0604020202020204" pitchFamily="34" charset="0"/>
            </a:endParaRPr>
          </a:p>
          <a:p>
            <a:pPr marL="0" indent="0" fontAlgn="ctr">
              <a:spcBef>
                <a:spcPts val="0"/>
              </a:spcBef>
              <a:spcAft>
                <a:spcPts val="300"/>
              </a:spcAft>
              <a:buNone/>
            </a:pPr>
            <a:r>
              <a:rPr lang="es-US" b="1" dirty="0">
                <a:solidFill>
                  <a:schemeClr val="accent1"/>
                </a:solidFill>
                <a:latin typeface="Arial" panose="020B0604020202020204" pitchFamily="34" charset="0"/>
              </a:rPr>
              <a:t>¿Qué agente debería utilizarse para la ITI?</a:t>
            </a:r>
          </a:p>
          <a:p>
            <a:pPr fontAlgn="ctr">
              <a:spcBef>
                <a:spcPts val="0"/>
              </a:spcBef>
            </a:pPr>
            <a:r>
              <a:rPr lang="es-US" dirty="0">
                <a:latin typeface="Arial" panose="020B0604020202020204" pitchFamily="34" charset="0"/>
              </a:rPr>
              <a:t>No se ha definido el régimen ideal</a:t>
            </a:r>
            <a:r>
              <a:rPr lang="es-US" b="0" i="0" u="none" strike="noStrike" kern="1200" dirty="0">
                <a:effectLst/>
                <a:latin typeface="Arial" panose="020B0604020202020204" pitchFamily="34" charset="0"/>
              </a:rPr>
              <a:t>; se prefieren 100 UI/kg/día de </a:t>
            </a:r>
            <a:r>
              <a:rPr lang="es-US" b="1" i="0" u="none" strike="noStrike" kern="1200" dirty="0">
                <a:effectLst/>
                <a:latin typeface="Arial" panose="020B0604020202020204" pitchFamily="34" charset="0"/>
              </a:rPr>
              <a:t>rFVIII</a:t>
            </a:r>
            <a:r>
              <a:rPr lang="es-US" dirty="0">
                <a:latin typeface="Arial" panose="020B0604020202020204" pitchFamily="34" charset="0"/>
              </a:rPr>
              <a:t>.</a:t>
            </a:r>
            <a:endParaRPr lang="es-US" b="0" i="0" u="none" strike="noStrike" dirty="0">
              <a:effectLst/>
              <a:latin typeface="Arial" panose="020B0604020202020204" pitchFamily="34" charset="0"/>
            </a:endParaRPr>
          </a:p>
          <a:p>
            <a:pPr marL="0" indent="0" algn="l" rtl="0" eaLnBrk="1" fontAlgn="ctr" latinLnBrk="0" hangingPunct="1">
              <a:spcBef>
                <a:spcPts val="0"/>
              </a:spcBef>
              <a:spcAft>
                <a:spcPts val="300"/>
              </a:spcAft>
              <a:buNone/>
            </a:pPr>
            <a:endParaRPr lang="es-US" sz="1050" b="1" i="0" u="none" strike="noStrike" kern="1200" dirty="0">
              <a:effectLst/>
              <a:latin typeface="Arial" panose="020B0604020202020204" pitchFamily="34" charset="0"/>
            </a:endParaRPr>
          </a:p>
          <a:p>
            <a:pPr marL="0" indent="0" fontAlgn="ctr">
              <a:spcBef>
                <a:spcPts val="0"/>
              </a:spcBef>
              <a:spcAft>
                <a:spcPts val="300"/>
              </a:spcAft>
              <a:buNone/>
            </a:pPr>
            <a:r>
              <a:rPr lang="es-US" b="1" dirty="0">
                <a:solidFill>
                  <a:schemeClr val="accent1"/>
                </a:solidFill>
                <a:latin typeface="Arial" panose="020B0604020202020204" pitchFamily="34" charset="0"/>
              </a:rPr>
              <a:t>¿Cómo deben manejarse las hemorragias cuando se realiza la ITI?</a:t>
            </a:r>
          </a:p>
          <a:p>
            <a:pPr fontAlgn="ctr">
              <a:spcBef>
                <a:spcPts val="0"/>
              </a:spcBef>
            </a:pPr>
            <a:r>
              <a:rPr lang="es-US" dirty="0">
                <a:latin typeface="Arial" panose="020B0604020202020204" pitchFamily="34" charset="0"/>
              </a:rPr>
              <a:t>Con inhibidores de BR debería usarse</a:t>
            </a:r>
            <a:r>
              <a:rPr lang="es-US" b="0" i="0" u="none" strike="noStrike" kern="1200" dirty="0">
                <a:effectLst/>
                <a:latin typeface="Arial" panose="020B0604020202020204" pitchFamily="34" charset="0"/>
              </a:rPr>
              <a:t> </a:t>
            </a:r>
            <a:r>
              <a:rPr lang="es-US" b="1" i="0" u="none" strike="noStrike" kern="1200" dirty="0">
                <a:effectLst/>
                <a:latin typeface="Arial" panose="020B0604020202020204" pitchFamily="34" charset="0"/>
              </a:rPr>
              <a:t>rFVIII</a:t>
            </a:r>
            <a:r>
              <a:rPr lang="es-US" b="0" i="0" u="none" strike="noStrike" kern="1200" dirty="0">
                <a:effectLst/>
                <a:latin typeface="Arial" panose="020B0604020202020204" pitchFamily="34" charset="0"/>
              </a:rPr>
              <a:t> para el tratamiento de hemorragias agudas.</a:t>
            </a:r>
            <a:endParaRPr lang="es-US" b="0" i="0" u="none" strike="noStrike" dirty="0">
              <a:effectLst/>
              <a:latin typeface="Arial" panose="020B0604020202020204" pitchFamily="34" charset="0"/>
            </a:endParaRPr>
          </a:p>
          <a:p>
            <a:pPr fontAlgn="ctr">
              <a:spcBef>
                <a:spcPts val="0"/>
              </a:spcBef>
            </a:pPr>
            <a:r>
              <a:rPr lang="es-US" dirty="0">
                <a:latin typeface="Arial" panose="020B0604020202020204" pitchFamily="34" charset="0"/>
              </a:rPr>
              <a:t>Con inhibidores de AR usar</a:t>
            </a:r>
            <a:r>
              <a:rPr lang="es-US" b="0" i="0" u="none" strike="noStrike" kern="1200" dirty="0">
                <a:effectLst/>
                <a:latin typeface="Arial" panose="020B0604020202020204" pitchFamily="34" charset="0"/>
              </a:rPr>
              <a:t> </a:t>
            </a:r>
            <a:r>
              <a:rPr lang="es-US" b="1" i="0" u="none" strike="noStrike" kern="1200" dirty="0">
                <a:effectLst/>
                <a:latin typeface="Arial" panose="020B0604020202020204" pitchFamily="34" charset="0"/>
              </a:rPr>
              <a:t>rFVIIa o CCPa*</a:t>
            </a:r>
            <a:r>
              <a:rPr lang="es-US" b="0" i="0" u="none" strike="noStrike" kern="1200" dirty="0">
                <a:effectLst/>
                <a:latin typeface="Arial" panose="020B0604020202020204" pitchFamily="34" charset="0"/>
              </a:rPr>
              <a:t>; si el título fuera bajo se recomienda </a:t>
            </a:r>
            <a:r>
              <a:rPr lang="es-US" b="1" i="0" u="none" strike="noStrike" kern="1200" dirty="0">
                <a:effectLst/>
                <a:latin typeface="Arial" panose="020B0604020202020204" pitchFamily="34" charset="0"/>
              </a:rPr>
              <a:t>FVIII</a:t>
            </a:r>
            <a:r>
              <a:rPr lang="es-US" b="0" i="0" u="none" strike="noStrike" kern="1200" dirty="0">
                <a:effectLst/>
                <a:latin typeface="Arial" panose="020B0604020202020204" pitchFamily="34" charset="0"/>
              </a:rPr>
              <a:t>.</a:t>
            </a:r>
            <a:endParaRPr lang="es-US" b="0" i="0" u="none" strike="noStrike" dirty="0">
              <a:effectLst/>
              <a:latin typeface="Arial" panose="020B0604020202020204" pitchFamily="34" charset="0"/>
            </a:endParaRPr>
          </a:p>
          <a:p>
            <a:pPr marL="0" indent="0" algn="l" rtl="0" eaLnBrk="1" fontAlgn="ctr" latinLnBrk="0" hangingPunct="1">
              <a:spcBef>
                <a:spcPts val="0"/>
              </a:spcBef>
              <a:spcAft>
                <a:spcPts val="300"/>
              </a:spcAft>
              <a:buNone/>
            </a:pPr>
            <a:endParaRPr lang="es-US" sz="1050" b="1" i="0" u="none" strike="noStrike" kern="1200" dirty="0">
              <a:effectLst/>
              <a:latin typeface="Arial" panose="020B0604020202020204" pitchFamily="34" charset="0"/>
            </a:endParaRPr>
          </a:p>
          <a:p>
            <a:pPr marL="0" indent="0" fontAlgn="ctr">
              <a:spcBef>
                <a:spcPts val="0"/>
              </a:spcBef>
              <a:spcAft>
                <a:spcPts val="300"/>
              </a:spcAft>
              <a:buNone/>
            </a:pPr>
            <a:r>
              <a:rPr lang="es-US" b="1" dirty="0">
                <a:solidFill>
                  <a:schemeClr val="accent1"/>
                </a:solidFill>
                <a:latin typeface="Arial" panose="020B0604020202020204" pitchFamily="34" charset="0"/>
              </a:rPr>
              <a:t>¿Cómo manejar a pacientes refractarios a la ITI o que no la han recibido previamente? </a:t>
            </a:r>
          </a:p>
          <a:p>
            <a:pPr fontAlgn="ctr">
              <a:spcBef>
                <a:spcPts val="0"/>
              </a:spcBef>
            </a:pPr>
            <a:r>
              <a:rPr lang="es-US" i="0" u="none" strike="noStrike" kern="1200" dirty="0">
                <a:effectLst/>
                <a:latin typeface="Arial" panose="020B0604020202020204" pitchFamily="34" charset="0"/>
              </a:rPr>
              <a:t>Se recomienda la profilaxis con </a:t>
            </a:r>
            <a:r>
              <a:rPr lang="es-US" b="1" i="0" u="none" strike="noStrike" kern="1200" dirty="0">
                <a:effectLst/>
                <a:latin typeface="Arial" panose="020B0604020202020204" pitchFamily="34" charset="0"/>
              </a:rPr>
              <a:t>emicizumab</a:t>
            </a:r>
            <a:r>
              <a:rPr lang="es-US" dirty="0">
                <a:latin typeface="Arial" panose="020B0604020202020204" pitchFamily="34" charset="0"/>
              </a:rPr>
              <a:t>, por sobre el </a:t>
            </a:r>
            <a:r>
              <a:rPr lang="es-US" b="0" i="0" u="none" strike="noStrike" kern="1200" dirty="0">
                <a:effectLst/>
                <a:latin typeface="Arial" panose="020B0604020202020204" pitchFamily="34" charset="0"/>
              </a:rPr>
              <a:t>rFVIIa.</a:t>
            </a:r>
            <a:endParaRPr lang="es-US" b="0" i="0" u="none" strike="noStrike" dirty="0">
              <a:effectLst/>
              <a:latin typeface="Arial" panose="020B0604020202020204" pitchFamily="34" charset="0"/>
            </a:endParaRPr>
          </a:p>
          <a:p>
            <a:pPr marL="0" indent="0" algn="l" rtl="0" eaLnBrk="1" fontAlgn="ctr" latinLnBrk="0" hangingPunct="1">
              <a:spcBef>
                <a:spcPts val="0"/>
              </a:spcBef>
              <a:spcAft>
                <a:spcPts val="300"/>
              </a:spcAft>
              <a:buNone/>
            </a:pPr>
            <a:endParaRPr lang="es-US" sz="1050" b="1" i="0" u="none" strike="noStrike" kern="1200" dirty="0">
              <a:effectLst/>
              <a:latin typeface="Arial" panose="020B0604020202020204" pitchFamily="34" charset="0"/>
            </a:endParaRPr>
          </a:p>
          <a:p>
            <a:pPr marL="0" indent="0" fontAlgn="ctr">
              <a:spcBef>
                <a:spcPts val="0"/>
              </a:spcBef>
              <a:spcAft>
                <a:spcPts val="300"/>
              </a:spcAft>
              <a:buNone/>
            </a:pPr>
            <a:r>
              <a:rPr lang="es-US" b="1" dirty="0">
                <a:solidFill>
                  <a:schemeClr val="accent1"/>
                </a:solidFill>
                <a:latin typeface="Arial" panose="020B0604020202020204" pitchFamily="34" charset="0"/>
              </a:rPr>
              <a:t>¿Puede retrasarse o evitarse la ITI?</a:t>
            </a:r>
          </a:p>
          <a:p>
            <a:pPr fontAlgn="ctr">
              <a:spcBef>
                <a:spcPts val="0"/>
              </a:spcBef>
            </a:pPr>
            <a:r>
              <a:rPr lang="es-US" b="0" i="0" u="none" strike="noStrike" kern="1200" dirty="0">
                <a:effectLst/>
                <a:latin typeface="Arial" panose="020B0604020202020204" pitchFamily="34" charset="0"/>
              </a:rPr>
              <a:t>Se desconoce si la ITI pudiera retrasarse o evitarse.</a:t>
            </a:r>
            <a:endParaRPr lang="es-US" b="0" i="0" u="none" strike="noStrike" dirty="0">
              <a:effectLst/>
              <a:latin typeface="Arial" panose="020B0604020202020204" pitchFamily="34" charset="0"/>
            </a:endParaRPr>
          </a:p>
        </p:txBody>
      </p:sp>
      <p:sp>
        <p:nvSpPr>
          <p:cNvPr id="3" name="Text Placeholder 2">
            <a:extLst>
              <a:ext uri="{FF2B5EF4-FFF2-40B4-BE49-F238E27FC236}">
                <a16:creationId xmlns:a16="http://schemas.microsoft.com/office/drawing/2014/main" id="{B67305D1-7952-4912-BAEA-933342A95272}"/>
              </a:ext>
            </a:extLst>
          </p:cNvPr>
          <p:cNvSpPr>
            <a:spLocks noGrp="1"/>
          </p:cNvSpPr>
          <p:nvPr>
            <p:ph type="body" sz="quarter" idx="13"/>
          </p:nvPr>
        </p:nvSpPr>
        <p:spPr>
          <a:xfrm>
            <a:off x="838201" y="6269170"/>
            <a:ext cx="9925050" cy="365125"/>
          </a:xfrm>
        </p:spPr>
        <p:txBody>
          <a:bodyPr/>
          <a:lstStyle/>
          <a:p>
            <a:r>
              <a:rPr lang="es-US" sz="900" dirty="0"/>
              <a:t>*El </a:t>
            </a:r>
            <a:r>
              <a:rPr lang="es-US" sz="900" dirty="0" err="1"/>
              <a:t>CCPa</a:t>
            </a:r>
            <a:r>
              <a:rPr lang="es-US" sz="900" dirty="0"/>
              <a:t> debería evitarse en quienes reciben profilaxis con emicizumab, a fin de prevenir microangiopatía trombótica.</a:t>
            </a:r>
          </a:p>
          <a:p>
            <a:r>
              <a:rPr lang="es-US" sz="900" dirty="0"/>
              <a:t>AR, alta respuesta; BR baja respuesta; CCPa, concentrado de complejo protrombínico activado; ITI, inducción de la inmunotolerancia</a:t>
            </a:r>
          </a:p>
        </p:txBody>
      </p:sp>
      <p:sp>
        <p:nvSpPr>
          <p:cNvPr id="8" name="Donut 6">
            <a:extLst>
              <a:ext uri="{FF2B5EF4-FFF2-40B4-BE49-F238E27FC236}">
                <a16:creationId xmlns:a16="http://schemas.microsoft.com/office/drawing/2014/main" id="{699A978A-8C41-4B14-89CB-31455EEE3C04}"/>
              </a:ext>
            </a:extLst>
          </p:cNvPr>
          <p:cNvSpPr/>
          <p:nvPr/>
        </p:nvSpPr>
        <p:spPr>
          <a:xfrm>
            <a:off x="838201" y="4450814"/>
            <a:ext cx="10515599" cy="89038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tx1"/>
              </a:solidFill>
            </a:endParaRPr>
          </a:p>
        </p:txBody>
      </p:sp>
      <p:sp>
        <p:nvSpPr>
          <p:cNvPr id="6" name="Donut 6">
            <a:extLst>
              <a:ext uri="{FF2B5EF4-FFF2-40B4-BE49-F238E27FC236}">
                <a16:creationId xmlns:a16="http://schemas.microsoft.com/office/drawing/2014/main" id="{1855E1B2-7EB8-4C56-B277-936AC462A95D}"/>
              </a:ext>
            </a:extLst>
          </p:cNvPr>
          <p:cNvSpPr/>
          <p:nvPr/>
        </p:nvSpPr>
        <p:spPr>
          <a:xfrm>
            <a:off x="838199" y="3989955"/>
            <a:ext cx="10515599" cy="365125"/>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tx1"/>
              </a:solidFill>
            </a:endParaRPr>
          </a:p>
        </p:txBody>
      </p:sp>
    </p:spTree>
    <p:extLst>
      <p:ext uri="{BB962C8B-B14F-4D97-AF65-F5344CB8AC3E}">
        <p14:creationId xmlns:p14="http://schemas.microsoft.com/office/powerpoint/2010/main" val="400824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C8515-D921-4FDF-BF0C-7EABB1AD5C95}"/>
              </a:ext>
            </a:extLst>
          </p:cNvPr>
          <p:cNvSpPr>
            <a:spLocks noGrp="1"/>
          </p:cNvSpPr>
          <p:nvPr>
            <p:ph type="title"/>
          </p:nvPr>
        </p:nvSpPr>
        <p:spPr>
          <a:xfrm>
            <a:off x="838201" y="136524"/>
            <a:ext cx="10515599" cy="1090079"/>
          </a:xfrm>
        </p:spPr>
        <p:txBody>
          <a:bodyPr>
            <a:normAutofit/>
          </a:bodyPr>
          <a:lstStyle/>
          <a:p>
            <a:r>
              <a:rPr lang="es-US" altLang="en-US" b="1" dirty="0">
                <a:solidFill>
                  <a:srgbClr val="000000"/>
                </a:solidFill>
              </a:rPr>
              <a:t>Tratamiento de hemorragias y </a:t>
            </a:r>
            <a:r>
              <a:rPr lang="es-US" altLang="en-US" dirty="0">
                <a:solidFill>
                  <a:srgbClr val="000000"/>
                </a:solidFill>
              </a:rPr>
              <a:t>e</a:t>
            </a:r>
            <a:r>
              <a:rPr lang="es-US" altLang="en-US" b="1" dirty="0">
                <a:solidFill>
                  <a:srgbClr val="000000"/>
                </a:solidFill>
              </a:rPr>
              <a:t>micizumab</a:t>
            </a:r>
            <a:endParaRPr lang="es-US" b="0" dirty="0"/>
          </a:p>
        </p:txBody>
      </p:sp>
      <p:sp>
        <p:nvSpPr>
          <p:cNvPr id="3" name="Content Placeholder 2">
            <a:extLst>
              <a:ext uri="{FF2B5EF4-FFF2-40B4-BE49-F238E27FC236}">
                <a16:creationId xmlns:a16="http://schemas.microsoft.com/office/drawing/2014/main" id="{B818BCB9-B0D7-485E-8EB9-019DF71F5F55}"/>
              </a:ext>
            </a:extLst>
          </p:cNvPr>
          <p:cNvSpPr>
            <a:spLocks noGrp="1"/>
          </p:cNvSpPr>
          <p:nvPr>
            <p:ph idx="1"/>
          </p:nvPr>
        </p:nvSpPr>
        <p:spPr>
          <a:xfrm>
            <a:off x="838201" y="1139037"/>
            <a:ext cx="10515600" cy="3632200"/>
          </a:xfrm>
        </p:spPr>
        <p:txBody>
          <a:bodyPr>
            <a:noAutofit/>
          </a:bodyPr>
          <a:lstStyle/>
          <a:p>
            <a:pPr marL="0" indent="0" algn="l" rtl="0" eaLnBrk="1" fontAlgn="t" latinLnBrk="0" hangingPunct="1">
              <a:lnSpc>
                <a:spcPct val="110000"/>
              </a:lnSpc>
              <a:spcBef>
                <a:spcPts val="0"/>
              </a:spcBef>
              <a:spcAft>
                <a:spcPts val="0"/>
              </a:spcAft>
              <a:buNone/>
            </a:pPr>
            <a:r>
              <a:rPr lang="es-US" b="1" i="0" u="none" strike="noStrike" kern="1200" dirty="0">
                <a:solidFill>
                  <a:srgbClr val="008BB0"/>
                </a:solidFill>
                <a:effectLst/>
                <a:latin typeface="Arial" panose="020B0604020202020204" pitchFamily="34" charset="0"/>
              </a:rPr>
              <a:t>Recomendación 8.3.17</a:t>
            </a:r>
            <a:endParaRPr lang="es-US" b="0" i="0" u="none" strike="noStrike"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r>
              <a:rPr lang="es-US" b="0" i="0" u="none" strike="noStrike" kern="1200" baseline="0" dirty="0">
                <a:solidFill>
                  <a:srgbClr val="000000"/>
                </a:solidFill>
                <a:effectLst/>
                <a:latin typeface="Arial" panose="020B0604020202020204" pitchFamily="34" charset="0"/>
              </a:rPr>
              <a:t>Para pacientes con hemofilia A e </a:t>
            </a:r>
            <a:r>
              <a:rPr lang="es-US" b="1" i="0" u="none" strike="noStrike" kern="1200" baseline="0" dirty="0">
                <a:solidFill>
                  <a:srgbClr val="000000"/>
                </a:solidFill>
                <a:effectLst/>
                <a:latin typeface="Arial" panose="020B0604020202020204" pitchFamily="34" charset="0"/>
              </a:rPr>
              <a:t>inhibidores persistentes </a:t>
            </a:r>
            <a:r>
              <a:rPr lang="es-US" dirty="0">
                <a:solidFill>
                  <a:srgbClr val="000000"/>
                </a:solidFill>
                <a:latin typeface="Arial" panose="020B0604020202020204" pitchFamily="34" charset="0"/>
              </a:rPr>
              <a:t>en quienes no funcionó la terapia de inducción de la inmunotolerancia </a:t>
            </a:r>
            <a:r>
              <a:rPr lang="es-US" b="0" i="0" u="none" strike="noStrike" kern="1200" baseline="0" dirty="0">
                <a:solidFill>
                  <a:srgbClr val="000000"/>
                </a:solidFill>
                <a:effectLst/>
                <a:latin typeface="Arial" panose="020B0604020202020204" pitchFamily="34" charset="0"/>
              </a:rPr>
              <a:t>(ITI) o que nunca se han sometido a ella, la FMH recomienda </a:t>
            </a:r>
            <a:r>
              <a:rPr lang="es-US" b="1" i="0" u="none" strike="noStrike" kern="1200" baseline="0" dirty="0">
                <a:solidFill>
                  <a:srgbClr val="000000"/>
                </a:solidFill>
                <a:effectLst/>
                <a:latin typeface="Arial" panose="020B0604020202020204" pitchFamily="34" charset="0"/>
              </a:rPr>
              <a:t>profilaxis con emicizumab</a:t>
            </a:r>
            <a:r>
              <a:rPr lang="es-US" dirty="0">
                <a:solidFill>
                  <a:srgbClr val="000000"/>
                </a:solidFill>
                <a:latin typeface="Arial" panose="020B0604020202020204" pitchFamily="34" charset="0"/>
              </a:rPr>
              <a:t> por sobre la profilaxis con agentes de desvío</a:t>
            </a:r>
            <a:r>
              <a:rPr lang="es-US" b="0" i="0" u="none" strike="noStrike" kern="1200" baseline="0" dirty="0">
                <a:solidFill>
                  <a:srgbClr val="000000"/>
                </a:solidFill>
                <a:effectLst/>
                <a:latin typeface="Arial" panose="020B0604020202020204" pitchFamily="34" charset="0"/>
              </a:rPr>
              <a:t> (rFVIIa o CCPa), </a:t>
            </a:r>
            <a:r>
              <a:rPr lang="es-US" dirty="0">
                <a:solidFill>
                  <a:srgbClr val="000000"/>
                </a:solidFill>
                <a:latin typeface="Arial" panose="020B0604020202020204" pitchFamily="34" charset="0"/>
              </a:rPr>
              <a:t>dado que el</a:t>
            </a:r>
            <a:r>
              <a:rPr lang="es-US" b="0" i="0" u="none" strike="noStrike" kern="1200" baseline="0" dirty="0">
                <a:solidFill>
                  <a:srgbClr val="000000"/>
                </a:solidFill>
                <a:effectLst/>
                <a:latin typeface="Arial" panose="020B0604020202020204" pitchFamily="34" charset="0"/>
              </a:rPr>
              <a:t> emicizumab es más eficaz para prevenir hemorragias y es más fácil de usar, ya que se administra semanalmente y por vía subcutánea.</a:t>
            </a:r>
            <a:endParaRPr lang="es-US" b="0" i="0" u="none" strike="noStrike"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endParaRPr lang="es-US" b="1" i="0" u="none" strike="noStrike" kern="1200" dirty="0">
              <a:solidFill>
                <a:srgbClr val="008BB0"/>
              </a:solidFill>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r>
              <a:rPr lang="es-US" b="1" i="0" u="none" strike="noStrike" kern="1200" dirty="0">
                <a:solidFill>
                  <a:srgbClr val="008BB0"/>
                </a:solidFill>
                <a:effectLst/>
                <a:latin typeface="Arial" panose="020B0604020202020204" pitchFamily="34" charset="0"/>
              </a:rPr>
              <a:t>Recomendación 8.4.10</a:t>
            </a:r>
            <a:endParaRPr lang="es-US" b="0" i="0" u="none" strike="noStrike"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r>
              <a:rPr lang="es-US" b="0" i="0" u="none" strike="noStrike" kern="1200" baseline="0" dirty="0">
                <a:solidFill>
                  <a:srgbClr val="000000"/>
                </a:solidFill>
                <a:effectLst/>
                <a:latin typeface="Arial" panose="020B0604020202020204" pitchFamily="34" charset="0"/>
              </a:rPr>
              <a:t>Para pacientes con hemofilia B e inhibidores, la FMH no puede hacer una recomendación sobre el uso de la inducción de la inmunotolerancia debido a que la experiencia con la </a:t>
            </a:r>
            <a:r>
              <a:rPr lang="es-US" b="1" i="0" u="none" strike="noStrike" kern="1200" baseline="0" dirty="0">
                <a:solidFill>
                  <a:srgbClr val="000000"/>
                </a:solidFill>
                <a:effectLst/>
                <a:latin typeface="Arial" panose="020B0604020202020204" pitchFamily="34" charset="0"/>
              </a:rPr>
              <a:t>ITI en la hemofilia B es limitada.</a:t>
            </a:r>
            <a:r>
              <a:rPr lang="es-US" b="0" i="0" u="none" strike="noStrike" kern="1200" baseline="0" dirty="0">
                <a:solidFill>
                  <a:srgbClr val="000000"/>
                </a:solidFill>
                <a:effectLst/>
                <a:latin typeface="Arial" panose="020B0604020202020204" pitchFamily="34" charset="0"/>
              </a:rPr>
              <a:t> </a:t>
            </a:r>
            <a:endParaRPr lang="es-US" b="0" i="0" u="none" strike="noStrike" dirty="0">
              <a:effectLst/>
              <a:latin typeface="Arial" panose="020B0604020202020204" pitchFamily="34" charset="0"/>
            </a:endParaRPr>
          </a:p>
        </p:txBody>
      </p:sp>
      <p:sp>
        <p:nvSpPr>
          <p:cNvPr id="4" name="Text Placeholder 3">
            <a:extLst>
              <a:ext uri="{FF2B5EF4-FFF2-40B4-BE49-F238E27FC236}">
                <a16:creationId xmlns:a16="http://schemas.microsoft.com/office/drawing/2014/main" id="{2B1B254B-5908-44F1-A3FE-B369ED6379F7}"/>
              </a:ext>
            </a:extLst>
          </p:cNvPr>
          <p:cNvSpPr>
            <a:spLocks noGrp="1"/>
          </p:cNvSpPr>
          <p:nvPr>
            <p:ph type="body" sz="quarter" idx="13"/>
          </p:nvPr>
        </p:nvSpPr>
        <p:spPr>
          <a:xfrm>
            <a:off x="838201" y="6356351"/>
            <a:ext cx="9925050" cy="365125"/>
          </a:xfrm>
        </p:spPr>
        <p:txBody>
          <a:bodyPr/>
          <a:lstStyle/>
          <a:p>
            <a:r>
              <a:rPr lang="es-US" dirty="0"/>
              <a:t>CCPa, concentrado de complejo protrombínico activado; </a:t>
            </a:r>
            <a:r>
              <a:rPr lang="es-US" sz="900" dirty="0"/>
              <a:t>ITI, inducción de la inmunotolerancia</a:t>
            </a:r>
          </a:p>
        </p:txBody>
      </p:sp>
      <p:sp>
        <p:nvSpPr>
          <p:cNvPr id="5" name="Donut 6">
            <a:extLst>
              <a:ext uri="{FF2B5EF4-FFF2-40B4-BE49-F238E27FC236}">
                <a16:creationId xmlns:a16="http://schemas.microsoft.com/office/drawing/2014/main" id="{2143A937-B380-4885-A5DB-6751260B63ED}"/>
              </a:ext>
            </a:extLst>
          </p:cNvPr>
          <p:cNvSpPr/>
          <p:nvPr/>
        </p:nvSpPr>
        <p:spPr>
          <a:xfrm>
            <a:off x="838199" y="5028414"/>
            <a:ext cx="9677401" cy="1435885"/>
          </a:xfrm>
          <a:prstGeom prst="roundRect">
            <a:avLst/>
          </a:prstGeom>
          <a:solidFill>
            <a:schemeClr val="bg1"/>
          </a:solidFill>
          <a:ln w="28575">
            <a:solidFill>
              <a:srgbClr val="008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rtl="0" eaLnBrk="1" fontAlgn="t" latinLnBrk="0" hangingPunct="1">
              <a:spcBef>
                <a:spcPts val="600"/>
              </a:spcBef>
              <a:spcAft>
                <a:spcPts val="0"/>
              </a:spcAft>
              <a:buNone/>
            </a:pPr>
            <a:r>
              <a:rPr lang="es-US" sz="1800" b="1" i="0" u="none" strike="noStrike" kern="1200" baseline="0" dirty="0">
                <a:solidFill>
                  <a:srgbClr val="008BB0"/>
                </a:solidFill>
                <a:effectLst/>
                <a:latin typeface="Arial" panose="020B0604020202020204" pitchFamily="34" charset="0"/>
              </a:rPr>
              <a:t>OBSERVACIÓN: </a:t>
            </a:r>
            <a:r>
              <a:rPr lang="es-US" dirty="0">
                <a:solidFill>
                  <a:srgbClr val="000000"/>
                </a:solidFill>
                <a:latin typeface="Arial" panose="020B0604020202020204" pitchFamily="34" charset="0"/>
              </a:rPr>
              <a:t>En pacientes con hemofilia B e inhibidores en quienes se intenta la </a:t>
            </a:r>
            <a:r>
              <a:rPr lang="es-US" sz="1800" b="0" i="0" u="none" strike="noStrike" kern="1200" baseline="0" dirty="0">
                <a:solidFill>
                  <a:srgbClr val="000000"/>
                </a:solidFill>
                <a:effectLst/>
                <a:latin typeface="Arial" panose="020B0604020202020204" pitchFamily="34" charset="0"/>
              </a:rPr>
              <a:t>ITI deberían seguirse protocolos de reemplazo de factor con dosis elevadas, similares a los recomendados para la hemofilia A, considerando de manera importante el uso de la inmunosupresión. Debe señalarse que el riesgo de síndrome nefrótico puede incrementarse con la ITI de dosis altas.</a:t>
            </a:r>
            <a:endParaRPr lang="es-US" sz="1800" b="0" i="0" u="none" strike="noStrike" dirty="0">
              <a:effectLst/>
              <a:latin typeface="Arial" panose="020B0604020202020204" pitchFamily="34" charset="0"/>
            </a:endParaRPr>
          </a:p>
        </p:txBody>
      </p:sp>
    </p:spTree>
    <p:extLst>
      <p:ext uri="{BB962C8B-B14F-4D97-AF65-F5344CB8AC3E}">
        <p14:creationId xmlns:p14="http://schemas.microsoft.com/office/powerpoint/2010/main" val="4197414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232B83B-47B6-DC45-8FE5-1EAD52E54911}"/>
              </a:ext>
            </a:extLst>
          </p:cNvPr>
          <p:cNvGraphicFramePr>
            <a:graphicFrameLocks noGrp="1"/>
          </p:cNvGraphicFramePr>
          <p:nvPr>
            <p:extLst>
              <p:ext uri="{D42A27DB-BD31-4B8C-83A1-F6EECF244321}">
                <p14:modId xmlns:p14="http://schemas.microsoft.com/office/powerpoint/2010/main" val="3526633520"/>
              </p:ext>
            </p:extLst>
          </p:nvPr>
        </p:nvGraphicFramePr>
        <p:xfrm>
          <a:off x="728737" y="1280777"/>
          <a:ext cx="10798036" cy="2831790"/>
        </p:xfrm>
        <a:graphic>
          <a:graphicData uri="http://schemas.openxmlformats.org/drawingml/2006/table">
            <a:tbl>
              <a:tblPr firstRow="1" firstCol="1" bandRow="1">
                <a:tableStyleId>{5C22544A-7EE6-4342-B048-85BDC9FD1C3A}</a:tableStyleId>
              </a:tblPr>
              <a:tblGrid>
                <a:gridCol w="1477750">
                  <a:extLst>
                    <a:ext uri="{9D8B030D-6E8A-4147-A177-3AD203B41FA5}">
                      <a16:colId xmlns:a16="http://schemas.microsoft.com/office/drawing/2014/main" val="115417114"/>
                    </a:ext>
                  </a:extLst>
                </a:gridCol>
                <a:gridCol w="4124739">
                  <a:extLst>
                    <a:ext uri="{9D8B030D-6E8A-4147-A177-3AD203B41FA5}">
                      <a16:colId xmlns:a16="http://schemas.microsoft.com/office/drawing/2014/main" val="3609347040"/>
                    </a:ext>
                  </a:extLst>
                </a:gridCol>
                <a:gridCol w="5195547">
                  <a:extLst>
                    <a:ext uri="{9D8B030D-6E8A-4147-A177-3AD203B41FA5}">
                      <a16:colId xmlns:a16="http://schemas.microsoft.com/office/drawing/2014/main" val="2428270787"/>
                    </a:ext>
                  </a:extLst>
                </a:gridCol>
              </a:tblGrid>
              <a:tr h="776145">
                <a:tc gridSpan="3">
                  <a:txBody>
                    <a:bodyPr/>
                    <a:lstStyle/>
                    <a:p>
                      <a:pPr marL="0" marR="0" algn="l">
                        <a:lnSpc>
                          <a:spcPct val="90000"/>
                        </a:lnSpc>
                        <a:spcBef>
                          <a:spcPts val="0"/>
                        </a:spcBef>
                        <a:spcAft>
                          <a:spcPts val="0"/>
                        </a:spcAft>
                      </a:pPr>
                      <a:r>
                        <a:rPr lang="es-US" sz="2000" b="1" noProof="0" dirty="0">
                          <a:solidFill>
                            <a:schemeClr val="tx1"/>
                          </a:solidFill>
                          <a:effectLst/>
                          <a:latin typeface="+mn-lt"/>
                        </a:rPr>
                        <a:t>Pacientes con hemofilia A con inhibidores que reciben profilaxis con emicizumab</a:t>
                      </a:r>
                    </a:p>
                    <a:p>
                      <a:pPr marL="0" marR="0" algn="l">
                        <a:lnSpc>
                          <a:spcPct val="90000"/>
                        </a:lnSpc>
                        <a:spcBef>
                          <a:spcPts val="0"/>
                        </a:spcBef>
                        <a:spcAft>
                          <a:spcPts val="0"/>
                        </a:spcAft>
                      </a:pPr>
                      <a:r>
                        <a:rPr lang="es-US" sz="2000" b="1" noProof="0" dirty="0">
                          <a:solidFill>
                            <a:schemeClr val="tx1"/>
                          </a:solidFill>
                          <a:effectLst/>
                          <a:latin typeface="+mn-lt"/>
                        </a:rPr>
                        <a:t>     </a:t>
                      </a:r>
                    </a:p>
                  </a:txBody>
                  <a:tcPr marL="85005" marR="85005" marT="0" marB="31785"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2141932"/>
                  </a:ext>
                </a:extLst>
              </a:tr>
              <a:tr h="636496">
                <a:tc>
                  <a:txBody>
                    <a:bodyPr/>
                    <a:lstStyle/>
                    <a:p>
                      <a:pPr marL="0" marR="0" algn="l">
                        <a:lnSpc>
                          <a:spcPct val="90000"/>
                        </a:lnSpc>
                        <a:spcBef>
                          <a:spcPts val="0"/>
                        </a:spcBef>
                        <a:spcAft>
                          <a:spcPts val="0"/>
                        </a:spcAft>
                      </a:pPr>
                      <a:endParaRPr lang="es-US" sz="2000" noProof="0" dirty="0">
                        <a:solidFill>
                          <a:schemeClr val="tx1"/>
                        </a:solidFill>
                        <a:effectLst/>
                        <a:latin typeface="Times New Roman" panose="02020603050405020304" pitchFamily="18" charset="0"/>
                        <a:ea typeface="Times New Roman" panose="02020603050405020304" pitchFamily="18" charset="0"/>
                      </a:endParaRPr>
                    </a:p>
                  </a:txBody>
                  <a:tcPr marL="85005" marR="85005" marT="31785" marB="3178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90000"/>
                        </a:lnSpc>
                        <a:spcBef>
                          <a:spcPts val="0"/>
                        </a:spcBef>
                        <a:spcAft>
                          <a:spcPts val="0"/>
                        </a:spcAft>
                      </a:pPr>
                      <a:r>
                        <a:rPr lang="es-US" sz="2000" b="1" noProof="0" dirty="0">
                          <a:solidFill>
                            <a:schemeClr val="tx1"/>
                          </a:solidFill>
                          <a:effectLst/>
                        </a:rPr>
                        <a:t>Inhibidores de baja respuesta</a:t>
                      </a:r>
                      <a:endParaRPr lang="es-US" sz="2000" b="1" noProof="0" dirty="0">
                        <a:solidFill>
                          <a:schemeClr val="tx1"/>
                        </a:solidFill>
                        <a:effectLst/>
                        <a:latin typeface="Times New Roman" panose="02020603050405020304" pitchFamily="18" charset="0"/>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90000"/>
                        </a:lnSpc>
                        <a:spcBef>
                          <a:spcPts val="0"/>
                        </a:spcBef>
                        <a:spcAft>
                          <a:spcPts val="0"/>
                        </a:spcAft>
                      </a:pPr>
                      <a:r>
                        <a:rPr lang="es-US" sz="2000" b="1" noProof="0" dirty="0">
                          <a:solidFill>
                            <a:schemeClr val="tx1"/>
                          </a:solidFill>
                          <a:effectLst/>
                        </a:rPr>
                        <a:t>Inhibidores de alta respuesta</a:t>
                      </a:r>
                      <a:endParaRPr lang="es-US" sz="2000" b="1" noProof="0" dirty="0">
                        <a:solidFill>
                          <a:schemeClr val="tx1"/>
                        </a:solidFill>
                        <a:effectLst/>
                        <a:latin typeface="Times New Roman" panose="02020603050405020304" pitchFamily="18" charset="0"/>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6389649"/>
                  </a:ext>
                </a:extLst>
              </a:tr>
              <a:tr h="584581">
                <a:tc>
                  <a:txBody>
                    <a:bodyPr/>
                    <a:lstStyle/>
                    <a:p>
                      <a:pPr marL="0" marR="0" algn="l">
                        <a:lnSpc>
                          <a:spcPct val="90000"/>
                        </a:lnSpc>
                        <a:spcBef>
                          <a:spcPts val="0"/>
                        </a:spcBef>
                        <a:spcAft>
                          <a:spcPts val="0"/>
                        </a:spcAft>
                      </a:pPr>
                      <a:r>
                        <a:rPr lang="es-US" sz="2000" noProof="0" dirty="0">
                          <a:solidFill>
                            <a:srgbClr val="008BB0"/>
                          </a:solidFill>
                          <a:effectLst/>
                          <a:latin typeface="+mj-lt"/>
                        </a:rPr>
                        <a:t>Agente</a:t>
                      </a:r>
                      <a:endParaRPr lang="es-US" sz="2000" noProof="0" dirty="0">
                        <a:solidFill>
                          <a:srgbClr val="008BB0"/>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90000"/>
                        </a:lnSpc>
                        <a:spcBef>
                          <a:spcPts val="0"/>
                        </a:spcBef>
                        <a:spcAft>
                          <a:spcPts val="0"/>
                        </a:spcAft>
                      </a:pPr>
                      <a:r>
                        <a:rPr lang="es-US" sz="2000" b="1" noProof="0" dirty="0">
                          <a:solidFill>
                            <a:schemeClr val="tx1"/>
                          </a:solidFill>
                          <a:effectLst/>
                          <a:latin typeface="+mn-lt"/>
                        </a:rPr>
                        <a:t>FVIII</a:t>
                      </a:r>
                      <a:endParaRPr lang="es-US" sz="2000" b="1" noProof="0" dirty="0">
                        <a:solidFill>
                          <a:schemeClr val="tx1"/>
                        </a:solidFill>
                        <a:effectLst/>
                        <a:latin typeface="+mn-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90000"/>
                        </a:lnSpc>
                        <a:spcBef>
                          <a:spcPts val="0"/>
                        </a:spcBef>
                        <a:spcAft>
                          <a:spcPts val="0"/>
                        </a:spcAft>
                      </a:pPr>
                      <a:r>
                        <a:rPr lang="es-US" sz="2000" b="0" noProof="0" dirty="0">
                          <a:solidFill>
                            <a:schemeClr val="tx1"/>
                          </a:solidFill>
                          <a:effectLst/>
                          <a:latin typeface="+mn-lt"/>
                        </a:rPr>
                        <a:t>Se prefiere el </a:t>
                      </a:r>
                      <a:r>
                        <a:rPr lang="es-US" sz="2000" b="1" noProof="0" dirty="0">
                          <a:solidFill>
                            <a:schemeClr val="tx1"/>
                          </a:solidFill>
                          <a:effectLst/>
                          <a:latin typeface="+mn-lt"/>
                        </a:rPr>
                        <a:t>rFVIIa</a:t>
                      </a:r>
                      <a:r>
                        <a:rPr lang="es-US" sz="2000" noProof="0" dirty="0">
                          <a:solidFill>
                            <a:schemeClr val="tx1"/>
                          </a:solidFill>
                          <a:effectLst/>
                          <a:latin typeface="+mj-lt"/>
                        </a:rPr>
                        <a:t> por sobre el CCPa debido al riesgo de MAT</a:t>
                      </a:r>
                      <a:r>
                        <a:rPr lang="es-US" sz="2000" baseline="30000" noProof="0" dirty="0">
                          <a:solidFill>
                            <a:schemeClr val="tx1"/>
                          </a:solidFill>
                          <a:effectLst/>
                          <a:latin typeface="+mj-lt"/>
                        </a:rPr>
                        <a:t>*</a:t>
                      </a:r>
                      <a:endParaRPr lang="es-US" sz="2000" noProof="0"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29278766"/>
                  </a:ext>
                </a:extLst>
              </a:tr>
              <a:tr h="806939">
                <a:tc>
                  <a:txBody>
                    <a:bodyPr/>
                    <a:lstStyle/>
                    <a:p>
                      <a:pPr marL="0" marR="0" algn="l">
                        <a:lnSpc>
                          <a:spcPct val="90000"/>
                        </a:lnSpc>
                        <a:spcBef>
                          <a:spcPts val="0"/>
                        </a:spcBef>
                        <a:spcAft>
                          <a:spcPts val="0"/>
                        </a:spcAft>
                      </a:pPr>
                      <a:r>
                        <a:rPr lang="es-US" sz="2000" noProof="0" dirty="0">
                          <a:solidFill>
                            <a:srgbClr val="008BB0"/>
                          </a:solidFill>
                          <a:effectLst/>
                          <a:latin typeface="+mj-lt"/>
                        </a:rPr>
                        <a:t>Monitoreo</a:t>
                      </a:r>
                      <a:endParaRPr lang="es-US" sz="2000" noProof="0" dirty="0">
                        <a:solidFill>
                          <a:srgbClr val="008BB0"/>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90000"/>
                        </a:lnSpc>
                        <a:spcBef>
                          <a:spcPts val="0"/>
                        </a:spcBef>
                        <a:spcAft>
                          <a:spcPts val="0"/>
                        </a:spcAft>
                      </a:pPr>
                      <a:r>
                        <a:rPr lang="es-US" sz="2000" noProof="0" dirty="0">
                          <a:solidFill>
                            <a:schemeClr val="tx1"/>
                          </a:solidFill>
                          <a:effectLst/>
                          <a:latin typeface="+mj-lt"/>
                          <a:ea typeface="Times New Roman" panose="02020603050405020304" pitchFamily="18" charset="0"/>
                        </a:rPr>
                        <a:t>Ensayo cromogénico con reactivo bovino (FX bovino en kit reactivo)</a:t>
                      </a: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90000"/>
                        </a:lnSpc>
                        <a:spcBef>
                          <a:spcPts val="0"/>
                        </a:spcBef>
                        <a:spcAft>
                          <a:spcPts val="0"/>
                        </a:spcAft>
                      </a:pPr>
                      <a:r>
                        <a:rPr lang="es-US" sz="2000" noProof="0" dirty="0">
                          <a:solidFill>
                            <a:schemeClr val="tx1"/>
                          </a:solidFill>
                          <a:effectLst/>
                          <a:latin typeface="+mj-lt"/>
                        </a:rPr>
                        <a:t>Tromboelastografía/generación de trombina</a:t>
                      </a: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0201320"/>
                  </a:ext>
                </a:extLst>
              </a:tr>
            </a:tbl>
          </a:graphicData>
        </a:graphic>
      </p:graphicFrame>
      <p:sp>
        <p:nvSpPr>
          <p:cNvPr id="105473" name="Rectangle 2">
            <a:extLst>
              <a:ext uri="{FF2B5EF4-FFF2-40B4-BE49-F238E27FC236}">
                <a16:creationId xmlns:a16="http://schemas.microsoft.com/office/drawing/2014/main" id="{76C90FD1-6CF1-7643-A847-4A782FBC2688}"/>
              </a:ext>
            </a:extLst>
          </p:cNvPr>
          <p:cNvSpPr>
            <a:spLocks noGrp="1" noChangeArrowheads="1"/>
          </p:cNvSpPr>
          <p:nvPr>
            <p:ph type="title"/>
          </p:nvPr>
        </p:nvSpPr>
        <p:spPr/>
        <p:txBody>
          <a:bodyPr/>
          <a:lstStyle/>
          <a:p>
            <a:r>
              <a:rPr lang="en-US" altLang="en-US" dirty="0"/>
              <a:t>      </a:t>
            </a:r>
          </a:p>
        </p:txBody>
      </p:sp>
      <p:sp>
        <p:nvSpPr>
          <p:cNvPr id="15" name="Text Placeholder 14">
            <a:extLst>
              <a:ext uri="{FF2B5EF4-FFF2-40B4-BE49-F238E27FC236}">
                <a16:creationId xmlns:a16="http://schemas.microsoft.com/office/drawing/2014/main" id="{6A156D5A-AEAA-4E70-9719-7F22C255DE63}"/>
              </a:ext>
            </a:extLst>
          </p:cNvPr>
          <p:cNvSpPr>
            <a:spLocks noGrp="1"/>
          </p:cNvSpPr>
          <p:nvPr>
            <p:ph type="body" sz="quarter" idx="13"/>
          </p:nvPr>
        </p:nvSpPr>
        <p:spPr>
          <a:xfrm>
            <a:off x="838198" y="5734877"/>
            <a:ext cx="6775176" cy="897698"/>
          </a:xfrm>
        </p:spPr>
        <p:txBody>
          <a:bodyPr/>
          <a:lstStyle/>
          <a:p>
            <a:r>
              <a:rPr lang="es-US" dirty="0"/>
              <a:t>*MAT es microangiopatía trombótica, que se ha reportado en pacientes que reciben CCPa y emicizumab. </a:t>
            </a:r>
          </a:p>
          <a:p>
            <a:r>
              <a:rPr lang="es-US" dirty="0"/>
              <a:t>Se recomienda un estrecho monitoreo en pacientes con factores de riesgo trombóticos: tromboembolismo venoso previo, obesidad, tabaquismo, infección e inflamación crónicas, y también en quienes reciben rFVIIa y cuyo riesgo pareciera ser bajo.</a:t>
            </a:r>
          </a:p>
          <a:p>
            <a:r>
              <a:rPr lang="es-US" sz="900" dirty="0"/>
              <a:t>CCPa, concentrado de complejo protrombínico activado; rFVIIa, factor VII activado recombinante</a:t>
            </a:r>
            <a:endParaRPr lang="es-US" dirty="0"/>
          </a:p>
          <a:p>
            <a:r>
              <a:rPr lang="es-US" dirty="0"/>
              <a:t>Adamkewicz JI, Haemophilia 2017;23:11-17;  Levy GG, JTH 2019;17:1470-77;  Neufeld EJ, Blood Rev 2015; 29(Suppl 1): S34-41.</a:t>
            </a:r>
          </a:p>
        </p:txBody>
      </p:sp>
      <p:sp>
        <p:nvSpPr>
          <p:cNvPr id="18" name="Title 1">
            <a:extLst>
              <a:ext uri="{FF2B5EF4-FFF2-40B4-BE49-F238E27FC236}">
                <a16:creationId xmlns:a16="http://schemas.microsoft.com/office/drawing/2014/main" id="{9D8F0927-9A9E-4327-9438-91087BAB9A2F}"/>
              </a:ext>
            </a:extLst>
          </p:cNvPr>
          <p:cNvSpPr txBox="1">
            <a:spLocks/>
          </p:cNvSpPr>
          <p:nvPr/>
        </p:nvSpPr>
        <p:spPr>
          <a:xfrm>
            <a:off x="838198" y="225425"/>
            <a:ext cx="10515599" cy="1090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r>
              <a:rPr lang="es-US" altLang="en-US" b="1" dirty="0">
                <a:solidFill>
                  <a:srgbClr val="000000"/>
                </a:solidFill>
              </a:rPr>
              <a:t>Tratamiento de hemorragias y </a:t>
            </a:r>
            <a:r>
              <a:rPr lang="es-US" altLang="en-US" dirty="0">
                <a:solidFill>
                  <a:srgbClr val="000000"/>
                </a:solidFill>
              </a:rPr>
              <a:t>e</a:t>
            </a:r>
            <a:r>
              <a:rPr lang="es-US" altLang="en-US" b="1" dirty="0">
                <a:solidFill>
                  <a:srgbClr val="000000"/>
                </a:solidFill>
              </a:rPr>
              <a:t>micizumab</a:t>
            </a:r>
            <a:endParaRPr lang="en-CA" b="0" dirty="0"/>
          </a:p>
        </p:txBody>
      </p:sp>
      <p:sp>
        <p:nvSpPr>
          <p:cNvPr id="9" name="Donut 6">
            <a:extLst>
              <a:ext uri="{FF2B5EF4-FFF2-40B4-BE49-F238E27FC236}">
                <a16:creationId xmlns:a16="http://schemas.microsoft.com/office/drawing/2014/main" id="{C32025DD-AC93-4368-8B03-2034A5BCE56B}"/>
              </a:ext>
            </a:extLst>
          </p:cNvPr>
          <p:cNvSpPr/>
          <p:nvPr/>
        </p:nvSpPr>
        <p:spPr>
          <a:xfrm>
            <a:off x="6317335" y="2545405"/>
            <a:ext cx="5209437" cy="1646753"/>
          </a:xfrm>
          <a:prstGeom prst="roundRect">
            <a:avLst/>
          </a:prstGeom>
          <a:noFill/>
          <a:ln w="28575">
            <a:solidFill>
              <a:srgbClr val="008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tx1"/>
              </a:solidFill>
            </a:endParaRPr>
          </a:p>
        </p:txBody>
      </p:sp>
    </p:spTree>
    <p:extLst>
      <p:ext uri="{BB962C8B-B14F-4D97-AF65-F5344CB8AC3E}">
        <p14:creationId xmlns:p14="http://schemas.microsoft.com/office/powerpoint/2010/main" val="173424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3CE8B6-5364-4634-8FAB-083F7BC73C40}"/>
              </a:ext>
            </a:extLst>
          </p:cNvPr>
          <p:cNvSpPr>
            <a:spLocks noGrp="1"/>
          </p:cNvSpPr>
          <p:nvPr>
            <p:ph idx="1"/>
          </p:nvPr>
        </p:nvSpPr>
        <p:spPr>
          <a:xfrm>
            <a:off x="838201" y="1133321"/>
            <a:ext cx="10515600" cy="4794251"/>
          </a:xfrm>
        </p:spPr>
        <p:txBody>
          <a:bodyPr>
            <a:normAutofit fontScale="92500" lnSpcReduction="20000"/>
          </a:bodyPr>
          <a:lstStyle/>
          <a:p>
            <a:pPr marL="0" indent="0" algn="l" rtl="0" eaLnBrk="1" fontAlgn="t" latinLnBrk="0" hangingPunct="1">
              <a:lnSpc>
                <a:spcPct val="110000"/>
              </a:lnSpc>
              <a:spcBef>
                <a:spcPts val="0"/>
              </a:spcBef>
              <a:spcAft>
                <a:spcPts val="0"/>
              </a:spcAft>
              <a:buNone/>
            </a:pPr>
            <a:r>
              <a:rPr lang="es-US" sz="2200" b="1" i="0" u="none" strike="noStrike" kern="1200" dirty="0">
                <a:solidFill>
                  <a:srgbClr val="008BB0"/>
                </a:solidFill>
                <a:effectLst/>
                <a:latin typeface="Arial" panose="020B0604020202020204" pitchFamily="34" charset="0"/>
              </a:rPr>
              <a:t>Recomendación 8.3.2</a:t>
            </a:r>
            <a:endParaRPr lang="es-US" sz="2200" b="0" i="0" u="none" strike="noStrike"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r>
              <a:rPr lang="es-US" sz="2200" b="0" i="0" u="none" strike="noStrike" kern="1200" baseline="0" dirty="0">
                <a:solidFill>
                  <a:srgbClr val="000000"/>
                </a:solidFill>
                <a:effectLst/>
                <a:latin typeface="Arial" panose="020B0604020202020204" pitchFamily="34" charset="0"/>
              </a:rPr>
              <a:t>Para pacientes con hemofilia A e inhibidores que presenten hemorragias agudas, la FMH recomienda concentrado de FVIII para quienes tengan inhibidores de baja respuesta, y un agente de desvío [factor </a:t>
            </a:r>
            <a:r>
              <a:rPr lang="es-US" sz="2200" dirty="0">
                <a:solidFill>
                  <a:srgbClr val="000000"/>
                </a:solidFill>
                <a:latin typeface="Arial" panose="020B0604020202020204" pitchFamily="34" charset="0"/>
              </a:rPr>
              <a:t>VII activado recombinante (</a:t>
            </a:r>
            <a:r>
              <a:rPr lang="es-US" sz="2200" b="0" i="0" u="none" strike="noStrike" kern="1200" baseline="0" dirty="0">
                <a:solidFill>
                  <a:srgbClr val="000000"/>
                </a:solidFill>
                <a:effectLst/>
                <a:latin typeface="Arial" panose="020B0604020202020204" pitchFamily="34" charset="0"/>
              </a:rPr>
              <a:t>rFVIIa) o concentrado de complejo protrombínico activado (CCPa)] para quienes tengan inhibidores de alta respuesta.*</a:t>
            </a:r>
            <a:endParaRPr lang="es-US" sz="2200" b="0" i="0" u="none" strike="noStrike"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endParaRPr lang="es-US" sz="2200" b="1" i="0" u="none" strike="noStrike" kern="1200" baseline="0" dirty="0">
              <a:solidFill>
                <a:srgbClr val="008BB0"/>
              </a:solidFill>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r>
              <a:rPr lang="es-US" sz="2200" b="1" i="0" u="none" strike="noStrike" kern="1200" baseline="0" dirty="0">
                <a:solidFill>
                  <a:srgbClr val="008BB0"/>
                </a:solidFill>
                <a:effectLst/>
                <a:latin typeface="Arial" panose="020B0604020202020204" pitchFamily="34" charset="0"/>
              </a:rPr>
              <a:t>OBSERVACIÓN</a:t>
            </a:r>
            <a:r>
              <a:rPr lang="es-US" sz="2200" b="1" i="0" u="none" strike="noStrike" kern="1200" baseline="0" dirty="0">
                <a:solidFill>
                  <a:srgbClr val="1979B5"/>
                </a:solidFill>
                <a:effectLst/>
                <a:latin typeface="Arial" panose="020B0604020202020204" pitchFamily="34" charset="0"/>
              </a:rPr>
              <a:t>: </a:t>
            </a:r>
            <a:r>
              <a:rPr lang="es-US" sz="2200" b="0" i="0" u="none" strike="noStrike" kern="1200" baseline="0" dirty="0">
                <a:solidFill>
                  <a:srgbClr val="000000"/>
                </a:solidFill>
                <a:effectLst/>
                <a:latin typeface="Arial" panose="020B0604020202020204" pitchFamily="34" charset="0"/>
              </a:rPr>
              <a:t>En pacientes que reciban emicizumab y a quienes se administre concentrado de FVIII, la FMH recomienda ensayos cromogénicos de FVIII con reactivo bovino (FX bovino en kit reactivo) para medir</a:t>
            </a:r>
            <a:r>
              <a:rPr lang="es-US" sz="2200" dirty="0">
                <a:solidFill>
                  <a:srgbClr val="000000"/>
                </a:solidFill>
                <a:latin typeface="Arial" panose="020B0604020202020204" pitchFamily="34" charset="0"/>
              </a:rPr>
              <a:t> la actividad plasmática del </a:t>
            </a:r>
            <a:r>
              <a:rPr lang="es-US" sz="2200" b="0" i="0" u="none" strike="noStrike" kern="1200" baseline="0" dirty="0">
                <a:solidFill>
                  <a:srgbClr val="000000"/>
                </a:solidFill>
                <a:effectLst/>
                <a:latin typeface="Arial" panose="020B0604020202020204" pitchFamily="34" charset="0"/>
              </a:rPr>
              <a:t>FVIII:C y los niveles de titulación del inhibidor.</a:t>
            </a:r>
            <a:endParaRPr lang="es-US" sz="2200" b="0" i="0" u="none" strike="noStrike"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endParaRPr lang="es-US" sz="2200" b="1" i="0" u="none" strike="noStrike" kern="1200" dirty="0">
              <a:solidFill>
                <a:srgbClr val="008BB0"/>
              </a:solidFill>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endParaRPr lang="es-US" sz="2200" b="1" i="0" u="none" strike="noStrike" kern="1200" dirty="0">
              <a:solidFill>
                <a:srgbClr val="008BB0"/>
              </a:solidFill>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r>
              <a:rPr lang="es-US" sz="2200" b="1" i="0" u="none" strike="noStrike" kern="1200" dirty="0">
                <a:solidFill>
                  <a:srgbClr val="008BB0"/>
                </a:solidFill>
                <a:effectLst/>
                <a:latin typeface="Arial" panose="020B0604020202020204" pitchFamily="34" charset="0"/>
              </a:rPr>
              <a:t>Recomendación 8.3.4</a:t>
            </a:r>
            <a:endParaRPr lang="es-US" sz="2200" b="0" i="0" u="none" strike="noStrike"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r>
              <a:rPr lang="es-US" sz="2200" b="0" i="0" u="none" strike="noStrike" kern="1200" baseline="0" dirty="0">
                <a:solidFill>
                  <a:srgbClr val="000000"/>
                </a:solidFill>
                <a:effectLst/>
                <a:latin typeface="Arial" panose="020B0604020202020204" pitchFamily="34" charset="0"/>
              </a:rPr>
              <a:t>Para pacientes con hemofilia A e inhibidores del FVIII de alta respuesta que reciban</a:t>
            </a:r>
            <a:r>
              <a:rPr lang="es-US" sz="2200" dirty="0">
                <a:solidFill>
                  <a:srgbClr val="000000"/>
                </a:solidFill>
                <a:latin typeface="Arial" panose="020B0604020202020204" pitchFamily="34" charset="0"/>
              </a:rPr>
              <a:t> </a:t>
            </a:r>
            <a:r>
              <a:rPr lang="es-US" sz="2200" b="0" i="0" u="none" strike="noStrike" kern="1200" baseline="0" dirty="0">
                <a:solidFill>
                  <a:srgbClr val="000000"/>
                </a:solidFill>
                <a:effectLst/>
                <a:latin typeface="Arial" panose="020B0604020202020204" pitchFamily="34" charset="0"/>
              </a:rPr>
              <a:t> emicizumab y presenten una hemorragia aguda, la FMH prefiere el </a:t>
            </a:r>
            <a:r>
              <a:rPr lang="es-US" sz="2200" b="1" i="0" u="none" strike="noStrike" kern="1200" baseline="0" dirty="0">
                <a:solidFill>
                  <a:srgbClr val="000000"/>
                </a:solidFill>
                <a:effectLst/>
                <a:latin typeface="Arial" panose="020B0604020202020204" pitchFamily="34" charset="0"/>
              </a:rPr>
              <a:t>rFVIIa por sobre el CCPa</a:t>
            </a:r>
            <a:r>
              <a:rPr lang="es-US" sz="2200" dirty="0">
                <a:solidFill>
                  <a:srgbClr val="000000"/>
                </a:solidFill>
                <a:latin typeface="Arial" panose="020B0604020202020204" pitchFamily="34" charset="0"/>
              </a:rPr>
              <a:t>, a fin de evitar el riesgo de microangiopatía trombótica</a:t>
            </a:r>
            <a:r>
              <a:rPr lang="es-US" sz="2200" b="0" i="0" u="none" strike="noStrike" kern="1200" baseline="0" dirty="0">
                <a:solidFill>
                  <a:srgbClr val="000000"/>
                </a:solidFill>
                <a:effectLst/>
                <a:latin typeface="Arial" panose="020B0604020202020204" pitchFamily="34" charset="0"/>
              </a:rPr>
              <a:t>.</a:t>
            </a:r>
            <a:endParaRPr lang="es-US" sz="2200" b="0" i="0" u="none" strike="noStrike" dirty="0">
              <a:effectLst/>
              <a:latin typeface="Arial" panose="020B0604020202020204" pitchFamily="34" charset="0"/>
            </a:endParaRPr>
          </a:p>
          <a:p>
            <a:pPr>
              <a:lnSpc>
                <a:spcPct val="110000"/>
              </a:lnSpc>
            </a:pPr>
            <a:endParaRPr lang="en-CA" dirty="0"/>
          </a:p>
        </p:txBody>
      </p:sp>
      <p:sp>
        <p:nvSpPr>
          <p:cNvPr id="4" name="Text Placeholder 3">
            <a:extLst>
              <a:ext uri="{FF2B5EF4-FFF2-40B4-BE49-F238E27FC236}">
                <a16:creationId xmlns:a16="http://schemas.microsoft.com/office/drawing/2014/main" id="{E7DD935E-B7C4-4E61-B248-001779699757}"/>
              </a:ext>
            </a:extLst>
          </p:cNvPr>
          <p:cNvSpPr>
            <a:spLocks noGrp="1"/>
          </p:cNvSpPr>
          <p:nvPr>
            <p:ph type="body" sz="quarter" idx="13"/>
          </p:nvPr>
        </p:nvSpPr>
        <p:spPr/>
        <p:txBody>
          <a:bodyPr/>
          <a:lstStyle/>
          <a:p>
            <a:endParaRPr lang="en-US" dirty="0"/>
          </a:p>
        </p:txBody>
      </p:sp>
      <p:sp>
        <p:nvSpPr>
          <p:cNvPr id="10" name="Content Placeholder 2">
            <a:extLst>
              <a:ext uri="{FF2B5EF4-FFF2-40B4-BE49-F238E27FC236}">
                <a16:creationId xmlns:a16="http://schemas.microsoft.com/office/drawing/2014/main" id="{D3DD62BE-75E2-46A5-AFD9-4FEA83116FC0}"/>
              </a:ext>
            </a:extLst>
          </p:cNvPr>
          <p:cNvSpPr txBox="1">
            <a:spLocks/>
          </p:cNvSpPr>
          <p:nvPr/>
        </p:nvSpPr>
        <p:spPr>
          <a:xfrm>
            <a:off x="838201" y="2737567"/>
            <a:ext cx="10100732" cy="1232119"/>
          </a:xfrm>
          <a:prstGeom prst="roundRect">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91BE89B4-C908-4039-B85B-4DEDBB186A6B}"/>
              </a:ext>
            </a:extLst>
          </p:cNvPr>
          <p:cNvSpPr>
            <a:spLocks noGrp="1"/>
          </p:cNvSpPr>
          <p:nvPr>
            <p:ph type="title"/>
          </p:nvPr>
        </p:nvSpPr>
        <p:spPr>
          <a:xfrm>
            <a:off x="838199" y="43242"/>
            <a:ext cx="10515599" cy="1090079"/>
          </a:xfrm>
        </p:spPr>
        <p:txBody>
          <a:bodyPr/>
          <a:lstStyle/>
          <a:p>
            <a:r>
              <a:rPr lang="es-US" altLang="en-US" b="1" dirty="0">
                <a:solidFill>
                  <a:srgbClr val="000000"/>
                </a:solidFill>
              </a:rPr>
              <a:t>Tratamiento de hemorragias y </a:t>
            </a:r>
            <a:r>
              <a:rPr lang="es-US" altLang="en-US" dirty="0">
                <a:solidFill>
                  <a:srgbClr val="000000"/>
                </a:solidFill>
              </a:rPr>
              <a:t>e</a:t>
            </a:r>
            <a:r>
              <a:rPr lang="es-US" altLang="en-US" b="1" dirty="0">
                <a:solidFill>
                  <a:srgbClr val="000000"/>
                </a:solidFill>
              </a:rPr>
              <a:t>micizumab</a:t>
            </a:r>
            <a:endParaRPr lang="en-CA" dirty="0"/>
          </a:p>
        </p:txBody>
      </p:sp>
      <p:sp>
        <p:nvSpPr>
          <p:cNvPr id="7" name="Rectangle 6">
            <a:extLst>
              <a:ext uri="{FF2B5EF4-FFF2-40B4-BE49-F238E27FC236}">
                <a16:creationId xmlns:a16="http://schemas.microsoft.com/office/drawing/2014/main" id="{8D9CCCB8-9069-4948-8623-DCD86E607832}"/>
              </a:ext>
            </a:extLst>
          </p:cNvPr>
          <p:cNvSpPr/>
          <p:nvPr/>
        </p:nvSpPr>
        <p:spPr>
          <a:xfrm>
            <a:off x="838199" y="6269670"/>
            <a:ext cx="8791189" cy="307777"/>
          </a:xfrm>
          <a:prstGeom prst="rect">
            <a:avLst/>
          </a:prstGeom>
        </p:spPr>
        <p:txBody>
          <a:bodyPr wrap="none">
            <a:spAutoFit/>
          </a:bodyPr>
          <a:lstStyle/>
          <a:p>
            <a:pPr marL="0" lvl="1" indent="0">
              <a:spcBef>
                <a:spcPts val="0"/>
              </a:spcBef>
              <a:buNone/>
            </a:pPr>
            <a:r>
              <a:rPr lang="es-US" sz="1400" i="1" dirty="0"/>
              <a:t>*Consulte el texto completo de las Guías para las observaciones relacionadas con estas recomendaciones.</a:t>
            </a:r>
            <a:endParaRPr lang="es-US" sz="1400" dirty="0"/>
          </a:p>
        </p:txBody>
      </p:sp>
    </p:spTree>
    <p:extLst>
      <p:ext uri="{BB962C8B-B14F-4D97-AF65-F5344CB8AC3E}">
        <p14:creationId xmlns:p14="http://schemas.microsoft.com/office/powerpoint/2010/main" val="1382479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22A3-CCFC-466E-851F-ADC156D9308B}"/>
              </a:ext>
            </a:extLst>
          </p:cNvPr>
          <p:cNvSpPr>
            <a:spLocks noGrp="1"/>
          </p:cNvSpPr>
          <p:nvPr>
            <p:ph type="title"/>
          </p:nvPr>
        </p:nvSpPr>
        <p:spPr>
          <a:xfrm>
            <a:off x="838199" y="225425"/>
            <a:ext cx="10515599" cy="1090079"/>
          </a:xfrm>
        </p:spPr>
        <p:txBody>
          <a:bodyPr/>
          <a:lstStyle/>
          <a:p>
            <a:r>
              <a:rPr lang="es-US" dirty="0"/>
              <a:t>Caso clínico 3 </a:t>
            </a:r>
          </a:p>
        </p:txBody>
      </p:sp>
      <p:sp>
        <p:nvSpPr>
          <p:cNvPr id="7170" name="Content Placeholder 1">
            <a:extLst>
              <a:ext uri="{FF2B5EF4-FFF2-40B4-BE49-F238E27FC236}">
                <a16:creationId xmlns:a16="http://schemas.microsoft.com/office/drawing/2014/main" id="{ADB1D8AF-3C76-5F46-AB36-94BD39ED12B4}"/>
              </a:ext>
            </a:extLst>
          </p:cNvPr>
          <p:cNvSpPr>
            <a:spLocks noGrp="1" noChangeArrowheads="1"/>
          </p:cNvSpPr>
          <p:nvPr>
            <p:ph idx="1"/>
          </p:nvPr>
        </p:nvSpPr>
        <p:spPr>
          <a:xfrm>
            <a:off x="838200" y="1562100"/>
            <a:ext cx="6803571" cy="4614863"/>
          </a:xfrm>
        </p:spPr>
        <p:txBody>
          <a:bodyPr>
            <a:normAutofit/>
          </a:bodyPr>
          <a:lstStyle/>
          <a:p>
            <a:r>
              <a:rPr lang="es-US" dirty="0"/>
              <a:t>El tío materno del niño es un hombre de 43 años con hemofilia A grave y anterior inhibidor anti-FVIII de 5.7 UB. Inició la ITI dos años después de la detección del inhibidor, pero resultó refractario a la terapia, de modo que ha estado recibiendo </a:t>
            </a:r>
            <a:r>
              <a:rPr lang="es-US" dirty="0" err="1"/>
              <a:t>rFVIIa</a:t>
            </a:r>
            <a:r>
              <a:rPr lang="es-US" dirty="0"/>
              <a:t> para las hemorragias.</a:t>
            </a:r>
          </a:p>
          <a:p>
            <a:r>
              <a:rPr lang="es-US" dirty="0"/>
              <a:t>Ahora tiene artritis dolorosa en el tobillo derecho. El cirujano recomienda una cirugía de fusión del tobillo. Los estudios de laboratorio revelan anti-FVIII de 4.5 UB.  </a:t>
            </a:r>
          </a:p>
          <a:p>
            <a:r>
              <a:rPr lang="es-US" dirty="0"/>
              <a:t>El tío afirma que su sobrino recientemente empezó a recibir emicizumab semanalmente, y que a él también le gustaría cambiar a esta terapia, pero tiene algunas preguntas:</a:t>
            </a:r>
          </a:p>
        </p:txBody>
      </p:sp>
      <p:sp>
        <p:nvSpPr>
          <p:cNvPr id="7" name="Text Placeholder 6">
            <a:extLst>
              <a:ext uri="{FF2B5EF4-FFF2-40B4-BE49-F238E27FC236}">
                <a16:creationId xmlns:a16="http://schemas.microsoft.com/office/drawing/2014/main" id="{7E0D75FF-F239-40B2-8DED-9E93BB89E562}"/>
              </a:ext>
            </a:extLst>
          </p:cNvPr>
          <p:cNvSpPr>
            <a:spLocks noGrp="1"/>
          </p:cNvSpPr>
          <p:nvPr>
            <p:ph type="body" sz="quarter" idx="13"/>
          </p:nvPr>
        </p:nvSpPr>
        <p:spPr>
          <a:xfrm>
            <a:off x="838201" y="6282636"/>
            <a:ext cx="9925050" cy="365125"/>
          </a:xfrm>
        </p:spPr>
        <p:txBody>
          <a:bodyPr/>
          <a:lstStyle/>
          <a:p>
            <a:r>
              <a:rPr lang="es-US" sz="900" dirty="0"/>
              <a:t>ITI, inducción de la inmunotolerancia; UB, unidades Bethesda</a:t>
            </a:r>
            <a:endParaRPr lang="es-US" dirty="0"/>
          </a:p>
        </p:txBody>
      </p:sp>
      <p:sp>
        <p:nvSpPr>
          <p:cNvPr id="5" name="Rounded Rectangle 1">
            <a:extLst>
              <a:ext uri="{FF2B5EF4-FFF2-40B4-BE49-F238E27FC236}">
                <a16:creationId xmlns:a16="http://schemas.microsoft.com/office/drawing/2014/main" id="{76C0C0D7-D364-47A1-AD48-6DA26E354A5E}"/>
              </a:ext>
            </a:extLst>
          </p:cNvPr>
          <p:cNvSpPr/>
          <p:nvPr/>
        </p:nvSpPr>
        <p:spPr>
          <a:xfrm>
            <a:off x="7716899"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es-US" altLang="en-US" sz="2000" b="1" dirty="0">
                <a:solidFill>
                  <a:sysClr val="windowText" lastClr="000000"/>
                </a:solidFill>
                <a:latin typeface="Arial" panose="020B0604020202020204" pitchFamily="34" charset="0"/>
                <a:cs typeface="Arial" panose="020B0604020202020204" pitchFamily="34" charset="0"/>
              </a:rPr>
              <a:t>¿Puede cambiar a emicizumab o debería esperar hasta después de la cirugía? </a:t>
            </a:r>
          </a:p>
          <a:p>
            <a:pPr marL="0" indent="0" algn="ctr">
              <a:spcBef>
                <a:spcPts val="300"/>
              </a:spcBef>
              <a:spcAft>
                <a:spcPts val="600"/>
              </a:spcAft>
              <a:buClr>
                <a:schemeClr val="tx2"/>
              </a:buClr>
              <a:buNone/>
              <a:defRPr/>
            </a:pPr>
            <a:r>
              <a:rPr lang="es-US" altLang="en-US" sz="2000" b="1" dirty="0">
                <a:solidFill>
                  <a:sysClr val="windowText" lastClr="000000"/>
                </a:solidFill>
                <a:latin typeface="Arial" panose="020B0604020202020204" pitchFamily="34" charset="0"/>
                <a:cs typeface="Arial" panose="020B0604020202020204" pitchFamily="34" charset="0"/>
              </a:rPr>
              <a:t>Una vez que cambie, ¿puede todavía recibir rFVIIa para el tratamiento de hemorragias? </a:t>
            </a:r>
          </a:p>
        </p:txBody>
      </p:sp>
    </p:spTree>
    <p:extLst>
      <p:ext uri="{BB962C8B-B14F-4D97-AF65-F5344CB8AC3E}">
        <p14:creationId xmlns:p14="http://schemas.microsoft.com/office/powerpoint/2010/main" val="518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F9E7F2-8A51-944D-9B89-44C4FD5FF276}"/>
              </a:ext>
            </a:extLst>
          </p:cNvPr>
          <p:cNvPicPr>
            <a:picLocks noChangeAspect="1"/>
          </p:cNvPicPr>
          <p:nvPr/>
        </p:nvPicPr>
        <p:blipFill>
          <a:blip r:embed="rId3"/>
          <a:srcRect/>
          <a:stretch/>
        </p:blipFill>
        <p:spPr>
          <a:xfrm>
            <a:off x="4074742" y="1106862"/>
            <a:ext cx="4042511" cy="5217517"/>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828868" cy="1090079"/>
          </a:xfrm>
        </p:spPr>
        <p:txBody>
          <a:bodyPr vert="horz" lIns="91440" tIns="45720" rIns="91440" bIns="45720" rtlCol="0" anchor="ctr">
            <a:noAutofit/>
          </a:bodyPr>
          <a:lstStyle/>
          <a:p>
            <a:r>
              <a:rPr lang="es-US" dirty="0"/>
              <a:t>Guías de la FMH para el tratamiento de la hemofilia</a:t>
            </a:r>
            <a:endParaRPr lang="en-CA" dirty="0"/>
          </a:p>
        </p:txBody>
      </p:sp>
      <p:sp>
        <p:nvSpPr>
          <p:cNvPr id="8" name="Text Placeholder 5">
            <a:extLst>
              <a:ext uri="{FF2B5EF4-FFF2-40B4-BE49-F238E27FC236}">
                <a16:creationId xmlns:a16="http://schemas.microsoft.com/office/drawing/2014/main" id="{3472388E-3047-49AB-B12B-97ECFFA68946}"/>
              </a:ext>
            </a:extLst>
          </p:cNvPr>
          <p:cNvSpPr>
            <a:spLocks noGrp="1"/>
          </p:cNvSpPr>
          <p:nvPr>
            <p:ph type="body" sz="quarter" idx="13"/>
          </p:nvPr>
        </p:nvSpPr>
        <p:spPr>
          <a:xfrm>
            <a:off x="838201" y="6356351"/>
            <a:ext cx="9925050" cy="365125"/>
          </a:xfrm>
        </p:spPr>
        <p:txBody>
          <a:bodyPr/>
          <a:lstStyle/>
          <a:p>
            <a:r>
              <a:rPr lang="es-US" sz="900" b="1" i="1" u="none" strike="noStrike" baseline="0" dirty="0"/>
              <a:t>Todas las recomendaciones están basadas en consenso </a:t>
            </a:r>
          </a:p>
          <a:p>
            <a:r>
              <a:rPr lang="it-IT" sz="900" dirty="0"/>
              <a:t>Srivastava A et al. Haemophilia. 2020;26(Suppl 6):1–158. </a:t>
            </a:r>
          </a:p>
        </p:txBody>
      </p:sp>
    </p:spTree>
    <p:extLst>
      <p:ext uri="{BB962C8B-B14F-4D97-AF65-F5344CB8AC3E}">
        <p14:creationId xmlns:p14="http://schemas.microsoft.com/office/powerpoint/2010/main" val="16497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AD8244DA-3C90-43A6-A9B3-80DCAE22EEDE}"/>
              </a:ext>
            </a:extLst>
          </p:cNvPr>
          <p:cNvSpPr>
            <a:spLocks noGrp="1"/>
          </p:cNvSpPr>
          <p:nvPr>
            <p:ph type="title"/>
          </p:nvPr>
        </p:nvSpPr>
        <p:spPr>
          <a:xfrm>
            <a:off x="838199" y="35502"/>
            <a:ext cx="10515599" cy="1090079"/>
          </a:xfrm>
        </p:spPr>
        <p:txBody>
          <a:bodyPr>
            <a:normAutofit/>
          </a:bodyPr>
          <a:lstStyle/>
          <a:p>
            <a:r>
              <a:rPr lang="es-US" dirty="0"/>
              <a:t>Cirugía y procedimientos invasivos</a:t>
            </a:r>
            <a:br>
              <a:rPr lang="es-US" dirty="0"/>
            </a:br>
            <a:r>
              <a:rPr lang="es-US" dirty="0"/>
              <a:t>Recomendaciones g</a:t>
            </a:r>
            <a:r>
              <a:rPr lang="es-US" altLang="en-US" dirty="0"/>
              <a:t>enerales</a:t>
            </a:r>
            <a:endParaRPr lang="es-US"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679172" y="1315504"/>
            <a:ext cx="10973269" cy="1503331"/>
          </a:xfrm>
        </p:spPr>
        <p:txBody>
          <a:bodyPr>
            <a:normAutofit lnSpcReduction="10000"/>
          </a:bodyPr>
          <a:lstStyle/>
          <a:p>
            <a:r>
              <a:rPr lang="es-US" altLang="en-US" dirty="0"/>
              <a:t>Determinar cobertura de factor, desvío, seguimiento; o usar infusión continua con dosis ajustadas. </a:t>
            </a:r>
          </a:p>
          <a:p>
            <a:r>
              <a:rPr lang="es-US" altLang="en-US" dirty="0"/>
              <a:t>Un vez lograda la hemostasia mantener el régimen durante 3-5 días y disminuirlo paulatinamente durante 1-3 semanas.</a:t>
            </a:r>
          </a:p>
        </p:txBody>
      </p:sp>
      <p:sp>
        <p:nvSpPr>
          <p:cNvPr id="8" name="Text Placeholder 7">
            <a:extLst>
              <a:ext uri="{FF2B5EF4-FFF2-40B4-BE49-F238E27FC236}">
                <a16:creationId xmlns:a16="http://schemas.microsoft.com/office/drawing/2014/main" id="{A48059B2-9492-40C5-9CB3-D804C38819FF}"/>
              </a:ext>
            </a:extLst>
          </p:cNvPr>
          <p:cNvSpPr>
            <a:spLocks noGrp="1"/>
          </p:cNvSpPr>
          <p:nvPr>
            <p:ph type="body" sz="quarter" idx="13"/>
          </p:nvPr>
        </p:nvSpPr>
        <p:spPr>
          <a:xfrm>
            <a:off x="838201" y="6268319"/>
            <a:ext cx="9925050" cy="365125"/>
          </a:xfrm>
        </p:spPr>
        <p:txBody>
          <a:bodyPr/>
          <a:lstStyle/>
          <a:p>
            <a:r>
              <a:rPr lang="es-US" sz="900" dirty="0"/>
              <a:t>CCPa, concentrado de complejo protrombínico activado; HA-I, hemofilia A con inhibidores; HB-I, hemofilia B con inhibidores; </a:t>
            </a:r>
            <a:r>
              <a:rPr lang="es-US" sz="900" dirty="0" err="1"/>
              <a:t>rFVIIa</a:t>
            </a:r>
            <a:r>
              <a:rPr lang="es-US" sz="900" dirty="0"/>
              <a:t>, factor VII activado recombinante</a:t>
            </a:r>
          </a:p>
        </p:txBody>
      </p:sp>
      <p:graphicFrame>
        <p:nvGraphicFramePr>
          <p:cNvPr id="11" name="Table 10">
            <a:extLst>
              <a:ext uri="{FF2B5EF4-FFF2-40B4-BE49-F238E27FC236}">
                <a16:creationId xmlns:a16="http://schemas.microsoft.com/office/drawing/2014/main" id="{87E360BE-A081-4755-AA94-74C81DBE6A23}"/>
              </a:ext>
            </a:extLst>
          </p:cNvPr>
          <p:cNvGraphicFramePr>
            <a:graphicFrameLocks noGrp="1"/>
          </p:cNvGraphicFramePr>
          <p:nvPr>
            <p:extLst>
              <p:ext uri="{D42A27DB-BD31-4B8C-83A1-F6EECF244321}">
                <p14:modId xmlns:p14="http://schemas.microsoft.com/office/powerpoint/2010/main" val="610680007"/>
              </p:ext>
            </p:extLst>
          </p:nvPr>
        </p:nvGraphicFramePr>
        <p:xfrm>
          <a:off x="539558" y="2818835"/>
          <a:ext cx="11112884" cy="3155669"/>
        </p:xfrm>
        <a:graphic>
          <a:graphicData uri="http://schemas.openxmlformats.org/drawingml/2006/table">
            <a:tbl>
              <a:tblPr firstRow="1" bandRow="1">
                <a:tableStyleId>{3B4B98B0-60AC-42C2-AFA5-B58CD77FA1E5}</a:tableStyleId>
              </a:tblPr>
              <a:tblGrid>
                <a:gridCol w="2102042">
                  <a:extLst>
                    <a:ext uri="{9D8B030D-6E8A-4147-A177-3AD203B41FA5}">
                      <a16:colId xmlns:a16="http://schemas.microsoft.com/office/drawing/2014/main" val="3641967529"/>
                    </a:ext>
                  </a:extLst>
                </a:gridCol>
                <a:gridCol w="4527648">
                  <a:extLst>
                    <a:ext uri="{9D8B030D-6E8A-4147-A177-3AD203B41FA5}">
                      <a16:colId xmlns:a16="http://schemas.microsoft.com/office/drawing/2014/main" val="4136948091"/>
                    </a:ext>
                  </a:extLst>
                </a:gridCol>
                <a:gridCol w="4483194">
                  <a:extLst>
                    <a:ext uri="{9D8B030D-6E8A-4147-A177-3AD203B41FA5}">
                      <a16:colId xmlns:a16="http://schemas.microsoft.com/office/drawing/2014/main" val="2125607216"/>
                    </a:ext>
                  </a:extLst>
                </a:gridCol>
              </a:tblGrid>
              <a:tr h="656309">
                <a:tc>
                  <a:txBody>
                    <a:bodyPr/>
                    <a:lstStyle/>
                    <a:p>
                      <a:endParaRPr lang="es-US" sz="2000" noProof="0" dirty="0">
                        <a:solidFill>
                          <a:srgbClr val="FF1527"/>
                        </a:solidFill>
                      </a:endParaRPr>
                    </a:p>
                  </a:txBody>
                  <a:tcPr marL="121920" marR="121920" marT="60960" marB="60960"/>
                </a:tc>
                <a:tc>
                  <a:txBody>
                    <a:bodyPr/>
                    <a:lstStyle/>
                    <a:p>
                      <a:r>
                        <a:rPr lang="es-US" sz="2000" noProof="0" dirty="0">
                          <a:solidFill>
                            <a:schemeClr val="tx1"/>
                          </a:solidFill>
                        </a:rPr>
                        <a:t>Inhibidores de baja respuesta</a:t>
                      </a:r>
                    </a:p>
                  </a:txBody>
                  <a:tcPr marL="121920" marR="121920" marT="60960" marB="60960" anchor="ctr"/>
                </a:tc>
                <a:tc>
                  <a:txBody>
                    <a:bodyPr/>
                    <a:lstStyle/>
                    <a:p>
                      <a:r>
                        <a:rPr lang="es-US" sz="2000" noProof="0" dirty="0">
                          <a:solidFill>
                            <a:schemeClr val="tx1"/>
                          </a:solidFill>
                        </a:rPr>
                        <a:t>Inhibidores de alta respuesta</a:t>
                      </a:r>
                    </a:p>
                  </a:txBody>
                  <a:tcPr marL="121920" marR="121920" marT="60960" marB="60960" anchor="ctr"/>
                </a:tc>
                <a:extLst>
                  <a:ext uri="{0D108BD9-81ED-4DB2-BD59-A6C34878D82A}">
                    <a16:rowId xmlns:a16="http://schemas.microsoft.com/office/drawing/2014/main" val="1856976381"/>
                  </a:ext>
                </a:extLst>
              </a:tr>
              <a:tr h="691567">
                <a:tc>
                  <a:txBody>
                    <a:bodyPr/>
                    <a:lstStyle/>
                    <a:p>
                      <a:r>
                        <a:rPr lang="es-US" sz="2000" b="1" noProof="0" dirty="0">
                          <a:solidFill>
                            <a:srgbClr val="008BB0"/>
                          </a:solidFill>
                        </a:rPr>
                        <a:t>HA-I, HB-I</a:t>
                      </a:r>
                      <a:endParaRPr lang="es-US" sz="2000" b="0" noProof="0" dirty="0">
                        <a:solidFill>
                          <a:srgbClr val="008BB0"/>
                        </a:solidFill>
                      </a:endParaRPr>
                    </a:p>
                  </a:txBody>
                  <a:tcPr marL="121920" marR="121920" marT="60960" marB="60960" anchor="ctr"/>
                </a:tc>
                <a:tc>
                  <a:txBody>
                    <a:bodyPr/>
                    <a:lstStyle/>
                    <a:p>
                      <a:r>
                        <a:rPr lang="es-US" sz="2000" noProof="0" dirty="0">
                          <a:solidFill>
                            <a:schemeClr val="tx1"/>
                          </a:solidFill>
                        </a:rPr>
                        <a:t>Dosis más altas y más frecuentes  o infusión continua con dosis ajustadas.</a:t>
                      </a:r>
                      <a:endParaRPr lang="es-US" sz="2000" i="1" noProof="0" dirty="0">
                        <a:solidFill>
                          <a:schemeClr val="tx1"/>
                        </a:solidFill>
                      </a:endParaRPr>
                    </a:p>
                  </a:txBody>
                  <a:tcPr marL="121920" marR="121920" marT="60960" marB="60960" anchor="ctr"/>
                </a:tc>
                <a:tc>
                  <a:txBody>
                    <a:bodyPr/>
                    <a:lstStyle/>
                    <a:p>
                      <a:r>
                        <a:rPr lang="es-US" sz="2000" noProof="0" dirty="0">
                          <a:solidFill>
                            <a:schemeClr val="tx1"/>
                          </a:solidFill>
                        </a:rPr>
                        <a:t>Agente de desvío único </a:t>
                      </a:r>
                      <a:r>
                        <a:rPr lang="es-US" sz="2000" b="1" noProof="0" dirty="0">
                          <a:solidFill>
                            <a:schemeClr val="tx1"/>
                          </a:solidFill>
                        </a:rPr>
                        <a:t>(rFVIIa o CCPa) </a:t>
                      </a:r>
                      <a:r>
                        <a:rPr lang="es-US" sz="2000" noProof="0" dirty="0">
                          <a:solidFill>
                            <a:schemeClr val="tx1"/>
                          </a:solidFill>
                        </a:rPr>
                        <a:t>o, si fallara, considerar desvío secuencial.</a:t>
                      </a:r>
                    </a:p>
                  </a:txBody>
                  <a:tcPr marL="121920" marR="121920" marT="60960" marB="60960" anchor="ctr"/>
                </a:tc>
                <a:extLst>
                  <a:ext uri="{0D108BD9-81ED-4DB2-BD59-A6C34878D82A}">
                    <a16:rowId xmlns:a16="http://schemas.microsoft.com/office/drawing/2014/main" val="4106860500"/>
                  </a:ext>
                </a:extLst>
              </a:tr>
              <a:tr h="691567">
                <a:tc>
                  <a:txBody>
                    <a:bodyPr/>
                    <a:lstStyle/>
                    <a:p>
                      <a:r>
                        <a:rPr lang="es-US" sz="2000" b="1" noProof="0" dirty="0">
                          <a:solidFill>
                            <a:srgbClr val="008BB0"/>
                          </a:solidFill>
                        </a:rPr>
                        <a:t>HA-I </a:t>
                      </a:r>
                      <a:r>
                        <a:rPr lang="es-US" sz="2000" b="0" noProof="0" dirty="0">
                          <a:solidFill>
                            <a:schemeClr val="tx1"/>
                          </a:solidFill>
                        </a:rPr>
                        <a:t>Profilaxis con emicizumab</a:t>
                      </a:r>
                    </a:p>
                  </a:txBody>
                  <a:tcPr marL="121920" marR="121920" marT="60960" marB="60960"/>
                </a:tc>
                <a:tc>
                  <a:txBody>
                    <a:bodyPr/>
                    <a:lstStyle/>
                    <a:p>
                      <a:r>
                        <a:rPr lang="es-US" sz="2000" b="0" noProof="0" dirty="0">
                          <a:solidFill>
                            <a:schemeClr val="tx1"/>
                          </a:solidFill>
                        </a:rPr>
                        <a:t>Se recomiendan productos de </a:t>
                      </a:r>
                      <a:r>
                        <a:rPr lang="es-US" sz="2000" b="1" noProof="0" dirty="0">
                          <a:solidFill>
                            <a:schemeClr val="tx1"/>
                          </a:solidFill>
                        </a:rPr>
                        <a:t>FVIII </a:t>
                      </a:r>
                      <a:r>
                        <a:rPr lang="es-US" sz="2000" noProof="0" dirty="0">
                          <a:solidFill>
                            <a:schemeClr val="tx1"/>
                          </a:solidFill>
                        </a:rPr>
                        <a:t>para la cirugía.</a:t>
                      </a:r>
                    </a:p>
                  </a:txBody>
                  <a:tcPr marL="121920" marR="121920" marT="60960" marB="60960" anchor="ctr"/>
                </a:tc>
                <a:tc>
                  <a:txBody>
                    <a:bodyPr/>
                    <a:lstStyle/>
                    <a:p>
                      <a:r>
                        <a:rPr lang="es-US" sz="2000" b="0" noProof="0" dirty="0">
                          <a:solidFill>
                            <a:schemeClr val="tx1"/>
                          </a:solidFill>
                        </a:rPr>
                        <a:t>Se prefiere el </a:t>
                      </a:r>
                      <a:r>
                        <a:rPr lang="es-US" sz="2000" b="1" noProof="0" dirty="0" err="1">
                          <a:solidFill>
                            <a:schemeClr val="tx1"/>
                          </a:solidFill>
                        </a:rPr>
                        <a:t>rFVIIa</a:t>
                      </a:r>
                      <a:r>
                        <a:rPr lang="es-US" sz="2000" noProof="0" dirty="0">
                          <a:solidFill>
                            <a:schemeClr val="tx1"/>
                          </a:solidFill>
                        </a:rPr>
                        <a:t> por sobre el CCPa para la cirugía.</a:t>
                      </a:r>
                    </a:p>
                  </a:txBody>
                  <a:tcPr marL="121920" marR="121920" marT="60960" marB="60960" anchor="ctr"/>
                </a:tc>
                <a:extLst>
                  <a:ext uri="{0D108BD9-81ED-4DB2-BD59-A6C34878D82A}">
                    <a16:rowId xmlns:a16="http://schemas.microsoft.com/office/drawing/2014/main" val="453436064"/>
                  </a:ext>
                </a:extLst>
              </a:tr>
              <a:tr h="691567">
                <a:tc>
                  <a:txBody>
                    <a:bodyPr/>
                    <a:lstStyle/>
                    <a:p>
                      <a:r>
                        <a:rPr lang="es-US" sz="2000" b="1" noProof="0" dirty="0">
                          <a:solidFill>
                            <a:srgbClr val="008BB0"/>
                          </a:solidFill>
                        </a:rPr>
                        <a:t>HB-I </a:t>
                      </a:r>
                      <a:r>
                        <a:rPr lang="es-US" sz="2000" b="0" noProof="0" dirty="0">
                          <a:solidFill>
                            <a:schemeClr val="tx1"/>
                          </a:solidFill>
                        </a:rPr>
                        <a:t>Alergia al factor IX</a:t>
                      </a:r>
                    </a:p>
                  </a:txBody>
                  <a:tcPr marL="121920" marR="121920" marT="60960" marB="60960"/>
                </a:tc>
                <a:tc>
                  <a:txBody>
                    <a:bodyPr/>
                    <a:lstStyle/>
                    <a:p>
                      <a:r>
                        <a:rPr lang="es-US" sz="2000" b="0" noProof="0" dirty="0">
                          <a:solidFill>
                            <a:schemeClr val="tx1"/>
                          </a:solidFill>
                        </a:rPr>
                        <a:t>Se recomienda </a:t>
                      </a:r>
                      <a:r>
                        <a:rPr lang="es-US" sz="2000" b="1" noProof="0" dirty="0" err="1">
                          <a:solidFill>
                            <a:schemeClr val="tx1"/>
                          </a:solidFill>
                        </a:rPr>
                        <a:t>rFVIIa</a:t>
                      </a:r>
                      <a:r>
                        <a:rPr lang="es-US" sz="2000" b="1" noProof="0" dirty="0">
                          <a:solidFill>
                            <a:schemeClr val="tx1"/>
                          </a:solidFill>
                        </a:rPr>
                        <a:t> </a:t>
                      </a:r>
                      <a:r>
                        <a:rPr lang="es-US" sz="2000" noProof="0" dirty="0">
                          <a:solidFill>
                            <a:schemeClr val="tx1"/>
                          </a:solidFill>
                        </a:rPr>
                        <a:t>para la cirugía.</a:t>
                      </a:r>
                    </a:p>
                  </a:txBody>
                  <a:tcPr marL="121920" marR="121920" marT="60960" marB="60960" anchor="ctr"/>
                </a:tc>
                <a:tc>
                  <a:txBody>
                    <a:bodyPr/>
                    <a:lstStyle/>
                    <a:p>
                      <a:r>
                        <a:rPr lang="es-US" sz="2000" b="0" noProof="0" dirty="0">
                          <a:solidFill>
                            <a:schemeClr val="tx1"/>
                          </a:solidFill>
                        </a:rPr>
                        <a:t>Se recomienda </a:t>
                      </a:r>
                      <a:r>
                        <a:rPr lang="es-US" sz="2000" b="1" noProof="0" dirty="0" err="1">
                          <a:solidFill>
                            <a:schemeClr val="tx1"/>
                          </a:solidFill>
                        </a:rPr>
                        <a:t>rFVIIa</a:t>
                      </a:r>
                      <a:r>
                        <a:rPr lang="es-US" sz="2000" noProof="0" dirty="0">
                          <a:solidFill>
                            <a:schemeClr val="tx1"/>
                          </a:solidFill>
                        </a:rPr>
                        <a:t> para la cirugía.</a:t>
                      </a:r>
                    </a:p>
                  </a:txBody>
                  <a:tcPr marL="121920" marR="121920" marT="60960" marB="60960" anchor="ctr"/>
                </a:tc>
                <a:extLst>
                  <a:ext uri="{0D108BD9-81ED-4DB2-BD59-A6C34878D82A}">
                    <a16:rowId xmlns:a16="http://schemas.microsoft.com/office/drawing/2014/main" val="2455671758"/>
                  </a:ext>
                </a:extLst>
              </a:tr>
            </a:tbl>
          </a:graphicData>
        </a:graphic>
      </p:graphicFrame>
      <p:sp>
        <p:nvSpPr>
          <p:cNvPr id="12" name="Content Placeholder 2">
            <a:extLst>
              <a:ext uri="{FF2B5EF4-FFF2-40B4-BE49-F238E27FC236}">
                <a16:creationId xmlns:a16="http://schemas.microsoft.com/office/drawing/2014/main" id="{63474057-6193-4B57-AA9E-3F50BE4ADAFF}"/>
              </a:ext>
            </a:extLst>
          </p:cNvPr>
          <p:cNvSpPr txBox="1">
            <a:spLocks/>
          </p:cNvSpPr>
          <p:nvPr/>
        </p:nvSpPr>
        <p:spPr>
          <a:xfrm>
            <a:off x="539558" y="3482467"/>
            <a:ext cx="11112884" cy="1002469"/>
          </a:xfrm>
          <a:prstGeom prst="roundRect">
            <a:avLst/>
          </a:prstGeom>
          <a:ln w="38100">
            <a:solidFill>
              <a:schemeClr val="accent5"/>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911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2D37B81-552D-43B3-85F4-3FCB2D5FD1A3}"/>
              </a:ext>
            </a:extLst>
          </p:cNvPr>
          <p:cNvSpPr>
            <a:spLocks noGrp="1"/>
          </p:cNvSpPr>
          <p:nvPr>
            <p:ph type="title"/>
          </p:nvPr>
        </p:nvSpPr>
        <p:spPr>
          <a:xfrm>
            <a:off x="838199" y="225425"/>
            <a:ext cx="10515599" cy="1090079"/>
          </a:xfrm>
        </p:spPr>
        <p:txBody>
          <a:bodyPr>
            <a:normAutofit/>
          </a:bodyPr>
          <a:lstStyle/>
          <a:p>
            <a:r>
              <a:rPr lang="es-US" dirty="0"/>
              <a:t>Cirugía y procedimientos invasivos</a:t>
            </a:r>
            <a:endParaRPr lang="en-CA" dirty="0"/>
          </a:p>
        </p:txBody>
      </p:sp>
      <p:sp>
        <p:nvSpPr>
          <p:cNvPr id="5" name="Content Placeholder 4">
            <a:extLst>
              <a:ext uri="{FF2B5EF4-FFF2-40B4-BE49-F238E27FC236}">
                <a16:creationId xmlns:a16="http://schemas.microsoft.com/office/drawing/2014/main" id="{BD81D48A-9EAD-48F5-AE14-C39089CCF2DC}"/>
              </a:ext>
            </a:extLst>
          </p:cNvPr>
          <p:cNvSpPr>
            <a:spLocks noGrp="1"/>
          </p:cNvSpPr>
          <p:nvPr>
            <p:ph idx="1"/>
          </p:nvPr>
        </p:nvSpPr>
        <p:spPr>
          <a:xfrm>
            <a:off x="838200" y="1562100"/>
            <a:ext cx="10515600" cy="4162839"/>
          </a:xfrm>
        </p:spPr>
        <p:txBody>
          <a:bodyPr>
            <a:normAutofit/>
          </a:bodyPr>
          <a:lstStyle/>
          <a:p>
            <a:pPr marL="0" indent="0" algn="l" rtl="0" eaLnBrk="1" fontAlgn="t" latinLnBrk="0" hangingPunct="1">
              <a:spcBef>
                <a:spcPts val="0"/>
              </a:spcBef>
              <a:spcAft>
                <a:spcPts val="0"/>
              </a:spcAft>
              <a:buNone/>
            </a:pPr>
            <a:r>
              <a:rPr lang="es-US" b="1" i="0" u="none" strike="noStrike" kern="1200" dirty="0">
                <a:solidFill>
                  <a:srgbClr val="008BB0"/>
                </a:solidFill>
                <a:effectLst/>
                <a:latin typeface="Arial" panose="020B0604020202020204" pitchFamily="34" charset="0"/>
              </a:rPr>
              <a:t>Recomendación 8.3.10</a:t>
            </a:r>
            <a:endParaRPr lang="es-US"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s-US" b="0" i="0" u="none" strike="noStrike" kern="1200" baseline="0" dirty="0">
                <a:solidFill>
                  <a:srgbClr val="000000"/>
                </a:solidFill>
                <a:effectLst/>
                <a:latin typeface="Arial" panose="020B0604020202020204" pitchFamily="34" charset="0"/>
              </a:rPr>
              <a:t>Para pacientes con hemofilia</a:t>
            </a:r>
            <a:r>
              <a:rPr lang="es-US" i="0" u="none" strike="noStrike" kern="1200" baseline="0" dirty="0">
                <a:solidFill>
                  <a:srgbClr val="000000"/>
                </a:solidFill>
                <a:effectLst/>
                <a:latin typeface="Arial" panose="020B0604020202020204" pitchFamily="34" charset="0"/>
              </a:rPr>
              <a:t> A</a:t>
            </a:r>
            <a:r>
              <a:rPr lang="es-US" b="0" i="0" u="none" strike="noStrike" kern="1200" baseline="0" dirty="0">
                <a:solidFill>
                  <a:srgbClr val="000000"/>
                </a:solidFill>
                <a:effectLst/>
                <a:latin typeface="Arial" panose="020B0604020202020204" pitchFamily="34" charset="0"/>
              </a:rPr>
              <a:t> e </a:t>
            </a:r>
            <a:r>
              <a:rPr lang="es-US" b="1" dirty="0">
                <a:solidFill>
                  <a:srgbClr val="000000"/>
                </a:solidFill>
                <a:latin typeface="Arial" panose="020B0604020202020204" pitchFamily="34" charset="0"/>
              </a:rPr>
              <a:t>inhibidores del FVIII de baja respuesta</a:t>
            </a:r>
            <a:r>
              <a:rPr lang="es-US" b="1" i="0" u="none" strike="noStrike" kern="1200" baseline="0" dirty="0">
                <a:solidFill>
                  <a:srgbClr val="000000"/>
                </a:solidFill>
                <a:effectLst/>
                <a:latin typeface="Arial" panose="020B0604020202020204" pitchFamily="34" charset="0"/>
              </a:rPr>
              <a:t> </a:t>
            </a:r>
            <a:r>
              <a:rPr lang="es-US" dirty="0">
                <a:solidFill>
                  <a:srgbClr val="000000"/>
                </a:solidFill>
                <a:latin typeface="Arial" panose="020B0604020202020204" pitchFamily="34" charset="0"/>
              </a:rPr>
              <a:t>que se sometan a cirugía o a un procedimiento invasivo, la FMH sugiere </a:t>
            </a:r>
            <a:r>
              <a:rPr lang="es-US" b="1" dirty="0">
                <a:solidFill>
                  <a:srgbClr val="000000"/>
                </a:solidFill>
                <a:latin typeface="Arial" panose="020B0604020202020204" pitchFamily="34" charset="0"/>
              </a:rPr>
              <a:t>dosificaciones más altas y más frecuentes</a:t>
            </a:r>
            <a:r>
              <a:rPr lang="es-US" dirty="0">
                <a:solidFill>
                  <a:srgbClr val="000000"/>
                </a:solidFill>
                <a:latin typeface="Arial" panose="020B0604020202020204" pitchFamily="34" charset="0"/>
              </a:rPr>
              <a:t> que las usuales de un producto de FVIII, dada la corta vida media del </a:t>
            </a:r>
            <a:r>
              <a:rPr lang="es-US" b="0" i="0" u="none" strike="noStrike" kern="1200" baseline="0" dirty="0">
                <a:solidFill>
                  <a:srgbClr val="000000"/>
                </a:solidFill>
                <a:effectLst/>
                <a:latin typeface="Arial" panose="020B0604020202020204" pitchFamily="34" charset="0"/>
              </a:rPr>
              <a:t>FVIII.*</a:t>
            </a:r>
          </a:p>
          <a:p>
            <a:pPr marL="0" indent="0" algn="l" rtl="0" eaLnBrk="1" fontAlgn="t" latinLnBrk="0" hangingPunct="1">
              <a:spcBef>
                <a:spcPts val="0"/>
              </a:spcBef>
              <a:spcAft>
                <a:spcPts val="0"/>
              </a:spcAft>
              <a:buNone/>
            </a:pPr>
            <a:endParaRPr lang="es-US"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s-US" b="1" i="0" u="none" strike="noStrike" kern="1200" dirty="0">
                <a:solidFill>
                  <a:srgbClr val="008BB0"/>
                </a:solidFill>
                <a:effectLst/>
                <a:latin typeface="Arial" panose="020B0604020202020204" pitchFamily="34" charset="0"/>
              </a:rPr>
              <a:t>Recomendación 8.3.11</a:t>
            </a:r>
            <a:endParaRPr lang="es-US"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s-US" b="0" i="0" u="none" strike="noStrike" kern="1200" baseline="0" dirty="0">
                <a:solidFill>
                  <a:srgbClr val="000000"/>
                </a:solidFill>
                <a:effectLst/>
                <a:latin typeface="Arial" panose="020B0604020202020204" pitchFamily="34" charset="0"/>
              </a:rPr>
              <a:t>Para pacientes con hemofilia</a:t>
            </a:r>
            <a:r>
              <a:rPr lang="es-US" i="0" u="none" strike="noStrike" kern="1200" baseline="0" dirty="0">
                <a:solidFill>
                  <a:srgbClr val="000000"/>
                </a:solidFill>
                <a:effectLst/>
                <a:latin typeface="Arial" panose="020B0604020202020204" pitchFamily="34" charset="0"/>
              </a:rPr>
              <a:t> A </a:t>
            </a:r>
            <a:r>
              <a:rPr lang="es-US" b="0" i="0" u="none" strike="noStrike" kern="1200" baseline="0" dirty="0">
                <a:solidFill>
                  <a:srgbClr val="000000"/>
                </a:solidFill>
                <a:effectLst/>
                <a:latin typeface="Arial" panose="020B0604020202020204" pitchFamily="34" charset="0"/>
              </a:rPr>
              <a:t>e </a:t>
            </a:r>
            <a:r>
              <a:rPr lang="es-US" b="1" dirty="0">
                <a:solidFill>
                  <a:srgbClr val="000000"/>
                </a:solidFill>
                <a:latin typeface="Arial" panose="020B0604020202020204" pitchFamily="34" charset="0"/>
              </a:rPr>
              <a:t>inhibidores del FVIII de alta respuesta</a:t>
            </a:r>
            <a:r>
              <a:rPr lang="es-US" b="1" i="0" u="none" strike="noStrike" kern="1200" baseline="0" dirty="0">
                <a:solidFill>
                  <a:srgbClr val="000000"/>
                </a:solidFill>
                <a:effectLst/>
                <a:latin typeface="Arial" panose="020B0604020202020204" pitchFamily="34" charset="0"/>
              </a:rPr>
              <a:t> </a:t>
            </a:r>
            <a:r>
              <a:rPr lang="es-US" b="0" i="0" u="none" strike="noStrike" kern="1200" baseline="0" dirty="0">
                <a:solidFill>
                  <a:srgbClr val="000000"/>
                </a:solidFill>
                <a:effectLst/>
                <a:latin typeface="Arial" panose="020B0604020202020204" pitchFamily="34" charset="0"/>
              </a:rPr>
              <a:t>que se sometan a cirugía o a un procedimiento invasivo, la FMH recomienda </a:t>
            </a:r>
            <a:r>
              <a:rPr lang="es-US" b="1" dirty="0">
                <a:solidFill>
                  <a:srgbClr val="000000"/>
                </a:solidFill>
                <a:latin typeface="Arial" panose="020B0604020202020204" pitchFamily="34" charset="0"/>
              </a:rPr>
              <a:t>terapia con un agente de desvío</a:t>
            </a:r>
            <a:r>
              <a:rPr lang="es-US" b="1" i="0" u="none" strike="noStrike" kern="1200" baseline="0" dirty="0">
                <a:solidFill>
                  <a:srgbClr val="000000"/>
                </a:solidFill>
                <a:effectLst/>
                <a:latin typeface="Arial" panose="020B0604020202020204" pitchFamily="34" charset="0"/>
              </a:rPr>
              <a:t> </a:t>
            </a:r>
            <a:r>
              <a:rPr lang="es-US" b="0" i="0" u="none" strike="noStrike" kern="1200" baseline="0" dirty="0">
                <a:solidFill>
                  <a:srgbClr val="000000"/>
                </a:solidFill>
                <a:effectLst/>
                <a:latin typeface="Arial" panose="020B0604020202020204" pitchFamily="34" charset="0"/>
              </a:rPr>
              <a:t>(rFVIIa o CCPa) a discreción del médico. Si el tratamiento con un solo agente de desvío no resultara eficaz, el tratamiento secuencial con agentes de desvío; es decir, alternar rFVIIa con CCPa, constituye otro enfoque terapéutico. La FMH también recomienda un estrecho monitoreo clínico</a:t>
            </a:r>
            <a:r>
              <a:rPr lang="es-US" dirty="0">
                <a:solidFill>
                  <a:srgbClr val="000000"/>
                </a:solidFill>
                <a:latin typeface="Arial" panose="020B0604020202020204" pitchFamily="34" charset="0"/>
              </a:rPr>
              <a:t> para evitar trombosis</a:t>
            </a:r>
            <a:r>
              <a:rPr lang="es-US" b="0" i="0" u="none" strike="noStrike" kern="1200" baseline="0" dirty="0">
                <a:solidFill>
                  <a:srgbClr val="000000"/>
                </a:solidFill>
                <a:effectLst/>
                <a:latin typeface="Arial" panose="020B0604020202020204" pitchFamily="34" charset="0"/>
              </a:rPr>
              <a:t>.</a:t>
            </a:r>
            <a:endParaRPr lang="es-US" b="0" i="0" u="none" strike="noStrike" dirty="0">
              <a:effectLst/>
              <a:latin typeface="Arial" panose="020B0604020202020204" pitchFamily="34" charset="0"/>
            </a:endParaRPr>
          </a:p>
          <a:p>
            <a:endParaRPr lang="en-CA" dirty="0"/>
          </a:p>
        </p:txBody>
      </p:sp>
      <p:sp>
        <p:nvSpPr>
          <p:cNvPr id="7" name="Text Placeholder 6">
            <a:extLst>
              <a:ext uri="{FF2B5EF4-FFF2-40B4-BE49-F238E27FC236}">
                <a16:creationId xmlns:a16="http://schemas.microsoft.com/office/drawing/2014/main" id="{7D67F992-9785-4C3B-92B4-3A1C8C24DF5B}"/>
              </a:ext>
            </a:extLst>
          </p:cNvPr>
          <p:cNvSpPr>
            <a:spLocks noGrp="1"/>
          </p:cNvSpPr>
          <p:nvPr>
            <p:ph type="body" sz="quarter" idx="13"/>
          </p:nvPr>
        </p:nvSpPr>
        <p:spPr/>
        <p:txBody>
          <a:bodyPr/>
          <a:lstStyle/>
          <a:p>
            <a:r>
              <a:rPr lang="es-US" dirty="0"/>
              <a:t>CCPa, concentrado de complejo protrombínico activado; rFVIIa, factor VII activado recombinante</a:t>
            </a:r>
          </a:p>
        </p:txBody>
      </p:sp>
      <p:sp>
        <p:nvSpPr>
          <p:cNvPr id="6" name="Rectangle 5">
            <a:extLst>
              <a:ext uri="{FF2B5EF4-FFF2-40B4-BE49-F238E27FC236}">
                <a16:creationId xmlns:a16="http://schemas.microsoft.com/office/drawing/2014/main" id="{CE7CEDBD-3F38-4AF8-B349-AD9B7C47222B}"/>
              </a:ext>
            </a:extLst>
          </p:cNvPr>
          <p:cNvSpPr/>
          <p:nvPr/>
        </p:nvSpPr>
        <p:spPr>
          <a:xfrm>
            <a:off x="812799" y="6271159"/>
            <a:ext cx="8701421" cy="307777"/>
          </a:xfrm>
          <a:prstGeom prst="rect">
            <a:avLst/>
          </a:prstGeom>
        </p:spPr>
        <p:txBody>
          <a:bodyPr wrap="none">
            <a:spAutoFit/>
          </a:bodyPr>
          <a:lstStyle/>
          <a:p>
            <a:pPr marL="0" lvl="1" indent="0">
              <a:spcBef>
                <a:spcPts val="0"/>
              </a:spcBef>
              <a:buNone/>
            </a:pPr>
            <a:r>
              <a:rPr lang="es-US" sz="1400" i="1" dirty="0"/>
              <a:t>*Consulte el texto completo de las Guías para las observaciones relacionadas con estas recomendaciones.</a:t>
            </a:r>
            <a:endParaRPr lang="es-US" sz="1400" dirty="0"/>
          </a:p>
        </p:txBody>
      </p:sp>
    </p:spTree>
    <p:extLst>
      <p:ext uri="{BB962C8B-B14F-4D97-AF65-F5344CB8AC3E}">
        <p14:creationId xmlns:p14="http://schemas.microsoft.com/office/powerpoint/2010/main" val="130839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AD8244DA-3C90-43A6-A9B3-80DCAE22EEDE}"/>
              </a:ext>
            </a:extLst>
          </p:cNvPr>
          <p:cNvSpPr>
            <a:spLocks noGrp="1"/>
          </p:cNvSpPr>
          <p:nvPr>
            <p:ph type="title"/>
          </p:nvPr>
        </p:nvSpPr>
        <p:spPr>
          <a:xfrm>
            <a:off x="838198" y="71469"/>
            <a:ext cx="10515599" cy="1090079"/>
          </a:xfrm>
        </p:spPr>
        <p:txBody>
          <a:bodyPr>
            <a:normAutofit/>
          </a:bodyPr>
          <a:lstStyle/>
          <a:p>
            <a:r>
              <a:rPr lang="es-US" dirty="0"/>
              <a:t>Cirugía y procedimientos invasivos</a:t>
            </a:r>
            <a:br>
              <a:rPr lang="es-US" dirty="0"/>
            </a:br>
            <a:r>
              <a:rPr lang="es-US" dirty="0"/>
              <a:t>Recomendaciones g</a:t>
            </a:r>
            <a:r>
              <a:rPr lang="es-US" altLang="en-US" dirty="0"/>
              <a:t>enerales</a:t>
            </a:r>
            <a:endParaRPr lang="en-CA"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689112" y="1198366"/>
            <a:ext cx="10963329" cy="1244035"/>
          </a:xfrm>
        </p:spPr>
        <p:txBody>
          <a:bodyPr>
            <a:noAutofit/>
          </a:bodyPr>
          <a:lstStyle/>
          <a:p>
            <a:r>
              <a:rPr lang="es-US" altLang="en-US" dirty="0"/>
              <a:t>Determinar cobertura de factor, desvío, seguimiento; o usar infusión continua con dosis ajustadas. </a:t>
            </a:r>
          </a:p>
          <a:p>
            <a:r>
              <a:rPr lang="es-US" altLang="en-US" dirty="0"/>
              <a:t>Un vez lograda la hemostasia mantener el régimen durante 3-5 días y disminuirlo paulatinamente durante 1-3 semanas.</a:t>
            </a:r>
          </a:p>
        </p:txBody>
      </p:sp>
      <p:sp>
        <p:nvSpPr>
          <p:cNvPr id="8" name="Text Placeholder 7">
            <a:extLst>
              <a:ext uri="{FF2B5EF4-FFF2-40B4-BE49-F238E27FC236}">
                <a16:creationId xmlns:a16="http://schemas.microsoft.com/office/drawing/2014/main" id="{A48059B2-9492-40C5-9CB3-D804C38819FF}"/>
              </a:ext>
            </a:extLst>
          </p:cNvPr>
          <p:cNvSpPr>
            <a:spLocks noGrp="1"/>
          </p:cNvSpPr>
          <p:nvPr>
            <p:ph type="body" sz="quarter" idx="13"/>
          </p:nvPr>
        </p:nvSpPr>
        <p:spPr>
          <a:xfrm>
            <a:off x="838201" y="6173788"/>
            <a:ext cx="9925050" cy="365125"/>
          </a:xfrm>
        </p:spPr>
        <p:txBody>
          <a:bodyPr/>
          <a:lstStyle/>
          <a:p>
            <a:r>
              <a:rPr lang="es-US" sz="900" dirty="0"/>
              <a:t>CCPa, concentrado de complejo protrombínico activado; HA-I, hemofilia A con inhibidores; HB-I, hemofilia B con inhibidores; </a:t>
            </a:r>
            <a:r>
              <a:rPr lang="es-US" sz="900" dirty="0" err="1"/>
              <a:t>rFVIIa</a:t>
            </a:r>
            <a:r>
              <a:rPr lang="es-US" sz="900" dirty="0"/>
              <a:t>, factor VII activado recombinante</a:t>
            </a:r>
          </a:p>
        </p:txBody>
      </p:sp>
      <p:graphicFrame>
        <p:nvGraphicFramePr>
          <p:cNvPr id="11" name="Table 10">
            <a:extLst>
              <a:ext uri="{FF2B5EF4-FFF2-40B4-BE49-F238E27FC236}">
                <a16:creationId xmlns:a16="http://schemas.microsoft.com/office/drawing/2014/main" id="{87E360BE-A081-4755-AA94-74C81DBE6A23}"/>
              </a:ext>
            </a:extLst>
          </p:cNvPr>
          <p:cNvGraphicFramePr>
            <a:graphicFrameLocks noGrp="1"/>
          </p:cNvGraphicFramePr>
          <p:nvPr>
            <p:extLst>
              <p:ext uri="{D42A27DB-BD31-4B8C-83A1-F6EECF244321}">
                <p14:modId xmlns:p14="http://schemas.microsoft.com/office/powerpoint/2010/main" val="515576476"/>
              </p:ext>
            </p:extLst>
          </p:nvPr>
        </p:nvGraphicFramePr>
        <p:xfrm>
          <a:off x="539558" y="2806135"/>
          <a:ext cx="11161375" cy="3155669"/>
        </p:xfrm>
        <a:graphic>
          <a:graphicData uri="http://schemas.openxmlformats.org/drawingml/2006/table">
            <a:tbl>
              <a:tblPr firstRow="1" bandRow="1">
                <a:tableStyleId>{3B4B98B0-60AC-42C2-AFA5-B58CD77FA1E5}</a:tableStyleId>
              </a:tblPr>
              <a:tblGrid>
                <a:gridCol w="2135909">
                  <a:extLst>
                    <a:ext uri="{9D8B030D-6E8A-4147-A177-3AD203B41FA5}">
                      <a16:colId xmlns:a16="http://schemas.microsoft.com/office/drawing/2014/main" val="3641967529"/>
                    </a:ext>
                  </a:extLst>
                </a:gridCol>
                <a:gridCol w="4538133">
                  <a:extLst>
                    <a:ext uri="{9D8B030D-6E8A-4147-A177-3AD203B41FA5}">
                      <a16:colId xmlns:a16="http://schemas.microsoft.com/office/drawing/2014/main" val="4136948091"/>
                    </a:ext>
                  </a:extLst>
                </a:gridCol>
                <a:gridCol w="4487333">
                  <a:extLst>
                    <a:ext uri="{9D8B030D-6E8A-4147-A177-3AD203B41FA5}">
                      <a16:colId xmlns:a16="http://schemas.microsoft.com/office/drawing/2014/main" val="2125607216"/>
                    </a:ext>
                  </a:extLst>
                </a:gridCol>
              </a:tblGrid>
              <a:tr h="656309">
                <a:tc>
                  <a:txBody>
                    <a:bodyPr/>
                    <a:lstStyle/>
                    <a:p>
                      <a:endParaRPr lang="en-US" sz="2000" dirty="0">
                        <a:solidFill>
                          <a:srgbClr val="FF1527"/>
                        </a:solidFill>
                      </a:endParaRPr>
                    </a:p>
                  </a:txBody>
                  <a:tcPr marL="121920" marR="121920" marT="60960" marB="60960"/>
                </a:tc>
                <a:tc>
                  <a:txBody>
                    <a:bodyPr/>
                    <a:lstStyle/>
                    <a:p>
                      <a:r>
                        <a:rPr lang="es-US" sz="2000" noProof="0" dirty="0">
                          <a:solidFill>
                            <a:schemeClr val="tx1"/>
                          </a:solidFill>
                        </a:rPr>
                        <a:t>Inhibidores de baja respuesta</a:t>
                      </a:r>
                    </a:p>
                  </a:txBody>
                  <a:tcPr marL="121920" marR="121920" marT="60960" marB="60960" anchor="ctr"/>
                </a:tc>
                <a:tc>
                  <a:txBody>
                    <a:bodyPr/>
                    <a:lstStyle/>
                    <a:p>
                      <a:r>
                        <a:rPr lang="es-US" sz="2000" noProof="0" dirty="0">
                          <a:solidFill>
                            <a:schemeClr val="tx1"/>
                          </a:solidFill>
                        </a:rPr>
                        <a:t>Inhibidores de alta respuesta</a:t>
                      </a:r>
                    </a:p>
                  </a:txBody>
                  <a:tcPr marL="121920" marR="121920" marT="60960" marB="60960" anchor="ctr"/>
                </a:tc>
                <a:extLst>
                  <a:ext uri="{0D108BD9-81ED-4DB2-BD59-A6C34878D82A}">
                    <a16:rowId xmlns:a16="http://schemas.microsoft.com/office/drawing/2014/main" val="1856976381"/>
                  </a:ext>
                </a:extLst>
              </a:tr>
              <a:tr h="691567">
                <a:tc>
                  <a:txBody>
                    <a:bodyPr/>
                    <a:lstStyle/>
                    <a:p>
                      <a:r>
                        <a:rPr lang="en-US" sz="2000" b="1" dirty="0">
                          <a:solidFill>
                            <a:srgbClr val="008BB0"/>
                          </a:solidFill>
                        </a:rPr>
                        <a:t>HA-I, HB-I</a:t>
                      </a:r>
                      <a:endParaRPr lang="en-US" sz="2000" b="0" dirty="0">
                        <a:solidFill>
                          <a:srgbClr val="008BB0"/>
                        </a:solidFill>
                      </a:endParaRPr>
                    </a:p>
                  </a:txBody>
                  <a:tcPr marL="121920" marR="121920" marT="60960" marB="60960" anchor="ctr"/>
                </a:tc>
                <a:tc>
                  <a:txBody>
                    <a:bodyPr/>
                    <a:lstStyle/>
                    <a:p>
                      <a:r>
                        <a:rPr lang="es-US" sz="2000" noProof="0" dirty="0">
                          <a:solidFill>
                            <a:schemeClr val="tx1"/>
                          </a:solidFill>
                        </a:rPr>
                        <a:t>Dosis más altas y más frecuentes  o infusión continua con dosis ajustadas.</a:t>
                      </a:r>
                      <a:endParaRPr lang="es-US" sz="2000" i="1" noProof="0" dirty="0">
                        <a:solidFill>
                          <a:schemeClr val="tx1"/>
                        </a:solidFill>
                      </a:endParaRPr>
                    </a:p>
                  </a:txBody>
                  <a:tcPr marL="121920" marR="121920" marT="60960" marB="60960" anchor="ctr"/>
                </a:tc>
                <a:tc>
                  <a:txBody>
                    <a:bodyPr/>
                    <a:lstStyle/>
                    <a:p>
                      <a:r>
                        <a:rPr lang="es-US" sz="2000" noProof="0" dirty="0">
                          <a:solidFill>
                            <a:schemeClr val="tx1"/>
                          </a:solidFill>
                        </a:rPr>
                        <a:t>Agente de desvío único </a:t>
                      </a:r>
                      <a:r>
                        <a:rPr lang="es-US" sz="2000" b="1" noProof="0" dirty="0">
                          <a:solidFill>
                            <a:schemeClr val="tx1"/>
                          </a:solidFill>
                        </a:rPr>
                        <a:t>(rFVIIa o CCPa) </a:t>
                      </a:r>
                      <a:r>
                        <a:rPr lang="es-US" sz="2000" noProof="0" dirty="0">
                          <a:solidFill>
                            <a:schemeClr val="tx1"/>
                          </a:solidFill>
                        </a:rPr>
                        <a:t>o, si fallara, considerar desvío secuencial.</a:t>
                      </a:r>
                    </a:p>
                  </a:txBody>
                  <a:tcPr marL="121920" marR="121920" marT="60960" marB="60960" anchor="ctr"/>
                </a:tc>
                <a:extLst>
                  <a:ext uri="{0D108BD9-81ED-4DB2-BD59-A6C34878D82A}">
                    <a16:rowId xmlns:a16="http://schemas.microsoft.com/office/drawing/2014/main" val="4106860500"/>
                  </a:ext>
                </a:extLst>
              </a:tr>
              <a:tr h="691567">
                <a:tc>
                  <a:txBody>
                    <a:bodyPr/>
                    <a:lstStyle/>
                    <a:p>
                      <a:r>
                        <a:rPr lang="es-US" sz="2000" b="1" noProof="0" dirty="0">
                          <a:solidFill>
                            <a:srgbClr val="008BB0"/>
                          </a:solidFill>
                        </a:rPr>
                        <a:t>HA-I </a:t>
                      </a:r>
                      <a:r>
                        <a:rPr lang="es-US" sz="2000" b="0" noProof="0" dirty="0">
                          <a:solidFill>
                            <a:schemeClr val="tx1"/>
                          </a:solidFill>
                        </a:rPr>
                        <a:t>Profilaxis con emicizumab</a:t>
                      </a:r>
                    </a:p>
                  </a:txBody>
                  <a:tcPr marL="121920" marR="121920" marT="60960" marB="60960"/>
                </a:tc>
                <a:tc>
                  <a:txBody>
                    <a:bodyPr/>
                    <a:lstStyle/>
                    <a:p>
                      <a:r>
                        <a:rPr lang="es-US" sz="2000" b="0" noProof="0" dirty="0">
                          <a:solidFill>
                            <a:schemeClr val="tx1"/>
                          </a:solidFill>
                        </a:rPr>
                        <a:t>Se recomiendan productos de </a:t>
                      </a:r>
                      <a:r>
                        <a:rPr lang="es-US" sz="2000" b="1" noProof="0" dirty="0">
                          <a:solidFill>
                            <a:schemeClr val="tx1"/>
                          </a:solidFill>
                        </a:rPr>
                        <a:t>FVIII </a:t>
                      </a:r>
                      <a:r>
                        <a:rPr lang="es-US" sz="2000" noProof="0" dirty="0">
                          <a:solidFill>
                            <a:schemeClr val="tx1"/>
                          </a:solidFill>
                        </a:rPr>
                        <a:t>para la cirugía.</a:t>
                      </a:r>
                    </a:p>
                  </a:txBody>
                  <a:tcPr marL="121920" marR="121920" marT="60960" marB="60960" anchor="ctr"/>
                </a:tc>
                <a:tc>
                  <a:txBody>
                    <a:bodyPr/>
                    <a:lstStyle/>
                    <a:p>
                      <a:r>
                        <a:rPr lang="es-US" sz="2000" b="0" noProof="0" dirty="0">
                          <a:solidFill>
                            <a:schemeClr val="tx1"/>
                          </a:solidFill>
                        </a:rPr>
                        <a:t>Se prefiere el </a:t>
                      </a:r>
                      <a:r>
                        <a:rPr lang="es-US" sz="2000" b="1" noProof="0" dirty="0">
                          <a:solidFill>
                            <a:schemeClr val="tx1"/>
                          </a:solidFill>
                        </a:rPr>
                        <a:t>rFVIIa</a:t>
                      </a:r>
                      <a:r>
                        <a:rPr lang="es-US" sz="2000" noProof="0" dirty="0">
                          <a:solidFill>
                            <a:schemeClr val="tx1"/>
                          </a:solidFill>
                        </a:rPr>
                        <a:t> por sobre el CCPa para la cirugía.</a:t>
                      </a:r>
                    </a:p>
                  </a:txBody>
                  <a:tcPr marL="121920" marR="121920" marT="60960" marB="60960" anchor="ctr"/>
                </a:tc>
                <a:extLst>
                  <a:ext uri="{0D108BD9-81ED-4DB2-BD59-A6C34878D82A}">
                    <a16:rowId xmlns:a16="http://schemas.microsoft.com/office/drawing/2014/main" val="453436064"/>
                  </a:ext>
                </a:extLst>
              </a:tr>
              <a:tr h="691567">
                <a:tc>
                  <a:txBody>
                    <a:bodyPr/>
                    <a:lstStyle/>
                    <a:p>
                      <a:r>
                        <a:rPr lang="es-US" sz="2000" b="1" noProof="0" dirty="0">
                          <a:solidFill>
                            <a:srgbClr val="008BB0"/>
                          </a:solidFill>
                        </a:rPr>
                        <a:t>HB-I </a:t>
                      </a:r>
                      <a:r>
                        <a:rPr lang="es-US" sz="2000" b="0" noProof="0" dirty="0">
                          <a:solidFill>
                            <a:schemeClr val="tx1"/>
                          </a:solidFill>
                        </a:rPr>
                        <a:t>Alergia al factor IX</a:t>
                      </a:r>
                    </a:p>
                  </a:txBody>
                  <a:tcPr marL="121920" marR="121920" marT="60960" marB="60960"/>
                </a:tc>
                <a:tc>
                  <a:txBody>
                    <a:bodyPr/>
                    <a:lstStyle/>
                    <a:p>
                      <a:r>
                        <a:rPr lang="es-US" sz="2000" b="0" noProof="0" dirty="0">
                          <a:solidFill>
                            <a:schemeClr val="tx1"/>
                          </a:solidFill>
                        </a:rPr>
                        <a:t>Se recomienda </a:t>
                      </a:r>
                      <a:r>
                        <a:rPr lang="es-US" sz="2000" b="1" noProof="0" dirty="0" err="1">
                          <a:solidFill>
                            <a:schemeClr val="tx1"/>
                          </a:solidFill>
                        </a:rPr>
                        <a:t>rFVIIa</a:t>
                      </a:r>
                      <a:r>
                        <a:rPr lang="es-US" sz="2000" b="1" noProof="0" dirty="0">
                          <a:solidFill>
                            <a:schemeClr val="tx1"/>
                          </a:solidFill>
                        </a:rPr>
                        <a:t> </a:t>
                      </a:r>
                      <a:r>
                        <a:rPr lang="es-US" sz="2000" noProof="0" dirty="0">
                          <a:solidFill>
                            <a:schemeClr val="tx1"/>
                          </a:solidFill>
                        </a:rPr>
                        <a:t>para la cirugía.</a:t>
                      </a:r>
                    </a:p>
                  </a:txBody>
                  <a:tcPr marL="121920" marR="121920" marT="60960" marB="60960" anchor="ctr"/>
                </a:tc>
                <a:tc>
                  <a:txBody>
                    <a:bodyPr/>
                    <a:lstStyle/>
                    <a:p>
                      <a:r>
                        <a:rPr lang="es-US" sz="2000" b="0" noProof="0" dirty="0">
                          <a:solidFill>
                            <a:schemeClr val="tx1"/>
                          </a:solidFill>
                        </a:rPr>
                        <a:t>Se recomienda </a:t>
                      </a:r>
                      <a:r>
                        <a:rPr lang="es-US" sz="2000" b="1" noProof="0" dirty="0" err="1">
                          <a:solidFill>
                            <a:schemeClr val="tx1"/>
                          </a:solidFill>
                        </a:rPr>
                        <a:t>rFVIIa</a:t>
                      </a:r>
                      <a:r>
                        <a:rPr lang="es-US" sz="2000" noProof="0" dirty="0">
                          <a:solidFill>
                            <a:schemeClr val="tx1"/>
                          </a:solidFill>
                        </a:rPr>
                        <a:t> para la cirugía.</a:t>
                      </a:r>
                    </a:p>
                  </a:txBody>
                  <a:tcPr marL="121920" marR="121920" marT="60960" marB="60960" anchor="ctr"/>
                </a:tc>
                <a:extLst>
                  <a:ext uri="{0D108BD9-81ED-4DB2-BD59-A6C34878D82A}">
                    <a16:rowId xmlns:a16="http://schemas.microsoft.com/office/drawing/2014/main" val="2455671758"/>
                  </a:ext>
                </a:extLst>
              </a:tr>
            </a:tbl>
          </a:graphicData>
        </a:graphic>
      </p:graphicFrame>
      <p:sp>
        <p:nvSpPr>
          <p:cNvPr id="12" name="Content Placeholder 2">
            <a:extLst>
              <a:ext uri="{FF2B5EF4-FFF2-40B4-BE49-F238E27FC236}">
                <a16:creationId xmlns:a16="http://schemas.microsoft.com/office/drawing/2014/main" id="{63474057-6193-4B57-AA9E-3F50BE4ADAFF}"/>
              </a:ext>
            </a:extLst>
          </p:cNvPr>
          <p:cNvSpPr txBox="1">
            <a:spLocks/>
          </p:cNvSpPr>
          <p:nvPr/>
        </p:nvSpPr>
        <p:spPr>
          <a:xfrm>
            <a:off x="539558" y="4468936"/>
            <a:ext cx="11112884" cy="786447"/>
          </a:xfrm>
          <a:prstGeom prst="roundRect">
            <a:avLst/>
          </a:prstGeom>
          <a:ln w="38100">
            <a:solidFill>
              <a:schemeClr val="accent5"/>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485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7AEE160C-06BD-406D-B8DD-2012BDB3128D}"/>
              </a:ext>
            </a:extLst>
          </p:cNvPr>
          <p:cNvSpPr>
            <a:spLocks noGrp="1"/>
          </p:cNvSpPr>
          <p:nvPr>
            <p:ph type="title"/>
          </p:nvPr>
        </p:nvSpPr>
        <p:spPr>
          <a:xfrm>
            <a:off x="838199" y="26642"/>
            <a:ext cx="10515599" cy="1090079"/>
          </a:xfrm>
        </p:spPr>
        <p:txBody>
          <a:bodyPr>
            <a:normAutofit/>
          </a:bodyPr>
          <a:lstStyle/>
          <a:p>
            <a:r>
              <a:rPr lang="es-US" dirty="0"/>
              <a:t>Cirugía y procedimientos invasivos</a:t>
            </a:r>
            <a:endParaRPr lang="en-CA" dirty="0"/>
          </a:p>
        </p:txBody>
      </p:sp>
      <p:sp>
        <p:nvSpPr>
          <p:cNvPr id="2" name="Content Placeholder 1">
            <a:extLst>
              <a:ext uri="{FF2B5EF4-FFF2-40B4-BE49-F238E27FC236}">
                <a16:creationId xmlns:a16="http://schemas.microsoft.com/office/drawing/2014/main" id="{3FB7192F-56D7-4451-96BB-AB6C709BFB4A}"/>
              </a:ext>
            </a:extLst>
          </p:cNvPr>
          <p:cNvSpPr>
            <a:spLocks noGrp="1"/>
          </p:cNvSpPr>
          <p:nvPr>
            <p:ph idx="1"/>
          </p:nvPr>
        </p:nvSpPr>
        <p:spPr>
          <a:xfrm>
            <a:off x="838198" y="1022176"/>
            <a:ext cx="10515600" cy="5234783"/>
          </a:xfrm>
        </p:spPr>
        <p:txBody>
          <a:bodyPr>
            <a:noAutofit/>
          </a:bodyPr>
          <a:lstStyle/>
          <a:p>
            <a:pPr marL="0" indent="0" algn="l" rtl="0" eaLnBrk="1" fontAlgn="t" latinLnBrk="0" hangingPunct="1">
              <a:spcBef>
                <a:spcPts val="0"/>
              </a:spcBef>
              <a:spcAft>
                <a:spcPts val="0"/>
              </a:spcAft>
              <a:buNone/>
            </a:pPr>
            <a:r>
              <a:rPr lang="es-US" b="1" i="0" u="none" strike="noStrike" kern="1200" dirty="0">
                <a:solidFill>
                  <a:srgbClr val="008BB0"/>
                </a:solidFill>
                <a:effectLst/>
                <a:latin typeface="Arial" panose="020B0604020202020204" pitchFamily="34" charset="0"/>
              </a:rPr>
              <a:t>Recomendación 8.3.12</a:t>
            </a:r>
            <a:endParaRPr lang="es-US"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s-US" b="0" i="0" u="none" strike="noStrike" kern="1200" baseline="0" dirty="0">
                <a:solidFill>
                  <a:srgbClr val="000000"/>
                </a:solidFill>
                <a:effectLst/>
                <a:latin typeface="Arial" panose="020B0604020202020204" pitchFamily="34" charset="0"/>
              </a:rPr>
              <a:t>Para pacientes con hemofilia A e inhibidores que reciban emicizumab y que se sometan a cirugía o a un procedimiento invasivo, la FMH recomienda </a:t>
            </a:r>
            <a:r>
              <a:rPr lang="es-US" dirty="0">
                <a:solidFill>
                  <a:srgbClr val="000000"/>
                </a:solidFill>
                <a:latin typeface="Arial" panose="020B0604020202020204" pitchFamily="34" charset="0"/>
              </a:rPr>
              <a:t>un</a:t>
            </a:r>
            <a:r>
              <a:rPr lang="es-US" b="0" i="0" u="none" strike="noStrike" kern="1200" baseline="0" dirty="0">
                <a:solidFill>
                  <a:srgbClr val="000000"/>
                </a:solidFill>
                <a:effectLst/>
                <a:latin typeface="Arial" panose="020B0604020202020204" pitchFamily="34" charset="0"/>
              </a:rPr>
              <a:t> </a:t>
            </a:r>
            <a:r>
              <a:rPr lang="es-US" b="1" dirty="0">
                <a:solidFill>
                  <a:srgbClr val="000000"/>
                </a:solidFill>
                <a:latin typeface="Arial" panose="020B0604020202020204" pitchFamily="34" charset="0"/>
              </a:rPr>
              <a:t>producto que contenga F</a:t>
            </a:r>
            <a:r>
              <a:rPr lang="es-US" b="1" i="0" u="none" strike="noStrike" kern="1200" baseline="0" dirty="0">
                <a:solidFill>
                  <a:srgbClr val="000000"/>
                </a:solidFill>
                <a:effectLst/>
                <a:latin typeface="Arial" panose="020B0604020202020204" pitchFamily="34" charset="0"/>
              </a:rPr>
              <a:t>VIII para quienes tengan inhibidores de baja respuesta</a:t>
            </a:r>
            <a:r>
              <a:rPr lang="es-US" b="0" i="0" u="none" strike="noStrike" kern="1200" baseline="0" dirty="0">
                <a:solidFill>
                  <a:srgbClr val="000000"/>
                </a:solidFill>
                <a:effectLst/>
                <a:latin typeface="Arial" panose="020B0604020202020204" pitchFamily="34" charset="0"/>
              </a:rPr>
              <a:t>. </a:t>
            </a:r>
            <a:r>
              <a:rPr lang="es-US" dirty="0">
                <a:solidFill>
                  <a:srgbClr val="000000"/>
                </a:solidFill>
                <a:latin typeface="Arial" panose="020B0604020202020204" pitchFamily="34" charset="0"/>
              </a:rPr>
              <a:t>La FMH prefiere al</a:t>
            </a:r>
            <a:r>
              <a:rPr lang="es-US" b="0" i="0" u="none" strike="noStrike" kern="1200" baseline="0" dirty="0">
                <a:solidFill>
                  <a:srgbClr val="000000"/>
                </a:solidFill>
                <a:effectLst/>
                <a:latin typeface="Arial" panose="020B0604020202020204" pitchFamily="34" charset="0"/>
              </a:rPr>
              <a:t> </a:t>
            </a:r>
            <a:r>
              <a:rPr lang="es-US" b="1" i="0" u="none" strike="noStrike" kern="1200" baseline="0" dirty="0">
                <a:solidFill>
                  <a:srgbClr val="000000"/>
                </a:solidFill>
                <a:effectLst/>
                <a:latin typeface="Arial" panose="020B0604020202020204" pitchFamily="34" charset="0"/>
              </a:rPr>
              <a:t>rFVIIa por sobre el CCPa para quienes tengan inhibidores de alta respuesta</a:t>
            </a:r>
            <a:r>
              <a:rPr lang="es-US" b="0" i="0" u="none" strike="noStrike" kern="1200" baseline="0" dirty="0">
                <a:solidFill>
                  <a:srgbClr val="000000"/>
                </a:solidFill>
                <a:effectLst/>
                <a:latin typeface="Arial" panose="020B0604020202020204" pitchFamily="34" charset="0"/>
              </a:rPr>
              <a:t> debido al riesgo de microangiopatía trombótica. La FMH no hace recomendaciones específicas en cuanto a dosi</a:t>
            </a:r>
            <a:r>
              <a:rPr lang="es-US" dirty="0">
                <a:solidFill>
                  <a:srgbClr val="000000"/>
                </a:solidFill>
                <a:latin typeface="Arial" panose="020B0604020202020204" pitchFamily="34" charset="0"/>
              </a:rPr>
              <a:t>s, frecuencia o duración, ya que los datos existentes son insuficientes</a:t>
            </a:r>
            <a:r>
              <a:rPr lang="es-US" b="0" i="0" u="none" strike="noStrike" kern="1200" baseline="0" dirty="0">
                <a:solidFill>
                  <a:srgbClr val="000000"/>
                </a:solidFill>
                <a:effectLst/>
                <a:latin typeface="Arial" panose="020B0604020202020204" pitchFamily="34" charset="0"/>
              </a:rPr>
              <a:t>.</a:t>
            </a:r>
            <a:endParaRPr lang="es-US"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endParaRPr lang="es-US" b="1" i="0" u="none" strike="noStrike" kern="1200" baseline="0" dirty="0">
              <a:solidFill>
                <a:srgbClr val="008BB0"/>
              </a:solidFill>
              <a:effectLst/>
              <a:latin typeface="Arial" panose="020B0604020202020204" pitchFamily="34" charset="0"/>
            </a:endParaRPr>
          </a:p>
          <a:p>
            <a:pPr marL="0" indent="0" algn="l" rtl="0" eaLnBrk="1" fontAlgn="t" latinLnBrk="0" hangingPunct="1">
              <a:spcBef>
                <a:spcPts val="0"/>
              </a:spcBef>
              <a:spcAft>
                <a:spcPts val="0"/>
              </a:spcAft>
              <a:buNone/>
            </a:pPr>
            <a:r>
              <a:rPr lang="es-US" b="1" i="0" u="none" strike="noStrike" kern="1200" baseline="0" dirty="0">
                <a:solidFill>
                  <a:srgbClr val="008BB0"/>
                </a:solidFill>
                <a:effectLst/>
                <a:latin typeface="Arial" panose="020B0604020202020204" pitchFamily="34" charset="0"/>
              </a:rPr>
              <a:t>OBSERVACIÓN</a:t>
            </a:r>
            <a:r>
              <a:rPr lang="es-US" b="0" i="0" u="none" strike="noStrike" kern="1200" baseline="0" dirty="0">
                <a:solidFill>
                  <a:srgbClr val="008BB0"/>
                </a:solidFill>
                <a:effectLst/>
                <a:latin typeface="Arial" panose="020B0604020202020204" pitchFamily="34" charset="0"/>
              </a:rPr>
              <a:t>: </a:t>
            </a:r>
            <a:r>
              <a:rPr lang="es-US" dirty="0">
                <a:solidFill>
                  <a:srgbClr val="000000"/>
                </a:solidFill>
                <a:latin typeface="Arial" panose="020B0604020202020204" pitchFamily="34" charset="0"/>
              </a:rPr>
              <a:t>Se exhorta precaución cuando se utilice </a:t>
            </a:r>
            <a:r>
              <a:rPr lang="es-US" b="0" i="0" u="none" strike="noStrike" kern="1200" baseline="0" dirty="0">
                <a:solidFill>
                  <a:srgbClr val="000000"/>
                </a:solidFill>
                <a:effectLst/>
                <a:latin typeface="Arial" panose="020B0604020202020204" pitchFamily="34" charset="0"/>
              </a:rPr>
              <a:t>rFVIIa </a:t>
            </a:r>
            <a:r>
              <a:rPr lang="es-US" dirty="0">
                <a:solidFill>
                  <a:srgbClr val="000000"/>
                </a:solidFill>
                <a:latin typeface="Arial" panose="020B0604020202020204" pitchFamily="34" charset="0"/>
              </a:rPr>
              <a:t>en pacientes que reciban</a:t>
            </a:r>
            <a:r>
              <a:rPr lang="es-US" b="0" i="0" u="none" strike="noStrike" kern="1200" baseline="0" dirty="0">
                <a:solidFill>
                  <a:srgbClr val="000000"/>
                </a:solidFill>
                <a:effectLst/>
                <a:latin typeface="Arial" panose="020B0604020202020204" pitchFamily="34" charset="0"/>
              </a:rPr>
              <a:t> emicizumab y que tengan factores de riesgo trombótico (por ej., tromboembolismo venoso previo, obesidad, tabaquismo, infección crónica, inflamación) debido al riesgo de infarto agudo al miocardio </a:t>
            </a:r>
            <a:r>
              <a:rPr lang="es-US" b="0" i="1" u="none" strike="noStrike" kern="1200" baseline="0" dirty="0">
                <a:solidFill>
                  <a:srgbClr val="000000"/>
                </a:solidFill>
                <a:effectLst/>
                <a:latin typeface="Arial" panose="020B0604020202020204" pitchFamily="34" charset="0"/>
              </a:rPr>
              <a:t>non-STEMI</a:t>
            </a:r>
            <a:r>
              <a:rPr lang="es-US" b="0" i="0" u="none" strike="noStrike" kern="1200" baseline="0" dirty="0">
                <a:solidFill>
                  <a:srgbClr val="000000"/>
                </a:solidFill>
                <a:effectLst/>
                <a:latin typeface="Arial" panose="020B0604020202020204" pitchFamily="34" charset="0"/>
              </a:rPr>
              <a:t> y embolismo pulmonar.</a:t>
            </a:r>
            <a:endParaRPr lang="es-US"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endParaRPr lang="es-US" b="1" i="0" u="none" strike="noStrike" kern="1200" dirty="0">
              <a:solidFill>
                <a:srgbClr val="008BB0"/>
              </a:solidFill>
              <a:effectLst/>
              <a:latin typeface="Arial" panose="020B0604020202020204" pitchFamily="34" charset="0"/>
            </a:endParaRPr>
          </a:p>
          <a:p>
            <a:pPr marL="0" indent="0" algn="l" rtl="0" eaLnBrk="1" fontAlgn="t" latinLnBrk="0" hangingPunct="1">
              <a:spcBef>
                <a:spcPts val="0"/>
              </a:spcBef>
              <a:spcAft>
                <a:spcPts val="0"/>
              </a:spcAft>
              <a:buNone/>
            </a:pPr>
            <a:r>
              <a:rPr lang="es-US" b="1" i="0" u="none" strike="noStrike" kern="1200" dirty="0">
                <a:solidFill>
                  <a:srgbClr val="008BB0"/>
                </a:solidFill>
                <a:effectLst/>
                <a:latin typeface="Arial" panose="020B0604020202020204" pitchFamily="34" charset="0"/>
              </a:rPr>
              <a:t>Recomendación 8.4.12</a:t>
            </a:r>
            <a:endParaRPr lang="es-US"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s-US" b="0" i="0" u="none" strike="noStrike" kern="1200" baseline="0" dirty="0">
                <a:solidFill>
                  <a:srgbClr val="000000"/>
                </a:solidFill>
                <a:effectLst/>
                <a:latin typeface="Arial" panose="020B0604020202020204" pitchFamily="34" charset="0"/>
              </a:rPr>
              <a:t>Para pacientes con hemofilia B e inhibidores del FIX que se sometan a </a:t>
            </a:r>
            <a:r>
              <a:rPr lang="es-US" dirty="0">
                <a:solidFill>
                  <a:srgbClr val="000000"/>
                </a:solidFill>
                <a:latin typeface="Arial" panose="020B0604020202020204" pitchFamily="34" charset="0"/>
              </a:rPr>
              <a:t>c</a:t>
            </a:r>
            <a:r>
              <a:rPr lang="es-US" b="0" i="0" u="none" strike="noStrike" kern="1200" baseline="0" dirty="0">
                <a:solidFill>
                  <a:srgbClr val="000000"/>
                </a:solidFill>
                <a:effectLst/>
                <a:latin typeface="Arial" panose="020B0604020202020204" pitchFamily="34" charset="0"/>
              </a:rPr>
              <a:t>irugía, la </a:t>
            </a:r>
            <a:r>
              <a:rPr lang="es-US" b="0" i="0" u="none" strike="noStrike" kern="1200" baseline="0" dirty="0" err="1">
                <a:solidFill>
                  <a:srgbClr val="000000"/>
                </a:solidFill>
                <a:effectLst/>
                <a:latin typeface="Arial" panose="020B0604020202020204" pitchFamily="34" charset="0"/>
              </a:rPr>
              <a:t>FMH</a:t>
            </a:r>
            <a:r>
              <a:rPr lang="es-US" b="0" i="0" u="none" strike="noStrike" kern="1200" baseline="0" dirty="0">
                <a:solidFill>
                  <a:srgbClr val="000000"/>
                </a:solidFill>
                <a:effectLst/>
                <a:latin typeface="Arial" panose="020B0604020202020204" pitchFamily="34" charset="0"/>
              </a:rPr>
              <a:t> recomienda el </a:t>
            </a:r>
            <a:r>
              <a:rPr lang="es-US" b="1" i="0" u="none" strike="noStrike" kern="1200" baseline="0" dirty="0">
                <a:solidFill>
                  <a:srgbClr val="000000"/>
                </a:solidFill>
                <a:effectLst/>
                <a:latin typeface="Arial" panose="020B0604020202020204" pitchFamily="34" charset="0"/>
              </a:rPr>
              <a:t>rFVIIa por sobre el </a:t>
            </a:r>
            <a:r>
              <a:rPr lang="es-US" b="1" i="0" u="none" strike="noStrike" kern="1200" baseline="0" dirty="0" err="1">
                <a:solidFill>
                  <a:srgbClr val="000000"/>
                </a:solidFill>
                <a:effectLst/>
                <a:latin typeface="Arial" panose="020B0604020202020204" pitchFamily="34" charset="0"/>
              </a:rPr>
              <a:t>CCPa</a:t>
            </a:r>
            <a:r>
              <a:rPr lang="es-US" b="0" i="0" u="none" strike="noStrike" kern="1200" baseline="0" dirty="0">
                <a:solidFill>
                  <a:srgbClr val="000000"/>
                </a:solidFill>
                <a:effectLst/>
                <a:latin typeface="Arial" panose="020B0604020202020204" pitchFamily="34" charset="0"/>
              </a:rPr>
              <a:t>, </a:t>
            </a:r>
            <a:r>
              <a:rPr lang="es-US" dirty="0">
                <a:solidFill>
                  <a:srgbClr val="000000"/>
                </a:solidFill>
                <a:latin typeface="Arial" panose="020B0604020202020204" pitchFamily="34" charset="0"/>
              </a:rPr>
              <a:t>dado que el </a:t>
            </a:r>
            <a:r>
              <a:rPr lang="es-US" dirty="0" err="1">
                <a:solidFill>
                  <a:srgbClr val="000000"/>
                </a:solidFill>
                <a:latin typeface="Arial" panose="020B0604020202020204" pitchFamily="34" charset="0"/>
              </a:rPr>
              <a:t>CCPa</a:t>
            </a:r>
            <a:r>
              <a:rPr lang="es-US" dirty="0">
                <a:solidFill>
                  <a:srgbClr val="000000"/>
                </a:solidFill>
                <a:latin typeface="Arial" panose="020B0604020202020204" pitchFamily="34" charset="0"/>
              </a:rPr>
              <a:t> contiene </a:t>
            </a:r>
            <a:r>
              <a:rPr lang="es-US" b="0" i="0" u="none" strike="noStrike" kern="1200" baseline="0" dirty="0">
                <a:solidFill>
                  <a:srgbClr val="000000"/>
                </a:solidFill>
                <a:effectLst/>
                <a:latin typeface="Arial" panose="020B0604020202020204" pitchFamily="34" charset="0"/>
              </a:rPr>
              <a:t>FIX y podría provocar o empeorar una reacción alérgica.</a:t>
            </a:r>
            <a:endParaRPr lang="es-US" b="0" i="0" u="none" strike="noStrike" dirty="0">
              <a:effectLst/>
              <a:latin typeface="Arial" panose="020B0604020202020204" pitchFamily="34" charset="0"/>
            </a:endParaRPr>
          </a:p>
          <a:p>
            <a:endParaRPr lang="en-CA" dirty="0"/>
          </a:p>
        </p:txBody>
      </p:sp>
      <p:sp>
        <p:nvSpPr>
          <p:cNvPr id="3" name="Text Placeholder 2">
            <a:extLst>
              <a:ext uri="{FF2B5EF4-FFF2-40B4-BE49-F238E27FC236}">
                <a16:creationId xmlns:a16="http://schemas.microsoft.com/office/drawing/2014/main" id="{57A5A399-9B60-440B-ABB7-E23D33EC597F}"/>
              </a:ext>
            </a:extLst>
          </p:cNvPr>
          <p:cNvSpPr>
            <a:spLocks noGrp="1"/>
          </p:cNvSpPr>
          <p:nvPr>
            <p:ph type="body" sz="quarter" idx="13"/>
          </p:nvPr>
        </p:nvSpPr>
        <p:spPr/>
        <p:txBody>
          <a:bodyPr/>
          <a:lstStyle/>
          <a:p>
            <a:r>
              <a:rPr lang="es-US" sz="900" dirty="0"/>
              <a:t>CCPa, concentrado de complejo protrombínico activado</a:t>
            </a:r>
            <a:endParaRPr lang="en-CA" dirty="0"/>
          </a:p>
        </p:txBody>
      </p:sp>
      <p:sp>
        <p:nvSpPr>
          <p:cNvPr id="8" name="Content Placeholder 2">
            <a:extLst>
              <a:ext uri="{FF2B5EF4-FFF2-40B4-BE49-F238E27FC236}">
                <a16:creationId xmlns:a16="http://schemas.microsoft.com/office/drawing/2014/main" id="{3A38A829-C1B9-489E-9BD1-81F0B1FB399E}"/>
              </a:ext>
            </a:extLst>
          </p:cNvPr>
          <p:cNvSpPr txBox="1">
            <a:spLocks/>
          </p:cNvSpPr>
          <p:nvPr/>
        </p:nvSpPr>
        <p:spPr>
          <a:xfrm>
            <a:off x="838201" y="3428999"/>
            <a:ext cx="10515600" cy="1426369"/>
          </a:xfrm>
          <a:prstGeom prst="roundRect">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9301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3FA3-901D-4EDE-A458-ED43DECDFF52}"/>
              </a:ext>
            </a:extLst>
          </p:cNvPr>
          <p:cNvSpPr>
            <a:spLocks noGrp="1"/>
          </p:cNvSpPr>
          <p:nvPr>
            <p:ph type="title"/>
          </p:nvPr>
        </p:nvSpPr>
        <p:spPr/>
        <p:txBody>
          <a:bodyPr>
            <a:normAutofit/>
          </a:bodyPr>
          <a:lstStyle/>
          <a:p>
            <a:r>
              <a:rPr lang="es-US" sz="3600" dirty="0"/>
              <a:t>Conclusiones</a:t>
            </a:r>
          </a:p>
        </p:txBody>
      </p:sp>
      <p:sp>
        <p:nvSpPr>
          <p:cNvPr id="4" name="Content Placeholder 3">
            <a:extLst>
              <a:ext uri="{FF2B5EF4-FFF2-40B4-BE49-F238E27FC236}">
                <a16:creationId xmlns:a16="http://schemas.microsoft.com/office/drawing/2014/main" id="{CDA695DB-BBC6-4B17-A82C-888B81D51017}"/>
              </a:ext>
            </a:extLst>
          </p:cNvPr>
          <p:cNvSpPr>
            <a:spLocks noGrp="1"/>
          </p:cNvSpPr>
          <p:nvPr>
            <p:ph idx="1"/>
          </p:nvPr>
        </p:nvSpPr>
        <p:spPr>
          <a:xfrm>
            <a:off x="838201" y="1345528"/>
            <a:ext cx="10701130" cy="4166944"/>
          </a:xfrm>
        </p:spPr>
        <p:txBody>
          <a:bodyPr>
            <a:noAutofit/>
          </a:bodyPr>
          <a:lstStyle/>
          <a:p>
            <a:r>
              <a:rPr lang="es-US" sz="2100" dirty="0"/>
              <a:t>Todos los pacientes con inhibidores deberían someterse a una prueba de ITI.</a:t>
            </a:r>
          </a:p>
          <a:p>
            <a:r>
              <a:rPr lang="es-US" sz="2100" dirty="0"/>
              <a:t>Los datos de la incidencia de los productos de VMP en la ITI son limitados.</a:t>
            </a:r>
          </a:p>
          <a:p>
            <a:r>
              <a:rPr lang="es-US" sz="2100" dirty="0"/>
              <a:t>Después de una ITI exitosa debería reiniciarse la profilaxis con FVIII.</a:t>
            </a:r>
          </a:p>
          <a:p>
            <a:r>
              <a:rPr lang="es-US" sz="2100" dirty="0"/>
              <a:t>Para la hemostasia en pacientes con inhibidores que reciben emicizumab y se someten a cirugías debe usarse rFVIIa.</a:t>
            </a:r>
          </a:p>
          <a:p>
            <a:r>
              <a:rPr lang="es-US" sz="2100" dirty="0"/>
              <a:t>Cuando el paciente recibe emicizumab, las hemorragias deberían recibir tratamiento con rFVIIa.</a:t>
            </a:r>
          </a:p>
          <a:p>
            <a:r>
              <a:rPr lang="es-US" sz="2100" dirty="0"/>
              <a:t>La profilaxis con terapias sin factor de reemplazo puede reducir la carga de la enfermedad.</a:t>
            </a:r>
          </a:p>
          <a:p>
            <a:r>
              <a:rPr lang="es-US" altLang="en-US" sz="2100" dirty="0"/>
              <a:t>No se ha establecido el uso de terapias sin factor de reemplazo en la ITI.</a:t>
            </a:r>
            <a:endParaRPr lang="es-US" sz="2100" dirty="0"/>
          </a:p>
        </p:txBody>
      </p:sp>
      <p:sp>
        <p:nvSpPr>
          <p:cNvPr id="3" name="Text Placeholder 2">
            <a:extLst>
              <a:ext uri="{FF2B5EF4-FFF2-40B4-BE49-F238E27FC236}">
                <a16:creationId xmlns:a16="http://schemas.microsoft.com/office/drawing/2014/main" id="{6D07D15A-B9B6-4CF2-A54A-A7AD16E1B491}"/>
              </a:ext>
            </a:extLst>
          </p:cNvPr>
          <p:cNvSpPr>
            <a:spLocks noGrp="1"/>
          </p:cNvSpPr>
          <p:nvPr>
            <p:ph type="body" sz="quarter" idx="13"/>
          </p:nvPr>
        </p:nvSpPr>
        <p:spPr>
          <a:xfrm>
            <a:off x="838201" y="6267450"/>
            <a:ext cx="9925050" cy="365125"/>
          </a:xfrm>
        </p:spPr>
        <p:txBody>
          <a:bodyPr/>
          <a:lstStyle/>
          <a:p>
            <a:r>
              <a:rPr lang="es-US" dirty="0"/>
              <a:t>ITI, inducción de la inmunotolerancia; VMP, vida media prolongada</a:t>
            </a:r>
          </a:p>
        </p:txBody>
      </p:sp>
    </p:spTree>
    <p:extLst>
      <p:ext uri="{BB962C8B-B14F-4D97-AF65-F5344CB8AC3E}">
        <p14:creationId xmlns:p14="http://schemas.microsoft.com/office/powerpoint/2010/main" val="2141379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199" y="2613025"/>
            <a:ext cx="10515599" cy="1090079"/>
          </a:xfrm>
        </p:spPr>
        <p:txBody>
          <a:bodyPr>
            <a:normAutofit/>
          </a:bodyPr>
          <a:lstStyle/>
          <a:p>
            <a:pPr algn="ctr"/>
            <a:r>
              <a:rPr lang="es-US" sz="3600" dirty="0"/>
              <a:t>Agradecemos el apoyo de </a:t>
            </a:r>
            <a:r>
              <a:rPr lang="es-US" sz="3600" b="1" dirty="0"/>
              <a:t>Hemophilia Alliance para la preparación de esta presentación.</a:t>
            </a: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E85C267-2EEB-47FB-AE1E-36D9F1CC1733}"/>
              </a:ext>
            </a:extLst>
          </p:cNvPr>
          <p:cNvSpPr>
            <a:spLocks noGrp="1"/>
          </p:cNvSpPr>
          <p:nvPr>
            <p:ph type="body" sz="quarter" idx="13"/>
          </p:nvPr>
        </p:nvSpPr>
        <p:spPr/>
        <p:txBody>
          <a:bodyPr/>
          <a:lstStyle/>
          <a:p>
            <a:endParaRPr lang="en-CA" dirty="0"/>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2"/>
          <a:stretch>
            <a:fillRect/>
          </a:stretch>
        </p:blipFill>
        <p:spPr>
          <a:xfrm>
            <a:off x="4371179" y="3870098"/>
            <a:ext cx="3449638" cy="2012950"/>
          </a:xfrm>
        </p:spPr>
      </p:pic>
    </p:spTree>
    <p:extLst>
      <p:ext uri="{BB962C8B-B14F-4D97-AF65-F5344CB8AC3E}">
        <p14:creationId xmlns:p14="http://schemas.microsoft.com/office/powerpoint/2010/main" val="3930086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p:txBody>
          <a:bodyPr>
            <a:normAutofit/>
          </a:bodyPr>
          <a:lstStyle/>
          <a:p>
            <a:r>
              <a:rPr lang="es-US" sz="4000" dirty="0">
                <a:solidFill>
                  <a:srgbClr val="008BB0"/>
                </a:solidFill>
              </a:rPr>
              <a:t>Capítulo 8: Inhibidores del factor de coagulación</a:t>
            </a:r>
            <a:endParaRPr lang="es-US" sz="4000" dirty="0">
              <a:solidFill>
                <a:srgbClr val="1979B5"/>
              </a:solidFill>
            </a:endParaRPr>
          </a:p>
        </p:txBody>
      </p:sp>
      <p:sp>
        <p:nvSpPr>
          <p:cNvPr id="5" name="Subtitle 4">
            <a:extLst>
              <a:ext uri="{FF2B5EF4-FFF2-40B4-BE49-F238E27FC236}">
                <a16:creationId xmlns:a16="http://schemas.microsoft.com/office/drawing/2014/main" id="{A08DB6CA-9BCD-4B3D-8166-A8CD815F2B2B}"/>
              </a:ext>
            </a:extLst>
          </p:cNvPr>
          <p:cNvSpPr>
            <a:spLocks noGrp="1"/>
          </p:cNvSpPr>
          <p:nvPr>
            <p:ph type="subTitle" idx="1"/>
          </p:nvPr>
        </p:nvSpPr>
        <p:spPr/>
        <p:txBody>
          <a:bodyPr>
            <a:normAutofit/>
          </a:bodyPr>
          <a:lstStyle/>
          <a:p>
            <a:pPr>
              <a:spcBef>
                <a:spcPts val="0"/>
              </a:spcBef>
            </a:pPr>
            <a:r>
              <a:rPr lang="en-CA" sz="3000" b="1" dirty="0"/>
              <a:t>Dra. Margaret V. </a:t>
            </a:r>
            <a:r>
              <a:rPr lang="en-CA" sz="3000" b="1" dirty="0" err="1"/>
              <a:t>Ragni</a:t>
            </a:r>
            <a:r>
              <a:rPr lang="en-CA" sz="3000" b="1" dirty="0"/>
              <a:t>, MPH</a:t>
            </a:r>
            <a:br>
              <a:rPr lang="en-US" sz="3000" dirty="0"/>
            </a:br>
            <a:r>
              <a:rPr lang="es-US" sz="2000" dirty="0"/>
              <a:t>Profesora de medicina y ciencias clínicas traslacionales </a:t>
            </a:r>
          </a:p>
          <a:p>
            <a:pPr>
              <a:spcBef>
                <a:spcPts val="0"/>
              </a:spcBef>
            </a:pPr>
            <a:r>
              <a:rPr lang="es-US" sz="2000" dirty="0"/>
              <a:t>Departamento de Medicina, División de Hematología/Oncología</a:t>
            </a:r>
          </a:p>
          <a:p>
            <a:pPr>
              <a:spcBef>
                <a:spcPts val="0"/>
              </a:spcBef>
            </a:pPr>
            <a:r>
              <a:rPr lang="es-US" sz="2000" dirty="0"/>
              <a:t>Centro Médico de la Universidad de Pittsburgh</a:t>
            </a:r>
          </a:p>
          <a:p>
            <a:pPr>
              <a:spcBef>
                <a:spcPts val="0"/>
              </a:spcBef>
            </a:pPr>
            <a:r>
              <a:rPr lang="es-US" sz="2000" dirty="0"/>
              <a:t>Directora, Centro de Hemofilia del Oeste de Pensilvania,</a:t>
            </a:r>
          </a:p>
          <a:p>
            <a:pPr>
              <a:spcBef>
                <a:spcPts val="0"/>
              </a:spcBef>
            </a:pPr>
            <a:r>
              <a:rPr lang="es-US" sz="2000" dirty="0"/>
              <a:t>Pittsburgh, Pensilvania, EE. UU. </a:t>
            </a:r>
          </a:p>
        </p:txBody>
      </p:sp>
    </p:spTree>
    <p:extLst>
      <p:ext uri="{BB962C8B-B14F-4D97-AF65-F5344CB8AC3E}">
        <p14:creationId xmlns:p14="http://schemas.microsoft.com/office/powerpoint/2010/main" val="299910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dirty="0"/>
              <a:t>Divulgaciones: </a:t>
            </a:r>
            <a:r>
              <a:rPr lang="en-US" dirty="0"/>
              <a:t>Margaret V. Ragni</a:t>
            </a:r>
          </a:p>
        </p:txBody>
      </p:sp>
      <p:sp>
        <p:nvSpPr>
          <p:cNvPr id="4" name="Content Placeholder 3">
            <a:extLst>
              <a:ext uri="{FF2B5EF4-FFF2-40B4-BE49-F238E27FC236}">
                <a16:creationId xmlns:a16="http://schemas.microsoft.com/office/drawing/2014/main" id="{F95B4038-2B84-45D4-AA84-F85F9F96E7D6}"/>
              </a:ext>
            </a:extLst>
          </p:cNvPr>
          <p:cNvSpPr>
            <a:spLocks noGrp="1"/>
          </p:cNvSpPr>
          <p:nvPr>
            <p:ph idx="1"/>
          </p:nvPr>
        </p:nvSpPr>
        <p:spPr/>
        <p:txBody>
          <a:bodyPr/>
          <a:lstStyle/>
          <a:p>
            <a:pPr marL="0" indent="0">
              <a:buNone/>
            </a:pPr>
            <a:r>
              <a:rPr lang="es-US" sz="2000" b="1" dirty="0">
                <a:solidFill>
                  <a:srgbClr val="008BB0"/>
                </a:solidFill>
              </a:rPr>
              <a:t>Subvenciones/Apoyo a la investigación</a:t>
            </a:r>
          </a:p>
          <a:p>
            <a:pPr marL="342900" indent="-342900" algn="l">
              <a:lnSpc>
                <a:spcPct val="90000"/>
              </a:lnSpc>
              <a:buFont typeface="Arial" panose="020B0604020202020204" pitchFamily="34" charset="0"/>
              <a:buChar char="•"/>
            </a:pPr>
            <a:r>
              <a:rPr lang="en-US" sz="2000" b="0" u="none" strike="noStrike" baseline="0" dirty="0">
                <a:solidFill>
                  <a:srgbClr val="000000"/>
                </a:solidFill>
              </a:rPr>
              <a:t>Alnylam/Sanofi, BioMarin, Bioverativ/Sanofi, Takeda/Shire, Sangamo, Spark Therapeutics</a:t>
            </a:r>
          </a:p>
          <a:p>
            <a:pPr marL="0" indent="0">
              <a:buNone/>
            </a:pPr>
            <a:r>
              <a:rPr lang="es-US" sz="2000" b="1" dirty="0">
                <a:solidFill>
                  <a:srgbClr val="008BB0"/>
                </a:solidFill>
              </a:rPr>
              <a:t>Consejos asesores</a:t>
            </a:r>
          </a:p>
          <a:p>
            <a:pPr marL="342900" indent="-342900">
              <a:buFont typeface="Arial" panose="020B0604020202020204" pitchFamily="34" charset="0"/>
              <a:buChar char="•"/>
            </a:pPr>
            <a:r>
              <a:rPr lang="en-US" sz="2000" dirty="0">
                <a:solidFill>
                  <a:srgbClr val="000000"/>
                </a:solidFill>
              </a:rPr>
              <a:t>Alnylam/Sanofi, BioMarin, Takeda/Shire, Spark Therapeutics</a:t>
            </a:r>
            <a:endParaRPr lang="en-US" sz="2000" b="0" i="0" u="none" strike="noStrike" baseline="0" dirty="0">
              <a:solidFill>
                <a:srgbClr val="FFFFFF"/>
              </a:solidFill>
              <a:latin typeface="+mj-lt"/>
            </a:endParaRPr>
          </a:p>
          <a:p>
            <a:endParaRPr lang="en-CA" dirty="0"/>
          </a:p>
        </p:txBody>
      </p:sp>
      <p:sp>
        <p:nvSpPr>
          <p:cNvPr id="6" name="Text Placeholder 5">
            <a:extLst>
              <a:ext uri="{FF2B5EF4-FFF2-40B4-BE49-F238E27FC236}">
                <a16:creationId xmlns:a16="http://schemas.microsoft.com/office/drawing/2014/main" id="{34C8A602-49D2-4C24-BEAA-29B22944E468}"/>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48895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lstStyle/>
          <a:p>
            <a:r>
              <a:rPr lang="es-US" dirty="0"/>
              <a:t>Autores</a:t>
            </a:r>
          </a:p>
        </p:txBody>
      </p:sp>
      <p:sp>
        <p:nvSpPr>
          <p:cNvPr id="5" name="Content Placeholder 4">
            <a:extLst>
              <a:ext uri="{FF2B5EF4-FFF2-40B4-BE49-F238E27FC236}">
                <a16:creationId xmlns:a16="http://schemas.microsoft.com/office/drawing/2014/main" id="{D4BCE759-37BB-445E-A578-A3955AC78333}"/>
              </a:ext>
            </a:extLst>
          </p:cNvPr>
          <p:cNvSpPr>
            <a:spLocks noGrp="1"/>
          </p:cNvSpPr>
          <p:nvPr>
            <p:ph idx="1"/>
          </p:nvPr>
        </p:nvSpPr>
        <p:spPr>
          <a:xfrm>
            <a:off x="838200" y="1562100"/>
            <a:ext cx="10515600" cy="4614863"/>
          </a:xfrm>
        </p:spPr>
        <p:txBody>
          <a:bodyPr>
            <a:normAutofit lnSpcReduction="10000"/>
          </a:bodyPr>
          <a:lstStyle/>
          <a:p>
            <a:pPr>
              <a:spcBef>
                <a:spcPts val="1000"/>
              </a:spcBef>
            </a:pPr>
            <a:r>
              <a:rPr lang="en-CA" b="1" noProof="0" dirty="0"/>
              <a:t>Margaret V. Ragni</a:t>
            </a:r>
          </a:p>
          <a:p>
            <a:pPr>
              <a:spcBef>
                <a:spcPts val="1000"/>
              </a:spcBef>
            </a:pPr>
            <a:r>
              <a:rPr lang="en-CA" b="1" noProof="0" dirty="0"/>
              <a:t>Erik Berntorp</a:t>
            </a:r>
          </a:p>
          <a:p>
            <a:pPr>
              <a:spcBef>
                <a:spcPts val="1000"/>
              </a:spcBef>
            </a:pPr>
            <a:r>
              <a:rPr lang="en-CA" b="1" noProof="0" dirty="0"/>
              <a:t>Manuel Carcao</a:t>
            </a:r>
          </a:p>
          <a:p>
            <a:pPr>
              <a:spcBef>
                <a:spcPts val="1000"/>
              </a:spcBef>
            </a:pPr>
            <a:r>
              <a:rPr lang="en-CA" b="1" noProof="0" dirty="0"/>
              <a:t>Carmen Escuriola Ettingshausen</a:t>
            </a:r>
          </a:p>
          <a:p>
            <a:pPr>
              <a:spcBef>
                <a:spcPts val="1000"/>
              </a:spcBef>
            </a:pPr>
            <a:r>
              <a:rPr lang="en-CA" b="1" noProof="0" dirty="0"/>
              <a:t>Augustas Nedzinskas (PCH)</a:t>
            </a:r>
          </a:p>
          <a:p>
            <a:pPr>
              <a:spcBef>
                <a:spcPts val="1000"/>
              </a:spcBef>
            </a:pPr>
            <a:r>
              <a:rPr lang="en-CA" b="1" noProof="0" dirty="0"/>
              <a:t>Margareth C. Ozelo</a:t>
            </a:r>
          </a:p>
          <a:p>
            <a:pPr>
              <a:spcBef>
                <a:spcPts val="1000"/>
              </a:spcBef>
            </a:pPr>
            <a:r>
              <a:rPr lang="en-CA" b="1" noProof="0" dirty="0"/>
              <a:t>Enrique D. Preza Hernández (PCH)</a:t>
            </a:r>
          </a:p>
          <a:p>
            <a:pPr>
              <a:spcBef>
                <a:spcPts val="1000"/>
              </a:spcBef>
            </a:pPr>
            <a:r>
              <a:rPr lang="en-CA" b="1" noProof="0" dirty="0"/>
              <a:t>Andrew Selvaggi (PCH)</a:t>
            </a:r>
          </a:p>
          <a:p>
            <a:pPr>
              <a:spcBef>
                <a:spcPts val="1000"/>
              </a:spcBef>
            </a:pPr>
            <a:r>
              <a:rPr lang="en-CA" b="1" noProof="0" dirty="0"/>
              <a:t>H. Marijke van den Berg</a:t>
            </a:r>
          </a:p>
          <a:p>
            <a:pPr>
              <a:spcBef>
                <a:spcPts val="1000"/>
              </a:spcBef>
            </a:pPr>
            <a:r>
              <a:rPr lang="fi-FI" b="1" noProof="0" dirty="0"/>
              <a:t>Glenn F. Pierce</a:t>
            </a:r>
          </a:p>
          <a:p>
            <a:pPr>
              <a:spcBef>
                <a:spcPts val="1000"/>
              </a:spcBef>
            </a:pPr>
            <a:r>
              <a:rPr lang="fi-FI" b="1" noProof="0" dirty="0"/>
              <a:t>Alok Srivastava</a:t>
            </a:r>
            <a:endParaRPr lang="en-CA" b="1" noProof="0" dirty="0"/>
          </a:p>
        </p:txBody>
      </p:sp>
      <p:sp>
        <p:nvSpPr>
          <p:cNvPr id="6" name="Text Placeholder 5">
            <a:extLst>
              <a:ext uri="{FF2B5EF4-FFF2-40B4-BE49-F238E27FC236}">
                <a16:creationId xmlns:a16="http://schemas.microsoft.com/office/drawing/2014/main" id="{46372A94-60C0-401C-9ABB-1F124C35A7A4}"/>
              </a:ext>
            </a:extLst>
          </p:cNvPr>
          <p:cNvSpPr>
            <a:spLocks noGrp="1"/>
          </p:cNvSpPr>
          <p:nvPr>
            <p:ph type="body" sz="quarter" idx="13"/>
          </p:nvPr>
        </p:nvSpPr>
        <p:spPr>
          <a:xfrm>
            <a:off x="838201" y="6356351"/>
            <a:ext cx="9925050" cy="365125"/>
          </a:xfrm>
        </p:spPr>
        <p:txBody>
          <a:bodyPr/>
          <a:lstStyle/>
          <a:p>
            <a:r>
              <a:rPr lang="es-US" dirty="0"/>
              <a:t>PCH, persona con hemofilia</a:t>
            </a:r>
          </a:p>
        </p:txBody>
      </p:sp>
      <p:pic>
        <p:nvPicPr>
          <p:cNvPr id="10" name="Picture 9">
            <a:extLst>
              <a:ext uri="{FF2B5EF4-FFF2-40B4-BE49-F238E27FC236}">
                <a16:creationId xmlns:a16="http://schemas.microsoft.com/office/drawing/2014/main" id="{7DB84391-AE36-433F-B57B-1DA852EC76CB}"/>
              </a:ext>
            </a:extLst>
          </p:cNvPr>
          <p:cNvPicPr>
            <a:picLocks noChangeAspect="1"/>
          </p:cNvPicPr>
          <p:nvPr/>
        </p:nvPicPr>
        <p:blipFill>
          <a:blip r:embed="rId2"/>
          <a:srcRect/>
          <a:stretch/>
        </p:blipFill>
        <p:spPr>
          <a:xfrm>
            <a:off x="5378883" y="1784810"/>
            <a:ext cx="6544851" cy="3191824"/>
          </a:xfrm>
          <a:prstGeom prst="rect">
            <a:avLst/>
          </a:prstGeom>
        </p:spPr>
      </p:pic>
    </p:spTree>
    <p:extLst>
      <p:ext uri="{BB962C8B-B14F-4D97-AF65-F5344CB8AC3E}">
        <p14:creationId xmlns:p14="http://schemas.microsoft.com/office/powerpoint/2010/main" val="2459935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3D0A-96B2-AF4D-B9F5-E8730AA8956F}"/>
              </a:ext>
            </a:extLst>
          </p:cNvPr>
          <p:cNvSpPr>
            <a:spLocks noGrp="1"/>
          </p:cNvSpPr>
          <p:nvPr>
            <p:ph type="title"/>
          </p:nvPr>
        </p:nvSpPr>
        <p:spPr/>
        <p:txBody>
          <a:bodyPr>
            <a:normAutofit/>
          </a:bodyPr>
          <a:lstStyle/>
          <a:p>
            <a:r>
              <a:rPr lang="es-US" dirty="0"/>
              <a:t>Introducción</a:t>
            </a:r>
          </a:p>
        </p:txBody>
      </p:sp>
      <p:sp>
        <p:nvSpPr>
          <p:cNvPr id="3" name="Content Placeholder 2">
            <a:extLst>
              <a:ext uri="{FF2B5EF4-FFF2-40B4-BE49-F238E27FC236}">
                <a16:creationId xmlns:a16="http://schemas.microsoft.com/office/drawing/2014/main" id="{850F31C7-E170-8E40-B065-89DA7303EBDC}"/>
              </a:ext>
            </a:extLst>
          </p:cNvPr>
          <p:cNvSpPr>
            <a:spLocks noGrp="1"/>
          </p:cNvSpPr>
          <p:nvPr>
            <p:ph idx="1"/>
          </p:nvPr>
        </p:nvSpPr>
        <p:spPr>
          <a:xfrm>
            <a:off x="838201" y="1121568"/>
            <a:ext cx="10515600" cy="4990997"/>
          </a:xfrm>
        </p:spPr>
        <p:txBody>
          <a:bodyPr>
            <a:noAutofit/>
          </a:bodyPr>
          <a:lstStyle/>
          <a:p>
            <a:r>
              <a:rPr lang="es-US" dirty="0"/>
              <a:t>En la hemofilia, los “inhibidores” son aloanticuerpos IgG exógenos del factor de coagulación FVIII o </a:t>
            </a:r>
            <a:r>
              <a:rPr lang="es-US" dirty="0" err="1"/>
              <a:t>FIX</a:t>
            </a:r>
            <a:r>
              <a:rPr lang="es-US" dirty="0"/>
              <a:t> que neutralizan la función de </a:t>
            </a:r>
            <a:r>
              <a:rPr lang="es-US" dirty="0" err="1"/>
              <a:t>CFC</a:t>
            </a:r>
            <a:r>
              <a:rPr lang="es-US" dirty="0"/>
              <a:t> infundido.</a:t>
            </a:r>
          </a:p>
          <a:p>
            <a:r>
              <a:rPr lang="es-US" dirty="0"/>
              <a:t>Los inhibidores se detectan y cuantifican mediante la modificación Nijmegen del ensayo Bethesda.</a:t>
            </a:r>
          </a:p>
          <a:p>
            <a:r>
              <a:rPr lang="es-US" dirty="0"/>
              <a:t>Los inhibidores se presentan más frecuentemente en pacientes con enfermedad grave y más comúnmente en pacientes con hemofilia A que en aquellos con hemofilia B.</a:t>
            </a:r>
          </a:p>
          <a:p>
            <a:r>
              <a:rPr lang="es-US" dirty="0"/>
              <a:t>Los inhibidores están relacionados con una mayor carga de la enfermedad que implica:</a:t>
            </a:r>
            <a:endParaRPr lang="es-US" altLang="en-US" dirty="0"/>
          </a:p>
          <a:p>
            <a:pPr lvl="1"/>
            <a:r>
              <a:rPr lang="es-US" altLang="en-US" dirty="0"/>
              <a:t>Hemorragias y complicaciones más graves </a:t>
            </a:r>
          </a:p>
          <a:p>
            <a:pPr lvl="1"/>
            <a:r>
              <a:rPr lang="es-US" altLang="en-US" dirty="0"/>
              <a:t>Más reacciones alérgicas</a:t>
            </a:r>
          </a:p>
          <a:p>
            <a:pPr lvl="1"/>
            <a:r>
              <a:rPr lang="es-US" altLang="en-US" dirty="0"/>
              <a:t>Mayor tasa de hospitalización</a:t>
            </a:r>
          </a:p>
          <a:p>
            <a:pPr lvl="1"/>
            <a:r>
              <a:rPr lang="es-US" altLang="en-US" dirty="0"/>
              <a:t>Mayores costos de tratamiento</a:t>
            </a:r>
          </a:p>
          <a:p>
            <a:pPr lvl="1"/>
            <a:r>
              <a:rPr lang="es-US" altLang="en-US" dirty="0"/>
              <a:t>Tasa de mortalidad más elevada</a:t>
            </a:r>
          </a:p>
        </p:txBody>
      </p:sp>
      <p:sp>
        <p:nvSpPr>
          <p:cNvPr id="4" name="Text Placeholder 3">
            <a:extLst>
              <a:ext uri="{FF2B5EF4-FFF2-40B4-BE49-F238E27FC236}">
                <a16:creationId xmlns:a16="http://schemas.microsoft.com/office/drawing/2014/main" id="{EDAFDE33-DF20-4C84-8718-87DEC771F92F}"/>
              </a:ext>
            </a:extLst>
          </p:cNvPr>
          <p:cNvSpPr>
            <a:spLocks noGrp="1"/>
          </p:cNvSpPr>
          <p:nvPr>
            <p:ph type="body" sz="quarter" idx="13"/>
          </p:nvPr>
        </p:nvSpPr>
        <p:spPr>
          <a:xfrm>
            <a:off x="838201" y="6252818"/>
            <a:ext cx="9925050" cy="365125"/>
          </a:xfrm>
        </p:spPr>
        <p:txBody>
          <a:bodyPr/>
          <a:lstStyle/>
          <a:p>
            <a:r>
              <a:rPr lang="es-US" dirty="0"/>
              <a:t>CFC, concentrados de factor de coagulación</a:t>
            </a:r>
          </a:p>
        </p:txBody>
      </p:sp>
    </p:spTree>
    <p:extLst>
      <p:ext uri="{BB962C8B-B14F-4D97-AF65-F5344CB8AC3E}">
        <p14:creationId xmlns:p14="http://schemas.microsoft.com/office/powerpoint/2010/main" val="39060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CC3E-F6AF-46F7-B798-D74A165A9E67}"/>
              </a:ext>
            </a:extLst>
          </p:cNvPr>
          <p:cNvSpPr>
            <a:spLocks noGrp="1"/>
          </p:cNvSpPr>
          <p:nvPr>
            <p:ph type="title"/>
          </p:nvPr>
        </p:nvSpPr>
        <p:spPr>
          <a:xfrm>
            <a:off x="838199" y="225425"/>
            <a:ext cx="10515599" cy="1090079"/>
          </a:xfrm>
        </p:spPr>
        <p:txBody>
          <a:bodyPr>
            <a:normAutofit/>
          </a:bodyPr>
          <a:lstStyle/>
          <a:p>
            <a:r>
              <a:rPr lang="es-US" dirty="0"/>
              <a:t>Novedades</a:t>
            </a:r>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0"/>
            <a:ext cx="10515600" cy="4614863"/>
          </a:xfrm>
        </p:spPr>
        <p:txBody>
          <a:bodyPr>
            <a:normAutofit/>
          </a:bodyPr>
          <a:lstStyle/>
          <a:p>
            <a:r>
              <a:rPr lang="es-US" sz="3200" dirty="0"/>
              <a:t>Tratamiento de hemorragias</a:t>
            </a:r>
          </a:p>
          <a:p>
            <a:r>
              <a:rPr lang="es-US" sz="3200" dirty="0"/>
              <a:t>Detección de inhibidores</a:t>
            </a:r>
          </a:p>
          <a:p>
            <a:r>
              <a:rPr lang="es-US" sz="3200" dirty="0"/>
              <a:t>Inducción de la inmunotolerancia </a:t>
            </a:r>
          </a:p>
          <a:p>
            <a:r>
              <a:rPr lang="es-US" sz="3200" dirty="0"/>
              <a:t>Cirugía y procedimientos invasivos</a:t>
            </a:r>
          </a:p>
          <a:p>
            <a:r>
              <a:rPr lang="es-US" sz="3200" dirty="0"/>
              <a:t>Cambio de productos</a:t>
            </a:r>
            <a:endParaRPr lang="es-US" altLang="en-US" sz="3200" dirty="0"/>
          </a:p>
        </p:txBody>
      </p:sp>
      <p:sp>
        <p:nvSpPr>
          <p:cNvPr id="5" name="Text Placeholder 4">
            <a:extLst>
              <a:ext uri="{FF2B5EF4-FFF2-40B4-BE49-F238E27FC236}">
                <a16:creationId xmlns:a16="http://schemas.microsoft.com/office/drawing/2014/main" id="{1F3010B4-CCC9-44DE-86B2-222340DD3C61}"/>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84231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B9A254-79BA-48AA-B597-1EFE1E8927F9}"/>
              </a:ext>
            </a:extLst>
          </p:cNvPr>
          <p:cNvSpPr>
            <a:spLocks noGrp="1"/>
          </p:cNvSpPr>
          <p:nvPr>
            <p:ph type="title"/>
          </p:nvPr>
        </p:nvSpPr>
        <p:spPr>
          <a:xfrm>
            <a:off x="838199" y="225425"/>
            <a:ext cx="10515599" cy="1090079"/>
          </a:xfrm>
        </p:spPr>
        <p:txBody>
          <a:bodyPr/>
          <a:lstStyle/>
          <a:p>
            <a:r>
              <a:rPr lang="es-US" dirty="0"/>
              <a:t>Caso clínico a los 11 meses de edad</a:t>
            </a:r>
          </a:p>
        </p:txBody>
      </p:sp>
      <p:sp>
        <p:nvSpPr>
          <p:cNvPr id="7" name="Content Placeholder 6">
            <a:extLst>
              <a:ext uri="{FF2B5EF4-FFF2-40B4-BE49-F238E27FC236}">
                <a16:creationId xmlns:a16="http://schemas.microsoft.com/office/drawing/2014/main" id="{E4707B39-F952-4054-8CC4-5E92C062A45C}"/>
              </a:ext>
            </a:extLst>
          </p:cNvPr>
          <p:cNvSpPr>
            <a:spLocks noGrp="1"/>
          </p:cNvSpPr>
          <p:nvPr>
            <p:ph idx="1"/>
          </p:nvPr>
        </p:nvSpPr>
        <p:spPr>
          <a:xfrm>
            <a:off x="838200" y="1562100"/>
            <a:ext cx="6339840" cy="4614863"/>
          </a:xfrm>
        </p:spPr>
        <p:txBody>
          <a:bodyPr>
            <a:normAutofit/>
          </a:bodyPr>
          <a:lstStyle/>
          <a:p>
            <a:r>
              <a:rPr lang="es-US" dirty="0"/>
              <a:t>Hemofilia A grave.</a:t>
            </a:r>
          </a:p>
          <a:p>
            <a:r>
              <a:rPr lang="es-US" dirty="0"/>
              <a:t>Extenso hematoma en el glúteo y pequeños hematomas dispersos, durante la última semana.</a:t>
            </a:r>
          </a:p>
          <a:p>
            <a:r>
              <a:rPr lang="es-US" dirty="0"/>
              <a:t>Ha recibido rFVIII a pedido para una hemorragia en la articulación diana de la rodilla derecha, pero no está respondiendo bien a su rFVIII usual.</a:t>
            </a:r>
          </a:p>
          <a:p>
            <a:r>
              <a:rPr lang="es-US" dirty="0"/>
              <a:t>No tiene historial familiar de inhibidores, pero un primo de 3 años también tiene hemofilia A grave.</a:t>
            </a:r>
          </a:p>
          <a:p>
            <a:r>
              <a:rPr lang="es-US" dirty="0"/>
              <a:t>Durante su visita al CTH, las pruebas de laboratorio revelan: Hgb 11.0 g/dL, FVIII &lt;0.01 UI/ml, y anti-FVIII 12.0 UB</a:t>
            </a:r>
          </a:p>
          <a:p>
            <a:endParaRPr lang="en-CA" dirty="0"/>
          </a:p>
        </p:txBody>
      </p:sp>
      <p:sp>
        <p:nvSpPr>
          <p:cNvPr id="10" name="Text Placeholder 9">
            <a:extLst>
              <a:ext uri="{FF2B5EF4-FFF2-40B4-BE49-F238E27FC236}">
                <a16:creationId xmlns:a16="http://schemas.microsoft.com/office/drawing/2014/main" id="{025130F1-4957-4702-95B6-566C70817187}"/>
              </a:ext>
            </a:extLst>
          </p:cNvPr>
          <p:cNvSpPr>
            <a:spLocks noGrp="1"/>
          </p:cNvSpPr>
          <p:nvPr>
            <p:ph type="body" sz="quarter" idx="13"/>
          </p:nvPr>
        </p:nvSpPr>
        <p:spPr/>
        <p:txBody>
          <a:bodyPr/>
          <a:lstStyle/>
          <a:p>
            <a:r>
              <a:rPr lang="es-US" dirty="0"/>
              <a:t>CTH, centro de tratamiento de hemofilia; Hgb, hemoglobina; rFVIII, factor VIII recombinante; </a:t>
            </a:r>
            <a:r>
              <a:rPr lang="es-US" sz="900" dirty="0"/>
              <a:t>UB, unidades Bethesda; </a:t>
            </a:r>
            <a:r>
              <a:rPr lang="es-US" dirty="0"/>
              <a:t>UI, unidades internacionales</a:t>
            </a:r>
            <a:endParaRPr lang="es-US" sz="900" dirty="0"/>
          </a:p>
        </p:txBody>
      </p:sp>
      <p:sp>
        <p:nvSpPr>
          <p:cNvPr id="5" name="Rounded Rectangle 1">
            <a:extLst>
              <a:ext uri="{FF2B5EF4-FFF2-40B4-BE49-F238E27FC236}">
                <a16:creationId xmlns:a16="http://schemas.microsoft.com/office/drawing/2014/main" id="{3EB6B4AF-E705-4DAE-BBBC-969DF8303959}"/>
              </a:ext>
            </a:extLst>
          </p:cNvPr>
          <p:cNvSpPr/>
          <p:nvPr/>
        </p:nvSpPr>
        <p:spPr>
          <a:xfrm>
            <a:off x="7639899"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es-US" altLang="en-US" sz="2000" b="1" dirty="0">
                <a:solidFill>
                  <a:sysClr val="windowText" lastClr="000000"/>
                </a:solidFill>
                <a:latin typeface="Arial" panose="020B0604020202020204" pitchFamily="34" charset="0"/>
                <a:cs typeface="Arial" panose="020B0604020202020204" pitchFamily="34" charset="0"/>
              </a:rPr>
              <a:t>¿Cómo manejar las hemorragias ahora que tiene un inhibidor? También se preguntan si su primo debería someterse a pruebas de detección de inhibidores.</a:t>
            </a:r>
          </a:p>
        </p:txBody>
      </p:sp>
    </p:spTree>
    <p:extLst>
      <p:ext uri="{BB962C8B-B14F-4D97-AF65-F5344CB8AC3E}">
        <p14:creationId xmlns:p14="http://schemas.microsoft.com/office/powerpoint/2010/main" val="2866057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7CB131F-87AC-448E-ADB0-9C3DBDCEB3A6}"/>
              </a:ext>
            </a:extLst>
          </p:cNvPr>
          <p:cNvSpPr>
            <a:spLocks noGrp="1"/>
          </p:cNvSpPr>
          <p:nvPr>
            <p:ph idx="1"/>
          </p:nvPr>
        </p:nvSpPr>
        <p:spPr>
          <a:xfrm>
            <a:off x="838200" y="1562100"/>
            <a:ext cx="10694072" cy="4614863"/>
          </a:xfrm>
        </p:spPr>
        <p:txBody>
          <a:bodyPr>
            <a:normAutofit/>
          </a:bodyPr>
          <a:lstStyle/>
          <a:p>
            <a:pPr marL="0" indent="0">
              <a:buNone/>
            </a:pPr>
            <a:endParaRPr lang="en-US" b="1" i="0" u="none" strike="noStrike" kern="1200" dirty="0">
              <a:solidFill>
                <a:srgbClr val="008BB0"/>
              </a:solidFill>
              <a:effectLst/>
              <a:latin typeface="Arial" panose="020B0604020202020204" pitchFamily="34" charset="0"/>
            </a:endParaRPr>
          </a:p>
          <a:p>
            <a:pPr marL="0" indent="0" algn="l" rtl="0" eaLnBrk="1" fontAlgn="t" latinLnBrk="0" hangingPunct="1">
              <a:spcBef>
                <a:spcPts val="0"/>
              </a:spcBef>
              <a:spcAft>
                <a:spcPts val="0"/>
              </a:spcAft>
              <a:buNone/>
            </a:pPr>
            <a:r>
              <a:rPr lang="es-US" b="1" i="0" u="none" strike="noStrike" kern="1200" dirty="0">
                <a:solidFill>
                  <a:srgbClr val="008BB0"/>
                </a:solidFill>
                <a:effectLst/>
                <a:latin typeface="Arial" panose="020B0604020202020204" pitchFamily="34" charset="0"/>
              </a:rPr>
              <a:t>Recomendación 8.3.1</a:t>
            </a:r>
            <a:endParaRPr lang="es-US"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s-US" b="0" i="0" u="none" strike="noStrike" kern="1200" baseline="0" dirty="0">
                <a:solidFill>
                  <a:srgbClr val="000000"/>
                </a:solidFill>
                <a:effectLst/>
                <a:latin typeface="Arial" panose="020B0604020202020204" pitchFamily="34" charset="0"/>
              </a:rPr>
              <a:t>Para pacientes con hemofilia A e inhibidores del FVIII que presenten una hemorragia aguda, la FMH recomienda que la elección del tratamiento dependa de si el inhibidor es de alta o de baja respuesta.</a:t>
            </a:r>
            <a:endParaRPr lang="es-US" b="0" i="0" u="none" strike="noStrike" dirty="0">
              <a:effectLst/>
              <a:latin typeface="Arial" panose="020B0604020202020204" pitchFamily="34" charset="0"/>
            </a:endParaRPr>
          </a:p>
          <a:p>
            <a:pPr marL="0" indent="0">
              <a:buNone/>
            </a:pPr>
            <a:endParaRPr lang="en-US" altLang="en-US" dirty="0">
              <a:solidFill>
                <a:schemeClr val="accent3"/>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2188810F-33FA-4B75-9CF4-0534E2487B8F}"/>
              </a:ext>
            </a:extLst>
          </p:cNvPr>
          <p:cNvSpPr>
            <a:spLocks noGrp="1"/>
          </p:cNvSpPr>
          <p:nvPr>
            <p:ph type="title"/>
          </p:nvPr>
        </p:nvSpPr>
        <p:spPr/>
        <p:txBody>
          <a:bodyPr>
            <a:normAutofit/>
          </a:bodyPr>
          <a:lstStyle/>
          <a:p>
            <a:r>
              <a:rPr lang="es-US" dirty="0"/>
              <a:t>Hemofilia A e inhibidores del FVIII</a:t>
            </a:r>
            <a:br>
              <a:rPr lang="es-US" dirty="0"/>
            </a:br>
            <a:r>
              <a:rPr lang="es-US" dirty="0"/>
              <a:t>Tratamiento de hemorragias</a:t>
            </a:r>
          </a:p>
        </p:txBody>
      </p:sp>
      <p:graphicFrame>
        <p:nvGraphicFramePr>
          <p:cNvPr id="2" name="Table 1">
            <a:extLst>
              <a:ext uri="{FF2B5EF4-FFF2-40B4-BE49-F238E27FC236}">
                <a16:creationId xmlns:a16="http://schemas.microsoft.com/office/drawing/2014/main" id="{00FD35CE-B4FE-7B4A-BD4D-AEAA61F4726F}"/>
              </a:ext>
            </a:extLst>
          </p:cNvPr>
          <p:cNvGraphicFramePr>
            <a:graphicFrameLocks noGrp="1"/>
          </p:cNvGraphicFramePr>
          <p:nvPr>
            <p:extLst>
              <p:ext uri="{D42A27DB-BD31-4B8C-83A1-F6EECF244321}">
                <p14:modId xmlns:p14="http://schemas.microsoft.com/office/powerpoint/2010/main" val="513550806"/>
              </p:ext>
            </p:extLst>
          </p:nvPr>
        </p:nvGraphicFramePr>
        <p:xfrm>
          <a:off x="954219" y="3608387"/>
          <a:ext cx="10695568" cy="1973026"/>
        </p:xfrm>
        <a:graphic>
          <a:graphicData uri="http://schemas.openxmlformats.org/drawingml/2006/table">
            <a:tbl>
              <a:tblPr firstRow="1" firstCol="1" bandRow="1">
                <a:tableStyleId>{5C22544A-7EE6-4342-B048-85BDC9FD1C3A}</a:tableStyleId>
              </a:tblPr>
              <a:tblGrid>
                <a:gridCol w="1409535">
                  <a:extLst>
                    <a:ext uri="{9D8B030D-6E8A-4147-A177-3AD203B41FA5}">
                      <a16:colId xmlns:a16="http://schemas.microsoft.com/office/drawing/2014/main" val="115417114"/>
                    </a:ext>
                  </a:extLst>
                </a:gridCol>
                <a:gridCol w="4046985">
                  <a:extLst>
                    <a:ext uri="{9D8B030D-6E8A-4147-A177-3AD203B41FA5}">
                      <a16:colId xmlns:a16="http://schemas.microsoft.com/office/drawing/2014/main" val="3609347040"/>
                    </a:ext>
                  </a:extLst>
                </a:gridCol>
                <a:gridCol w="5239048">
                  <a:extLst>
                    <a:ext uri="{9D8B030D-6E8A-4147-A177-3AD203B41FA5}">
                      <a16:colId xmlns:a16="http://schemas.microsoft.com/office/drawing/2014/main" val="2428270787"/>
                    </a:ext>
                  </a:extLst>
                </a:gridCol>
              </a:tblGrid>
              <a:tr h="649928">
                <a:tc>
                  <a:txBody>
                    <a:bodyPr/>
                    <a:lstStyle/>
                    <a:p>
                      <a:pPr marL="0" marR="0" algn="l">
                        <a:lnSpc>
                          <a:spcPct val="100000"/>
                        </a:lnSpc>
                        <a:spcBef>
                          <a:spcPts val="0"/>
                        </a:spcBef>
                        <a:spcAft>
                          <a:spcPts val="0"/>
                        </a:spcAft>
                      </a:pPr>
                      <a:endParaRPr lang="es-US" sz="2000" noProof="0"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s-US" sz="2000" b="1" noProof="0" dirty="0">
                          <a:solidFill>
                            <a:schemeClr val="tx1"/>
                          </a:solidFill>
                          <a:effectLst/>
                          <a:latin typeface="+mj-lt"/>
                        </a:rPr>
                        <a:t>Inhibidores de baja respuesta </a:t>
                      </a:r>
                      <a:endParaRPr lang="es-US" sz="2000" b="1" noProof="0"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s-US" sz="2000" b="1" noProof="0" dirty="0">
                          <a:solidFill>
                            <a:schemeClr val="tx1"/>
                          </a:solidFill>
                          <a:effectLst/>
                          <a:latin typeface="+mj-lt"/>
                        </a:rPr>
                        <a:t>Inhibidores de alta respuesta</a:t>
                      </a:r>
                      <a:endParaRPr lang="es-US" sz="2000" b="1" noProof="0"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6389649"/>
                  </a:ext>
                </a:extLst>
              </a:tr>
              <a:tr h="649928">
                <a:tc>
                  <a:txBody>
                    <a:bodyPr/>
                    <a:lstStyle/>
                    <a:p>
                      <a:pPr marL="0" marR="0" algn="l">
                        <a:lnSpc>
                          <a:spcPct val="100000"/>
                        </a:lnSpc>
                        <a:spcBef>
                          <a:spcPts val="0"/>
                        </a:spcBef>
                        <a:spcAft>
                          <a:spcPts val="0"/>
                        </a:spcAft>
                      </a:pPr>
                      <a:r>
                        <a:rPr lang="es-US" sz="2000" b="1" i="0" u="none" strike="noStrike" kern="1200" noProof="0" dirty="0">
                          <a:solidFill>
                            <a:srgbClr val="008BB0"/>
                          </a:solidFill>
                          <a:effectLst/>
                          <a:latin typeface="Arial" panose="020B0604020202020204" pitchFamily="34" charset="0"/>
                          <a:ea typeface="+mn-ea"/>
                          <a:cs typeface="+mn-cs"/>
                        </a:rPr>
                        <a:t>Agente</a:t>
                      </a: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es-US" sz="2000" b="1" noProof="0" dirty="0">
                          <a:solidFill>
                            <a:schemeClr val="tx1"/>
                          </a:solidFill>
                          <a:effectLst/>
                          <a:latin typeface="+mj-lt"/>
                        </a:rPr>
                        <a:t>FVIII</a:t>
                      </a:r>
                      <a:endParaRPr lang="es-US" sz="2000" b="1" noProof="0"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es-US" sz="2000" b="1" noProof="0" dirty="0">
                          <a:solidFill>
                            <a:schemeClr val="tx1"/>
                          </a:solidFill>
                          <a:effectLst/>
                          <a:latin typeface="+mj-lt"/>
                        </a:rPr>
                        <a:t>rFVIIa</a:t>
                      </a:r>
                      <a:r>
                        <a:rPr lang="es-US" sz="2000" noProof="0" dirty="0">
                          <a:solidFill>
                            <a:schemeClr val="tx1"/>
                          </a:solidFill>
                          <a:effectLst/>
                          <a:latin typeface="+mj-lt"/>
                        </a:rPr>
                        <a:t> o </a:t>
                      </a:r>
                      <a:r>
                        <a:rPr lang="es-US" sz="2000" b="1" noProof="0" dirty="0">
                          <a:solidFill>
                            <a:schemeClr val="tx1"/>
                          </a:solidFill>
                          <a:effectLst/>
                          <a:latin typeface="+mj-lt"/>
                        </a:rPr>
                        <a:t>CCPa</a:t>
                      </a:r>
                      <a:r>
                        <a:rPr lang="es-US" sz="2000" baseline="30000" noProof="0" dirty="0">
                          <a:solidFill>
                            <a:schemeClr val="tx1"/>
                          </a:solidFill>
                          <a:effectLst/>
                          <a:latin typeface="+mj-lt"/>
                        </a:rPr>
                        <a:t> </a:t>
                      </a:r>
                      <a:r>
                        <a:rPr lang="es-US" sz="2000" noProof="0" dirty="0">
                          <a:solidFill>
                            <a:schemeClr val="tx1"/>
                          </a:solidFill>
                          <a:effectLst/>
                          <a:latin typeface="+mj-lt"/>
                        </a:rPr>
                        <a:t>o FVIII</a:t>
                      </a:r>
                      <a:r>
                        <a:rPr lang="es-US" sz="2000" baseline="30000" noProof="0" dirty="0">
                          <a:solidFill>
                            <a:schemeClr val="tx1"/>
                          </a:solidFill>
                          <a:effectLst/>
                          <a:latin typeface="+mj-lt"/>
                        </a:rPr>
                        <a:t>*</a:t>
                      </a:r>
                      <a:endParaRPr lang="es-US" sz="2000" baseline="30000" noProof="0"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29278766"/>
                  </a:ext>
                </a:extLst>
              </a:tr>
              <a:tr h="649928">
                <a:tc>
                  <a:txBody>
                    <a:bodyPr/>
                    <a:lstStyle/>
                    <a:p>
                      <a:pPr marL="0" marR="0" algn="l">
                        <a:lnSpc>
                          <a:spcPct val="100000"/>
                        </a:lnSpc>
                        <a:spcBef>
                          <a:spcPts val="0"/>
                        </a:spcBef>
                        <a:spcAft>
                          <a:spcPts val="0"/>
                        </a:spcAft>
                      </a:pPr>
                      <a:r>
                        <a:rPr lang="es-US" sz="2000" b="1" i="0" u="none" strike="noStrike" kern="1200" noProof="0" dirty="0">
                          <a:solidFill>
                            <a:srgbClr val="008BB0"/>
                          </a:solidFill>
                          <a:effectLst/>
                          <a:latin typeface="Arial" panose="020B0604020202020204" pitchFamily="34" charset="0"/>
                          <a:ea typeface="+mn-ea"/>
                          <a:cs typeface="+mn-cs"/>
                        </a:rPr>
                        <a:t>Monitoreo</a:t>
                      </a: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s-US" sz="2000" noProof="0" dirty="0">
                          <a:solidFill>
                            <a:schemeClr val="tx1"/>
                          </a:solidFill>
                          <a:effectLst/>
                          <a:latin typeface="+mj-lt"/>
                        </a:rPr>
                        <a:t>Ensayo de actividad del FVIII (FVIII:C)</a:t>
                      </a:r>
                      <a:endParaRPr lang="es-US" sz="2000" noProof="0"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s-US" sz="2000" noProof="0" dirty="0">
                          <a:solidFill>
                            <a:schemeClr val="tx1"/>
                          </a:solidFill>
                          <a:effectLst/>
                          <a:latin typeface="+mj-lt"/>
                        </a:rPr>
                        <a:t>Tromboelastografía/generación de trombina </a:t>
                      </a: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0201320"/>
                  </a:ext>
                </a:extLst>
              </a:tr>
            </a:tbl>
          </a:graphicData>
        </a:graphic>
      </p:graphicFrame>
      <p:sp>
        <p:nvSpPr>
          <p:cNvPr id="7" name="Donut 6">
            <a:extLst>
              <a:ext uri="{FF2B5EF4-FFF2-40B4-BE49-F238E27FC236}">
                <a16:creationId xmlns:a16="http://schemas.microsoft.com/office/drawing/2014/main" id="{4C8E9DAD-DB7E-D44E-8A43-9C7ABA509C7E}"/>
              </a:ext>
            </a:extLst>
          </p:cNvPr>
          <p:cNvSpPr/>
          <p:nvPr/>
        </p:nvSpPr>
        <p:spPr>
          <a:xfrm>
            <a:off x="6302003" y="3538494"/>
            <a:ext cx="5230269" cy="208957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tx1"/>
              </a:solidFill>
            </a:endParaRPr>
          </a:p>
        </p:txBody>
      </p:sp>
      <p:sp>
        <p:nvSpPr>
          <p:cNvPr id="6" name="Text Placeholder 5">
            <a:extLst>
              <a:ext uri="{FF2B5EF4-FFF2-40B4-BE49-F238E27FC236}">
                <a16:creationId xmlns:a16="http://schemas.microsoft.com/office/drawing/2014/main" id="{A6EBAF44-8C84-4266-977D-38C3F283067B}"/>
              </a:ext>
            </a:extLst>
          </p:cNvPr>
          <p:cNvSpPr>
            <a:spLocks noGrp="1"/>
          </p:cNvSpPr>
          <p:nvPr>
            <p:ph type="body" sz="quarter" idx="13"/>
          </p:nvPr>
        </p:nvSpPr>
        <p:spPr/>
        <p:txBody>
          <a:bodyPr/>
          <a:lstStyle/>
          <a:p>
            <a:r>
              <a:rPr lang="es-US" sz="900" dirty="0"/>
              <a:t>* En </a:t>
            </a:r>
            <a:r>
              <a:rPr lang="es-US" dirty="0"/>
              <a:t>presencia de inhibidores de alta respuesta con título bajo del inhibidor puede usarse </a:t>
            </a:r>
            <a:r>
              <a:rPr lang="es-US" sz="900" dirty="0"/>
              <a:t>FVIII, monitoreando la respuesta anamnésica.</a:t>
            </a:r>
          </a:p>
          <a:p>
            <a:r>
              <a:rPr lang="es-US" sz="900" dirty="0"/>
              <a:t>CCPa, concentrado de complejo protrombínico activado; </a:t>
            </a:r>
            <a:r>
              <a:rPr lang="es-US" dirty="0"/>
              <a:t>rFVIIa, factor VII activado recombinante</a:t>
            </a:r>
            <a:endParaRPr lang="es-US" sz="900" dirty="0"/>
          </a:p>
        </p:txBody>
      </p:sp>
    </p:spTree>
    <p:extLst>
      <p:ext uri="{BB962C8B-B14F-4D97-AF65-F5344CB8AC3E}">
        <p14:creationId xmlns:p14="http://schemas.microsoft.com/office/powerpoint/2010/main" val="2271322074"/>
      </p:ext>
    </p:extLst>
  </p:cSld>
  <p:clrMapOvr>
    <a:masterClrMapping/>
  </p:clrMapOvr>
</p:sld>
</file>

<file path=ppt/theme/theme1.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6440</TotalTime>
  <Words>2941</Words>
  <Application>Microsoft Office PowerPoint</Application>
  <PresentationFormat>Widescreen</PresentationFormat>
  <Paragraphs>249</Paragraphs>
  <Slides>25</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WFH</vt:lpstr>
      <vt:lpstr>Guías para el tratamiento de la hemofilia, para todos</vt:lpstr>
      <vt:lpstr>Guías de la FMH para el tratamiento de la hemofilia</vt:lpstr>
      <vt:lpstr>Capítulo 8: Inhibidores del factor de coagulación</vt:lpstr>
      <vt:lpstr>Divulgaciones: Margaret V. Ragni</vt:lpstr>
      <vt:lpstr>Autores</vt:lpstr>
      <vt:lpstr>Introducción</vt:lpstr>
      <vt:lpstr>Novedades</vt:lpstr>
      <vt:lpstr>Caso clínico a los 11 meses de edad</vt:lpstr>
      <vt:lpstr>Hemofilia A e inhibidores del FVIII Tratamiento de hemorragias</vt:lpstr>
      <vt:lpstr>Hemofilia B e inhibidores del FIX Tratamiento de hemorragias</vt:lpstr>
      <vt:lpstr>    </vt:lpstr>
      <vt:lpstr>Caso clínico</vt:lpstr>
      <vt:lpstr>      </vt:lpstr>
      <vt:lpstr>Inducción de la inmunotolerancia Orientación general</vt:lpstr>
      <vt:lpstr>Inducción de la inmunotolerancia</vt:lpstr>
      <vt:lpstr>Tratamiento de hemorragias y emicizumab</vt:lpstr>
      <vt:lpstr>      </vt:lpstr>
      <vt:lpstr>Tratamiento de hemorragias y emicizumab</vt:lpstr>
      <vt:lpstr>Caso clínico 3 </vt:lpstr>
      <vt:lpstr>Cirugía y procedimientos invasivos Recomendaciones generales</vt:lpstr>
      <vt:lpstr>Cirugía y procedimientos invasivos</vt:lpstr>
      <vt:lpstr>Cirugía y procedimientos invasivos Recomendaciones generales</vt:lpstr>
      <vt:lpstr>Cirugía y procedimientos invasivos</vt:lpstr>
      <vt:lpstr>Conclusiones</vt:lpstr>
      <vt:lpstr>Agradecemos el apoyo de Hemophilia Alliance para la preparación de esta presentación.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Jubb</dc:creator>
  <cp:lastModifiedBy>Julia Chadwick</cp:lastModifiedBy>
  <cp:revision>205</cp:revision>
  <cp:lastPrinted>2021-01-15T22:28:56Z</cp:lastPrinted>
  <dcterms:created xsi:type="dcterms:W3CDTF">2020-08-28T16:07:48Z</dcterms:created>
  <dcterms:modified xsi:type="dcterms:W3CDTF">2021-08-17T13:05:26Z</dcterms:modified>
</cp:coreProperties>
</file>