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46"/>
  </p:notesMasterIdLst>
  <p:handoutMasterIdLst>
    <p:handoutMasterId r:id="rId47"/>
  </p:handoutMasterIdLst>
  <p:sldIdLst>
    <p:sldId id="2968" r:id="rId2"/>
    <p:sldId id="2969" r:id="rId3"/>
    <p:sldId id="2971" r:id="rId4"/>
    <p:sldId id="2970" r:id="rId5"/>
    <p:sldId id="2919" r:id="rId6"/>
    <p:sldId id="2967" r:id="rId7"/>
    <p:sldId id="2913" r:id="rId8"/>
    <p:sldId id="2929" r:id="rId9"/>
    <p:sldId id="2930" r:id="rId10"/>
    <p:sldId id="2931" r:id="rId11"/>
    <p:sldId id="2934" r:id="rId12"/>
    <p:sldId id="2935" r:id="rId13"/>
    <p:sldId id="2936" r:id="rId14"/>
    <p:sldId id="2937" r:id="rId15"/>
    <p:sldId id="2938" r:id="rId16"/>
    <p:sldId id="2965" r:id="rId17"/>
    <p:sldId id="2966" r:id="rId18"/>
    <p:sldId id="2939" r:id="rId19"/>
    <p:sldId id="2940" r:id="rId20"/>
    <p:sldId id="2951" r:id="rId21"/>
    <p:sldId id="2952" r:id="rId22"/>
    <p:sldId id="2945" r:id="rId23"/>
    <p:sldId id="2949" r:id="rId24"/>
    <p:sldId id="2980" r:id="rId25"/>
    <p:sldId id="2981" r:id="rId26"/>
    <p:sldId id="2950" r:id="rId27"/>
    <p:sldId id="2982" r:id="rId28"/>
    <p:sldId id="2977" r:id="rId29"/>
    <p:sldId id="2954" r:id="rId30"/>
    <p:sldId id="2983" r:id="rId31"/>
    <p:sldId id="2955" r:id="rId32"/>
    <p:sldId id="2957" r:id="rId33"/>
    <p:sldId id="2958" r:id="rId34"/>
    <p:sldId id="2973" r:id="rId35"/>
    <p:sldId id="2960" r:id="rId36"/>
    <p:sldId id="2974" r:id="rId37"/>
    <p:sldId id="2961" r:id="rId38"/>
    <p:sldId id="2962" r:id="rId39"/>
    <p:sldId id="2975" r:id="rId40"/>
    <p:sldId id="2963" r:id="rId41"/>
    <p:sldId id="2964" r:id="rId42"/>
    <p:sldId id="2976" r:id="rId43"/>
    <p:sldId id="2959" r:id="rId44"/>
    <p:sldId id="276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6" clrIdx="0">
    <p:extLst>
      <p:ext uri="{19B8F6BF-5375-455C-9EA6-DF929625EA0E}">
        <p15:presenceInfo xmlns:p15="http://schemas.microsoft.com/office/powerpoint/2012/main" userId="S::jchadwick@wfh.org::bd1ae82f-124b-4de6-bc22-d4eddcd0bf4b" providerId="AD"/>
      </p:ext>
    </p:extLst>
  </p:cmAuthor>
  <p:cmAuthor id="2" name="Karine Igartua, Dr" initials="KID" lastIdx="1" clrIdx="1">
    <p:extLst>
      <p:ext uri="{19B8F6BF-5375-455C-9EA6-DF929625EA0E}">
        <p15:presenceInfo xmlns:p15="http://schemas.microsoft.com/office/powerpoint/2012/main" userId="S::karine.igartua@mcgill.ca::0db75cb2-a157-489c-977a-76c312e8a96c" providerId="AD"/>
      </p:ext>
    </p:extLst>
  </p:cmAuthor>
  <p:cmAuthor id="3" name="Mariana Fregoso Lomas" initials="MFL" lastIdx="5" clrIdx="2">
    <p:extLst>
      <p:ext uri="{19B8F6BF-5375-455C-9EA6-DF929625EA0E}">
        <p15:presenceInfo xmlns:p15="http://schemas.microsoft.com/office/powerpoint/2012/main" userId="Mariana Fregoso L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0D380-523B-4B3E-909C-B895DB0BCB09}" v="14" dt="2021-03-09T17:39:19.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2" autoAdjust="0"/>
    <p:restoredTop sz="88014" autoAdjust="0"/>
  </p:normalViewPr>
  <p:slideViewPr>
    <p:cSldViewPr snapToGrid="0" snapToObjects="1">
      <p:cViewPr varScale="1">
        <p:scale>
          <a:sx n="97" d="100"/>
          <a:sy n="97" d="100"/>
        </p:scale>
        <p:origin x="966" y="72"/>
      </p:cViewPr>
      <p:guideLst/>
    </p:cSldViewPr>
  </p:slideViewPr>
  <p:outlineViewPr>
    <p:cViewPr>
      <p:scale>
        <a:sx n="33" d="100"/>
        <a:sy n="33" d="100"/>
      </p:scale>
      <p:origin x="0" y="-41412"/>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F35C37-D651-4A91-94E6-09AF186CD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4460A19F-734F-47E9-8398-07FEE84718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178E75-3782-4829-B6C4-5C3F6E17BF3F}" type="datetimeFigureOut">
              <a:rPr lang="en-CA" smtClean="0"/>
              <a:t>2021-08-17</a:t>
            </a:fld>
            <a:endParaRPr lang="en-CA" dirty="0"/>
          </a:p>
        </p:txBody>
      </p:sp>
      <p:sp>
        <p:nvSpPr>
          <p:cNvPr id="4" name="Footer Placeholder 3">
            <a:extLst>
              <a:ext uri="{FF2B5EF4-FFF2-40B4-BE49-F238E27FC236}">
                <a16:creationId xmlns:a16="http://schemas.microsoft.com/office/drawing/2014/main" id="{AB88A5E2-BF44-460F-BCC2-024BFB7E1A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E82A8D8C-E067-44FA-A967-C7F676B0ED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3F0053-82FB-4F36-8109-D49696C3CE2D}" type="slidenum">
              <a:rPr lang="en-CA" smtClean="0"/>
              <a:t>‹#›</a:t>
            </a:fld>
            <a:endParaRPr lang="en-CA" dirty="0"/>
          </a:p>
        </p:txBody>
      </p:sp>
    </p:spTree>
    <p:extLst>
      <p:ext uri="{BB962C8B-B14F-4D97-AF65-F5344CB8AC3E}">
        <p14:creationId xmlns:p14="http://schemas.microsoft.com/office/powerpoint/2010/main" val="1426100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BD38F-9864-47F5-B866-587756436510}" type="datetimeFigureOut">
              <a:rPr lang="en-CA" smtClean="0"/>
              <a:t>2021-08-17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BCE48-BBE6-4F6B-B025-041E5A993504}" type="slidenum">
              <a:rPr lang="en-CA" smtClean="0"/>
              <a:t>‹#›</a:t>
            </a:fld>
            <a:endParaRPr lang="en-CA" dirty="0"/>
          </a:p>
        </p:txBody>
      </p:sp>
    </p:spTree>
    <p:extLst>
      <p:ext uri="{BB962C8B-B14F-4D97-AF65-F5344CB8AC3E}">
        <p14:creationId xmlns:p14="http://schemas.microsoft.com/office/powerpoint/2010/main" val="395485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a:t>
            </a:fld>
            <a:endParaRPr lang="en-CA" dirty="0"/>
          </a:p>
        </p:txBody>
      </p:sp>
    </p:spTree>
    <p:extLst>
      <p:ext uri="{BB962C8B-B14F-4D97-AF65-F5344CB8AC3E}">
        <p14:creationId xmlns:p14="http://schemas.microsoft.com/office/powerpoint/2010/main" val="31596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00AC2BFD-7DF5-43F3-B370-424F643A0134}" type="slidenum">
              <a:rPr lang="en-CA" smtClean="0"/>
              <a:t>4</a:t>
            </a:fld>
            <a:endParaRPr lang="en-CA" dirty="0"/>
          </a:p>
        </p:txBody>
      </p:sp>
    </p:spTree>
    <p:extLst>
      <p:ext uri="{BB962C8B-B14F-4D97-AF65-F5344CB8AC3E}">
        <p14:creationId xmlns:p14="http://schemas.microsoft.com/office/powerpoint/2010/main" val="1024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28</a:t>
            </a:fld>
            <a:endParaRPr lang="en-CA" dirty="0"/>
          </a:p>
        </p:txBody>
      </p:sp>
    </p:spTree>
    <p:extLst>
      <p:ext uri="{BB962C8B-B14F-4D97-AF65-F5344CB8AC3E}">
        <p14:creationId xmlns:p14="http://schemas.microsoft.com/office/powerpoint/2010/main" val="227342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BBCE48-BBE6-4F6B-B025-041E5A993504}" type="slidenum">
              <a:rPr lang="en-CA" smtClean="0"/>
              <a:t>32</a:t>
            </a:fld>
            <a:endParaRPr lang="en-CA" dirty="0"/>
          </a:p>
        </p:txBody>
      </p:sp>
    </p:spTree>
    <p:extLst>
      <p:ext uri="{BB962C8B-B14F-4D97-AF65-F5344CB8AC3E}">
        <p14:creationId xmlns:p14="http://schemas.microsoft.com/office/powerpoint/2010/main" val="423895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BBCE48-BBE6-4F6B-B025-041E5A993504}" type="slidenum">
              <a:rPr lang="en-CA" smtClean="0"/>
              <a:t>37</a:t>
            </a:fld>
            <a:endParaRPr lang="en-CA" dirty="0"/>
          </a:p>
        </p:txBody>
      </p:sp>
    </p:spTree>
    <p:extLst>
      <p:ext uri="{BB962C8B-B14F-4D97-AF65-F5344CB8AC3E}">
        <p14:creationId xmlns:p14="http://schemas.microsoft.com/office/powerpoint/2010/main" val="50498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BBCE48-BBE6-4F6B-B025-041E5A993504}" type="slidenum">
              <a:rPr lang="en-CA" smtClean="0"/>
              <a:t>38</a:t>
            </a:fld>
            <a:endParaRPr lang="en-CA" dirty="0"/>
          </a:p>
        </p:txBody>
      </p:sp>
    </p:spTree>
    <p:extLst>
      <p:ext uri="{BB962C8B-B14F-4D97-AF65-F5344CB8AC3E}">
        <p14:creationId xmlns:p14="http://schemas.microsoft.com/office/powerpoint/2010/main" val="99023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378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124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15279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AA0F4E93-7555-4FBD-BD85-7504FC677E45}"/>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EC5BD337-2A12-447D-AFD3-E6394C0A49AD}"/>
              </a:ext>
            </a:extLst>
          </p:cNvPr>
          <p:cNvSpPr txBox="1"/>
          <p:nvPr userDrawn="1"/>
        </p:nvSpPr>
        <p:spPr>
          <a:xfrm>
            <a:off x="591941" y="6178785"/>
            <a:ext cx="10870095" cy="523220"/>
          </a:xfrm>
          <a:prstGeom prst="rect">
            <a:avLst/>
          </a:prstGeom>
          <a:noFill/>
        </p:spPr>
        <p:txBody>
          <a:bodyPr wrap="square" rtlCol="0">
            <a:spAutoFit/>
          </a:bodyPr>
          <a:lstStyle/>
          <a:p>
            <a:r>
              <a:rPr lang="es-ES" sz="2800" b="1" i="1" noProof="0" dirty="0">
                <a:solidFill>
                  <a:schemeClr val="bg1"/>
                </a:solidFill>
              </a:rPr>
              <a:t>Guías de la FMH para el Tratamiento de la Hemofilia, </a:t>
            </a:r>
            <a:r>
              <a:rPr lang="es-ES" sz="2800" b="1" i="0" noProof="0" dirty="0">
                <a:solidFill>
                  <a:schemeClr val="bg1"/>
                </a:solidFill>
              </a:rPr>
              <a:t>3ª Edición</a:t>
            </a:r>
          </a:p>
        </p:txBody>
      </p:sp>
      <p:pic>
        <p:nvPicPr>
          <p:cNvPr id="9" name="Picture 8">
            <a:extLst>
              <a:ext uri="{FF2B5EF4-FFF2-40B4-BE49-F238E27FC236}">
                <a16:creationId xmlns:a16="http://schemas.microsoft.com/office/drawing/2014/main" id="{B7CDA503-C28F-4929-B721-CDBAC0FD033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38394" y="0"/>
            <a:ext cx="2153606" cy="1030288"/>
          </a:xfrm>
          <a:prstGeom prst="rect">
            <a:avLst/>
          </a:prstGeom>
        </p:spPr>
      </p:pic>
    </p:spTree>
    <p:extLst>
      <p:ext uri="{BB962C8B-B14F-4D97-AF65-F5344CB8AC3E}">
        <p14:creationId xmlns:p14="http://schemas.microsoft.com/office/powerpoint/2010/main" val="371429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dirty="0"/>
          </a:p>
        </p:txBody>
      </p:sp>
    </p:spTree>
    <p:extLst>
      <p:ext uri="{BB962C8B-B14F-4D97-AF65-F5344CB8AC3E}">
        <p14:creationId xmlns:p14="http://schemas.microsoft.com/office/powerpoint/2010/main" val="296178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AAA06875-FEC0-42C1-920E-DBB5A92586C2}"/>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4086C151-3EB7-46E9-8004-CD765121D092}"/>
              </a:ext>
            </a:extLst>
          </p:cNvPr>
          <p:cNvSpPr txBox="1"/>
          <p:nvPr userDrawn="1"/>
        </p:nvSpPr>
        <p:spPr>
          <a:xfrm>
            <a:off x="591941" y="6178785"/>
            <a:ext cx="10870095" cy="523220"/>
          </a:xfrm>
          <a:prstGeom prst="rect">
            <a:avLst/>
          </a:prstGeom>
          <a:noFill/>
        </p:spPr>
        <p:txBody>
          <a:bodyPr wrap="square" rtlCol="0">
            <a:spAutoFit/>
          </a:bodyPr>
          <a:lstStyle/>
          <a:p>
            <a:r>
              <a:rPr lang="es-ES" sz="2800" b="1" i="1" noProof="0" dirty="0">
                <a:solidFill>
                  <a:schemeClr val="bg1"/>
                </a:solidFill>
              </a:rPr>
              <a:t>Guías de la FMH para el Tratamiento de la Hemofilia, </a:t>
            </a:r>
            <a:r>
              <a:rPr lang="es-ES" sz="2800" b="1" i="0" noProof="0" dirty="0">
                <a:solidFill>
                  <a:schemeClr val="bg1"/>
                </a:solidFill>
              </a:rPr>
              <a:t>3ª Edición</a:t>
            </a:r>
          </a:p>
        </p:txBody>
      </p:sp>
      <p:pic>
        <p:nvPicPr>
          <p:cNvPr id="9" name="Picture 8">
            <a:extLst>
              <a:ext uri="{FF2B5EF4-FFF2-40B4-BE49-F238E27FC236}">
                <a16:creationId xmlns:a16="http://schemas.microsoft.com/office/drawing/2014/main" id="{52055D36-E290-4AFC-AB34-A8F0EBC755C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38394" y="0"/>
            <a:ext cx="2153606" cy="1030288"/>
          </a:xfrm>
          <a:prstGeom prst="rect">
            <a:avLst/>
          </a:prstGeom>
        </p:spPr>
      </p:pic>
    </p:spTree>
    <p:extLst>
      <p:ext uri="{BB962C8B-B14F-4D97-AF65-F5344CB8AC3E}">
        <p14:creationId xmlns:p14="http://schemas.microsoft.com/office/powerpoint/2010/main" val="16375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72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9"/>
          <a:srcRect t="228" b="228"/>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10">
            <a:duotone>
              <a:prstClr val="black"/>
              <a:srgbClr val="008BB0">
                <a:tint val="45000"/>
                <a:satMod val="400000"/>
              </a:srgbClr>
            </a:duotone>
            <a:extLst>
              <a:ext uri="{BEBA8EAE-BF5A-486C-A8C5-ECC9F3942E4B}">
                <a14:imgProps xmlns:a14="http://schemas.microsoft.com/office/drawing/2010/main">
                  <a14:imgLayer r:embed="rId11">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4694229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57" r:id="rId5"/>
    <p:sldLayoutId id="2147483649" r:id="rId6"/>
    <p:sldLayoutId id="2147483664" r:id="rId7"/>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r>
              <a:rPr lang="es-US" dirty="0"/>
              <a:t>Guías para el tratamiento de la hemofilia, para todos</a:t>
            </a:r>
            <a:endParaRPr lang="en-CA" noProof="0"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s-US" dirty="0"/>
              <a:t>Una nueva y ambiciosa iniciativa de la Federación Mundial de Hemofilia</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s-US" dirty="0"/>
              <a:t>Portadoras</a:t>
            </a:r>
            <a:br>
              <a:rPr lang="es-US" dirty="0"/>
            </a:br>
            <a:r>
              <a:rPr lang="es-US" dirty="0"/>
              <a:t>Síntomas hemorrágicos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es-US" dirty="0"/>
              <a:t>Entre las manifestaciones más comunes presentes en portadoras sintomáticas se cuentan las siguientes:</a:t>
            </a:r>
          </a:p>
          <a:p>
            <a:pPr lvl="1"/>
            <a:r>
              <a:rPr lang="es-US" dirty="0"/>
              <a:t>Menorragia </a:t>
            </a:r>
          </a:p>
          <a:p>
            <a:pPr lvl="1"/>
            <a:r>
              <a:rPr lang="es-US" dirty="0"/>
              <a:t>Dismenorrea </a:t>
            </a:r>
          </a:p>
          <a:p>
            <a:pPr lvl="1"/>
            <a:r>
              <a:rPr lang="es-US" dirty="0"/>
              <a:t>Hemorragia posparto</a:t>
            </a:r>
          </a:p>
          <a:p>
            <a:pPr lvl="1"/>
            <a:r>
              <a:rPr lang="es-US" dirty="0"/>
              <a:t>Hemorragia perimenopáusica</a:t>
            </a:r>
          </a:p>
          <a:p>
            <a:pPr lvl="1"/>
            <a:r>
              <a:rPr lang="es-US" dirty="0"/>
              <a:t>Sangrado anormal posterior a traumatismo o después de intervenciones médicas</a:t>
            </a:r>
          </a:p>
          <a:p>
            <a:r>
              <a:rPr lang="es-US" dirty="0"/>
              <a:t>La terapia hormonal es útil para el control del flujo menstrual abundante usando formulaciones orales, subcutáneas o transdérmicas que contienen estrógeno/ progesterona/progestina, DIU con levonorgestrel o antifibrinolíticos orales.</a:t>
            </a:r>
          </a:p>
        </p:txBody>
      </p:sp>
      <p:sp>
        <p:nvSpPr>
          <p:cNvPr id="4" name="Text Placeholder 3">
            <a:extLst>
              <a:ext uri="{FF2B5EF4-FFF2-40B4-BE49-F238E27FC236}">
                <a16:creationId xmlns:a16="http://schemas.microsoft.com/office/drawing/2014/main" id="{A0FAA226-2B96-41DE-A1DC-7C51D6F4FEC0}"/>
              </a:ext>
            </a:extLst>
          </p:cNvPr>
          <p:cNvSpPr>
            <a:spLocks noGrp="1"/>
          </p:cNvSpPr>
          <p:nvPr>
            <p:ph type="body" sz="quarter" idx="13"/>
          </p:nvPr>
        </p:nvSpPr>
        <p:spPr>
          <a:xfrm>
            <a:off x="838201" y="6356351"/>
            <a:ext cx="9925050" cy="365125"/>
          </a:xfrm>
        </p:spPr>
        <p:txBody>
          <a:bodyPr/>
          <a:lstStyle/>
          <a:p>
            <a:r>
              <a:rPr lang="es-US" dirty="0"/>
              <a:t>DIU, dispositivo intrauterino</a:t>
            </a:r>
          </a:p>
        </p:txBody>
      </p:sp>
    </p:spTree>
    <p:extLst>
      <p:ext uri="{BB962C8B-B14F-4D97-AF65-F5344CB8AC3E}">
        <p14:creationId xmlns:p14="http://schemas.microsoft.com/office/powerpoint/2010/main" val="2818205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s-US" b="1" dirty="0"/>
              <a:t>Portadoras</a:t>
            </a:r>
            <a:br>
              <a:rPr lang="es-US" dirty="0"/>
            </a:br>
            <a:r>
              <a:rPr lang="es-US" dirty="0"/>
              <a:t>Embarazo y planificación prenatal</a:t>
            </a:r>
            <a:endParaRPr lang="es-US" b="1" dirty="0"/>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Autofit/>
          </a:bodyPr>
          <a:lstStyle/>
          <a:p>
            <a:pPr marL="0" indent="0">
              <a:spcBef>
                <a:spcPts val="1000"/>
              </a:spcBef>
              <a:buNone/>
            </a:pPr>
            <a:r>
              <a:rPr lang="es-US" b="1" u="none" strike="noStrike" baseline="0" dirty="0"/>
              <a:t>Durante el embarazo:</a:t>
            </a:r>
          </a:p>
          <a:p>
            <a:pPr lvl="1">
              <a:spcBef>
                <a:spcPts val="1000"/>
              </a:spcBef>
            </a:pPr>
            <a:r>
              <a:rPr lang="es-US" sz="2000" b="0" i="0" u="none" strike="noStrike" baseline="0" dirty="0"/>
              <a:t>Los niveles de FVIII pueden incrementarse considerablemente en las portadoras y podrían normalizarse completamente en las últimas etapas del embarazo. </a:t>
            </a:r>
          </a:p>
          <a:p>
            <a:pPr lvl="1">
              <a:spcBef>
                <a:spcPts val="1000"/>
              </a:spcBef>
            </a:pPr>
            <a:r>
              <a:rPr lang="es-US" sz="2000" b="0" i="0" u="none" strike="noStrike" baseline="0" dirty="0"/>
              <a:t>Los nivele</a:t>
            </a:r>
            <a:r>
              <a:rPr lang="es-US" dirty="0"/>
              <a:t>s de</a:t>
            </a:r>
            <a:r>
              <a:rPr lang="es-US" sz="2000" b="0" i="0" u="none" strike="noStrike" baseline="0" dirty="0"/>
              <a:t> FIX </a:t>
            </a:r>
            <a:r>
              <a:rPr lang="es-US" dirty="0"/>
              <a:t>por lo general no cambian considerablemente.</a:t>
            </a:r>
            <a:endParaRPr lang="es-US" sz="2000" b="0" i="0" u="none" strike="noStrike" baseline="0" dirty="0"/>
          </a:p>
          <a:p>
            <a:pPr lvl="1">
              <a:spcBef>
                <a:spcPts val="1000"/>
              </a:spcBef>
            </a:pPr>
            <a:r>
              <a:rPr lang="es-US" dirty="0"/>
              <a:t>Incluso con niveles de factor por arriba de </a:t>
            </a:r>
            <a:r>
              <a:rPr lang="es-US" sz="2000" b="0" i="0" u="none" strike="noStrike" baseline="0" dirty="0"/>
              <a:t>50 UI/dL en el tercer trimestre, las portadoras podrían presentar hemorragias anormales durante el parto.</a:t>
            </a:r>
          </a:p>
          <a:p>
            <a:pPr lvl="1">
              <a:spcBef>
                <a:spcPts val="1000"/>
              </a:spcBef>
            </a:pPr>
            <a:endParaRPr lang="es-US" sz="2000" dirty="0"/>
          </a:p>
          <a:p>
            <a:pPr marL="0" indent="0">
              <a:spcBef>
                <a:spcPts val="1000"/>
              </a:spcBef>
              <a:buNone/>
            </a:pPr>
            <a:r>
              <a:rPr lang="es-US" sz="2000" b="1" dirty="0">
                <a:solidFill>
                  <a:schemeClr val="accent1"/>
                </a:solidFill>
                <a:latin typeface="Arial" panose="020B0604020202020204" pitchFamily="34" charset="0"/>
                <a:cs typeface="Arial" panose="020B0604020202020204" pitchFamily="34" charset="0"/>
              </a:rPr>
              <a:t>Recomendación 9.2.5</a:t>
            </a:r>
            <a:br>
              <a:rPr lang="es-US" sz="2000" b="1" dirty="0">
                <a:solidFill>
                  <a:schemeClr val="accent1"/>
                </a:solidFill>
                <a:latin typeface="Arial" panose="020B0604020202020204" pitchFamily="34" charset="0"/>
                <a:cs typeface="Arial" panose="020B0604020202020204" pitchFamily="34" charset="0"/>
              </a:rPr>
            </a:br>
            <a:r>
              <a:rPr lang="es-US" b="1" i="0" u="none" strike="noStrike" baseline="0" dirty="0"/>
              <a:t>Los niveles de FVIII/FIX de portadoras de la hemofilia</a:t>
            </a:r>
            <a:r>
              <a:rPr lang="es-US" dirty="0"/>
              <a:t> </a:t>
            </a:r>
            <a:r>
              <a:rPr lang="es-US" b="1" dirty="0"/>
              <a:t>embarazadas deberían medirse en el tercer trimestre del embarazo, </a:t>
            </a:r>
            <a:r>
              <a:rPr lang="es-US" i="0" u="none" strike="noStrike" baseline="0" dirty="0"/>
              <a:t>a fin de valorar su riesgo hemorrágico durante el parto y el periodo posparto.</a:t>
            </a:r>
            <a:endParaRPr lang="es-US" dirty="0"/>
          </a:p>
        </p:txBody>
      </p:sp>
      <p:sp>
        <p:nvSpPr>
          <p:cNvPr id="5" name="Text Placeholder 4">
            <a:extLst>
              <a:ext uri="{FF2B5EF4-FFF2-40B4-BE49-F238E27FC236}">
                <a16:creationId xmlns:a16="http://schemas.microsoft.com/office/drawing/2014/main" id="{F5CEA662-7DED-427C-8460-FD9F1DEAE396}"/>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6120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s-US" dirty="0"/>
              <a:t>Portadoras</a:t>
            </a:r>
            <a:br>
              <a:rPr lang="es-US" dirty="0"/>
            </a:br>
            <a:r>
              <a:rPr lang="es-US" dirty="0"/>
              <a:t>Parto y alumbramiento</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614863"/>
          </a:xfrm>
        </p:spPr>
        <p:txBody>
          <a:bodyPr>
            <a:normAutofit/>
          </a:bodyPr>
          <a:lstStyle/>
          <a:p>
            <a:r>
              <a:rPr lang="es-US" dirty="0"/>
              <a:t>La anestesia de bloqueo regional en portadoras de hemofilia no está contraindicada si los resultados de las pruebas de coagulación son normales y el nivel de factor relevante es superior a 50 UI/dL o se incrementa más arriba de 50 UI/dL con el tratamiento profiláctico.</a:t>
            </a:r>
          </a:p>
          <a:p>
            <a:r>
              <a:rPr lang="es-US" dirty="0"/>
              <a:t>En caso necesario debería administrarse terapia de reemplazo de factor a fin de mantener los niveles de factor por arriba de 50 UI/dL durante el trabajo de parto y alumbramiento, y mantenerse en el rango normal durante por lo menos 3 días después de un parto vaginal, y durante por lo menos 5 días después de un parto por cesárea.</a:t>
            </a:r>
          </a:p>
          <a:p>
            <a:r>
              <a:rPr lang="es-US" dirty="0"/>
              <a:t>El parto de bebés que se sabe o se sospecha tienen hemofilia debería ser atraumático.</a:t>
            </a:r>
          </a:p>
          <a:p>
            <a:pPr lvl="1"/>
            <a:r>
              <a:rPr lang="es-US" dirty="0"/>
              <a:t>Deberían evitarse los partos con fórceps y extracción vaginal con ventosas, así como procedimientos invasivos para el feto.</a:t>
            </a:r>
          </a:p>
        </p:txBody>
      </p:sp>
      <p:sp>
        <p:nvSpPr>
          <p:cNvPr id="7" name="Text Placeholder 6">
            <a:extLst>
              <a:ext uri="{FF2B5EF4-FFF2-40B4-BE49-F238E27FC236}">
                <a16:creationId xmlns:a16="http://schemas.microsoft.com/office/drawing/2014/main" id="{83DBA0EC-6520-49BC-A865-8E3259786C9D}"/>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4737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3AB6-FE5D-4A0D-BB58-6A86063C39B9}"/>
              </a:ext>
            </a:extLst>
          </p:cNvPr>
          <p:cNvSpPr>
            <a:spLocks noGrp="1"/>
          </p:cNvSpPr>
          <p:nvPr>
            <p:ph type="title"/>
          </p:nvPr>
        </p:nvSpPr>
        <p:spPr/>
        <p:txBody>
          <a:bodyPr>
            <a:normAutofit/>
          </a:bodyPr>
          <a:lstStyle/>
          <a:p>
            <a:r>
              <a:rPr lang="es-US" b="1" dirty="0"/>
              <a:t>Portadoras</a:t>
            </a:r>
            <a:br>
              <a:rPr lang="es-US" dirty="0"/>
            </a:br>
            <a:r>
              <a:rPr lang="es-US" dirty="0"/>
              <a:t>Parto y alumbramiento</a:t>
            </a:r>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1009650" y="1562100"/>
            <a:ext cx="9658350" cy="3857625"/>
          </a:xfrm>
        </p:spPr>
        <p:txBody>
          <a:bodyPr>
            <a:normAutofit/>
          </a:bodyPr>
          <a:lstStyle/>
          <a:p>
            <a:pPr marL="0" indent="0">
              <a:buNone/>
            </a:pPr>
            <a:r>
              <a:rPr lang="es-US" b="1" dirty="0">
                <a:solidFill>
                  <a:schemeClr val="accent1"/>
                </a:solidFill>
              </a:rPr>
              <a:t>Recomendación 9.2.6</a:t>
            </a:r>
            <a:br>
              <a:rPr lang="es-US" b="1" dirty="0">
                <a:solidFill>
                  <a:schemeClr val="accent1"/>
                </a:solidFill>
              </a:rPr>
            </a:br>
            <a:r>
              <a:rPr lang="es-US" i="0" u="none" strike="noStrike" baseline="0" dirty="0"/>
              <a:t>Para </a:t>
            </a:r>
            <a:r>
              <a:rPr lang="es-US" b="1" i="0" u="none" strike="noStrike" baseline="0" dirty="0"/>
              <a:t>portadoras de la hemofilia</a:t>
            </a:r>
            <a:r>
              <a:rPr lang="es-US" i="0" u="none" strike="noStrike" baseline="0" dirty="0"/>
              <a:t> </a:t>
            </a:r>
            <a:r>
              <a:rPr lang="es-US" b="1" i="0" u="none" strike="noStrike" baseline="0" dirty="0"/>
              <a:t>embarazadas, el parto debería realizarse en un hospital</a:t>
            </a:r>
            <a:r>
              <a:rPr lang="es-US" i="0" u="none" strike="noStrike" baseline="0" dirty="0"/>
              <a:t> con acceso a especialistas en hemofilia, en el que las complicaciones durante el trabajo de parto y alumbramiento puedan atenderse rápidamente, a fin de preservar la seguridad de la madre y del bebé.</a:t>
            </a:r>
          </a:p>
          <a:p>
            <a:pPr marL="0" indent="0">
              <a:buNone/>
            </a:pPr>
            <a:endParaRPr lang="es-US" dirty="0">
              <a:solidFill>
                <a:srgbClr val="FFFFFF"/>
              </a:solidFill>
            </a:endParaRPr>
          </a:p>
          <a:p>
            <a:pPr marL="0" indent="0">
              <a:buNone/>
            </a:pPr>
            <a:r>
              <a:rPr lang="es-US" b="1" dirty="0">
                <a:solidFill>
                  <a:schemeClr val="accent1"/>
                </a:solidFill>
              </a:rPr>
              <a:t>Recomendación 9.2.7</a:t>
            </a:r>
            <a:br>
              <a:rPr lang="es-US" b="1" dirty="0">
                <a:solidFill>
                  <a:schemeClr val="accent1"/>
                </a:solidFill>
              </a:rPr>
            </a:br>
            <a:r>
              <a:rPr lang="es-US" i="0" u="none" strike="noStrike" baseline="0" dirty="0"/>
              <a:t>Para </a:t>
            </a:r>
            <a:r>
              <a:rPr lang="es-US" b="1" i="0" u="none" strike="noStrike" baseline="0" dirty="0"/>
              <a:t>portadoras de hemofilia</a:t>
            </a:r>
            <a:r>
              <a:rPr lang="es-US" i="0" u="none" strike="noStrike" baseline="0" dirty="0"/>
              <a:t> </a:t>
            </a:r>
            <a:r>
              <a:rPr lang="es-US" b="1" i="0" u="none" strike="noStrike" baseline="0" dirty="0"/>
              <a:t>embarazadas</a:t>
            </a:r>
            <a:r>
              <a:rPr lang="es-US" i="0" u="none" strike="noStrike" baseline="0" dirty="0"/>
              <a:t>, la FMH </a:t>
            </a:r>
            <a:r>
              <a:rPr lang="es-US" b="1" i="0" u="none" strike="noStrike" baseline="0" dirty="0"/>
              <a:t>no recomienda el parto con instrumentos.</a:t>
            </a:r>
            <a:endParaRPr lang="es-US" b="1" dirty="0"/>
          </a:p>
        </p:txBody>
      </p:sp>
      <p:sp>
        <p:nvSpPr>
          <p:cNvPr id="5" name="Text Placeholder 4">
            <a:extLst>
              <a:ext uri="{FF2B5EF4-FFF2-40B4-BE49-F238E27FC236}">
                <a16:creationId xmlns:a16="http://schemas.microsoft.com/office/drawing/2014/main" id="{8C1F573E-5B18-4E93-8FCE-0A6E9FBF3324}"/>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64238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s-US" b="1" dirty="0"/>
              <a:t>Portadoras</a:t>
            </a:r>
            <a:br>
              <a:rPr lang="es-US" dirty="0"/>
            </a:br>
            <a:r>
              <a:rPr lang="es-US" dirty="0"/>
              <a:t>Atención posparto</a:t>
            </a:r>
            <a:endParaRPr lang="es-US" b="1" dirty="0"/>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a:bodyPr>
          <a:lstStyle/>
          <a:p>
            <a:pPr algn="just"/>
            <a:r>
              <a:rPr lang="es-US" b="0" i="0" u="none" strike="noStrike" baseline="0" dirty="0"/>
              <a:t>Los niveles de FVIII y FVW de las portadoras descienden rápidamente después del parto, y vuelven a los niveles basales en 7-10 días.</a:t>
            </a:r>
          </a:p>
          <a:p>
            <a:pPr algn="just"/>
            <a:r>
              <a:rPr lang="es-US" dirty="0"/>
              <a:t>Es importante monitorear y mantener los niveles de factor posparto, ya que las portadoras corren un mayor riesgo de hemorragia posparto primaria y secundaria.</a:t>
            </a:r>
            <a:endParaRPr lang="es-US" b="0" i="0" u="none" strike="noStrike" baseline="0" dirty="0"/>
          </a:p>
          <a:p>
            <a:pPr algn="just"/>
            <a:r>
              <a:rPr lang="es-US" dirty="0"/>
              <a:t>Si se presentara una hemorragia posparto, el tratamiento abarca</a:t>
            </a:r>
            <a:r>
              <a:rPr lang="es-US" b="0" i="0" u="none" strike="noStrike" baseline="0" dirty="0"/>
              <a:t>: </a:t>
            </a:r>
          </a:p>
          <a:p>
            <a:pPr lvl="1" algn="just"/>
            <a:r>
              <a:rPr lang="es-US" dirty="0"/>
              <a:t>Terapia de reemplazo de factor</a:t>
            </a:r>
          </a:p>
          <a:p>
            <a:pPr lvl="1" algn="just"/>
            <a:r>
              <a:rPr lang="es-US" b="0" i="0" u="none" strike="noStrike" baseline="0" dirty="0"/>
              <a:t>Antifibrinolíticos </a:t>
            </a:r>
          </a:p>
          <a:p>
            <a:pPr lvl="1" algn="just"/>
            <a:r>
              <a:rPr lang="es-US" b="0" i="0" u="none" strike="noStrike" baseline="0" dirty="0"/>
              <a:t>Terapia hormonal</a:t>
            </a:r>
          </a:p>
          <a:p>
            <a:pPr algn="just"/>
            <a:r>
              <a:rPr lang="es-US" dirty="0"/>
              <a:t>La terapia hormonal profiláctica puede iniciarse inmediatamente después del parto y continuarse durante un mes en portadoras que corran un mayor riesgo de hemorragias. </a:t>
            </a:r>
            <a:endParaRPr lang="es-US" b="0" i="0" u="none" strike="noStrike" baseline="0" dirty="0"/>
          </a:p>
          <a:p>
            <a:pPr algn="just"/>
            <a:r>
              <a:rPr lang="es-US" dirty="0"/>
              <a:t>Una hemorragia retrasada podría ser posible hasta</a:t>
            </a:r>
            <a:r>
              <a:rPr lang="es-US" b="0" i="0" u="none" strike="noStrike" baseline="0" dirty="0"/>
              <a:t> 35 días después del parto.</a:t>
            </a:r>
          </a:p>
        </p:txBody>
      </p:sp>
      <p:sp>
        <p:nvSpPr>
          <p:cNvPr id="4" name="Text Placeholder 3">
            <a:extLst>
              <a:ext uri="{FF2B5EF4-FFF2-40B4-BE49-F238E27FC236}">
                <a16:creationId xmlns:a16="http://schemas.microsoft.com/office/drawing/2014/main" id="{9D52D8A9-B380-49A3-8BE7-A0C5532392A4}"/>
              </a:ext>
            </a:extLst>
          </p:cNvPr>
          <p:cNvSpPr>
            <a:spLocks noGrp="1"/>
          </p:cNvSpPr>
          <p:nvPr>
            <p:ph type="body" sz="quarter" idx="13"/>
          </p:nvPr>
        </p:nvSpPr>
        <p:spPr/>
        <p:txBody>
          <a:bodyPr/>
          <a:lstStyle/>
          <a:p>
            <a:r>
              <a:rPr lang="en-CA" noProof="0" dirty="0"/>
              <a:t>FVW, </a:t>
            </a:r>
            <a:r>
              <a:rPr lang="en-CA" sz="900" b="0" i="0" u="none" strike="noStrike" baseline="0" noProof="0" dirty="0"/>
              <a:t>factor Von Willebrand</a:t>
            </a:r>
            <a:endParaRPr lang="en-CA" noProof="0" dirty="0"/>
          </a:p>
        </p:txBody>
      </p:sp>
    </p:spTree>
    <p:extLst>
      <p:ext uri="{BB962C8B-B14F-4D97-AF65-F5344CB8AC3E}">
        <p14:creationId xmlns:p14="http://schemas.microsoft.com/office/powerpoint/2010/main" val="418419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7ED5-E766-48DD-9BC0-A78A3C3D80D1}"/>
              </a:ext>
            </a:extLst>
          </p:cNvPr>
          <p:cNvSpPr>
            <a:spLocks noGrp="1"/>
          </p:cNvSpPr>
          <p:nvPr>
            <p:ph type="title"/>
          </p:nvPr>
        </p:nvSpPr>
        <p:spPr/>
        <p:txBody>
          <a:bodyPr/>
          <a:lstStyle/>
          <a:p>
            <a:r>
              <a:rPr lang="es-US" b="1" dirty="0"/>
              <a:t>Portadoras</a:t>
            </a:r>
            <a:br>
              <a:rPr lang="es-US" dirty="0"/>
            </a:br>
            <a:r>
              <a:rPr lang="es-US" dirty="0"/>
              <a:t>Atención posparto</a:t>
            </a:r>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201" y="2066925"/>
            <a:ext cx="9925051" cy="1952625"/>
          </a:xfrm>
        </p:spPr>
        <p:txBody>
          <a:bodyPr>
            <a:normAutofit/>
          </a:bodyPr>
          <a:lstStyle/>
          <a:p>
            <a:pPr marL="0" indent="0">
              <a:buNone/>
            </a:pPr>
            <a:r>
              <a:rPr lang="es-US" b="1" dirty="0">
                <a:solidFill>
                  <a:schemeClr val="accent1"/>
                </a:solidFill>
              </a:rPr>
              <a:t>Recomendación 9.2.8</a:t>
            </a:r>
            <a:br>
              <a:rPr lang="es-US" b="1" dirty="0">
                <a:solidFill>
                  <a:schemeClr val="accent1"/>
                </a:solidFill>
              </a:rPr>
            </a:br>
            <a:r>
              <a:rPr lang="es-US" b="1" i="0" u="none" strike="noStrike" baseline="0" dirty="0">
                <a:cs typeface="Arial" panose="020B0604020202020204" pitchFamily="34" charset="0"/>
              </a:rPr>
              <a:t>Debería monitorearse a las portadoras de la hemofilia</a:t>
            </a:r>
            <a:r>
              <a:rPr lang="es-US" i="0" u="none" strike="noStrike" baseline="0" dirty="0">
                <a:cs typeface="Arial" panose="020B0604020202020204" pitchFamily="34" charset="0"/>
              </a:rPr>
              <a:t> </a:t>
            </a:r>
            <a:r>
              <a:rPr lang="es-US" b="1" i="0" u="none" strike="noStrike" baseline="0" dirty="0">
                <a:cs typeface="Arial" panose="020B0604020202020204" pitchFamily="34" charset="0"/>
              </a:rPr>
              <a:t>para prevenir hemorragias posparto tanto primarias como secundarias</a:t>
            </a:r>
            <a:r>
              <a:rPr lang="es-US" i="0" u="none" strike="noStrike" baseline="0" dirty="0">
                <a:cs typeface="Arial" panose="020B0604020202020204" pitchFamily="34" charset="0"/>
              </a:rPr>
              <a:t>, las cuales deberían recibir tratamiento con las medidas hemostáticas adecuadas.</a:t>
            </a:r>
            <a:endParaRPr lang="es-US" dirty="0">
              <a:cs typeface="Arial" panose="020B0604020202020204" pitchFamily="34" charset="0"/>
            </a:endParaRPr>
          </a:p>
        </p:txBody>
      </p:sp>
      <p:sp>
        <p:nvSpPr>
          <p:cNvPr id="5" name="Text Placeholder 4">
            <a:extLst>
              <a:ext uri="{FF2B5EF4-FFF2-40B4-BE49-F238E27FC236}">
                <a16:creationId xmlns:a16="http://schemas.microsoft.com/office/drawing/2014/main" id="{4450D25E-E293-4FA7-9A7E-A72E67E6694E}"/>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099532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5F26-68C4-EA40-BB91-4161CE49A3EF}"/>
              </a:ext>
            </a:extLst>
          </p:cNvPr>
          <p:cNvSpPr>
            <a:spLocks noGrp="1"/>
          </p:cNvSpPr>
          <p:nvPr>
            <p:ph type="title"/>
          </p:nvPr>
        </p:nvSpPr>
        <p:spPr>
          <a:xfrm>
            <a:off x="838199" y="225425"/>
            <a:ext cx="10515599" cy="1090079"/>
          </a:xfrm>
        </p:spPr>
        <p:txBody>
          <a:bodyPr>
            <a:normAutofit/>
          </a:bodyPr>
          <a:lstStyle/>
          <a:p>
            <a:r>
              <a:rPr lang="es-US" dirty="0"/>
              <a:t>Caso clínico: Portadora de hemofilia A</a:t>
            </a:r>
          </a:p>
        </p:txBody>
      </p:sp>
      <p:sp>
        <p:nvSpPr>
          <p:cNvPr id="3" name="Content Placeholder 2">
            <a:extLst>
              <a:ext uri="{FF2B5EF4-FFF2-40B4-BE49-F238E27FC236}">
                <a16:creationId xmlns:a16="http://schemas.microsoft.com/office/drawing/2014/main" id="{B32765FB-9A4B-3249-825D-72F0E0498CD8}"/>
              </a:ext>
            </a:extLst>
          </p:cNvPr>
          <p:cNvSpPr>
            <a:spLocks noGrp="1"/>
          </p:cNvSpPr>
          <p:nvPr>
            <p:ph idx="1"/>
          </p:nvPr>
        </p:nvSpPr>
        <p:spPr>
          <a:xfrm>
            <a:off x="838200" y="1562100"/>
            <a:ext cx="6153150" cy="4614863"/>
          </a:xfrm>
        </p:spPr>
        <p:txBody>
          <a:bodyPr>
            <a:noAutofit/>
          </a:bodyPr>
          <a:lstStyle/>
          <a:p>
            <a:r>
              <a:rPr lang="es-US" dirty="0"/>
              <a:t>Portadora de hemofilia A asintomática, de 28 años de edad, con niveles iniciales de FVIII de 31 UI/dl. </a:t>
            </a:r>
          </a:p>
          <a:p>
            <a:r>
              <a:rPr lang="es-US" dirty="0"/>
              <a:t>En el tercer trimestre de su primer embarazo (feto varón).</a:t>
            </a:r>
          </a:p>
          <a:p>
            <a:r>
              <a:rPr lang="es-US" dirty="0"/>
              <a:t>Se verificó la actividad de FVIII actual: 132 UI/dl; curso del embarazo normal.</a:t>
            </a:r>
          </a:p>
          <a:p>
            <a:r>
              <a:rPr lang="es-US" dirty="0"/>
              <a:t>Se recomendó evitar el parto por instrumentos.</a:t>
            </a:r>
          </a:p>
          <a:p>
            <a:r>
              <a:rPr lang="es-US" dirty="0"/>
              <a:t>Anestesia epidural permitida (FVIII &gt;50 UI/dl).</a:t>
            </a:r>
          </a:p>
          <a:p>
            <a:r>
              <a:rPr lang="es-US" dirty="0"/>
              <a:t>Parto vaginal normal.</a:t>
            </a:r>
          </a:p>
        </p:txBody>
      </p:sp>
      <p:sp>
        <p:nvSpPr>
          <p:cNvPr id="5" name="Rounded Rectangle 1">
            <a:extLst>
              <a:ext uri="{FF2B5EF4-FFF2-40B4-BE49-F238E27FC236}">
                <a16:creationId xmlns:a16="http://schemas.microsoft.com/office/drawing/2014/main" id="{09CBFAFB-933A-4703-92A9-11B33E7EC18D}"/>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s-US" altLang="en-US" sz="2000" b="1" dirty="0">
                <a:solidFill>
                  <a:sysClr val="windowText" lastClr="000000"/>
                </a:solidFill>
                <a:latin typeface="Arial" panose="020B0604020202020204" pitchFamily="34" charset="0"/>
                <a:cs typeface="Arial" panose="020B0604020202020204" pitchFamily="34" charset="0"/>
              </a:rPr>
              <a:t>¿Cómo proceder durante el parto?</a:t>
            </a:r>
          </a:p>
        </p:txBody>
      </p:sp>
      <p:sp>
        <p:nvSpPr>
          <p:cNvPr id="7" name="Text Placeholder 6">
            <a:extLst>
              <a:ext uri="{FF2B5EF4-FFF2-40B4-BE49-F238E27FC236}">
                <a16:creationId xmlns:a16="http://schemas.microsoft.com/office/drawing/2014/main" id="{F9557D51-8FDD-497A-992A-A7978AD9387A}"/>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11067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3942-3E29-4872-B420-62B269407130}"/>
              </a:ext>
            </a:extLst>
          </p:cNvPr>
          <p:cNvSpPr>
            <a:spLocks noGrp="1"/>
          </p:cNvSpPr>
          <p:nvPr>
            <p:ph type="title"/>
          </p:nvPr>
        </p:nvSpPr>
        <p:spPr>
          <a:xfrm>
            <a:off x="838199" y="225425"/>
            <a:ext cx="10515599" cy="1090079"/>
          </a:xfrm>
        </p:spPr>
        <p:txBody>
          <a:bodyPr>
            <a:normAutofit/>
          </a:bodyPr>
          <a:lstStyle/>
          <a:p>
            <a:r>
              <a:rPr lang="es-US" dirty="0"/>
              <a:t>Caso clínico: Portadora de hemofilia A</a:t>
            </a:r>
            <a:endParaRPr lang="en-CA" noProof="0" dirty="0"/>
          </a:p>
        </p:txBody>
      </p:sp>
      <p:sp>
        <p:nvSpPr>
          <p:cNvPr id="3" name="Content Placeholder 2">
            <a:extLst>
              <a:ext uri="{FF2B5EF4-FFF2-40B4-BE49-F238E27FC236}">
                <a16:creationId xmlns:a16="http://schemas.microsoft.com/office/drawing/2014/main" id="{B32765FB-9A4B-3249-825D-72F0E0498CD8}"/>
              </a:ext>
            </a:extLst>
          </p:cNvPr>
          <p:cNvSpPr>
            <a:spLocks noGrp="1"/>
          </p:cNvSpPr>
          <p:nvPr>
            <p:ph idx="1"/>
          </p:nvPr>
        </p:nvSpPr>
        <p:spPr>
          <a:xfrm>
            <a:off x="838201" y="1562100"/>
            <a:ext cx="6611754" cy="4614863"/>
          </a:xfrm>
        </p:spPr>
        <p:txBody>
          <a:bodyPr>
            <a:normAutofit/>
          </a:bodyPr>
          <a:lstStyle/>
          <a:p>
            <a:pPr marL="0" indent="0">
              <a:buNone/>
            </a:pPr>
            <a:r>
              <a:rPr lang="es-US" b="1" dirty="0"/>
              <a:t>Parto: </a:t>
            </a:r>
          </a:p>
          <a:p>
            <a:r>
              <a:rPr lang="es-US" dirty="0"/>
              <a:t>Inyección epidural sin complicaciones.</a:t>
            </a:r>
          </a:p>
          <a:p>
            <a:r>
              <a:rPr lang="es-US" dirty="0"/>
              <a:t>Parto vaginal sin complicaciones de un bebé varón no afectado, a las 39 semanas, con expulsión espontánea de la placenta. </a:t>
            </a:r>
          </a:p>
          <a:p>
            <a:pPr lvl="1"/>
            <a:r>
              <a:rPr lang="es-US" dirty="0"/>
              <a:t>Día 1 posparto: Nivel de FVIII de 112%</a:t>
            </a:r>
          </a:p>
          <a:p>
            <a:pPr lvl="1"/>
            <a:r>
              <a:rPr lang="es-US" dirty="0"/>
              <a:t>Día 3 posparto: Actividad de FVIII de 53 UI/dl; loquios leves; examen ginecológico normal.</a:t>
            </a:r>
          </a:p>
          <a:p>
            <a:endParaRPr lang="en-CA" noProof="0" dirty="0"/>
          </a:p>
        </p:txBody>
      </p:sp>
      <p:sp>
        <p:nvSpPr>
          <p:cNvPr id="8" name="Text Placeholder 7">
            <a:extLst>
              <a:ext uri="{FF2B5EF4-FFF2-40B4-BE49-F238E27FC236}">
                <a16:creationId xmlns:a16="http://schemas.microsoft.com/office/drawing/2014/main" id="{A9441B14-4BA8-4E46-8D30-10B043007FD0}"/>
              </a:ext>
            </a:extLst>
          </p:cNvPr>
          <p:cNvSpPr>
            <a:spLocks noGrp="1"/>
          </p:cNvSpPr>
          <p:nvPr>
            <p:ph type="body" sz="quarter" idx="13"/>
          </p:nvPr>
        </p:nvSpPr>
        <p:spPr/>
        <p:txBody>
          <a:bodyPr/>
          <a:lstStyle/>
          <a:p>
            <a:endParaRPr lang="en-CA" dirty="0"/>
          </a:p>
        </p:txBody>
      </p:sp>
      <p:sp>
        <p:nvSpPr>
          <p:cNvPr id="5" name="Rounded Rectangle 1">
            <a:extLst>
              <a:ext uri="{FF2B5EF4-FFF2-40B4-BE49-F238E27FC236}">
                <a16:creationId xmlns:a16="http://schemas.microsoft.com/office/drawing/2014/main" id="{2BC4007C-B8B3-49DD-B0F8-8EC47BB64A00}"/>
              </a:ext>
            </a:extLst>
          </p:cNvPr>
          <p:cNvSpPr/>
          <p:nvPr/>
        </p:nvSpPr>
        <p:spPr>
          <a:xfrm>
            <a:off x="7716899"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es-US" altLang="en-US" sz="2000" b="1" dirty="0">
                <a:solidFill>
                  <a:sysClr val="windowText" lastClr="000000"/>
                </a:solidFill>
                <a:latin typeface="Arial" panose="020B0604020202020204" pitchFamily="34" charset="0"/>
                <a:cs typeface="Arial" panose="020B0604020202020204" pitchFamily="34" charset="0"/>
              </a:rPr>
              <a:t>Terapia de reemplazo profiláctica con FVIII (nivel deseado de FVIII alrededor de 100 UI/dl) usado durante 10 días, con recuperación completa.</a:t>
            </a:r>
          </a:p>
        </p:txBody>
      </p:sp>
    </p:spTree>
    <p:extLst>
      <p:ext uri="{BB962C8B-B14F-4D97-AF65-F5344CB8AC3E}">
        <p14:creationId xmlns:p14="http://schemas.microsoft.com/office/powerpoint/2010/main" val="238344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s-US" b="1" dirty="0"/>
              <a:t>Portadoras</a:t>
            </a:r>
            <a:br>
              <a:rPr lang="es-US" dirty="0"/>
            </a:br>
            <a:r>
              <a:rPr lang="es-US" dirty="0"/>
              <a:t>Pruebas a recién nacidos</a:t>
            </a:r>
            <a:endParaRPr lang="es-US" b="1" dirty="0"/>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312400" cy="4614863"/>
          </a:xfrm>
        </p:spPr>
        <p:txBody>
          <a:bodyPr>
            <a:normAutofit/>
          </a:bodyPr>
          <a:lstStyle/>
          <a:p>
            <a:r>
              <a:rPr lang="es-US" dirty="0"/>
              <a:t>Debería recolectarse sangre del cordón umbilical de todos los recién nacidos varones de portadoras de la hemofilia, a fin de valorar los niveles de </a:t>
            </a:r>
            <a:r>
              <a:rPr lang="es-US" b="0" i="0" u="none" strike="noStrike" baseline="0" dirty="0"/>
              <a:t>factor.</a:t>
            </a:r>
          </a:p>
          <a:p>
            <a:r>
              <a:rPr lang="es-US" dirty="0"/>
              <a:t>Generalmente, en bebés recién nacidos y prematuros sin hemofilia, los niveles de </a:t>
            </a:r>
            <a:r>
              <a:rPr lang="es-US" b="1" i="0" u="none" strike="noStrike" baseline="0" dirty="0"/>
              <a:t>FVIII</a:t>
            </a:r>
            <a:r>
              <a:rPr lang="es-US" b="0" i="0" u="none" strike="noStrike" baseline="0" dirty="0"/>
              <a:t> al nacer se encuentran dentro del rango </a:t>
            </a:r>
            <a:r>
              <a:rPr lang="es-US" b="1" i="0" u="none" strike="noStrike" baseline="0" dirty="0"/>
              <a:t>normal</a:t>
            </a:r>
            <a:r>
              <a:rPr lang="es-US" b="0" i="0" u="none" strike="noStrike" baseline="0" dirty="0"/>
              <a:t> adulto o ligeramente elevados.</a:t>
            </a:r>
          </a:p>
          <a:p>
            <a:r>
              <a:rPr lang="es-US" i="0" u="none" strike="noStrike" baseline="0" dirty="0"/>
              <a:t>Los niveles de </a:t>
            </a:r>
            <a:r>
              <a:rPr lang="es-US" b="1" i="0" u="none" strike="noStrike" baseline="0" dirty="0"/>
              <a:t>FIX </a:t>
            </a:r>
            <a:r>
              <a:rPr lang="es-US" i="0" u="none" strike="noStrike" baseline="0" dirty="0"/>
              <a:t>al nacer son significativamente </a:t>
            </a:r>
            <a:r>
              <a:rPr lang="es-US" b="1" i="0" u="none" strike="noStrike" baseline="0" dirty="0"/>
              <a:t>menores</a:t>
            </a:r>
            <a:r>
              <a:rPr lang="es-US" i="0" u="none" strike="noStrike" baseline="0" dirty="0"/>
              <a:t> a los normales en recién nacidos sin hemofilia, y todavía más bajos en bebés prematuros.</a:t>
            </a:r>
            <a:endParaRPr lang="es-US" b="0" i="0" u="none" strike="noStrike" baseline="0" dirty="0"/>
          </a:p>
          <a:p>
            <a:pPr marL="0" indent="0">
              <a:buNone/>
            </a:pPr>
            <a:r>
              <a:rPr lang="es-US" sz="2000" b="1" dirty="0">
                <a:solidFill>
                  <a:schemeClr val="accent1"/>
                </a:solidFill>
                <a:latin typeface="Arial" panose="020B0604020202020204" pitchFamily="34" charset="0"/>
                <a:cs typeface="Arial" panose="020B0604020202020204" pitchFamily="34" charset="0"/>
              </a:rPr>
              <a:t>Recomendación 9.2.9</a:t>
            </a:r>
            <a:br>
              <a:rPr lang="es-US" sz="2000" b="1" dirty="0">
                <a:solidFill>
                  <a:schemeClr val="accent1"/>
                </a:solidFill>
                <a:latin typeface="Arial" panose="020B0604020202020204" pitchFamily="34" charset="0"/>
                <a:cs typeface="Arial" panose="020B0604020202020204" pitchFamily="34" charset="0"/>
              </a:rPr>
            </a:br>
            <a:r>
              <a:rPr lang="es-US" b="1" i="0" u="none" strike="noStrike" baseline="0" dirty="0"/>
              <a:t>La sangre del cordón umbilical de bebés varones </a:t>
            </a:r>
            <a:r>
              <a:rPr lang="es-US" dirty="0"/>
              <a:t>de portadoras de la hemofilia conocidas o potenciales </a:t>
            </a:r>
            <a:r>
              <a:rPr lang="es-US" b="1" dirty="0"/>
              <a:t>debería someterse a pruebas de tiempo de tromboplastina parcial activada </a:t>
            </a:r>
            <a:r>
              <a:rPr lang="es-US" dirty="0"/>
              <a:t>(TTPA) o de niveles de factor.</a:t>
            </a:r>
          </a:p>
        </p:txBody>
      </p:sp>
      <p:sp>
        <p:nvSpPr>
          <p:cNvPr id="6" name="Text Placeholder 5">
            <a:extLst>
              <a:ext uri="{FF2B5EF4-FFF2-40B4-BE49-F238E27FC236}">
                <a16:creationId xmlns:a16="http://schemas.microsoft.com/office/drawing/2014/main" id="{A5D8E544-3B54-4D25-802D-1854BA3315E0}"/>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717562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s-US" dirty="0"/>
              <a:t>Portadoras</a:t>
            </a:r>
            <a:br>
              <a:rPr lang="es-US" dirty="0"/>
            </a:br>
            <a:r>
              <a:rPr lang="es-US" dirty="0"/>
              <a:t>Manejo de abortos espontáneos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057598" cy="4614863"/>
          </a:xfrm>
        </p:spPr>
        <p:txBody>
          <a:bodyPr>
            <a:normAutofit/>
          </a:bodyPr>
          <a:lstStyle/>
          <a:p>
            <a:r>
              <a:rPr lang="es-US" dirty="0"/>
              <a:t>El tratamiento quirúrgico de un aborto espontáneo se prefiere en pacientes con una anormalidad hemostática preexistente.</a:t>
            </a:r>
          </a:p>
          <a:p>
            <a:r>
              <a:rPr lang="es-US" dirty="0"/>
              <a:t>Las portadoras requieren tratamiento hemostático adecuado, además de tratamiento obstétrico adecuado.</a:t>
            </a:r>
          </a:p>
          <a:p>
            <a:r>
              <a:rPr lang="es-US" dirty="0"/>
              <a:t>El tratamiento hemostático consiste en el reemplazo del factor de coagulación deficiente u otras modalidades de tratamiento, de acuerdo con los protocolos para el tratamiento de complicaciones hemorrágicas en pacientes con hemofilia.</a:t>
            </a:r>
          </a:p>
        </p:txBody>
      </p:sp>
      <p:sp>
        <p:nvSpPr>
          <p:cNvPr id="8" name="Text Placeholder 7">
            <a:extLst>
              <a:ext uri="{FF2B5EF4-FFF2-40B4-BE49-F238E27FC236}">
                <a16:creationId xmlns:a16="http://schemas.microsoft.com/office/drawing/2014/main" id="{681D4A1F-1C95-4208-8C44-DEF7739F7389}"/>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63098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106862"/>
            <a:ext cx="4042511" cy="5217517"/>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733691" cy="1090079"/>
          </a:xfrm>
        </p:spPr>
        <p:txBody>
          <a:bodyPr vert="horz" lIns="91440" tIns="45720" rIns="91440" bIns="45720" rtlCol="0" anchor="ctr">
            <a:noAutofit/>
          </a:bodyPr>
          <a:lstStyle/>
          <a:p>
            <a:r>
              <a:rPr lang="es-US" dirty="0"/>
              <a:t>Guías de la FMH para el tratamiento de la hemofilia</a:t>
            </a:r>
            <a:endParaRPr lang="en-CA" noProof="0" dirty="0"/>
          </a:p>
        </p:txBody>
      </p:sp>
      <p:sp>
        <p:nvSpPr>
          <p:cNvPr id="7" name="Text Placeholder 5">
            <a:extLst>
              <a:ext uri="{FF2B5EF4-FFF2-40B4-BE49-F238E27FC236}">
                <a16:creationId xmlns:a16="http://schemas.microsoft.com/office/drawing/2014/main" id="{B5034EDF-B76F-4B8E-8D65-D9000B38FC87}"/>
              </a:ext>
            </a:extLst>
          </p:cNvPr>
          <p:cNvSpPr>
            <a:spLocks noGrp="1"/>
          </p:cNvSpPr>
          <p:nvPr>
            <p:ph type="body" sz="quarter" idx="13"/>
          </p:nvPr>
        </p:nvSpPr>
        <p:spPr>
          <a:xfrm>
            <a:off x="838201" y="6356351"/>
            <a:ext cx="9925050" cy="365125"/>
          </a:xfrm>
        </p:spPr>
        <p:txBody>
          <a:bodyPr/>
          <a:lstStyle/>
          <a:p>
            <a:r>
              <a:rPr lang="es-US" sz="900" b="1" i="1" u="none" strike="noStrike" baseline="0" dirty="0"/>
              <a:t>Todas las recomendaciones están basadas en consenso </a:t>
            </a:r>
          </a:p>
          <a:p>
            <a:r>
              <a:rPr lang="en-CA" sz="900" noProof="0" dirty="0"/>
              <a:t>Srivastava A et al. Haemophilia. 2020;26(Suppl 6):1–158. </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s-US" dirty="0"/>
              <a:t>Sexualidad</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144225" cy="4614863"/>
          </a:xfrm>
        </p:spPr>
        <p:txBody>
          <a:bodyPr>
            <a:normAutofit/>
          </a:bodyPr>
          <a:lstStyle/>
          <a:p>
            <a:r>
              <a:rPr lang="es-US" dirty="0"/>
              <a:t>Las complicaciones de la hemofilia pueden estar acompañadas por disfunción sexual, como por ejemplo:</a:t>
            </a:r>
          </a:p>
          <a:p>
            <a:pPr lvl="1"/>
            <a:r>
              <a:rPr lang="es-US" dirty="0"/>
              <a:t>Falta de líbido o impotencia</a:t>
            </a:r>
          </a:p>
          <a:p>
            <a:pPr lvl="1"/>
            <a:r>
              <a:rPr lang="es-US" dirty="0"/>
              <a:t>Rigidez o dolor articular debidos a la actividad sexual</a:t>
            </a:r>
          </a:p>
          <a:p>
            <a:r>
              <a:rPr lang="es-US" dirty="0"/>
              <a:t>En algunos casos, la farmacoterapia podría ser útil.</a:t>
            </a:r>
          </a:p>
          <a:p>
            <a:r>
              <a:rPr lang="es-US" dirty="0"/>
              <a:t>La hematospermia (sangre en el semen) no es infrecuente en personas con hemofilia, y podría causar considerable ansiedad en algunas personas y sus parejas.</a:t>
            </a:r>
          </a:p>
          <a:p>
            <a:endParaRPr lang="en-CA" noProof="0" dirty="0"/>
          </a:p>
        </p:txBody>
      </p:sp>
      <p:sp>
        <p:nvSpPr>
          <p:cNvPr id="8" name="Text Placeholder 7">
            <a:extLst>
              <a:ext uri="{FF2B5EF4-FFF2-40B4-BE49-F238E27FC236}">
                <a16:creationId xmlns:a16="http://schemas.microsoft.com/office/drawing/2014/main" id="{390C29D9-1E58-432A-81A4-1394F9761972}"/>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0478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554E-7C8F-4991-8B57-9518C9E99C09}"/>
              </a:ext>
            </a:extLst>
          </p:cNvPr>
          <p:cNvSpPr>
            <a:spLocks noGrp="1"/>
          </p:cNvSpPr>
          <p:nvPr>
            <p:ph type="title"/>
          </p:nvPr>
        </p:nvSpPr>
        <p:spPr/>
        <p:txBody>
          <a:bodyPr/>
          <a:lstStyle/>
          <a:p>
            <a:r>
              <a:rPr lang="es-US" dirty="0"/>
              <a:t>Sexualidad</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200" y="1562100"/>
            <a:ext cx="10515600" cy="4124325"/>
          </a:xfrm>
        </p:spPr>
        <p:txBody>
          <a:bodyPr>
            <a:normAutofit/>
          </a:bodyPr>
          <a:lstStyle/>
          <a:p>
            <a:pPr marL="0" indent="0">
              <a:buNone/>
            </a:pPr>
            <a:r>
              <a:rPr lang="es-US" b="1" dirty="0">
                <a:solidFill>
                  <a:schemeClr val="accent1"/>
                </a:solidFill>
              </a:rPr>
              <a:t>Recomendación 9.6.1</a:t>
            </a:r>
            <a:br>
              <a:rPr lang="es-US" b="1" dirty="0">
                <a:solidFill>
                  <a:schemeClr val="accent1"/>
                </a:solidFill>
              </a:rPr>
            </a:br>
            <a:r>
              <a:rPr lang="es-US" i="0" u="none" strike="noStrike" baseline="0" dirty="0"/>
              <a:t>Como parte de la atención habitual debería</a:t>
            </a:r>
            <a:r>
              <a:rPr lang="es-US" b="1" i="0" u="none" strike="noStrike" baseline="0" dirty="0"/>
              <a:t> valorarse la salud sexual de los pacientes con hemofilia adultos</a:t>
            </a:r>
            <a:r>
              <a:rPr lang="es-US" i="0" u="none" strike="noStrike" baseline="0" dirty="0"/>
              <a:t>, a fin de atender posibles problemas relacionados con la edad, hemorragias articulares, dolor </a:t>
            </a:r>
            <a:r>
              <a:rPr lang="es-US" dirty="0"/>
              <a:t>y rigidez articulares, y hemorragias musculares (por ej., en el iliopsoas</a:t>
            </a:r>
            <a:r>
              <a:rPr lang="es-US" i="0" u="none" strike="noStrike" baseline="0" dirty="0"/>
              <a:t>), que algunas veces podrían surgir durante la actividad sexual.</a:t>
            </a:r>
            <a:endParaRPr lang="es-US" dirty="0"/>
          </a:p>
          <a:p>
            <a:pPr marL="0" indent="0">
              <a:buNone/>
            </a:pPr>
            <a:br>
              <a:rPr lang="es-US" b="1" dirty="0">
                <a:solidFill>
                  <a:schemeClr val="accent1"/>
                </a:solidFill>
              </a:rPr>
            </a:br>
            <a:r>
              <a:rPr lang="es-US" b="1" dirty="0">
                <a:solidFill>
                  <a:schemeClr val="accent1"/>
                </a:solidFill>
              </a:rPr>
              <a:t>Recomendación 9.6.2</a:t>
            </a:r>
            <a:br>
              <a:rPr lang="es-US" b="1" dirty="0">
                <a:solidFill>
                  <a:schemeClr val="accent1"/>
                </a:solidFill>
              </a:rPr>
            </a:br>
            <a:r>
              <a:rPr lang="es-US" i="0" u="none" strike="noStrike" baseline="0" dirty="0"/>
              <a:t>Para </a:t>
            </a:r>
            <a:r>
              <a:rPr lang="es-US" b="1" i="0" u="none" strike="noStrike" baseline="0" dirty="0"/>
              <a:t>pacientes con hemofilia</a:t>
            </a:r>
            <a:r>
              <a:rPr lang="es-US" i="0" u="none" strike="noStrike" baseline="0" dirty="0"/>
              <a:t> con comorbilidades que </a:t>
            </a:r>
            <a:r>
              <a:rPr lang="es-US" dirty="0"/>
              <a:t>pudieran experimentar complicaciones de la hemofilia acompañadas de disfunción </a:t>
            </a:r>
            <a:r>
              <a:rPr lang="es-US" i="0" u="none" strike="noStrike" baseline="0" dirty="0"/>
              <a:t>sexual, la FMH recomienda que los proveedores de atención médica de centros de tratamiento de hemofilia utilicen, </a:t>
            </a:r>
            <a:r>
              <a:rPr lang="es-US" b="1" i="0" u="none" strike="noStrike" baseline="0" dirty="0"/>
              <a:t>de manera consistente e integral, un</a:t>
            </a:r>
            <a:r>
              <a:rPr lang="es-US" i="0" u="none" strike="noStrike" baseline="0" dirty="0"/>
              <a:t> </a:t>
            </a:r>
            <a:r>
              <a:rPr lang="es-US" b="1" i="0" u="none" strike="noStrike" baseline="0" dirty="0"/>
              <a:t>enfoque psicosocial multidisciplinario que abarque la comunicación abierta sobre la actividad sexual y la calidad de vida.</a:t>
            </a:r>
            <a:endParaRPr lang="es-US" b="1" dirty="0"/>
          </a:p>
        </p:txBody>
      </p:sp>
    </p:spTree>
    <p:extLst>
      <p:ext uri="{BB962C8B-B14F-4D97-AF65-F5344CB8AC3E}">
        <p14:creationId xmlns:p14="http://schemas.microsoft.com/office/powerpoint/2010/main" val="925878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199" y="225425"/>
            <a:ext cx="10515599" cy="1090079"/>
          </a:xfrm>
        </p:spPr>
        <p:txBody>
          <a:bodyPr>
            <a:normAutofit/>
          </a:bodyPr>
          <a:lstStyle/>
          <a:p>
            <a:r>
              <a:rPr lang="es-US" dirty="0"/>
              <a:t>Cirugía y procedimientos invasivos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1257300" y="1562100"/>
            <a:ext cx="9239250" cy="2695575"/>
          </a:xfrm>
        </p:spPr>
        <p:txBody>
          <a:bodyPr>
            <a:normAutofit/>
          </a:bodyPr>
          <a:lstStyle/>
          <a:p>
            <a:r>
              <a:rPr lang="es-US" dirty="0"/>
              <a:t>Antes de procedimientos diagnósticos invasivos debería considerarse el tratamiento con CFC u otros agentes hemostáticos.</a:t>
            </a:r>
          </a:p>
          <a:p>
            <a:r>
              <a:rPr lang="es-US" dirty="0"/>
              <a:t>La DDAVP puede usarse como tratamiento hemostático para cirugías y otros procedimientos invasivos en pacientes con hemofilia A leve.</a:t>
            </a:r>
          </a:p>
          <a:p>
            <a:r>
              <a:rPr lang="es-US" dirty="0"/>
              <a:t>Si no hubieran CFC o agentes de desvío disponibles se necesitará un apoyo adecuado del banco de sangre para componentes plasmáticos.</a:t>
            </a:r>
          </a:p>
        </p:txBody>
      </p:sp>
      <p:sp>
        <p:nvSpPr>
          <p:cNvPr id="4" name="Text Placeholder 3">
            <a:extLst>
              <a:ext uri="{FF2B5EF4-FFF2-40B4-BE49-F238E27FC236}">
                <a16:creationId xmlns:a16="http://schemas.microsoft.com/office/drawing/2014/main" id="{CE859480-17AC-44DA-B965-EE3964BADF71}"/>
              </a:ext>
            </a:extLst>
          </p:cNvPr>
          <p:cNvSpPr>
            <a:spLocks noGrp="1"/>
          </p:cNvSpPr>
          <p:nvPr>
            <p:ph type="body" sz="quarter" idx="13"/>
          </p:nvPr>
        </p:nvSpPr>
        <p:spPr>
          <a:xfrm>
            <a:off x="838201" y="6356351"/>
            <a:ext cx="9925050" cy="365125"/>
          </a:xfrm>
        </p:spPr>
        <p:txBody>
          <a:bodyPr/>
          <a:lstStyle/>
          <a:p>
            <a:r>
              <a:rPr lang="es-US" dirty="0"/>
              <a:t>CFC, concentrado de factor de coagulación; DDAVP, desmopresina</a:t>
            </a:r>
          </a:p>
        </p:txBody>
      </p:sp>
    </p:spTree>
    <p:extLst>
      <p:ext uri="{BB962C8B-B14F-4D97-AF65-F5344CB8AC3E}">
        <p14:creationId xmlns:p14="http://schemas.microsoft.com/office/powerpoint/2010/main" val="3756433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7B57-0B35-41F0-AC1C-15CF2E021DB8}"/>
              </a:ext>
            </a:extLst>
          </p:cNvPr>
          <p:cNvSpPr>
            <a:spLocks noGrp="1"/>
          </p:cNvSpPr>
          <p:nvPr>
            <p:ph type="title"/>
          </p:nvPr>
        </p:nvSpPr>
        <p:spPr/>
        <p:txBody>
          <a:bodyPr/>
          <a:lstStyle/>
          <a:p>
            <a:r>
              <a:rPr lang="es-US" dirty="0"/>
              <a:t>Cirugía y procedimientos invasivos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993308" y="1642327"/>
            <a:ext cx="9614835" cy="4614863"/>
          </a:xfrm>
        </p:spPr>
        <p:txBody>
          <a:bodyPr>
            <a:noAutofit/>
          </a:bodyPr>
          <a:lstStyle/>
          <a:p>
            <a:pPr marL="0" indent="0">
              <a:buNone/>
            </a:pPr>
            <a:r>
              <a:rPr lang="es-US" b="1" dirty="0">
                <a:solidFill>
                  <a:schemeClr val="accent1"/>
                </a:solidFill>
              </a:rPr>
              <a:t>Recomendación 9.5.3 </a:t>
            </a:r>
            <a:br>
              <a:rPr lang="es-US" b="1" dirty="0">
                <a:solidFill>
                  <a:schemeClr val="accent1"/>
                </a:solidFill>
              </a:rPr>
            </a:br>
            <a:r>
              <a:rPr lang="es-US" u="none" strike="noStrike" baseline="0" dirty="0"/>
              <a:t>Para </a:t>
            </a:r>
            <a:r>
              <a:rPr lang="es-US" b="1" u="none" strike="noStrike" baseline="0" dirty="0"/>
              <a:t>pacientes con hemofilia que requieran cirugía debe haber cantidades suficientes de concentrados de factor de coagulación disponibles </a:t>
            </a:r>
            <a:r>
              <a:rPr lang="es-US" u="none" strike="noStrike" baseline="0" dirty="0"/>
              <a:t>para la cirugía en sí, y para mantener una cobertura adecuada posterior a la cirugía durante el tiempo necesario para la sanación y/o rehabilitación.</a:t>
            </a:r>
          </a:p>
          <a:p>
            <a:pPr marL="0" indent="0">
              <a:buNone/>
            </a:pPr>
            <a:br>
              <a:rPr lang="en-CA" b="1" noProof="0" dirty="0">
                <a:solidFill>
                  <a:schemeClr val="accent1"/>
                </a:solidFill>
              </a:rPr>
            </a:br>
            <a:endParaRPr lang="en-CA" noProof="0" dirty="0"/>
          </a:p>
        </p:txBody>
      </p:sp>
      <p:sp>
        <p:nvSpPr>
          <p:cNvPr id="4" name="Text Placeholder 3">
            <a:extLst>
              <a:ext uri="{FF2B5EF4-FFF2-40B4-BE49-F238E27FC236}">
                <a16:creationId xmlns:a16="http://schemas.microsoft.com/office/drawing/2014/main" id="{7DBA7E34-B261-4A4F-B005-620D2F791D67}"/>
              </a:ext>
            </a:extLst>
          </p:cNvPr>
          <p:cNvSpPr>
            <a:spLocks noGrp="1"/>
          </p:cNvSpPr>
          <p:nvPr>
            <p:ph type="body" sz="quarter" idx="13"/>
          </p:nvPr>
        </p:nvSpPr>
        <p:spPr/>
        <p:txBody>
          <a:bodyPr/>
          <a:lstStyle/>
          <a:p>
            <a:r>
              <a:rPr lang="en-CA" noProof="0" dirty="0"/>
              <a:t>DDAVP, </a:t>
            </a:r>
            <a:r>
              <a:rPr lang="en-CA" noProof="0" dirty="0" err="1"/>
              <a:t>desmopresina</a:t>
            </a:r>
            <a:r>
              <a:rPr lang="en-CA" noProof="0" dirty="0"/>
              <a:t>.</a:t>
            </a:r>
          </a:p>
        </p:txBody>
      </p:sp>
    </p:spTree>
    <p:extLst>
      <p:ext uri="{BB962C8B-B14F-4D97-AF65-F5344CB8AC3E}">
        <p14:creationId xmlns:p14="http://schemas.microsoft.com/office/powerpoint/2010/main" val="311330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67C0E4-DC48-4BD5-8284-13683DC60D54}"/>
              </a:ext>
            </a:extLst>
          </p:cNvPr>
          <p:cNvSpPr txBox="1"/>
          <p:nvPr/>
        </p:nvSpPr>
        <p:spPr>
          <a:xfrm>
            <a:off x="733424" y="925881"/>
            <a:ext cx="11011766" cy="5847755"/>
          </a:xfrm>
          <a:prstGeom prst="rect">
            <a:avLst/>
          </a:prstGeom>
          <a:noFill/>
        </p:spPr>
        <p:txBody>
          <a:bodyPr wrap="square">
            <a:spAutoFit/>
          </a:bodyPr>
          <a:lstStyle/>
          <a:p>
            <a:pPr marL="0" indent="0">
              <a:spcAft>
                <a:spcPts val="300"/>
              </a:spcAft>
              <a:buNone/>
            </a:pPr>
            <a:r>
              <a:rPr lang="es-US" sz="2000" b="1" dirty="0">
                <a:solidFill>
                  <a:schemeClr val="accent1"/>
                </a:solidFill>
              </a:rPr>
              <a:t>Recomendación 9.5.5</a:t>
            </a:r>
            <a:br>
              <a:rPr lang="es-US" sz="2000" b="1" dirty="0">
                <a:solidFill>
                  <a:schemeClr val="accent1"/>
                </a:solidFill>
              </a:rPr>
            </a:br>
            <a:r>
              <a:rPr lang="es-US" sz="2000" u="none" strike="noStrike" baseline="0" dirty="0"/>
              <a:t>Para </a:t>
            </a:r>
            <a:r>
              <a:rPr lang="es-US" sz="2000" b="1" u="none" strike="noStrike" baseline="0" dirty="0"/>
              <a:t>pacientes con hemofilia A leve que se sometan a cirugía</a:t>
            </a:r>
            <a:r>
              <a:rPr lang="es-US" sz="2000" u="none" strike="noStrike" baseline="0" dirty="0"/>
              <a:t>, la FMH recomienda el </a:t>
            </a:r>
            <a:r>
              <a:rPr lang="es-US" sz="2000" b="1" u="none" strike="noStrike" baseline="0" dirty="0"/>
              <a:t>uso de DDAVP para la hemostasia, </a:t>
            </a:r>
            <a:r>
              <a:rPr lang="es-US" sz="2000" dirty="0"/>
              <a:t>si el paciente mostrara una buena respuesta terapéutica a la </a:t>
            </a:r>
            <a:r>
              <a:rPr lang="es-US" sz="2000" u="none" strike="noStrike" baseline="0" dirty="0"/>
              <a:t>DDAVP en pruebas </a:t>
            </a:r>
            <a:r>
              <a:rPr lang="es-US" sz="2000" b="1" u="none" strike="noStrike" baseline="0" dirty="0"/>
              <a:t>previas a la cirugía</a:t>
            </a:r>
            <a:r>
              <a:rPr lang="es-US" sz="2000" u="none" strike="noStrike" baseline="0" dirty="0"/>
              <a:t>.</a:t>
            </a:r>
          </a:p>
          <a:p>
            <a:pPr marL="0" indent="0">
              <a:spcAft>
                <a:spcPts val="300"/>
              </a:spcAft>
              <a:buNone/>
            </a:pPr>
            <a:endParaRPr lang="es-US" sz="2000" b="1" dirty="0">
              <a:solidFill>
                <a:schemeClr val="accent1"/>
              </a:solidFill>
              <a:cs typeface="Arial" panose="020B0604020202020204" pitchFamily="34" charset="0"/>
            </a:endParaRPr>
          </a:p>
          <a:p>
            <a:pPr indent="0" algn="l">
              <a:buNone/>
            </a:pPr>
            <a:r>
              <a:rPr lang="es-US" sz="2000" b="1" dirty="0">
                <a:solidFill>
                  <a:schemeClr val="accent1"/>
                </a:solidFill>
                <a:cs typeface="Arial" panose="020B0604020202020204" pitchFamily="34" charset="0"/>
              </a:rPr>
              <a:t>Observación: </a:t>
            </a:r>
            <a:r>
              <a:rPr lang="es-US" sz="2000" i="0" u="none" strike="noStrike" baseline="0" dirty="0"/>
              <a:t>No se recomienda la DDAVP para la hemostasia quirúrgica en pacientes con hemofilia A leve en quienes la respuesta a la DDAVP (incremento de los niveles de la actividad plasmática del FVIII) sea insatisfactoria o en quienes la DDAVP esté contraindicada (por ej., en pacientes con enfermedad cardiovascular considerable).</a:t>
            </a:r>
          </a:p>
          <a:p>
            <a:pPr indent="0" algn="l">
              <a:spcBef>
                <a:spcPts val="300"/>
              </a:spcBef>
              <a:buNone/>
            </a:pPr>
            <a:endParaRPr lang="es-US" sz="2000" b="1" dirty="0">
              <a:solidFill>
                <a:schemeClr val="accent1"/>
              </a:solidFill>
              <a:cs typeface="Arial" panose="020B0604020202020204" pitchFamily="34" charset="0"/>
            </a:endParaRPr>
          </a:p>
          <a:p>
            <a:pPr indent="0" algn="l">
              <a:spcBef>
                <a:spcPts val="300"/>
              </a:spcBef>
              <a:buNone/>
            </a:pPr>
            <a:r>
              <a:rPr lang="es-US" sz="2000" b="1" dirty="0">
                <a:solidFill>
                  <a:schemeClr val="accent1"/>
                </a:solidFill>
                <a:cs typeface="Arial" panose="020B0604020202020204" pitchFamily="34" charset="0"/>
              </a:rPr>
              <a:t>Observación: </a:t>
            </a:r>
            <a:r>
              <a:rPr lang="es-US" sz="2000" i="0" u="none" strike="noStrike" baseline="0" dirty="0"/>
              <a:t>Debido al riesgo de taquifilaxia, la DDAVP no debería administrarse durante más de 3-5 días, a menos que el paciente pueda recibir monitore</a:t>
            </a:r>
            <a:r>
              <a:rPr lang="es-US" sz="2000" dirty="0"/>
              <a:t>o estrecho y modificarse su tratamiento a concentrado de factor de coagulación si esta se presentara. Por ende, si la duración anticipada del tratamiento fuera mayor a </a:t>
            </a:r>
            <a:r>
              <a:rPr lang="es-US" sz="2000" i="0" u="none" strike="noStrike" baseline="0" dirty="0"/>
              <a:t>3-5 días (por ej., después de una cirugía mayor), los proveedores de atención médica</a:t>
            </a:r>
            <a:r>
              <a:rPr lang="es-US" sz="2000" dirty="0"/>
              <a:t> podrían elegir evitar el uso de la </a:t>
            </a:r>
            <a:r>
              <a:rPr lang="es-US" sz="2000" i="0" u="none" strike="noStrike" baseline="0" dirty="0"/>
              <a:t>DDAVP desde el principio. </a:t>
            </a:r>
          </a:p>
          <a:p>
            <a:pPr indent="0" algn="l">
              <a:spcBef>
                <a:spcPts val="300"/>
              </a:spcBef>
              <a:buNone/>
            </a:pPr>
            <a:endParaRPr lang="es-US" sz="2000" dirty="0"/>
          </a:p>
          <a:p>
            <a:pPr indent="0" algn="l">
              <a:spcBef>
                <a:spcPts val="300"/>
              </a:spcBef>
              <a:buNone/>
            </a:pPr>
            <a:r>
              <a:rPr lang="es-US" sz="1400" i="0" u="none" strike="noStrike" baseline="0" dirty="0"/>
              <a:t>                                                                                                                                                                                     … </a:t>
            </a:r>
            <a:r>
              <a:rPr lang="es-US" sz="1400" dirty="0"/>
              <a:t>sigue</a:t>
            </a:r>
            <a:endParaRPr lang="es-US" sz="1400" i="0" u="none" strike="noStrike" baseline="0" dirty="0"/>
          </a:p>
        </p:txBody>
      </p:sp>
      <p:sp>
        <p:nvSpPr>
          <p:cNvPr id="8" name="Title 1">
            <a:extLst>
              <a:ext uri="{FF2B5EF4-FFF2-40B4-BE49-F238E27FC236}">
                <a16:creationId xmlns:a16="http://schemas.microsoft.com/office/drawing/2014/main" id="{245EEBC8-3CCC-4603-BDF0-284CCF3974C8}"/>
              </a:ext>
            </a:extLst>
          </p:cNvPr>
          <p:cNvSpPr txBox="1">
            <a:spLocks/>
          </p:cNvSpPr>
          <p:nvPr/>
        </p:nvSpPr>
        <p:spPr>
          <a:xfrm>
            <a:off x="733424" y="99815"/>
            <a:ext cx="10515599" cy="6106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nSpc>
                <a:spcPct val="100000"/>
              </a:lnSpc>
            </a:pPr>
            <a:r>
              <a:rPr lang="es-US" sz="3400" dirty="0"/>
              <a:t>Cirugía y procedimientos invasivos</a:t>
            </a:r>
            <a:endParaRPr lang="en-CA" sz="3400" dirty="0"/>
          </a:p>
        </p:txBody>
      </p:sp>
      <p:sp>
        <p:nvSpPr>
          <p:cNvPr id="9" name="Rectangle: Rounded Corners 8">
            <a:extLst>
              <a:ext uri="{FF2B5EF4-FFF2-40B4-BE49-F238E27FC236}">
                <a16:creationId xmlns:a16="http://schemas.microsoft.com/office/drawing/2014/main" id="{9EE19BAA-C354-4CE9-B5B2-94877D46FCFE}"/>
              </a:ext>
            </a:extLst>
          </p:cNvPr>
          <p:cNvSpPr/>
          <p:nvPr/>
        </p:nvSpPr>
        <p:spPr>
          <a:xfrm>
            <a:off x="446810" y="2522931"/>
            <a:ext cx="11305309" cy="356331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3">
            <a:extLst>
              <a:ext uri="{FF2B5EF4-FFF2-40B4-BE49-F238E27FC236}">
                <a16:creationId xmlns:a16="http://schemas.microsoft.com/office/drawing/2014/main" id="{9DFC2ED3-7AF0-4BD2-B50F-9333E82994CC}"/>
              </a:ext>
            </a:extLst>
          </p:cNvPr>
          <p:cNvSpPr txBox="1">
            <a:spLocks/>
          </p:cNvSpPr>
          <p:nvPr/>
        </p:nvSpPr>
        <p:spPr>
          <a:xfrm>
            <a:off x="838201" y="6397915"/>
            <a:ext cx="9925050" cy="3651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US" sz="900" dirty="0"/>
          </a:p>
          <a:p>
            <a:pPr marL="0" indent="0">
              <a:spcBef>
                <a:spcPts val="0"/>
              </a:spcBef>
              <a:buNone/>
            </a:pPr>
            <a:r>
              <a:rPr lang="es-US" sz="900" dirty="0"/>
              <a:t>DDAVP, desmopresina</a:t>
            </a:r>
          </a:p>
        </p:txBody>
      </p:sp>
    </p:spTree>
    <p:extLst>
      <p:ext uri="{BB962C8B-B14F-4D97-AF65-F5344CB8AC3E}">
        <p14:creationId xmlns:p14="http://schemas.microsoft.com/office/powerpoint/2010/main" val="3768558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67C0E4-DC48-4BD5-8284-13683DC60D54}"/>
              </a:ext>
            </a:extLst>
          </p:cNvPr>
          <p:cNvSpPr txBox="1"/>
          <p:nvPr/>
        </p:nvSpPr>
        <p:spPr>
          <a:xfrm>
            <a:off x="841248" y="1315504"/>
            <a:ext cx="11011766" cy="3593291"/>
          </a:xfrm>
          <a:prstGeom prst="rect">
            <a:avLst/>
          </a:prstGeom>
          <a:noFill/>
        </p:spPr>
        <p:txBody>
          <a:bodyPr wrap="square">
            <a:spAutoFit/>
          </a:bodyPr>
          <a:lstStyle/>
          <a:p>
            <a:pPr marL="0" indent="0">
              <a:buNone/>
            </a:pPr>
            <a:endParaRPr lang="en-US" sz="2000" b="1" dirty="0">
              <a:solidFill>
                <a:schemeClr val="accent1"/>
              </a:solidFill>
            </a:endParaRPr>
          </a:p>
          <a:p>
            <a:pPr marL="0" indent="0">
              <a:buNone/>
            </a:pPr>
            <a:r>
              <a:rPr lang="es-US" sz="2000" b="1" dirty="0">
                <a:solidFill>
                  <a:schemeClr val="accent1"/>
                </a:solidFill>
              </a:rPr>
              <a:t>Recomendación 9.5.5, cont.</a:t>
            </a:r>
            <a:br>
              <a:rPr lang="es-US" sz="2000" b="1" dirty="0">
                <a:solidFill>
                  <a:schemeClr val="accent1"/>
                </a:solidFill>
              </a:rPr>
            </a:br>
            <a:endParaRPr lang="es-US" sz="2000" b="1" dirty="0">
              <a:solidFill>
                <a:schemeClr val="accent1"/>
              </a:solidFill>
            </a:endParaRPr>
          </a:p>
          <a:p>
            <a:pPr marL="0" indent="0">
              <a:buNone/>
            </a:pPr>
            <a:endParaRPr lang="es-US" sz="2000" b="1" dirty="0">
              <a:solidFill>
                <a:schemeClr val="accent1"/>
              </a:solidFill>
              <a:cs typeface="Arial" panose="020B0604020202020204" pitchFamily="34" charset="0"/>
            </a:endParaRPr>
          </a:p>
          <a:p>
            <a:pPr marL="0" indent="0">
              <a:buNone/>
            </a:pPr>
            <a:endParaRPr lang="es-US" sz="2000" b="1" dirty="0">
              <a:solidFill>
                <a:schemeClr val="accent1"/>
              </a:solidFill>
              <a:cs typeface="Arial" panose="020B0604020202020204" pitchFamily="34" charset="0"/>
            </a:endParaRPr>
          </a:p>
          <a:p>
            <a:pPr marL="0" indent="0">
              <a:spcBef>
                <a:spcPts val="300"/>
              </a:spcBef>
              <a:buNone/>
            </a:pPr>
            <a:r>
              <a:rPr lang="es-US" sz="2000" b="1" dirty="0">
                <a:solidFill>
                  <a:schemeClr val="accent1"/>
                </a:solidFill>
                <a:cs typeface="Arial" panose="020B0604020202020204" pitchFamily="34" charset="0"/>
              </a:rPr>
              <a:t>Observación:</a:t>
            </a:r>
            <a:r>
              <a:rPr lang="es-US" sz="2000" i="0" u="none" strike="noStrike" baseline="0" dirty="0"/>
              <a:t> La </a:t>
            </a:r>
            <a:r>
              <a:rPr lang="es-US" sz="2000" dirty="0"/>
              <a:t>D</a:t>
            </a:r>
            <a:r>
              <a:rPr lang="es-US" sz="2000" i="0" u="none" strike="noStrike" baseline="0" dirty="0"/>
              <a:t>DAVP </a:t>
            </a:r>
            <a:r>
              <a:rPr lang="es-US" sz="2000" dirty="0"/>
              <a:t>e</a:t>
            </a:r>
            <a:r>
              <a:rPr lang="es-US" sz="2000" i="0" u="none" strike="noStrike" baseline="0" dirty="0"/>
              <a:t>s la primera opción para pacientes con hemofilia A leve, a fin de evitar el costo de los </a:t>
            </a:r>
            <a:r>
              <a:rPr lang="es-US" sz="2000" i="0" u="none" strike="noStrike" baseline="0" dirty="0" err="1"/>
              <a:t>CFC</a:t>
            </a:r>
            <a:r>
              <a:rPr lang="es-US" sz="2000" i="0" u="none" strike="noStrike" baseline="0" dirty="0"/>
              <a:t>, la exposición a concentrados de FVIII y el potencial riesgo de formación de inhibidores, que se incrementa con el número de exposiciones.</a:t>
            </a:r>
          </a:p>
          <a:p>
            <a:pPr marL="0" indent="0">
              <a:spcBef>
                <a:spcPts val="300"/>
              </a:spcBef>
              <a:buNone/>
            </a:pPr>
            <a:endParaRPr lang="es-US" sz="2000" i="0" u="none" strike="noStrike" baseline="0" dirty="0"/>
          </a:p>
          <a:p>
            <a:pPr marL="0" indent="0" algn="l">
              <a:spcBef>
                <a:spcPts val="300"/>
              </a:spcBef>
              <a:buNone/>
            </a:pPr>
            <a:r>
              <a:rPr lang="es-US" sz="2000" b="1" dirty="0">
                <a:solidFill>
                  <a:schemeClr val="accent1"/>
                </a:solidFill>
                <a:cs typeface="Arial" panose="020B0604020202020204" pitchFamily="34" charset="0"/>
              </a:rPr>
              <a:t>Observación: </a:t>
            </a:r>
            <a:r>
              <a:rPr lang="es-US" sz="2000" i="0" u="none" strike="noStrike" baseline="0" dirty="0"/>
              <a:t>Dada la necesidad de un estrecho monitoreo, un equipo de hematólogos expertos debería encargarse del tratamiento de estos pacientes.</a:t>
            </a:r>
            <a:endParaRPr lang="es-US" sz="2000" dirty="0"/>
          </a:p>
        </p:txBody>
      </p:sp>
      <p:sp>
        <p:nvSpPr>
          <p:cNvPr id="8" name="Title 1">
            <a:extLst>
              <a:ext uri="{FF2B5EF4-FFF2-40B4-BE49-F238E27FC236}">
                <a16:creationId xmlns:a16="http://schemas.microsoft.com/office/drawing/2014/main" id="{245EEBC8-3CCC-4603-BDF0-284CCF3974C8}"/>
              </a:ext>
            </a:extLst>
          </p:cNvPr>
          <p:cNvSpPr txBox="1">
            <a:spLocks/>
          </p:cNvSpPr>
          <p:nvPr/>
        </p:nvSpPr>
        <p:spPr>
          <a:xfrm>
            <a:off x="838199" y="225425"/>
            <a:ext cx="10515599" cy="109007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nSpc>
                <a:spcPct val="100000"/>
              </a:lnSpc>
            </a:pPr>
            <a:r>
              <a:rPr lang="es-US" sz="3400" dirty="0"/>
              <a:t>Cirugía y procedimientos invasivos</a:t>
            </a:r>
            <a:endParaRPr lang="en-CA" sz="3400" dirty="0"/>
          </a:p>
        </p:txBody>
      </p:sp>
      <p:sp>
        <p:nvSpPr>
          <p:cNvPr id="9" name="Rectangle: Rounded Corners 8">
            <a:extLst>
              <a:ext uri="{FF2B5EF4-FFF2-40B4-BE49-F238E27FC236}">
                <a16:creationId xmlns:a16="http://schemas.microsoft.com/office/drawing/2014/main" id="{9EE19BAA-C354-4CE9-B5B2-94877D46FCFE}"/>
              </a:ext>
            </a:extLst>
          </p:cNvPr>
          <p:cNvSpPr/>
          <p:nvPr/>
        </p:nvSpPr>
        <p:spPr>
          <a:xfrm>
            <a:off x="613063" y="2648810"/>
            <a:ext cx="11305309" cy="2415799"/>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3">
            <a:extLst>
              <a:ext uri="{FF2B5EF4-FFF2-40B4-BE49-F238E27FC236}">
                <a16:creationId xmlns:a16="http://schemas.microsoft.com/office/drawing/2014/main" id="{9DFC2ED3-7AF0-4BD2-B50F-9333E82994CC}"/>
              </a:ext>
            </a:extLst>
          </p:cNvPr>
          <p:cNvSpPr txBox="1">
            <a:spLocks/>
          </p:cNvSpPr>
          <p:nvPr/>
        </p:nvSpPr>
        <p:spPr>
          <a:xfrm>
            <a:off x="838201" y="6397915"/>
            <a:ext cx="9925050" cy="365125"/>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s-US" sz="900" dirty="0"/>
          </a:p>
          <a:p>
            <a:pPr marL="0" indent="0">
              <a:spcBef>
                <a:spcPts val="0"/>
              </a:spcBef>
              <a:buNone/>
            </a:pPr>
            <a:r>
              <a:rPr lang="es-US" sz="900" dirty="0"/>
              <a:t>CFC, concentrado de factor de coagulación; DDAVP, desmopresina</a:t>
            </a:r>
          </a:p>
        </p:txBody>
      </p:sp>
    </p:spTree>
    <p:extLst>
      <p:ext uri="{BB962C8B-B14F-4D97-AF65-F5344CB8AC3E}">
        <p14:creationId xmlns:p14="http://schemas.microsoft.com/office/powerpoint/2010/main" val="2718029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DD40-1DD2-4C48-B7D1-F04BA70A91EF}"/>
              </a:ext>
            </a:extLst>
          </p:cNvPr>
          <p:cNvSpPr>
            <a:spLocks noGrp="1"/>
          </p:cNvSpPr>
          <p:nvPr>
            <p:ph type="title"/>
          </p:nvPr>
        </p:nvSpPr>
        <p:spPr/>
        <p:txBody>
          <a:bodyPr>
            <a:normAutofit/>
          </a:bodyPr>
          <a:lstStyle/>
          <a:p>
            <a:r>
              <a:rPr lang="es-US" dirty="0"/>
              <a:t>Cirugía y procedimientos invasivos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201" y="1121568"/>
            <a:ext cx="10515600" cy="4614863"/>
          </a:xfrm>
        </p:spPr>
        <p:txBody>
          <a:bodyPr>
            <a:noAutofit/>
          </a:bodyPr>
          <a:lstStyle/>
          <a:p>
            <a:pPr marL="0" indent="0">
              <a:lnSpc>
                <a:spcPct val="110000"/>
              </a:lnSpc>
              <a:buNone/>
            </a:pPr>
            <a:endParaRPr lang="en-CA" b="1" noProof="0" dirty="0">
              <a:solidFill>
                <a:schemeClr val="accent1"/>
              </a:solidFill>
              <a:cs typeface="Arial" panose="020B0604020202020204" pitchFamily="34" charset="0"/>
            </a:endParaRPr>
          </a:p>
          <a:p>
            <a:pPr marL="0" indent="0">
              <a:lnSpc>
                <a:spcPct val="110000"/>
              </a:lnSpc>
              <a:buNone/>
            </a:pPr>
            <a:r>
              <a:rPr lang="es-US" b="1" dirty="0">
                <a:solidFill>
                  <a:schemeClr val="accent1"/>
                </a:solidFill>
                <a:cs typeface="Arial" panose="020B0604020202020204" pitchFamily="34" charset="0"/>
              </a:rPr>
              <a:t>Recomendación 9.5.8</a:t>
            </a:r>
            <a:br>
              <a:rPr lang="es-US" b="1" dirty="0">
                <a:solidFill>
                  <a:schemeClr val="accent1"/>
                </a:solidFill>
                <a:cs typeface="Arial" panose="020B0604020202020204" pitchFamily="34" charset="0"/>
              </a:rPr>
            </a:br>
            <a:r>
              <a:rPr lang="es-US" i="0" u="none" strike="noStrike" baseline="0" dirty="0"/>
              <a:t>Para </a:t>
            </a:r>
            <a:r>
              <a:rPr lang="es-US" b="1" i="0" u="none" strike="noStrike" baseline="0" dirty="0"/>
              <a:t>pacientes con hemofilia que se sometan a cirugía</a:t>
            </a:r>
            <a:r>
              <a:rPr lang="es-US" i="0" u="none" strike="noStrike" baseline="0" dirty="0"/>
              <a:t>, la FMH</a:t>
            </a:r>
            <a:r>
              <a:rPr lang="es-US" b="1" i="0" u="none" strike="noStrike" baseline="0" dirty="0"/>
              <a:t> </a:t>
            </a:r>
            <a:r>
              <a:rPr lang="es-US" b="1" u="none" baseline="0" dirty="0"/>
              <a:t>recomienda evitar la anestesia </a:t>
            </a:r>
            <a:r>
              <a:rPr lang="es-US" b="1" i="0" strike="noStrike" baseline="0" dirty="0"/>
              <a:t>neuroaxial</a:t>
            </a:r>
            <a:r>
              <a:rPr lang="es-US" i="0" u="none" strike="noStrike" baseline="0" dirty="0"/>
              <a:t>. </a:t>
            </a:r>
            <a:r>
              <a:rPr lang="es-US" dirty="0"/>
              <a:t>De ser necesaria, la anestesia</a:t>
            </a:r>
            <a:r>
              <a:rPr lang="es-US" i="0" u="none" strike="noStrike" baseline="0" dirty="0"/>
              <a:t> neuroaxial debería administrarse solamente bajo cobertura adecuada con factor de coagulación, ya que no se ha establecido la seguridad de los procedimientos neuroaxiales en pacientes con hemofilia.</a:t>
            </a:r>
          </a:p>
          <a:p>
            <a:pPr marL="0" indent="0">
              <a:lnSpc>
                <a:spcPct val="110000"/>
              </a:lnSpc>
              <a:buNone/>
            </a:pPr>
            <a:endParaRPr lang="es-US" i="0" u="none" strike="noStrike" baseline="0" dirty="0"/>
          </a:p>
          <a:p>
            <a:pPr marL="0" indent="0" algn="l">
              <a:lnSpc>
                <a:spcPct val="110000"/>
              </a:lnSpc>
              <a:buNone/>
            </a:pPr>
            <a:r>
              <a:rPr lang="es-US" b="1" i="0" u="none" strike="noStrike" baseline="0" dirty="0">
                <a:solidFill>
                  <a:schemeClr val="accent1"/>
                </a:solidFill>
              </a:rPr>
              <a:t>Observación: </a:t>
            </a:r>
            <a:r>
              <a:rPr lang="es-US" i="0" u="none" strike="noStrike" baseline="0" dirty="0"/>
              <a:t>Se reconoce que, en algunos centros, la anestesia neuroaxial es aceptable después de restablecer la hemostasia en pacientes con hemofilia, mientras que en otros centros este procedimiento se desaconseja y se prefiere la anestesia general.</a:t>
            </a:r>
          </a:p>
          <a:p>
            <a:pPr marL="0" indent="0" algn="l">
              <a:lnSpc>
                <a:spcPct val="110000"/>
              </a:lnSpc>
              <a:buNone/>
            </a:pPr>
            <a:br>
              <a:rPr lang="en-CA" i="0" u="none" strike="noStrike" baseline="0" noProof="0" dirty="0"/>
            </a:br>
            <a:endParaRPr lang="en-CA" noProof="0" dirty="0"/>
          </a:p>
        </p:txBody>
      </p:sp>
      <p:sp>
        <p:nvSpPr>
          <p:cNvPr id="5" name="Content Placeholder 2">
            <a:extLst>
              <a:ext uri="{FF2B5EF4-FFF2-40B4-BE49-F238E27FC236}">
                <a16:creationId xmlns:a16="http://schemas.microsoft.com/office/drawing/2014/main" id="{DC21D512-84AE-46B9-9E71-3E15BB09031D}"/>
              </a:ext>
            </a:extLst>
          </p:cNvPr>
          <p:cNvSpPr txBox="1">
            <a:spLocks/>
          </p:cNvSpPr>
          <p:nvPr/>
        </p:nvSpPr>
        <p:spPr>
          <a:xfrm>
            <a:off x="758536" y="4083628"/>
            <a:ext cx="10595262" cy="1236250"/>
          </a:xfrm>
          <a:prstGeom prst="roundRect">
            <a:avLst>
              <a:gd name="adj" fmla="val 9847"/>
            </a:avLst>
          </a:prstGeom>
          <a:ln w="38100">
            <a:solidFill>
              <a:schemeClr val="accent1"/>
            </a:solidFill>
          </a:ln>
        </p:spPr>
        <p:txBody>
          <a:bodyPr vert="horz" lIns="274320" tIns="45720" rIns="274320" bIns="45720" rtlCol="0" anchor="ctr">
            <a:no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30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DD40-1DD2-4C48-B7D1-F04BA70A91EF}"/>
              </a:ext>
            </a:extLst>
          </p:cNvPr>
          <p:cNvSpPr>
            <a:spLocks noGrp="1"/>
          </p:cNvSpPr>
          <p:nvPr>
            <p:ph type="title"/>
          </p:nvPr>
        </p:nvSpPr>
        <p:spPr/>
        <p:txBody>
          <a:bodyPr/>
          <a:lstStyle/>
          <a:p>
            <a:r>
              <a:rPr lang="es-US" dirty="0"/>
              <a:t>Cirugía y procedimientos invasivos</a:t>
            </a:r>
            <a:endParaRPr lang="en-CA" noProof="0"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1202358" y="1315504"/>
            <a:ext cx="9322768" cy="3266879"/>
          </a:xfrm>
        </p:spPr>
        <p:txBody>
          <a:bodyPr>
            <a:noAutofit/>
          </a:bodyPr>
          <a:lstStyle/>
          <a:p>
            <a:pPr marL="0" indent="0">
              <a:lnSpc>
                <a:spcPct val="110000"/>
              </a:lnSpc>
              <a:buNone/>
            </a:pPr>
            <a:endParaRPr lang="en-CA" b="1" noProof="0" dirty="0">
              <a:solidFill>
                <a:schemeClr val="accent1"/>
              </a:solidFill>
              <a:cs typeface="Arial" panose="020B0604020202020204" pitchFamily="34" charset="0"/>
            </a:endParaRPr>
          </a:p>
          <a:p>
            <a:pPr marL="0" indent="0">
              <a:lnSpc>
                <a:spcPct val="110000"/>
              </a:lnSpc>
              <a:spcBef>
                <a:spcPts val="600"/>
              </a:spcBef>
              <a:buNone/>
            </a:pPr>
            <a:r>
              <a:rPr lang="es-US" b="1" dirty="0">
                <a:solidFill>
                  <a:schemeClr val="accent1"/>
                </a:solidFill>
                <a:cs typeface="Arial" panose="020B0604020202020204" pitchFamily="34" charset="0"/>
              </a:rPr>
              <a:t>Recomendación 9.5.10</a:t>
            </a:r>
          </a:p>
          <a:p>
            <a:pPr marL="0" indent="0">
              <a:lnSpc>
                <a:spcPct val="110000"/>
              </a:lnSpc>
              <a:spcBef>
                <a:spcPts val="600"/>
              </a:spcBef>
              <a:buNone/>
            </a:pPr>
            <a:r>
              <a:rPr lang="es-US" dirty="0"/>
              <a:t>En</a:t>
            </a:r>
            <a:r>
              <a:rPr lang="es-US" b="1" dirty="0"/>
              <a:t> pacientes con</a:t>
            </a:r>
            <a:r>
              <a:rPr lang="es-US" b="1" i="0" u="none" strike="noStrike" baseline="0" dirty="0"/>
              <a:t> hemofilia B </a:t>
            </a:r>
            <a:r>
              <a:rPr lang="es-US" i="0" u="none" strike="noStrike" baseline="0" dirty="0"/>
              <a:t>que se someterán a cirugía y requerirán terapia de reemplazo intensiva, la FMH no recomienda</a:t>
            </a:r>
            <a:r>
              <a:rPr lang="es-US" b="1" i="0" u="none" strike="noStrike" baseline="0" dirty="0"/>
              <a:t> el uso del concentrado de complejo protrombínico (CCP</a:t>
            </a:r>
            <a:r>
              <a:rPr lang="es-US" b="1" dirty="0"/>
              <a:t>)</a:t>
            </a:r>
            <a:r>
              <a:rPr lang="es-US" i="0" u="none" strike="noStrike" baseline="0" dirty="0"/>
              <a:t> debido al riesgo de acumulación de los factores de coagulación II, VII y X, los cuales podrían estar relacionados con un mayor riesgo de complicaciones trombóticas.</a:t>
            </a:r>
            <a:endParaRPr lang="es-US" dirty="0"/>
          </a:p>
        </p:txBody>
      </p:sp>
    </p:spTree>
    <p:extLst>
      <p:ext uri="{BB962C8B-B14F-4D97-AF65-F5344CB8AC3E}">
        <p14:creationId xmlns:p14="http://schemas.microsoft.com/office/powerpoint/2010/main" val="1296481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D507F2-0446-DE42-A303-A4085763C62A}"/>
              </a:ext>
            </a:extLst>
          </p:cNvPr>
          <p:cNvSpPr txBox="1"/>
          <p:nvPr/>
        </p:nvSpPr>
        <p:spPr>
          <a:xfrm>
            <a:off x="10417386" y="6070318"/>
            <a:ext cx="1699647" cy="572066"/>
          </a:xfrm>
          <a:prstGeom prst="rect">
            <a:avLst/>
          </a:prstGeom>
          <a:solidFill>
            <a:schemeClr val="bg1"/>
          </a:solidFill>
        </p:spPr>
        <p:txBody>
          <a:bodyPr wrap="square" rtlCol="0">
            <a:spAutoFit/>
          </a:bodyPr>
          <a:lstStyle/>
          <a:p>
            <a:endParaRPr lang="en-US" dirty="0"/>
          </a:p>
        </p:txBody>
      </p:sp>
      <p:graphicFrame>
        <p:nvGraphicFramePr>
          <p:cNvPr id="4" name="Table 4">
            <a:extLst>
              <a:ext uri="{FF2B5EF4-FFF2-40B4-BE49-F238E27FC236}">
                <a16:creationId xmlns:a16="http://schemas.microsoft.com/office/drawing/2014/main" id="{EBE96A38-AB9E-445E-84D2-D3DC4CAD4C0F}"/>
              </a:ext>
            </a:extLst>
          </p:cNvPr>
          <p:cNvGraphicFramePr>
            <a:graphicFrameLocks noGrp="1"/>
          </p:cNvGraphicFramePr>
          <p:nvPr>
            <p:extLst>
              <p:ext uri="{D42A27DB-BD31-4B8C-83A1-F6EECF244321}">
                <p14:modId xmlns:p14="http://schemas.microsoft.com/office/powerpoint/2010/main" val="1334274906"/>
              </p:ext>
            </p:extLst>
          </p:nvPr>
        </p:nvGraphicFramePr>
        <p:xfrm>
          <a:off x="709021" y="1272541"/>
          <a:ext cx="10949579" cy="5090160"/>
        </p:xfrm>
        <a:graphic>
          <a:graphicData uri="http://schemas.openxmlformats.org/drawingml/2006/table">
            <a:tbl>
              <a:tblPr firstRow="1" bandRow="1">
                <a:tableStyleId>{2D5ABB26-0587-4C30-8999-92F81FD0307C}</a:tableStyleId>
              </a:tblPr>
              <a:tblGrid>
                <a:gridCol w="1230131">
                  <a:extLst>
                    <a:ext uri="{9D8B030D-6E8A-4147-A177-3AD203B41FA5}">
                      <a16:colId xmlns:a16="http://schemas.microsoft.com/office/drawing/2014/main" val="2432647298"/>
                    </a:ext>
                  </a:extLst>
                </a:gridCol>
                <a:gridCol w="9719448">
                  <a:extLst>
                    <a:ext uri="{9D8B030D-6E8A-4147-A177-3AD203B41FA5}">
                      <a16:colId xmlns:a16="http://schemas.microsoft.com/office/drawing/2014/main" val="1095309068"/>
                    </a:ext>
                  </a:extLst>
                </a:gridCol>
              </a:tblGrid>
              <a:tr h="0">
                <a:tc>
                  <a:txBody>
                    <a:bodyPr/>
                    <a:lstStyle/>
                    <a:p>
                      <a:r>
                        <a:rPr lang="es-US" sz="1600" b="1" noProof="0" dirty="0">
                          <a:solidFill>
                            <a:srgbClr val="008BB0"/>
                          </a:solidFill>
                          <a:latin typeface="+mj-lt"/>
                        </a:rPr>
                        <a:t>Excelente</a:t>
                      </a:r>
                    </a:p>
                  </a:txBody>
                  <a:tcPr anchor="ctr">
                    <a:solidFill>
                      <a:schemeClr val="bg1"/>
                    </a:solidFill>
                  </a:tcPr>
                </a:tc>
                <a:tc>
                  <a:txBody>
                    <a:bodyPr/>
                    <a:lstStyle/>
                    <a:p>
                      <a:pPr marL="0" indent="0">
                        <a:buClr>
                          <a:srgbClr val="642566"/>
                        </a:buClr>
                        <a:buFontTx/>
                        <a:buNone/>
                      </a:pPr>
                      <a:r>
                        <a:rPr lang="es-ES" sz="1550" b="1" i="0" u="none" strike="noStrike" kern="1200" baseline="0" noProof="0" dirty="0">
                          <a:solidFill>
                            <a:schemeClr val="dk1"/>
                          </a:solidFill>
                          <a:latin typeface="+mj-lt"/>
                          <a:cs typeface="Calibri" panose="020F0502020204030204" pitchFamily="34" charset="0"/>
                        </a:rPr>
                        <a:t>Pérdida de sangre</a:t>
                      </a:r>
                      <a:r>
                        <a:rPr lang="es-ES" sz="1550" b="0" u="none" strike="noStrike" kern="1200" baseline="0" noProof="0" dirty="0">
                          <a:solidFill>
                            <a:schemeClr val="dk1"/>
                          </a:solidFill>
                          <a:latin typeface="+mj-lt"/>
                          <a:cs typeface="Calibri" panose="020F0502020204030204" pitchFamily="34" charset="0"/>
                        </a:rPr>
                        <a:t> intraoperatoria y posoperatoria </a:t>
                      </a:r>
                      <a:r>
                        <a:rPr lang="es-ES" sz="1550" b="1" u="none" strike="noStrike" kern="1200" baseline="0" noProof="0" dirty="0">
                          <a:solidFill>
                            <a:schemeClr val="dk1"/>
                          </a:solidFill>
                          <a:latin typeface="+mj-lt"/>
                          <a:cs typeface="Calibri" panose="020F0502020204030204" pitchFamily="34" charset="0"/>
                        </a:rPr>
                        <a:t>similar</a:t>
                      </a:r>
                      <a:r>
                        <a:rPr lang="es-ES" sz="1550" b="0" u="none" strike="noStrike" kern="1200" baseline="0" noProof="0" dirty="0">
                          <a:solidFill>
                            <a:schemeClr val="dk1"/>
                          </a:solidFill>
                          <a:latin typeface="+mj-lt"/>
                          <a:cs typeface="Calibri" panose="020F0502020204030204" pitchFamily="34" charset="0"/>
                        </a:rPr>
                        <a:t> </a:t>
                      </a:r>
                      <a:r>
                        <a:rPr lang="es-ES" sz="1550" b="1" u="none" strike="noStrike" kern="1200" baseline="0" noProof="0" dirty="0">
                          <a:solidFill>
                            <a:schemeClr val="dk1"/>
                          </a:solidFill>
                          <a:latin typeface="+mj-lt"/>
                          <a:cs typeface="Calibri" panose="020F0502020204030204" pitchFamily="34" charset="0"/>
                        </a:rPr>
                        <a:t>(dentro del 10%) a la del paciente no hemofílico</a:t>
                      </a:r>
                      <a:r>
                        <a:rPr lang="es-ES" sz="1550" b="0" u="none" strike="noStrike" kern="1200" baseline="0" noProof="0" dirty="0">
                          <a:solidFill>
                            <a:schemeClr val="dk1"/>
                          </a:solidFill>
                          <a:latin typeface="+mj-lt"/>
                          <a:cs typeface="Calibri" panose="020F0502020204030204" pitchFamily="34" charset="0"/>
                        </a:rPr>
                        <a:t>.</a:t>
                      </a:r>
                    </a:p>
                    <a:p>
                      <a:pPr marL="0" indent="0">
                        <a:buClr>
                          <a:srgbClr val="642566"/>
                        </a:buClr>
                        <a:buFontTx/>
                        <a:buNone/>
                      </a:pPr>
                      <a:r>
                        <a:rPr lang="es-ES" sz="1550" b="0" u="none" strike="noStrike" kern="1200" baseline="0" noProof="0" dirty="0">
                          <a:solidFill>
                            <a:schemeClr val="dk1"/>
                          </a:solidFill>
                          <a:latin typeface="+mj-lt"/>
                          <a:cs typeface="Calibri" panose="020F0502020204030204" pitchFamily="34" charset="0"/>
                        </a:rPr>
                        <a:t>• </a:t>
                      </a:r>
                      <a:r>
                        <a:rPr lang="es-ES" sz="1550" b="1" u="none" strike="noStrike" kern="1200" baseline="0" noProof="0" dirty="0">
                          <a:solidFill>
                            <a:schemeClr val="dk1"/>
                          </a:solidFill>
                          <a:latin typeface="+mj-lt"/>
                          <a:cs typeface="Calibri" panose="020F0502020204030204" pitchFamily="34" charset="0"/>
                        </a:rPr>
                        <a:t>No se necesitan dosis adicionales (no planeadas) de FVIII/FIX/agentes de desvío, Y</a:t>
                      </a:r>
                    </a:p>
                    <a:p>
                      <a:pPr marL="0" indent="0">
                        <a:buClr>
                          <a:srgbClr val="642566"/>
                        </a:buClr>
                        <a:buFontTx/>
                        <a:buNone/>
                      </a:pPr>
                      <a:r>
                        <a:rPr lang="es-ES" sz="1550" b="0" u="none" strike="noStrike" kern="1200" baseline="0" noProof="0" dirty="0">
                          <a:solidFill>
                            <a:schemeClr val="dk1"/>
                          </a:solidFill>
                          <a:latin typeface="+mj-lt"/>
                          <a:cs typeface="Calibri" panose="020F0502020204030204" pitchFamily="34" charset="0"/>
                        </a:rPr>
                        <a:t>• Las transfusiones de componentes sanguíneos requeridas son similares a las de un paciente no hemofílico.</a:t>
                      </a:r>
                      <a:endParaRPr lang="en-CA" sz="1550" noProof="0" dirty="0">
                        <a:latin typeface="+mj-lt"/>
                        <a:cs typeface="Calibri" panose="020F0502020204030204" pitchFamily="34" charset="0"/>
                      </a:endParaRPr>
                    </a:p>
                  </a:txBody>
                  <a:tcPr>
                    <a:solidFill>
                      <a:schemeClr val="bg1"/>
                    </a:solidFill>
                  </a:tcPr>
                </a:tc>
                <a:extLst>
                  <a:ext uri="{0D108BD9-81ED-4DB2-BD59-A6C34878D82A}">
                    <a16:rowId xmlns:a16="http://schemas.microsoft.com/office/drawing/2014/main" val="2995281971"/>
                  </a:ext>
                </a:extLst>
              </a:tr>
              <a:tr h="0">
                <a:tc>
                  <a:txBody>
                    <a:bodyPr/>
                    <a:lstStyle/>
                    <a:p>
                      <a:r>
                        <a:rPr lang="es-US" sz="1600" b="1" noProof="0" dirty="0">
                          <a:solidFill>
                            <a:srgbClr val="008BB0"/>
                          </a:solidFill>
                          <a:latin typeface="+mj-lt"/>
                        </a:rPr>
                        <a:t>Buena</a:t>
                      </a:r>
                    </a:p>
                  </a:txBody>
                  <a:tcPr anchor="ctr">
                    <a:solidFill>
                      <a:schemeClr val="bg1">
                        <a:lumMod val="85000"/>
                      </a:schemeClr>
                    </a:solidFill>
                  </a:tcPr>
                </a:tc>
                <a:tc>
                  <a:txBody>
                    <a:bodyPr/>
                    <a:lstStyle/>
                    <a:p>
                      <a:pPr marL="0" indent="0">
                        <a:buClr>
                          <a:srgbClr val="642566"/>
                        </a:buClr>
                        <a:buFontTx/>
                        <a:buNone/>
                      </a:pPr>
                      <a:r>
                        <a:rPr lang="es-ES" sz="1550" b="0" u="none" strike="noStrike" kern="1200" baseline="0" noProof="0" dirty="0">
                          <a:solidFill>
                            <a:schemeClr val="dk1"/>
                          </a:solidFill>
                          <a:latin typeface="+mj-lt"/>
                          <a:cs typeface="Calibri" panose="020F0502020204030204" pitchFamily="34" charset="0"/>
                        </a:rPr>
                        <a:t>La</a:t>
                      </a:r>
                      <a:r>
                        <a:rPr lang="es-ES" sz="1550" b="1" u="none" strike="noStrike" kern="1200" baseline="0" noProof="0" dirty="0">
                          <a:solidFill>
                            <a:schemeClr val="dk1"/>
                          </a:solidFill>
                          <a:latin typeface="+mj-lt"/>
                          <a:cs typeface="Calibri" panose="020F0502020204030204" pitchFamily="34" charset="0"/>
                        </a:rPr>
                        <a:t> pérdida de sangre</a:t>
                      </a:r>
                      <a:r>
                        <a:rPr lang="es-ES" sz="1550" b="0" u="none" strike="noStrike" kern="1200" baseline="0" noProof="0" dirty="0">
                          <a:solidFill>
                            <a:schemeClr val="dk1"/>
                          </a:solidFill>
                          <a:latin typeface="+mj-lt"/>
                          <a:cs typeface="Calibri" panose="020F0502020204030204" pitchFamily="34" charset="0"/>
                        </a:rPr>
                        <a:t> intraoperatoria y/o posoperatoria </a:t>
                      </a:r>
                      <a:r>
                        <a:rPr lang="es-ES" sz="1550" b="1" u="none" strike="noStrike" kern="1200" baseline="0" noProof="0" dirty="0">
                          <a:solidFill>
                            <a:schemeClr val="dk1"/>
                          </a:solidFill>
                          <a:latin typeface="+mj-lt"/>
                          <a:cs typeface="Calibri" panose="020F0502020204030204" pitchFamily="34" charset="0"/>
                        </a:rPr>
                        <a:t>es ligeramente mayor </a:t>
                      </a:r>
                      <a:r>
                        <a:rPr lang="es-ES" sz="1550" b="0" u="none" strike="noStrike" kern="1200" baseline="0" noProof="0" dirty="0">
                          <a:solidFill>
                            <a:schemeClr val="dk1"/>
                          </a:solidFill>
                          <a:latin typeface="+mj-lt"/>
                          <a:cs typeface="Calibri" panose="020F0502020204030204" pitchFamily="34" charset="0"/>
                        </a:rPr>
                        <a:t>en comparación con lo esperado en el paciente no hemofílico (entre 10% y 25% de lo esperado), pero la diferencia no se considera clínicamente importante.</a:t>
                      </a:r>
                    </a:p>
                    <a:p>
                      <a:pPr marL="0" indent="0">
                        <a:buClr>
                          <a:srgbClr val="642566"/>
                        </a:buClr>
                        <a:buFontTx/>
                        <a:buNone/>
                      </a:pPr>
                      <a:r>
                        <a:rPr lang="es-ES" sz="1550" b="0" u="none" strike="noStrike" kern="1200" baseline="0" noProof="0" dirty="0">
                          <a:solidFill>
                            <a:schemeClr val="dk1"/>
                          </a:solidFill>
                          <a:latin typeface="+mj-lt"/>
                          <a:cs typeface="Calibri" panose="020F0502020204030204" pitchFamily="34" charset="0"/>
                        </a:rPr>
                        <a:t>• </a:t>
                      </a:r>
                      <a:r>
                        <a:rPr lang="es-ES" sz="1550" b="1" u="none" strike="noStrike" kern="1200" baseline="0" noProof="0" dirty="0">
                          <a:solidFill>
                            <a:schemeClr val="dk1"/>
                          </a:solidFill>
                          <a:latin typeface="+mj-lt"/>
                          <a:cs typeface="Calibri" panose="020F0502020204030204" pitchFamily="34" charset="0"/>
                        </a:rPr>
                        <a:t>No se necesitan dosis adicionales de FVIII/FIX/agentes de desvío, Y</a:t>
                      </a:r>
                    </a:p>
                    <a:p>
                      <a:pPr marL="0" indent="0">
                        <a:buClr>
                          <a:srgbClr val="642566"/>
                        </a:buClr>
                        <a:buFontTx/>
                        <a:buNone/>
                      </a:pPr>
                      <a:r>
                        <a:rPr lang="es-ES" sz="1550" b="0" u="none" strike="noStrike" kern="1200" baseline="0" noProof="0" dirty="0">
                          <a:solidFill>
                            <a:schemeClr val="dk1"/>
                          </a:solidFill>
                          <a:latin typeface="+mj-lt"/>
                          <a:cs typeface="Calibri" panose="020F0502020204030204" pitchFamily="34" charset="0"/>
                        </a:rPr>
                        <a:t>• Las transfusiones de componentes sanguíneos requeridas son similares a las de un paciente no hemofílico.</a:t>
                      </a:r>
                    </a:p>
                  </a:txBody>
                  <a:tcPr>
                    <a:solidFill>
                      <a:schemeClr val="bg1">
                        <a:lumMod val="85000"/>
                      </a:schemeClr>
                    </a:solidFill>
                  </a:tcPr>
                </a:tc>
                <a:extLst>
                  <a:ext uri="{0D108BD9-81ED-4DB2-BD59-A6C34878D82A}">
                    <a16:rowId xmlns:a16="http://schemas.microsoft.com/office/drawing/2014/main" val="3107461539"/>
                  </a:ext>
                </a:extLst>
              </a:tr>
              <a:tr h="0">
                <a:tc>
                  <a:txBody>
                    <a:bodyPr/>
                    <a:lstStyle/>
                    <a:p>
                      <a:r>
                        <a:rPr lang="es-US" sz="1600" b="1" noProof="0" dirty="0">
                          <a:solidFill>
                            <a:srgbClr val="008BB0"/>
                          </a:solidFill>
                          <a:latin typeface="+mj-lt"/>
                        </a:rPr>
                        <a:t>Aceptable</a:t>
                      </a:r>
                    </a:p>
                  </a:txBody>
                  <a:tcPr anchor="ctr">
                    <a:solidFill>
                      <a:schemeClr val="bg1"/>
                    </a:solidFill>
                  </a:tcPr>
                </a:tc>
                <a:tc>
                  <a:txBody>
                    <a:bodyPr/>
                    <a:lstStyle/>
                    <a:p>
                      <a:r>
                        <a:rPr lang="es-ES" sz="1550" b="0" u="none" strike="noStrike" kern="1200" baseline="0" dirty="0">
                          <a:solidFill>
                            <a:schemeClr val="dk1"/>
                          </a:solidFill>
                          <a:latin typeface="+mj-lt"/>
                          <a:cs typeface="Calibri" panose="020F0502020204030204" pitchFamily="34" charset="0"/>
                        </a:rPr>
                        <a:t>La </a:t>
                      </a:r>
                      <a:r>
                        <a:rPr lang="es-ES" sz="1550" b="1" u="none" strike="noStrike" kern="1200" baseline="0" dirty="0">
                          <a:solidFill>
                            <a:schemeClr val="dk1"/>
                          </a:solidFill>
                          <a:latin typeface="+mj-lt"/>
                          <a:cs typeface="Calibri" panose="020F0502020204030204" pitchFamily="34" charset="0"/>
                        </a:rPr>
                        <a:t>pérdida de sangre </a:t>
                      </a:r>
                      <a:r>
                        <a:rPr lang="es-ES" sz="1550" b="0" u="none" strike="noStrike" kern="1200" baseline="0" dirty="0">
                          <a:solidFill>
                            <a:schemeClr val="dk1"/>
                          </a:solidFill>
                          <a:latin typeface="+mj-lt"/>
                          <a:cs typeface="Calibri" panose="020F0502020204030204" pitchFamily="34" charset="0"/>
                        </a:rPr>
                        <a:t>intraoperatoria y/o posoperatoria </a:t>
                      </a:r>
                      <a:r>
                        <a:rPr lang="es-ES" sz="1550" b="1" u="none" strike="noStrike" kern="1200" baseline="0" dirty="0">
                          <a:solidFill>
                            <a:schemeClr val="dk1"/>
                          </a:solidFill>
                          <a:latin typeface="+mj-lt"/>
                          <a:cs typeface="Calibri" panose="020F0502020204030204" pitchFamily="34" charset="0"/>
                        </a:rPr>
                        <a:t>es mayor </a:t>
                      </a:r>
                      <a:r>
                        <a:rPr lang="es-ES" sz="1550" b="0" u="none" strike="noStrike" kern="1200" baseline="0" dirty="0">
                          <a:solidFill>
                            <a:schemeClr val="dk1"/>
                          </a:solidFill>
                          <a:latin typeface="+mj-lt"/>
                          <a:cs typeface="Calibri" panose="020F0502020204030204" pitchFamily="34" charset="0"/>
                        </a:rPr>
                        <a:t>en comparación con lo esperado (25%‐50%) en el paciente no hemofílico, y es necesario tratamiento adicional.</a:t>
                      </a:r>
                    </a:p>
                    <a:p>
                      <a:r>
                        <a:rPr lang="es-ES" sz="1550" b="0" u="none" strike="noStrike" kern="1200" baseline="0" dirty="0">
                          <a:solidFill>
                            <a:schemeClr val="dk1"/>
                          </a:solidFill>
                          <a:latin typeface="+mj-lt"/>
                          <a:cs typeface="Calibri" panose="020F0502020204030204" pitchFamily="34" charset="0"/>
                        </a:rPr>
                        <a:t>• </a:t>
                      </a:r>
                      <a:r>
                        <a:rPr lang="es-ES" sz="1550" b="1" u="none" strike="noStrike" kern="1200" baseline="0" dirty="0">
                          <a:solidFill>
                            <a:schemeClr val="dk1"/>
                          </a:solidFill>
                          <a:latin typeface="+mj-lt"/>
                          <a:cs typeface="Calibri" panose="020F0502020204030204" pitchFamily="34" charset="0"/>
                        </a:rPr>
                        <a:t>Se necesitan dosis adicionales de FVIII/FIX/agentes de desvío, O</a:t>
                      </a:r>
                    </a:p>
                    <a:p>
                      <a:r>
                        <a:rPr lang="es-ES" sz="1550" b="0" u="none" strike="noStrike" kern="1200" baseline="0" dirty="0">
                          <a:solidFill>
                            <a:schemeClr val="dk1"/>
                          </a:solidFill>
                          <a:latin typeface="+mj-lt"/>
                          <a:cs typeface="Calibri" panose="020F0502020204030204" pitchFamily="34" charset="0"/>
                        </a:rPr>
                        <a:t>• </a:t>
                      </a:r>
                      <a:r>
                        <a:rPr lang="es-ES" sz="1550" b="1" u="none" strike="noStrike" kern="1200" baseline="0" dirty="0">
                          <a:solidFill>
                            <a:schemeClr val="dk1"/>
                          </a:solidFill>
                          <a:latin typeface="+mj-lt"/>
                          <a:cs typeface="Calibri" panose="020F0502020204030204" pitchFamily="34" charset="0"/>
                        </a:rPr>
                        <a:t>Incremento del componente sanguíneo</a:t>
                      </a:r>
                      <a:r>
                        <a:rPr lang="es-ES" sz="1550" b="0" u="none" strike="noStrike" kern="1200" baseline="0" dirty="0">
                          <a:solidFill>
                            <a:schemeClr val="dk1"/>
                          </a:solidFill>
                          <a:latin typeface="+mj-lt"/>
                          <a:cs typeface="Calibri" panose="020F0502020204030204" pitchFamily="34" charset="0"/>
                        </a:rPr>
                        <a:t> (≤2 veces) en comparación con el requisito de transfusión anticipado.</a:t>
                      </a:r>
                    </a:p>
                  </a:txBody>
                  <a:tcPr>
                    <a:solidFill>
                      <a:schemeClr val="bg1"/>
                    </a:solidFill>
                  </a:tcPr>
                </a:tc>
                <a:extLst>
                  <a:ext uri="{0D108BD9-81ED-4DB2-BD59-A6C34878D82A}">
                    <a16:rowId xmlns:a16="http://schemas.microsoft.com/office/drawing/2014/main" val="2017557157"/>
                  </a:ext>
                </a:extLst>
              </a:tr>
              <a:tr h="0">
                <a:tc>
                  <a:txBody>
                    <a:bodyPr/>
                    <a:lstStyle/>
                    <a:p>
                      <a:r>
                        <a:rPr lang="es-US" sz="1600" b="1" noProof="0" dirty="0">
                          <a:solidFill>
                            <a:srgbClr val="008BB0"/>
                          </a:solidFill>
                          <a:latin typeface="+mj-lt"/>
                        </a:rPr>
                        <a:t>Mala/Nula</a:t>
                      </a:r>
                    </a:p>
                  </a:txBody>
                  <a:tcPr anchor="ctr">
                    <a:solidFill>
                      <a:schemeClr val="bg1">
                        <a:lumMod val="85000"/>
                      </a:schemeClr>
                    </a:solidFill>
                  </a:tcPr>
                </a:tc>
                <a:tc>
                  <a:txBody>
                    <a:bodyPr/>
                    <a:lstStyle/>
                    <a:p>
                      <a:r>
                        <a:rPr lang="es-ES" sz="1550" b="1" u="none" strike="noStrike" kern="1200" baseline="0" dirty="0">
                          <a:solidFill>
                            <a:schemeClr val="dk1"/>
                          </a:solidFill>
                          <a:latin typeface="+mj-lt"/>
                          <a:cs typeface="Calibri" panose="020F0502020204030204" pitchFamily="34" charset="0"/>
                        </a:rPr>
                        <a:t>Pérdida de sangre </a:t>
                      </a:r>
                      <a:r>
                        <a:rPr lang="es-ES" sz="1550" b="0" u="none" strike="noStrike" kern="1200" baseline="0" dirty="0">
                          <a:solidFill>
                            <a:schemeClr val="dk1"/>
                          </a:solidFill>
                          <a:latin typeface="+mj-lt"/>
                          <a:cs typeface="Calibri" panose="020F0502020204030204" pitchFamily="34" charset="0"/>
                        </a:rPr>
                        <a:t>intraoperatoria y/o posoperatoria </a:t>
                      </a:r>
                      <a:r>
                        <a:rPr lang="es-ES" sz="1550" b="1" u="none" strike="noStrike" kern="1200" baseline="0" dirty="0">
                          <a:solidFill>
                            <a:schemeClr val="dk1"/>
                          </a:solidFill>
                          <a:latin typeface="+mj-lt"/>
                          <a:cs typeface="Calibri" panose="020F0502020204030204" pitchFamily="34" charset="0"/>
                        </a:rPr>
                        <a:t>importante</a:t>
                      </a:r>
                      <a:r>
                        <a:rPr lang="es-ES" sz="1550" b="0" u="none" strike="noStrike" kern="1200" baseline="0" dirty="0">
                          <a:solidFill>
                            <a:schemeClr val="dk1"/>
                          </a:solidFill>
                          <a:latin typeface="+mj-lt"/>
                          <a:cs typeface="Calibri" panose="020F0502020204030204" pitchFamily="34" charset="0"/>
                        </a:rPr>
                        <a:t>, que se incrementa considerablemente en comparación con lo esperado (&gt;50%) en el paciente no hemofílico, requiere intervención, y no se explica por un problema quirúrgico/médico que no sea la hemofilia.</a:t>
                      </a:r>
                    </a:p>
                    <a:p>
                      <a:r>
                        <a:rPr lang="es-ES" sz="1550" b="0" u="none" strike="noStrike" kern="1200" baseline="0" dirty="0">
                          <a:solidFill>
                            <a:schemeClr val="dk1"/>
                          </a:solidFill>
                          <a:latin typeface="+mj-lt"/>
                          <a:cs typeface="Calibri" panose="020F0502020204030204" pitchFamily="34" charset="0"/>
                        </a:rPr>
                        <a:t>• </a:t>
                      </a:r>
                      <a:r>
                        <a:rPr lang="es-ES" sz="1550" b="1" u="none" strike="noStrike" kern="1200" baseline="0" dirty="0">
                          <a:solidFill>
                            <a:schemeClr val="dk1"/>
                          </a:solidFill>
                          <a:latin typeface="+mj-lt"/>
                          <a:cs typeface="Calibri" panose="020F0502020204030204" pitchFamily="34" charset="0"/>
                        </a:rPr>
                        <a:t>Hipotensión</a:t>
                      </a:r>
                      <a:r>
                        <a:rPr lang="es-ES" sz="1550" b="0" u="none" strike="noStrike" kern="1200" baseline="0" dirty="0">
                          <a:solidFill>
                            <a:schemeClr val="dk1"/>
                          </a:solidFill>
                          <a:latin typeface="+mj-lt"/>
                          <a:cs typeface="Calibri" panose="020F0502020204030204" pitchFamily="34" charset="0"/>
                        </a:rPr>
                        <a:t> inesperada o </a:t>
                      </a:r>
                      <a:r>
                        <a:rPr lang="es-ES" sz="1550" b="1" u="none" strike="noStrike" kern="1200" baseline="0" dirty="0">
                          <a:solidFill>
                            <a:schemeClr val="dk1"/>
                          </a:solidFill>
                          <a:latin typeface="+mj-lt"/>
                          <a:cs typeface="Calibri" panose="020F0502020204030204" pitchFamily="34" charset="0"/>
                        </a:rPr>
                        <a:t>transferencia </a:t>
                      </a:r>
                      <a:r>
                        <a:rPr lang="es-ES" sz="1550" b="0" u="none" strike="noStrike" kern="1200" baseline="0" dirty="0">
                          <a:solidFill>
                            <a:schemeClr val="dk1"/>
                          </a:solidFill>
                          <a:latin typeface="+mj-lt"/>
                          <a:cs typeface="Calibri" panose="020F0502020204030204" pitchFamily="34" charset="0"/>
                        </a:rPr>
                        <a:t>inesperada </a:t>
                      </a:r>
                      <a:r>
                        <a:rPr lang="es-ES" sz="1550" b="1" u="none" strike="noStrike" kern="1200" baseline="0" dirty="0">
                          <a:solidFill>
                            <a:schemeClr val="dk1"/>
                          </a:solidFill>
                          <a:latin typeface="+mj-lt"/>
                          <a:cs typeface="Calibri" panose="020F0502020204030204" pitchFamily="34" charset="0"/>
                        </a:rPr>
                        <a:t>a la UCI </a:t>
                      </a:r>
                      <a:r>
                        <a:rPr lang="es-ES" sz="1550" b="0" u="none" strike="noStrike" kern="1200" baseline="0" dirty="0">
                          <a:solidFill>
                            <a:schemeClr val="dk1"/>
                          </a:solidFill>
                          <a:latin typeface="+mj-lt"/>
                          <a:cs typeface="Calibri" panose="020F0502020204030204" pitchFamily="34" charset="0"/>
                        </a:rPr>
                        <a:t>debido a la hemorragia, </a:t>
                      </a:r>
                      <a:r>
                        <a:rPr lang="es-ES" sz="1550" b="1" u="none" strike="noStrike" kern="1200" baseline="0" dirty="0">
                          <a:solidFill>
                            <a:schemeClr val="dk1"/>
                          </a:solidFill>
                          <a:latin typeface="+mj-lt"/>
                          <a:cs typeface="Calibri" panose="020F0502020204030204" pitchFamily="34" charset="0"/>
                        </a:rPr>
                        <a:t>O</a:t>
                      </a:r>
                      <a:r>
                        <a:rPr lang="es-ES" sz="1550" b="0" u="none" strike="noStrike" kern="1200" baseline="0" dirty="0">
                          <a:solidFill>
                            <a:schemeClr val="dk1"/>
                          </a:solidFill>
                          <a:latin typeface="+mj-lt"/>
                          <a:cs typeface="Calibri" panose="020F0502020204030204" pitchFamily="34" charset="0"/>
                        </a:rPr>
                        <a:t> </a:t>
                      </a:r>
                    </a:p>
                    <a:p>
                      <a:r>
                        <a:rPr lang="es-ES" sz="1550" b="0" u="none" strike="noStrike" kern="1200" baseline="0" dirty="0">
                          <a:solidFill>
                            <a:schemeClr val="dk1"/>
                          </a:solidFill>
                          <a:latin typeface="+mj-lt"/>
                          <a:cs typeface="Calibri" panose="020F0502020204030204" pitchFamily="34" charset="0"/>
                        </a:rPr>
                        <a:t>• </a:t>
                      </a:r>
                      <a:r>
                        <a:rPr lang="es-ES" sz="1550" b="1" u="none" strike="noStrike" kern="1200" baseline="0" dirty="0">
                          <a:solidFill>
                            <a:schemeClr val="dk1"/>
                          </a:solidFill>
                          <a:latin typeface="+mj-lt"/>
                          <a:cs typeface="Calibri" panose="020F0502020204030204" pitchFamily="34" charset="0"/>
                        </a:rPr>
                        <a:t>Incremento sustancial del componente sanguíneo (&gt;2 veces)</a:t>
                      </a:r>
                      <a:r>
                        <a:rPr lang="es-ES" sz="1550" b="0" u="none" strike="noStrike" kern="1200" baseline="0" dirty="0">
                          <a:solidFill>
                            <a:schemeClr val="dk1"/>
                          </a:solidFill>
                          <a:latin typeface="+mj-lt"/>
                          <a:cs typeface="Calibri" panose="020F0502020204030204" pitchFamily="34" charset="0"/>
                        </a:rPr>
                        <a:t> en comparación con el requisito de transfusión anticipado.</a:t>
                      </a:r>
                    </a:p>
                  </a:txBody>
                  <a:tcPr>
                    <a:solidFill>
                      <a:schemeClr val="bg1">
                        <a:lumMod val="85000"/>
                      </a:schemeClr>
                    </a:solidFill>
                  </a:tcPr>
                </a:tc>
                <a:extLst>
                  <a:ext uri="{0D108BD9-81ED-4DB2-BD59-A6C34878D82A}">
                    <a16:rowId xmlns:a16="http://schemas.microsoft.com/office/drawing/2014/main" val="3835885607"/>
                  </a:ext>
                </a:extLst>
              </a:tr>
            </a:tbl>
          </a:graphicData>
        </a:graphic>
      </p:graphicFrame>
      <p:sp>
        <p:nvSpPr>
          <p:cNvPr id="2" name="Title 1">
            <a:extLst>
              <a:ext uri="{FF2B5EF4-FFF2-40B4-BE49-F238E27FC236}">
                <a16:creationId xmlns:a16="http://schemas.microsoft.com/office/drawing/2014/main" id="{1AEC1DA8-6E82-4032-8FDD-BECCDF30CE61}"/>
              </a:ext>
            </a:extLst>
          </p:cNvPr>
          <p:cNvSpPr>
            <a:spLocks noGrp="1"/>
          </p:cNvSpPr>
          <p:nvPr>
            <p:ph type="title"/>
          </p:nvPr>
        </p:nvSpPr>
        <p:spPr>
          <a:xfrm>
            <a:off x="838200" y="0"/>
            <a:ext cx="10420666" cy="1090079"/>
          </a:xfrm>
        </p:spPr>
        <p:txBody>
          <a:bodyPr>
            <a:noAutofit/>
          </a:bodyPr>
          <a:lstStyle/>
          <a:p>
            <a:r>
              <a:rPr lang="es-US" dirty="0"/>
              <a:t>Definición de la adecuación de la hemostasia para procedimientos quirúrgicos</a:t>
            </a:r>
          </a:p>
        </p:txBody>
      </p:sp>
      <p:sp>
        <p:nvSpPr>
          <p:cNvPr id="5" name="Text Placeholder 4">
            <a:extLst>
              <a:ext uri="{FF2B5EF4-FFF2-40B4-BE49-F238E27FC236}">
                <a16:creationId xmlns:a16="http://schemas.microsoft.com/office/drawing/2014/main" id="{218CCE59-D695-49B0-83AD-05CF708D3D35}"/>
              </a:ext>
            </a:extLst>
          </p:cNvPr>
          <p:cNvSpPr>
            <a:spLocks noGrp="1"/>
          </p:cNvSpPr>
          <p:nvPr>
            <p:ph type="body" sz="quarter" idx="13"/>
          </p:nvPr>
        </p:nvSpPr>
        <p:spPr/>
        <p:txBody>
          <a:bodyPr/>
          <a:lstStyle/>
          <a:p>
            <a:r>
              <a:rPr lang="es-US" dirty="0"/>
              <a:t>UCI, unidad de cuidados intensivos</a:t>
            </a:r>
          </a:p>
        </p:txBody>
      </p:sp>
    </p:spTree>
    <p:extLst>
      <p:ext uri="{BB962C8B-B14F-4D97-AF65-F5344CB8AC3E}">
        <p14:creationId xmlns:p14="http://schemas.microsoft.com/office/powerpoint/2010/main" val="546845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s-US" sz="3600" b="1" dirty="0"/>
              <a:t>Problemas psicosociales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200150"/>
            <a:ext cx="10515600" cy="4976813"/>
          </a:xfrm>
        </p:spPr>
        <p:txBody>
          <a:bodyPr>
            <a:normAutofit lnSpcReduction="10000"/>
          </a:bodyPr>
          <a:lstStyle/>
          <a:p>
            <a:pPr algn="just"/>
            <a:r>
              <a:rPr lang="es-US" b="0" i="0" u="none" strike="noStrike" baseline="0" dirty="0"/>
              <a:t>La hemofilia grave está relacionada con importantes cargas psicológicas y económicas para las personas con hemofilia y sus cuidadores.</a:t>
            </a:r>
          </a:p>
          <a:p>
            <a:pPr algn="just"/>
            <a:r>
              <a:rPr lang="es-US" dirty="0"/>
              <a:t>Entre l</a:t>
            </a:r>
            <a:r>
              <a:rPr lang="es-US" b="0" i="0" u="none" strike="noStrike" baseline="0" dirty="0"/>
              <a:t>as funciones del profesional de trabajo social del CTH se cuentan las siguientes:</a:t>
            </a:r>
          </a:p>
          <a:p>
            <a:pPr lvl="1" algn="just">
              <a:spcBef>
                <a:spcPts val="300"/>
              </a:spcBef>
            </a:pPr>
            <a:r>
              <a:rPr lang="es-US" b="0" i="0" u="none" strike="noStrike" baseline="0" dirty="0"/>
              <a:t>Proporcionar la mayor cantidad de información posible </a:t>
            </a:r>
            <a:r>
              <a:rPr lang="es-US" dirty="0"/>
              <a:t>sobre todos los aspectos de la atención relativa a vivir con hemofilia.</a:t>
            </a:r>
            <a:endParaRPr lang="es-US" b="0" i="0" u="none" strike="noStrike" baseline="0" dirty="0"/>
          </a:p>
          <a:p>
            <a:pPr lvl="1" algn="just">
              <a:spcBef>
                <a:spcPts val="300"/>
              </a:spcBef>
            </a:pPr>
            <a:r>
              <a:rPr lang="es-US" dirty="0"/>
              <a:t>Proporcionar apoyo psicosocial y asesoría a pacientes y familiares.</a:t>
            </a:r>
            <a:endParaRPr lang="es-US" b="0" i="0" u="none" strike="noStrike" baseline="0" dirty="0"/>
          </a:p>
          <a:p>
            <a:pPr lvl="1" algn="just">
              <a:spcBef>
                <a:spcPts val="300"/>
              </a:spcBef>
            </a:pPr>
            <a:r>
              <a:rPr lang="es-US" dirty="0"/>
              <a:t>Valorar y abordar aspectos relacionados con la observancia del tratamiento.</a:t>
            </a:r>
            <a:endParaRPr lang="es-US" b="0" i="0" u="none" strike="noStrike" baseline="0" dirty="0"/>
          </a:p>
          <a:p>
            <a:pPr lvl="1" algn="just">
              <a:spcBef>
                <a:spcPts val="300"/>
              </a:spcBef>
            </a:pPr>
            <a:r>
              <a:rPr lang="es-US" dirty="0"/>
              <a:t>Animar a pacientes y sus familiares a </a:t>
            </a:r>
            <a:r>
              <a:rPr lang="es-US" b="0" i="0" u="none" strike="noStrike" baseline="0" dirty="0"/>
              <a:t>que establezcan una red de apoyo y aborden temas de salud mental, tales como depresión o ansiedad, problemas relacionados con la escuela, o desempleo.</a:t>
            </a:r>
          </a:p>
          <a:p>
            <a:pPr lvl="1" algn="just">
              <a:spcBef>
                <a:spcPts val="300"/>
              </a:spcBef>
            </a:pPr>
            <a:r>
              <a:rPr lang="es-US" dirty="0"/>
              <a:t>Colaborar con la organización de pacientes a fin de ofrecer instrucción a pacientes, sus familiares y proveedores de atención médica, y de abogar por la atención de la hemofilia.</a:t>
            </a:r>
            <a:endParaRPr lang="es-US" b="0" i="0" u="none" strike="noStrike" baseline="0" dirty="0"/>
          </a:p>
          <a:p>
            <a:pPr lvl="1" algn="just">
              <a:spcBef>
                <a:spcPts val="300"/>
              </a:spcBef>
            </a:pPr>
            <a:r>
              <a:rPr lang="es-US" dirty="0"/>
              <a:t>Animar a los pacientes a participar en actividades productivas y gratificantes, tanto en el hogar como en el trabajo.</a:t>
            </a:r>
          </a:p>
        </p:txBody>
      </p:sp>
      <p:sp>
        <p:nvSpPr>
          <p:cNvPr id="4" name="Text Placeholder 3">
            <a:extLst>
              <a:ext uri="{FF2B5EF4-FFF2-40B4-BE49-F238E27FC236}">
                <a16:creationId xmlns:a16="http://schemas.microsoft.com/office/drawing/2014/main" id="{BB2CDA56-B6BD-4DA4-BB56-0F0DC648199B}"/>
              </a:ext>
            </a:extLst>
          </p:cNvPr>
          <p:cNvSpPr>
            <a:spLocks noGrp="1"/>
          </p:cNvSpPr>
          <p:nvPr>
            <p:ph type="body" sz="quarter" idx="13"/>
          </p:nvPr>
        </p:nvSpPr>
        <p:spPr/>
        <p:txBody>
          <a:bodyPr/>
          <a:lstStyle/>
          <a:p>
            <a:r>
              <a:rPr lang="es-US" dirty="0"/>
              <a:t>CTH, centro de tratamiento de hemofilia</a:t>
            </a:r>
          </a:p>
        </p:txBody>
      </p:sp>
    </p:spTree>
    <p:extLst>
      <p:ext uri="{BB962C8B-B14F-4D97-AF65-F5344CB8AC3E}">
        <p14:creationId xmlns:p14="http://schemas.microsoft.com/office/powerpoint/2010/main" val="173004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a:xfrm>
            <a:off x="1219200" y="1122363"/>
            <a:ext cx="9375228" cy="2387600"/>
          </a:xfrm>
        </p:spPr>
        <p:txBody>
          <a:bodyPr>
            <a:normAutofit/>
          </a:bodyPr>
          <a:lstStyle/>
          <a:p>
            <a:r>
              <a:rPr lang="es-US" sz="4000" dirty="0">
                <a:solidFill>
                  <a:schemeClr val="accent1"/>
                </a:solidFill>
              </a:rPr>
              <a:t>Capítulo 9: Problemas de tratamiento específicos</a:t>
            </a:r>
          </a:p>
        </p:txBody>
      </p:sp>
      <p:sp>
        <p:nvSpPr>
          <p:cNvPr id="18" name="Subtitle 17">
            <a:extLst>
              <a:ext uri="{FF2B5EF4-FFF2-40B4-BE49-F238E27FC236}">
                <a16:creationId xmlns:a16="http://schemas.microsoft.com/office/drawing/2014/main" id="{B26C8F8C-D339-4B34-B1A7-D7B827BC2A7B}"/>
              </a:ext>
            </a:extLst>
          </p:cNvPr>
          <p:cNvSpPr>
            <a:spLocks noGrp="1"/>
          </p:cNvSpPr>
          <p:nvPr>
            <p:ph type="subTitle" idx="1"/>
          </p:nvPr>
        </p:nvSpPr>
        <p:spPr/>
        <p:txBody>
          <a:bodyPr>
            <a:normAutofit/>
          </a:bodyPr>
          <a:lstStyle/>
          <a:p>
            <a:r>
              <a:rPr lang="en-CA" sz="3000" b="1" noProof="0" dirty="0"/>
              <a:t>Dr. Jerzy Windyga, PhD </a:t>
            </a:r>
            <a:br>
              <a:rPr lang="en-CA" sz="2000" noProof="0" dirty="0"/>
            </a:br>
            <a:r>
              <a:rPr lang="es-US" sz="2000" dirty="0"/>
              <a:t>Departamento de Trastornos Hemostáticos y Medicina Interna</a:t>
            </a:r>
            <a:br>
              <a:rPr lang="es-US" sz="2000" dirty="0"/>
            </a:br>
            <a:r>
              <a:rPr lang="es-US" sz="2000" dirty="0"/>
              <a:t>IHIT Instytut Hematologii, Transfuzjologii</a:t>
            </a:r>
            <a:br>
              <a:rPr lang="es-US" sz="2000" dirty="0"/>
            </a:br>
            <a:r>
              <a:rPr lang="es-US" sz="2000" dirty="0"/>
              <a:t>Varsovia, Polonia</a:t>
            </a:r>
          </a:p>
        </p:txBody>
      </p:sp>
    </p:spTree>
    <p:extLst>
      <p:ext uri="{BB962C8B-B14F-4D97-AF65-F5344CB8AC3E}">
        <p14:creationId xmlns:p14="http://schemas.microsoft.com/office/powerpoint/2010/main" val="5750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E91E-BC8C-411C-850A-55C15BF5ACF7}"/>
              </a:ext>
            </a:extLst>
          </p:cNvPr>
          <p:cNvSpPr>
            <a:spLocks noGrp="1"/>
          </p:cNvSpPr>
          <p:nvPr>
            <p:ph type="title"/>
          </p:nvPr>
        </p:nvSpPr>
        <p:spPr/>
        <p:txBody>
          <a:bodyPr/>
          <a:lstStyle/>
          <a:p>
            <a:r>
              <a:rPr lang="es-US" sz="3200" b="1" dirty="0"/>
              <a:t>Problemas psicosociales</a:t>
            </a:r>
            <a:endParaRPr lang="es-US"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198" y="1390728"/>
            <a:ext cx="10515600" cy="3771822"/>
          </a:xfrm>
        </p:spPr>
        <p:txBody>
          <a:bodyPr>
            <a:noAutofit/>
          </a:bodyPr>
          <a:lstStyle/>
          <a:p>
            <a:pPr marL="0" indent="0">
              <a:spcBef>
                <a:spcPts val="600"/>
              </a:spcBef>
              <a:buNone/>
            </a:pPr>
            <a:r>
              <a:rPr lang="es-US" b="1" dirty="0">
                <a:solidFill>
                  <a:schemeClr val="accent1"/>
                </a:solidFill>
              </a:rPr>
              <a:t>Recomendación 9.7.1 </a:t>
            </a:r>
            <a:br>
              <a:rPr lang="es-US" b="1" dirty="0">
                <a:solidFill>
                  <a:schemeClr val="accent1"/>
                </a:solidFill>
              </a:rPr>
            </a:br>
            <a:r>
              <a:rPr lang="es-US" i="0" u="none" strike="noStrike" baseline="0" dirty="0">
                <a:solidFill>
                  <a:srgbClr val="000000"/>
                </a:solidFill>
                <a:cs typeface="Arial" panose="020B0604020202020204" pitchFamily="34" charset="0"/>
              </a:rPr>
              <a:t>Para pacientes con hemofilia grave, la FMH recomienda que se</a:t>
            </a:r>
            <a:r>
              <a:rPr lang="es-US" b="1" i="0" u="none" strike="noStrike" baseline="0" dirty="0">
                <a:solidFill>
                  <a:srgbClr val="000000"/>
                </a:solidFill>
                <a:cs typeface="Arial" panose="020B0604020202020204" pitchFamily="34" charset="0"/>
              </a:rPr>
              <a:t> proporcionen servicios de apoyo psicosocial y social</a:t>
            </a:r>
            <a:r>
              <a:rPr lang="es-US" i="0" u="none" strike="noStrike" baseline="0" dirty="0">
                <a:solidFill>
                  <a:srgbClr val="000000"/>
                </a:solidFill>
                <a:cs typeface="Arial" panose="020B0604020202020204" pitchFamily="34" charset="0"/>
              </a:rPr>
              <a:t> como parte de la atención </a:t>
            </a:r>
            <a:r>
              <a:rPr lang="es-US" dirty="0">
                <a:solidFill>
                  <a:srgbClr val="000000"/>
                </a:solidFill>
                <a:cs typeface="Arial" panose="020B0604020202020204" pitchFamily="34" charset="0"/>
              </a:rPr>
              <a:t>integral de la hemofilia, con ayuda de organizaciones de atención de la salud locales, cuando psicólogos o trabajadores sociales no se encuentren disponibles</a:t>
            </a:r>
            <a:r>
              <a:rPr lang="es-US" i="0" u="none" strike="noStrike" baseline="0" dirty="0">
                <a:solidFill>
                  <a:srgbClr val="000000"/>
                </a:solidFill>
                <a:cs typeface="Arial" panose="020B0604020202020204" pitchFamily="34" charset="0"/>
              </a:rPr>
              <a:t>. </a:t>
            </a:r>
            <a:br>
              <a:rPr lang="es-US" i="0" u="none" strike="noStrike" baseline="0" dirty="0">
                <a:solidFill>
                  <a:srgbClr val="000000"/>
                </a:solidFill>
                <a:cs typeface="Arial" panose="020B0604020202020204" pitchFamily="34" charset="0"/>
              </a:rPr>
            </a:br>
            <a:r>
              <a:rPr lang="es-US" i="0" u="none" strike="noStrike" baseline="0" dirty="0">
                <a:solidFill>
                  <a:srgbClr val="FFFFFF"/>
                </a:solidFill>
                <a:cs typeface="Arial" panose="020B0604020202020204" pitchFamily="34" charset="0"/>
              </a:rPr>
              <a:t>C</a:t>
            </a:r>
          </a:p>
          <a:p>
            <a:pPr marL="0" indent="0">
              <a:spcBef>
                <a:spcPts val="600"/>
              </a:spcBef>
              <a:buNone/>
            </a:pPr>
            <a:r>
              <a:rPr lang="es-US" b="1" dirty="0">
                <a:solidFill>
                  <a:schemeClr val="accent1"/>
                </a:solidFill>
              </a:rPr>
              <a:t>Recomendación 9.7.2</a:t>
            </a:r>
            <a:br>
              <a:rPr lang="es-US" b="1" dirty="0">
                <a:solidFill>
                  <a:schemeClr val="accent1"/>
                </a:solidFill>
              </a:rPr>
            </a:br>
            <a:r>
              <a:rPr lang="es-US" i="0" u="none" strike="noStrike" baseline="0" dirty="0">
                <a:solidFill>
                  <a:srgbClr val="000000"/>
                </a:solidFill>
                <a:cs typeface="Arial" panose="020B0604020202020204" pitchFamily="34" charset="0"/>
              </a:rPr>
              <a:t>Para pacientes con hemofilia, la FMH recomienda que los centros de tratamiento de hemofilia ayuden a pacientes y familiares a </a:t>
            </a:r>
            <a:r>
              <a:rPr lang="es-US" b="1" i="0" u="none" strike="noStrike" baseline="0" dirty="0">
                <a:solidFill>
                  <a:srgbClr val="000000"/>
                </a:solidFill>
                <a:cs typeface="Arial" panose="020B0604020202020204" pitchFamily="34" charset="0"/>
              </a:rPr>
              <a:t>formar grupos o redes de apoyo, o a unirse a estos</a:t>
            </a:r>
            <a:r>
              <a:rPr lang="es-US" i="0" u="none" strike="noStrike" baseline="0" dirty="0">
                <a:solidFill>
                  <a:srgbClr val="000000"/>
                </a:solidFill>
                <a:cs typeface="Arial" panose="020B0604020202020204" pitchFamily="34" charset="0"/>
              </a:rPr>
              <a:t>, y que fomenten la participación en sus organizaciones de pacientes.</a:t>
            </a:r>
            <a:endParaRPr lang="es-US" i="0" u="none" strike="noStrike" baseline="0" dirty="0">
              <a:solidFill>
                <a:srgbClr val="FFFFFF"/>
              </a:solidFill>
              <a:cs typeface="Arial" panose="020B0604020202020204" pitchFamily="34" charset="0"/>
            </a:endParaRPr>
          </a:p>
        </p:txBody>
      </p:sp>
    </p:spTree>
    <p:extLst>
      <p:ext uri="{BB962C8B-B14F-4D97-AF65-F5344CB8AC3E}">
        <p14:creationId xmlns:p14="http://schemas.microsoft.com/office/powerpoint/2010/main" val="2183489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E91E-BC8C-411C-850A-55C15BF5ACF7}"/>
              </a:ext>
            </a:extLst>
          </p:cNvPr>
          <p:cNvSpPr>
            <a:spLocks noGrp="1"/>
          </p:cNvSpPr>
          <p:nvPr>
            <p:ph type="title"/>
          </p:nvPr>
        </p:nvSpPr>
        <p:spPr/>
        <p:txBody>
          <a:bodyPr/>
          <a:lstStyle/>
          <a:p>
            <a:r>
              <a:rPr lang="es-US" sz="3200" b="1" dirty="0"/>
              <a:t>Problemas psicosociales</a:t>
            </a:r>
            <a:endParaRPr lang="es-US" dirty="0"/>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a:xfrm>
            <a:off x="838198" y="1390728"/>
            <a:ext cx="10039352" cy="3124122"/>
          </a:xfrm>
        </p:spPr>
        <p:txBody>
          <a:bodyPr>
            <a:noAutofit/>
          </a:bodyPr>
          <a:lstStyle/>
          <a:p>
            <a:pPr marL="0" indent="0">
              <a:spcBef>
                <a:spcPts val="600"/>
              </a:spcBef>
              <a:buNone/>
            </a:pPr>
            <a:r>
              <a:rPr lang="es-US" b="1" dirty="0">
                <a:solidFill>
                  <a:schemeClr val="accent1"/>
                </a:solidFill>
              </a:rPr>
              <a:t>Recomendación 9.7.3</a:t>
            </a:r>
            <a:br>
              <a:rPr lang="es-US" b="1" dirty="0">
                <a:solidFill>
                  <a:schemeClr val="accent1"/>
                </a:solidFill>
              </a:rPr>
            </a:br>
            <a:r>
              <a:rPr lang="es-US" i="0" u="none" strike="noStrike" baseline="0" dirty="0">
                <a:solidFill>
                  <a:srgbClr val="000000"/>
                </a:solidFill>
                <a:cs typeface="Arial" panose="020B0604020202020204" pitchFamily="34" charset="0"/>
              </a:rPr>
              <a:t>Para pacientes con hemofilia, la FMH recomienda una programación adecuada en centros de tratamiento de hemofilia y organizaciones de pacientes, a fin de apoyar un proceso de envejecimiento satisfactorio mediante la valoración de la evolución del desarrollo de los pacientes, la valoración y prevención de comorbilidades y deficiencias funcionales, la valoración de las funciones cognitiva y emocional, la identificación de depresión y la referencia para su tratamiento, y el reforzamiento del contacto social.</a:t>
            </a:r>
            <a:endParaRPr lang="es-US" dirty="0">
              <a:cs typeface="Arial" panose="020B0604020202020204" pitchFamily="34" charset="0"/>
            </a:endParaRPr>
          </a:p>
        </p:txBody>
      </p:sp>
    </p:spTree>
    <p:extLst>
      <p:ext uri="{BB962C8B-B14F-4D97-AF65-F5344CB8AC3E}">
        <p14:creationId xmlns:p14="http://schemas.microsoft.com/office/powerpoint/2010/main" val="3344997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a:xfrm>
            <a:off x="838201" y="114299"/>
            <a:ext cx="10515599" cy="1090079"/>
          </a:xfrm>
        </p:spPr>
        <p:txBody>
          <a:bodyPr>
            <a:normAutofit/>
          </a:bodyPr>
          <a:lstStyle/>
          <a:p>
            <a:r>
              <a:rPr lang="es-US" b="1" dirty="0"/>
              <a:t>Comorbilidades</a:t>
            </a:r>
            <a:br>
              <a:rPr lang="es-US" b="1" dirty="0"/>
            </a:br>
            <a:r>
              <a:rPr lang="es-US" b="1" dirty="0"/>
              <a:t>Cáncer/tumores malignos</a:t>
            </a:r>
          </a:p>
        </p:txBody>
      </p:sp>
      <p:sp>
        <p:nvSpPr>
          <p:cNvPr id="3" name="Content Placeholder 2">
            <a:extLst>
              <a:ext uri="{FF2B5EF4-FFF2-40B4-BE49-F238E27FC236}">
                <a16:creationId xmlns:a16="http://schemas.microsoft.com/office/drawing/2014/main" id="{EE652053-80A7-456C-8665-5F6109EF7D5F}"/>
              </a:ext>
            </a:extLst>
          </p:cNvPr>
          <p:cNvSpPr>
            <a:spLocks noGrp="1"/>
          </p:cNvSpPr>
          <p:nvPr>
            <p:ph idx="1"/>
          </p:nvPr>
        </p:nvSpPr>
        <p:spPr>
          <a:xfrm>
            <a:off x="838201" y="1297514"/>
            <a:ext cx="10515600" cy="4794251"/>
          </a:xfrm>
        </p:spPr>
        <p:txBody>
          <a:bodyPr>
            <a:noAutofit/>
          </a:bodyPr>
          <a:lstStyle/>
          <a:p>
            <a:pPr marL="285750" indent="-285750">
              <a:buFont typeface="Arial" panose="020B0604020202020204" pitchFamily="34" charset="0"/>
              <a:buChar char="•"/>
            </a:pPr>
            <a:r>
              <a:rPr lang="es-US" dirty="0">
                <a:solidFill>
                  <a:schemeClr val="dk1"/>
                </a:solidFill>
                <a:latin typeface="Arial" panose="020B0604020202020204" pitchFamily="34" charset="0"/>
                <a:cs typeface="Arial" panose="020B0604020202020204" pitchFamily="34" charset="0"/>
              </a:rPr>
              <a:t>Los pacientes con hemofilia de mayor edad presentan una mayor incidencia de tumores malignos relacionados con virus, causados por la infección con VIH y VHC.</a:t>
            </a:r>
            <a:endParaRPr lang="es-US" sz="2000"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s-US" sz="2000" b="0" i="0" u="none" strike="noStrike" kern="1200" baseline="0" dirty="0">
                <a:solidFill>
                  <a:schemeClr val="dk1"/>
                </a:solidFill>
                <a:latin typeface="Arial" panose="020B0604020202020204" pitchFamily="34" charset="0"/>
                <a:ea typeface="+mn-ea"/>
                <a:cs typeface="Arial" panose="020B0604020202020204" pitchFamily="34" charset="0"/>
              </a:rPr>
              <a:t>Las tasas de mortalidad debidas al cáncer son similares a las de la población general.</a:t>
            </a:r>
          </a:p>
          <a:p>
            <a:pPr marL="0" indent="0">
              <a:buNone/>
            </a:pPr>
            <a:r>
              <a:rPr lang="es-US" b="1" dirty="0">
                <a:solidFill>
                  <a:srgbClr val="008BB0"/>
                </a:solidFill>
              </a:rPr>
              <a:t>Recomendación </a:t>
            </a:r>
            <a:r>
              <a:rPr lang="es-US" sz="2000" b="1" dirty="0">
                <a:solidFill>
                  <a:srgbClr val="008BB0"/>
                </a:solidFill>
                <a:latin typeface="Arial" panose="020B0604020202020204" pitchFamily="34" charset="0"/>
                <a:cs typeface="Arial" panose="020B0604020202020204" pitchFamily="34" charset="0"/>
              </a:rPr>
              <a:t>9.8.3</a:t>
            </a:r>
            <a:br>
              <a:rPr lang="es-US" sz="2000" b="1" dirty="0">
                <a:solidFill>
                  <a:srgbClr val="008BB0"/>
                </a:solidFill>
                <a:latin typeface="Arial" panose="020B0604020202020204" pitchFamily="34" charset="0"/>
                <a:cs typeface="Arial" panose="020B0604020202020204" pitchFamily="34" charset="0"/>
              </a:rPr>
            </a:br>
            <a:r>
              <a:rPr lang="es-US" sz="2000" b="0" i="0" u="none" strike="noStrike" kern="1200" baseline="0" dirty="0">
                <a:solidFill>
                  <a:schemeClr val="dk1"/>
                </a:solidFill>
                <a:latin typeface="Arial" panose="020B0604020202020204" pitchFamily="34" charset="0"/>
                <a:ea typeface="+mn-ea"/>
                <a:cs typeface="Arial" panose="020B0604020202020204" pitchFamily="34" charset="0"/>
              </a:rPr>
              <a:t>En pacientes con </a:t>
            </a:r>
            <a:r>
              <a:rPr lang="es-US" sz="2000" i="0" u="none" strike="noStrike" kern="1200" baseline="0" dirty="0">
                <a:solidFill>
                  <a:schemeClr val="dk1"/>
                </a:solidFill>
                <a:latin typeface="Arial" panose="020B0604020202020204" pitchFamily="34" charset="0"/>
                <a:ea typeface="+mn-ea"/>
                <a:cs typeface="Arial" panose="020B0604020202020204" pitchFamily="34" charset="0"/>
              </a:rPr>
              <a:t>hemofilia, si la quimioterapia o radioterapia estuviera acompañada de </a:t>
            </a:r>
            <a:r>
              <a:rPr lang="es-US" sz="2000" b="1" i="0" u="none" strike="noStrike" kern="1200" baseline="0" dirty="0">
                <a:solidFill>
                  <a:schemeClr val="dk1"/>
                </a:solidFill>
                <a:latin typeface="Arial" panose="020B0604020202020204" pitchFamily="34" charset="0"/>
                <a:ea typeface="+mn-ea"/>
                <a:cs typeface="Arial" panose="020B0604020202020204" pitchFamily="34" charset="0"/>
              </a:rPr>
              <a:t>trombocitopenia grave de largo plazo</a:t>
            </a:r>
            <a:r>
              <a:rPr lang="es-US" sz="2000" b="0" i="0" u="none" strike="noStrike" kern="1200" baseline="0" dirty="0">
                <a:solidFill>
                  <a:schemeClr val="dk1"/>
                </a:solidFill>
                <a:latin typeface="Arial" panose="020B0604020202020204" pitchFamily="34" charset="0"/>
                <a:ea typeface="+mn-ea"/>
                <a:cs typeface="Arial" panose="020B0604020202020204" pitchFamily="34" charset="0"/>
              </a:rPr>
              <a:t>, la FMH recomienda </a:t>
            </a:r>
            <a:r>
              <a:rPr lang="es-US" b="1" dirty="0">
                <a:solidFill>
                  <a:schemeClr val="dk1"/>
                </a:solidFill>
                <a:latin typeface="Arial" panose="020B0604020202020204" pitchFamily="34" charset="0"/>
                <a:cs typeface="Arial" panose="020B0604020202020204" pitchFamily="34" charset="0"/>
              </a:rPr>
              <a:t>terapia profiláctica continua con factor de reemplazo</a:t>
            </a:r>
            <a:r>
              <a:rPr lang="es-US" sz="2000" b="1" i="0" u="none" strike="noStrike" kern="1200" baseline="0" dirty="0">
                <a:solidFill>
                  <a:schemeClr val="dk1"/>
                </a:solidFill>
                <a:latin typeface="Arial" panose="020B0604020202020204" pitchFamily="34" charset="0"/>
                <a:ea typeface="+mn-ea"/>
                <a:cs typeface="Arial" panose="020B0604020202020204" pitchFamily="34" charset="0"/>
              </a:rPr>
              <a:t>.</a:t>
            </a:r>
          </a:p>
          <a:p>
            <a:pPr marL="0" indent="0">
              <a:buFont typeface="Arial" panose="020B0604020202020204" pitchFamily="34" charset="0"/>
              <a:buNone/>
            </a:pPr>
            <a:r>
              <a:rPr lang="es-US" b="1" dirty="0">
                <a:solidFill>
                  <a:srgbClr val="008BB0"/>
                </a:solidFill>
              </a:rPr>
              <a:t>Recomendación </a:t>
            </a:r>
            <a:r>
              <a:rPr lang="es-US" sz="2000" b="1" i="0" u="none" strike="noStrike" kern="1200" baseline="0" dirty="0">
                <a:solidFill>
                  <a:srgbClr val="008BB0"/>
                </a:solidFill>
                <a:latin typeface="Arial" panose="020B0604020202020204" pitchFamily="34" charset="0"/>
                <a:ea typeface="+mn-ea"/>
                <a:cs typeface="Arial" panose="020B0604020202020204" pitchFamily="34" charset="0"/>
              </a:rPr>
              <a:t>9.8.5</a:t>
            </a:r>
            <a:br>
              <a:rPr lang="es-US" sz="2000" b="1" i="0" u="none" strike="noStrike" kern="1200" baseline="0" dirty="0">
                <a:solidFill>
                  <a:srgbClr val="008BB0"/>
                </a:solidFill>
                <a:latin typeface="Arial" panose="020B0604020202020204" pitchFamily="34" charset="0"/>
                <a:ea typeface="+mn-ea"/>
                <a:cs typeface="Arial" panose="020B0604020202020204" pitchFamily="34" charset="0"/>
              </a:rPr>
            </a:br>
            <a:r>
              <a:rPr lang="es-US" sz="2000" b="0" i="0" u="none" strike="noStrike" kern="1200" baseline="0" dirty="0">
                <a:solidFill>
                  <a:schemeClr val="dk1"/>
                </a:solidFill>
                <a:latin typeface="Arial" panose="020B0604020202020204" pitchFamily="34" charset="0"/>
                <a:ea typeface="+mn-ea"/>
                <a:cs typeface="Arial" panose="020B0604020202020204" pitchFamily="34" charset="0"/>
              </a:rPr>
              <a:t>Para pacientes con hemofilia </a:t>
            </a:r>
            <a:r>
              <a:rPr lang="es-US" sz="2000" i="0" u="none" strike="noStrike" kern="1200" baseline="0" dirty="0">
                <a:solidFill>
                  <a:schemeClr val="dk1"/>
                </a:solidFill>
                <a:latin typeface="Arial" panose="020B0604020202020204" pitchFamily="34" charset="0"/>
                <a:ea typeface="+mn-ea"/>
                <a:cs typeface="Arial" panose="020B0604020202020204" pitchFamily="34" charset="0"/>
              </a:rPr>
              <a:t>sin inhibidores diagnosticados con cáncer, la FMH aconseja que las decisiones de tratamiento profiláctico para tromboembolismo venoso deberían basarse en la </a:t>
            </a:r>
            <a:r>
              <a:rPr lang="es-US" sz="2000" b="1" i="0" u="none" strike="noStrike" kern="1200" baseline="0" dirty="0">
                <a:solidFill>
                  <a:schemeClr val="dk1"/>
                </a:solidFill>
                <a:latin typeface="Arial" panose="020B0604020202020204" pitchFamily="34" charset="0"/>
                <a:ea typeface="+mn-ea"/>
                <a:cs typeface="Arial" panose="020B0604020202020204" pitchFamily="34" charset="0"/>
              </a:rPr>
              <a:t>valoración del riesgo </a:t>
            </a:r>
            <a:r>
              <a:rPr lang="es-US" b="1" dirty="0">
                <a:solidFill>
                  <a:schemeClr val="dk1"/>
                </a:solidFill>
                <a:latin typeface="Arial" panose="020B0604020202020204" pitchFamily="34" charset="0"/>
                <a:cs typeface="Arial" panose="020B0604020202020204" pitchFamily="34" charset="0"/>
              </a:rPr>
              <a:t>hemorrágico y trombótico de cada paciente individual</a:t>
            </a:r>
            <a:r>
              <a:rPr lang="es-US" sz="2000" b="1" i="0" u="none" strike="noStrike" kern="1200" baseline="0" dirty="0">
                <a:solidFill>
                  <a:schemeClr val="dk1"/>
                </a:solidFill>
                <a:latin typeface="Arial" panose="020B0604020202020204" pitchFamily="34" charset="0"/>
                <a:ea typeface="+mn-ea"/>
                <a:cs typeface="Arial" panose="020B0604020202020204" pitchFamily="34" charset="0"/>
              </a:rPr>
              <a:t>.</a:t>
            </a:r>
            <a:r>
              <a:rPr lang="es-US" sz="2000" b="0" i="0" u="none" strike="noStrike" kern="1200" baseline="0" dirty="0">
                <a:solidFill>
                  <a:schemeClr val="dk1"/>
                </a:solidFill>
                <a:latin typeface="Arial" panose="020B0604020202020204" pitchFamily="34" charset="0"/>
                <a:ea typeface="+mn-ea"/>
                <a:cs typeface="Arial" panose="020B0604020202020204" pitchFamily="34" charset="0"/>
              </a:rPr>
              <a:t> Si se utilizara en pacientes que reciben concentrados de factor, debe controlarse cuidadosamente, a fin de mantener los niveles de factor por debajo del rango de riesgo de TEV.</a:t>
            </a:r>
            <a:endParaRPr lang="es-US" dirty="0"/>
          </a:p>
        </p:txBody>
      </p:sp>
      <p:sp>
        <p:nvSpPr>
          <p:cNvPr id="4" name="Text Placeholder 3">
            <a:extLst>
              <a:ext uri="{FF2B5EF4-FFF2-40B4-BE49-F238E27FC236}">
                <a16:creationId xmlns:a16="http://schemas.microsoft.com/office/drawing/2014/main" id="{D95B366C-835F-4A5F-8401-6CADF13A17B6}"/>
              </a:ext>
            </a:extLst>
          </p:cNvPr>
          <p:cNvSpPr>
            <a:spLocks noGrp="1"/>
          </p:cNvSpPr>
          <p:nvPr>
            <p:ph type="body" sz="quarter" idx="13"/>
          </p:nvPr>
        </p:nvSpPr>
        <p:spPr>
          <a:xfrm>
            <a:off x="838201" y="6280151"/>
            <a:ext cx="9925050" cy="365125"/>
          </a:xfrm>
        </p:spPr>
        <p:txBody>
          <a:bodyPr/>
          <a:lstStyle/>
          <a:p>
            <a:r>
              <a:rPr lang="es-US" dirty="0"/>
              <a:t>VHC, virus de la hepatitis C; VIH, virus de la inmunodeficiencia humana; TEV, tromboembolismo venoso</a:t>
            </a:r>
          </a:p>
        </p:txBody>
      </p:sp>
    </p:spTree>
    <p:extLst>
      <p:ext uri="{BB962C8B-B14F-4D97-AF65-F5344CB8AC3E}">
        <p14:creationId xmlns:p14="http://schemas.microsoft.com/office/powerpoint/2010/main" val="899563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EDB8-2BC7-4ACC-B480-C1B860DFE09D}"/>
              </a:ext>
            </a:extLst>
          </p:cNvPr>
          <p:cNvSpPr>
            <a:spLocks noGrp="1"/>
          </p:cNvSpPr>
          <p:nvPr>
            <p:ph type="title"/>
          </p:nvPr>
        </p:nvSpPr>
        <p:spPr/>
        <p:txBody>
          <a:bodyPr/>
          <a:lstStyle/>
          <a:p>
            <a:r>
              <a:rPr lang="es-US" b="1" dirty="0"/>
              <a:t>Comorbilidades</a:t>
            </a:r>
            <a:br>
              <a:rPr lang="en-CA" noProof="0" dirty="0"/>
            </a:br>
            <a:r>
              <a:rPr lang="es-US" dirty="0"/>
              <a:t>Fibrilación auricular</a:t>
            </a:r>
          </a:p>
        </p:txBody>
      </p:sp>
      <p:sp>
        <p:nvSpPr>
          <p:cNvPr id="3" name="Content Placeholder 2">
            <a:extLst>
              <a:ext uri="{FF2B5EF4-FFF2-40B4-BE49-F238E27FC236}">
                <a16:creationId xmlns:a16="http://schemas.microsoft.com/office/drawing/2014/main" id="{53C30028-0FF0-46D3-B9DC-167F2F45A25B}"/>
              </a:ext>
            </a:extLst>
          </p:cNvPr>
          <p:cNvSpPr>
            <a:spLocks noGrp="1"/>
          </p:cNvSpPr>
          <p:nvPr>
            <p:ph idx="1"/>
          </p:nvPr>
        </p:nvSpPr>
        <p:spPr/>
        <p:txBody>
          <a:bodyPr>
            <a:normAutofit lnSpcReduction="10000"/>
          </a:bodyPr>
          <a:lstStyle/>
          <a:p>
            <a:pPr marL="0" indent="0">
              <a:spcBef>
                <a:spcPts val="0"/>
              </a:spcBef>
              <a:buNone/>
            </a:pPr>
            <a:r>
              <a:rPr lang="es-US" dirty="0"/>
              <a:t>No hay pruebas que sugieran que los pacientes con hemofilia y fibrilación auricular estén protegidos de complicaciones tromboembólicas.</a:t>
            </a:r>
          </a:p>
          <a:p>
            <a:pPr marL="0" indent="0">
              <a:spcBef>
                <a:spcPts val="0"/>
              </a:spcBef>
              <a:buNone/>
            </a:pPr>
            <a:endParaRPr lang="es-US" sz="2000" b="1" dirty="0">
              <a:solidFill>
                <a:srgbClr val="008BB0"/>
              </a:solidFill>
              <a:cs typeface="Arial" panose="020B0604020202020204" pitchFamily="34" charset="0"/>
            </a:endParaRPr>
          </a:p>
          <a:p>
            <a:pPr marL="0" indent="0">
              <a:spcBef>
                <a:spcPts val="0"/>
              </a:spcBef>
              <a:buNone/>
            </a:pPr>
            <a:r>
              <a:rPr lang="es-US" sz="2000" b="1" dirty="0">
                <a:solidFill>
                  <a:srgbClr val="008BB0"/>
                </a:solidFill>
                <a:cs typeface="Arial" panose="020B0604020202020204" pitchFamily="34" charset="0"/>
              </a:rPr>
              <a:t>Recomendación 9.8.7</a:t>
            </a:r>
          </a:p>
          <a:p>
            <a:pPr marL="0" indent="0">
              <a:spcBef>
                <a:spcPts val="0"/>
              </a:spcBef>
              <a:buNone/>
            </a:pPr>
            <a:r>
              <a:rPr lang="es-US" sz="2000" b="0" dirty="0">
                <a:cs typeface="Arial" panose="020B0604020202020204" pitchFamily="34" charset="0"/>
              </a:rPr>
              <a:t>Para </a:t>
            </a:r>
            <a:r>
              <a:rPr lang="es-US" sz="2000" b="1" dirty="0">
                <a:cs typeface="Arial" panose="020B0604020202020204" pitchFamily="34" charset="0"/>
              </a:rPr>
              <a:t>pacientes con hemofilia grave o moderada y fibrilación auricular</a:t>
            </a:r>
            <a:r>
              <a:rPr lang="es-US" sz="2000" b="0" dirty="0">
                <a:cs typeface="Arial" panose="020B0604020202020204" pitchFamily="34" charset="0"/>
              </a:rPr>
              <a:t>, la FMH recomienda </a:t>
            </a:r>
            <a:r>
              <a:rPr lang="es-US" b="1" dirty="0">
                <a:cs typeface="Arial" panose="020B0604020202020204" pitchFamily="34" charset="0"/>
              </a:rPr>
              <a:t>tratamiento médico con base en los niveles basales de </a:t>
            </a:r>
            <a:r>
              <a:rPr lang="es-US" sz="2000" b="1" dirty="0">
                <a:cs typeface="Arial" panose="020B0604020202020204" pitchFamily="34" charset="0"/>
              </a:rPr>
              <a:t>FVIII/FIX y el riesgo de accidente cerebrovascular, valorando el riesgo de accidente cerebrovascular del paciente</a:t>
            </a:r>
            <a:r>
              <a:rPr lang="es-US" sz="2000" b="0" dirty="0">
                <a:cs typeface="Arial" panose="020B0604020202020204" pitchFamily="34" charset="0"/>
              </a:rPr>
              <a:t>, como se establece en el puntaje CHA</a:t>
            </a:r>
            <a:r>
              <a:rPr lang="es-US" sz="2000" b="0" baseline="-25000" dirty="0">
                <a:cs typeface="Arial" panose="020B0604020202020204" pitchFamily="34" charset="0"/>
              </a:rPr>
              <a:t>2</a:t>
            </a:r>
            <a:r>
              <a:rPr lang="es-US" sz="2000" b="0" dirty="0">
                <a:cs typeface="Arial" panose="020B0604020202020204" pitchFamily="34" charset="0"/>
              </a:rPr>
              <a:t>DS</a:t>
            </a:r>
            <a:r>
              <a:rPr lang="es-US" sz="2000" b="0" baseline="-25000" dirty="0">
                <a:cs typeface="Arial" panose="020B0604020202020204" pitchFamily="34" charset="0"/>
              </a:rPr>
              <a:t>2</a:t>
            </a:r>
            <a:r>
              <a:rPr lang="es-US" sz="2000" b="0" dirty="0">
                <a:cs typeface="Arial" panose="020B0604020202020204" pitchFamily="34" charset="0"/>
              </a:rPr>
              <a:t>-VASc, </a:t>
            </a:r>
            <a:r>
              <a:rPr lang="es-US" sz="2000" b="1" dirty="0">
                <a:cs typeface="Arial" panose="020B0604020202020204" pitchFamily="34" charset="0"/>
              </a:rPr>
              <a:t>contra un riesgo hemorrágico estimado </a:t>
            </a:r>
            <a:r>
              <a:rPr lang="es-US" dirty="0">
                <a:cs typeface="Arial" panose="020B0604020202020204" pitchFamily="34" charset="0"/>
              </a:rPr>
              <a:t>que podría presentarse como consecuencia de la terapia anticoagulante, y retirar la terapia anticoagulante si el riesgo de accidente cerebrovascular se considerara menor que el riesgo hemorrágico</a:t>
            </a:r>
            <a:r>
              <a:rPr lang="es-US" sz="2000" b="0" dirty="0">
                <a:cs typeface="Arial" panose="020B0604020202020204" pitchFamily="34" charset="0"/>
              </a:rPr>
              <a:t>.</a:t>
            </a:r>
          </a:p>
          <a:p>
            <a:pPr marL="0" indent="0">
              <a:spcBef>
                <a:spcPts val="0"/>
              </a:spcBef>
              <a:buNone/>
            </a:pPr>
            <a:endParaRPr lang="es-US" sz="2000" b="1" dirty="0">
              <a:solidFill>
                <a:srgbClr val="008BB0"/>
              </a:solidFill>
              <a:cs typeface="Arial" panose="020B0604020202020204" pitchFamily="34" charset="0"/>
            </a:endParaRPr>
          </a:p>
          <a:p>
            <a:pPr marL="0" indent="0">
              <a:spcBef>
                <a:spcPts val="0"/>
              </a:spcBef>
              <a:buNone/>
            </a:pPr>
            <a:r>
              <a:rPr lang="es-US" sz="2000" b="1" dirty="0">
                <a:solidFill>
                  <a:srgbClr val="008BB0"/>
                </a:solidFill>
                <a:cs typeface="Arial" panose="020B0604020202020204" pitchFamily="34" charset="0"/>
              </a:rPr>
              <a:t>Recomendación 9.8.10</a:t>
            </a:r>
          </a:p>
          <a:p>
            <a:pPr marL="0" indent="0">
              <a:spcBef>
                <a:spcPts val="0"/>
              </a:spcBef>
              <a:buNone/>
            </a:pPr>
            <a:r>
              <a:rPr lang="es-US" dirty="0">
                <a:cs typeface="Arial" panose="020B0604020202020204" pitchFamily="34" charset="0"/>
              </a:rPr>
              <a:t>En pacientes co</a:t>
            </a:r>
            <a:r>
              <a:rPr lang="es-US" sz="2000" b="0" dirty="0">
                <a:cs typeface="Arial" panose="020B0604020202020204" pitchFamily="34" charset="0"/>
              </a:rPr>
              <a:t>n </a:t>
            </a:r>
            <a:r>
              <a:rPr lang="es-US" sz="2000" dirty="0">
                <a:cs typeface="Arial" panose="020B0604020202020204" pitchFamily="34" charset="0"/>
              </a:rPr>
              <a:t>hemofilia e </a:t>
            </a:r>
            <a:r>
              <a:rPr lang="es-US" sz="2000" b="1" dirty="0">
                <a:cs typeface="Arial" panose="020B0604020202020204" pitchFamily="34" charset="0"/>
              </a:rPr>
              <a:t>inhibidores</a:t>
            </a:r>
            <a:r>
              <a:rPr lang="es-US" sz="2000" b="0" dirty="0">
                <a:cs typeface="Arial" panose="020B0604020202020204" pitchFamily="34" charset="0"/>
              </a:rPr>
              <a:t> generalmente </a:t>
            </a:r>
            <a:r>
              <a:rPr lang="es-US" sz="2000" b="1" dirty="0">
                <a:cs typeface="Arial" panose="020B0604020202020204" pitchFamily="34" charset="0"/>
              </a:rPr>
              <a:t>está contraindicada la terapia antitrombótica.</a:t>
            </a:r>
          </a:p>
          <a:p>
            <a:pPr>
              <a:spcBef>
                <a:spcPts val="0"/>
              </a:spcBef>
            </a:pPr>
            <a:endParaRPr lang="en-CA" noProof="0" dirty="0"/>
          </a:p>
        </p:txBody>
      </p:sp>
      <p:sp>
        <p:nvSpPr>
          <p:cNvPr id="4" name="Text Placeholder 3">
            <a:extLst>
              <a:ext uri="{FF2B5EF4-FFF2-40B4-BE49-F238E27FC236}">
                <a16:creationId xmlns:a16="http://schemas.microsoft.com/office/drawing/2014/main" id="{A108C296-49E3-4137-B61D-70C6CC16AABC}"/>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065814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EDB8-2BC7-4ACC-B480-C1B860DFE09D}"/>
              </a:ext>
            </a:extLst>
          </p:cNvPr>
          <p:cNvSpPr>
            <a:spLocks noGrp="1"/>
          </p:cNvSpPr>
          <p:nvPr>
            <p:ph type="title"/>
          </p:nvPr>
        </p:nvSpPr>
        <p:spPr/>
        <p:txBody>
          <a:bodyPr>
            <a:normAutofit/>
          </a:bodyPr>
          <a:lstStyle/>
          <a:p>
            <a:r>
              <a:rPr lang="es-US" b="1" dirty="0"/>
              <a:t>Comorbilidades</a:t>
            </a:r>
            <a:br>
              <a:rPr lang="es-US" dirty="0"/>
            </a:br>
            <a:r>
              <a:rPr lang="es-US" dirty="0"/>
              <a:t>Trombosis/Tromboembolismo venoso</a:t>
            </a:r>
          </a:p>
        </p:txBody>
      </p:sp>
      <p:sp>
        <p:nvSpPr>
          <p:cNvPr id="3" name="Content Placeholder 2">
            <a:extLst>
              <a:ext uri="{FF2B5EF4-FFF2-40B4-BE49-F238E27FC236}">
                <a16:creationId xmlns:a16="http://schemas.microsoft.com/office/drawing/2014/main" id="{53C30028-0FF0-46D3-B9DC-167F2F45A25B}"/>
              </a:ext>
            </a:extLst>
          </p:cNvPr>
          <p:cNvSpPr>
            <a:spLocks noGrp="1"/>
          </p:cNvSpPr>
          <p:nvPr>
            <p:ph idx="1"/>
          </p:nvPr>
        </p:nvSpPr>
        <p:spPr>
          <a:xfrm>
            <a:off x="838199" y="1562101"/>
            <a:ext cx="9925051" cy="3943350"/>
          </a:xfrm>
        </p:spPr>
        <p:txBody>
          <a:bodyPr>
            <a:normAutofit/>
          </a:bodyPr>
          <a:lstStyle/>
          <a:p>
            <a:pPr marL="0" indent="0">
              <a:spcBef>
                <a:spcPts val="0"/>
              </a:spcBef>
              <a:buNone/>
            </a:pPr>
            <a:r>
              <a:rPr lang="es-US" dirty="0">
                <a:solidFill>
                  <a:schemeClr val="dk1"/>
                </a:solidFill>
                <a:latin typeface="Arial" panose="020B0604020202020204" pitchFamily="34" charset="0"/>
                <a:cs typeface="Arial" panose="020B0604020202020204" pitchFamily="34" charset="0"/>
              </a:rPr>
              <a:t>Se considera que los pacientes con hemofilia están protegidos contra el TEV.</a:t>
            </a:r>
            <a:br>
              <a:rPr lang="es-US" sz="2000" b="1" i="0" u="none" strike="noStrike" kern="1200" baseline="0" dirty="0">
                <a:solidFill>
                  <a:schemeClr val="dk1"/>
                </a:solidFill>
                <a:latin typeface="Arial" panose="020B0604020202020204" pitchFamily="34" charset="0"/>
                <a:ea typeface="+mn-ea"/>
                <a:cs typeface="Arial" panose="020B0604020202020204" pitchFamily="34" charset="0"/>
              </a:rPr>
            </a:br>
            <a:endParaRPr lang="es-US" b="1" dirty="0">
              <a:solidFill>
                <a:srgbClr val="008BB0"/>
              </a:solidFill>
              <a:latin typeface="Arial" panose="020B0604020202020204" pitchFamily="34" charset="0"/>
              <a:cs typeface="Arial" panose="020B0604020202020204" pitchFamily="34" charset="0"/>
            </a:endParaRPr>
          </a:p>
          <a:p>
            <a:pPr marL="0" indent="0">
              <a:spcBef>
                <a:spcPts val="0"/>
              </a:spcBef>
              <a:buNone/>
            </a:pPr>
            <a:r>
              <a:rPr lang="es-US" b="1" dirty="0">
                <a:solidFill>
                  <a:srgbClr val="008BB0"/>
                </a:solidFill>
                <a:latin typeface="Arial" panose="020B0604020202020204" pitchFamily="34" charset="0"/>
                <a:cs typeface="Arial" panose="020B0604020202020204" pitchFamily="34" charset="0"/>
              </a:rPr>
              <a:t>Recomendación 9.8.11</a:t>
            </a:r>
          </a:p>
          <a:p>
            <a:pPr marL="0" indent="0">
              <a:spcBef>
                <a:spcPts val="0"/>
              </a:spcBef>
              <a:buNone/>
            </a:pPr>
            <a:r>
              <a:rPr lang="es-US" sz="2000" b="0" dirty="0">
                <a:latin typeface="Arial" panose="020B0604020202020204" pitchFamily="34" charset="0"/>
                <a:cs typeface="Arial" panose="020B0604020202020204" pitchFamily="34" charset="0"/>
              </a:rPr>
              <a:t>En pacientes con </a:t>
            </a:r>
            <a:r>
              <a:rPr lang="es-US" sz="2000" dirty="0">
                <a:latin typeface="Arial" panose="020B0604020202020204" pitchFamily="34" charset="0"/>
                <a:cs typeface="Arial" panose="020B0604020202020204" pitchFamily="34" charset="0"/>
              </a:rPr>
              <a:t>hemofilia que se someterán a </a:t>
            </a:r>
            <a:r>
              <a:rPr lang="es-US" sz="2000" b="1" dirty="0">
                <a:latin typeface="Arial" panose="020B0604020202020204" pitchFamily="34" charset="0"/>
                <a:cs typeface="Arial" panose="020B0604020202020204" pitchFamily="34" charset="0"/>
              </a:rPr>
              <a:t>procedimientos quirúrgicos </a:t>
            </a:r>
            <a:r>
              <a:rPr lang="es-US" sz="2000" b="0" dirty="0">
                <a:latin typeface="Arial" panose="020B0604020202020204" pitchFamily="34" charset="0"/>
                <a:cs typeface="Arial" panose="020B0604020202020204" pitchFamily="34" charset="0"/>
              </a:rPr>
              <a:t>y que corren un </a:t>
            </a:r>
            <a:r>
              <a:rPr lang="es-US" sz="2000" b="1" dirty="0">
                <a:latin typeface="Arial" panose="020B0604020202020204" pitchFamily="34" charset="0"/>
                <a:cs typeface="Arial" panose="020B0604020202020204" pitchFamily="34" charset="0"/>
              </a:rPr>
              <a:t>riesgo elevado de presentar tromboembolismo venoso </a:t>
            </a:r>
            <a:r>
              <a:rPr lang="es-US" sz="2000" b="0" dirty="0">
                <a:latin typeface="Arial" panose="020B0604020202020204" pitchFamily="34" charset="0"/>
                <a:cs typeface="Arial" panose="020B0604020202020204" pitchFamily="34" charset="0"/>
              </a:rPr>
              <a:t>(por ej., cirugía ortopédica mayor, cirugía abdominal mayor en casos de cáncer, o larga inmovilización posquirúrgica), la FMH recomienda una </a:t>
            </a:r>
            <a:r>
              <a:rPr lang="es-US" sz="2000" b="1" dirty="0">
                <a:latin typeface="Arial" panose="020B0604020202020204" pitchFamily="34" charset="0"/>
                <a:cs typeface="Arial" panose="020B0604020202020204" pitchFamily="34" charset="0"/>
              </a:rPr>
              <a:t>valoración del riesgo individual de TEV.</a:t>
            </a:r>
            <a:br>
              <a:rPr lang="es-US" sz="2000" b="1" dirty="0">
                <a:latin typeface="Arial" panose="020B0604020202020204" pitchFamily="34" charset="0"/>
                <a:cs typeface="Arial" panose="020B0604020202020204" pitchFamily="34" charset="0"/>
              </a:rPr>
            </a:br>
            <a:endParaRPr lang="es-US" sz="2000" b="1" dirty="0">
              <a:latin typeface="Arial" panose="020B0604020202020204" pitchFamily="34" charset="0"/>
              <a:cs typeface="Arial" panose="020B0604020202020204" pitchFamily="34" charset="0"/>
            </a:endParaRPr>
          </a:p>
          <a:p>
            <a:pPr marL="0" indent="0">
              <a:spcBef>
                <a:spcPts val="0"/>
              </a:spcBef>
              <a:buNone/>
            </a:pPr>
            <a:r>
              <a:rPr lang="es-US" b="1" dirty="0">
                <a:solidFill>
                  <a:srgbClr val="008BB0"/>
                </a:solidFill>
                <a:latin typeface="Arial" panose="020B0604020202020204" pitchFamily="34" charset="0"/>
                <a:cs typeface="Arial" panose="020B0604020202020204" pitchFamily="34" charset="0"/>
              </a:rPr>
              <a:t>Recomendación 9.8.14</a:t>
            </a:r>
          </a:p>
          <a:p>
            <a:pPr marL="0" indent="0">
              <a:spcBef>
                <a:spcPts val="0"/>
              </a:spcBef>
              <a:buNone/>
            </a:pPr>
            <a:r>
              <a:rPr lang="es-US" sz="2000" b="0" dirty="0">
                <a:latin typeface="Arial" panose="020B0604020202020204" pitchFamily="34" charset="0"/>
                <a:cs typeface="Arial" panose="020B0604020202020204" pitchFamily="34" charset="0"/>
              </a:rPr>
              <a:t>Para pacientes con hemofilia</a:t>
            </a:r>
            <a:r>
              <a:rPr lang="es-US" sz="2000" dirty="0">
                <a:latin typeface="Arial" panose="020B0604020202020204" pitchFamily="34" charset="0"/>
                <a:cs typeface="Arial" panose="020B0604020202020204" pitchFamily="34" charset="0"/>
              </a:rPr>
              <a:t> </a:t>
            </a:r>
            <a:r>
              <a:rPr lang="es-US" sz="2000" b="1" dirty="0">
                <a:latin typeface="Arial" panose="020B0604020202020204" pitchFamily="34" charset="0"/>
                <a:cs typeface="Arial" panose="020B0604020202020204" pitchFamily="34" charset="0"/>
              </a:rPr>
              <a:t>sin inhibidores</a:t>
            </a:r>
            <a:r>
              <a:rPr lang="es-US" sz="2000" b="0" dirty="0">
                <a:latin typeface="Arial" panose="020B0604020202020204" pitchFamily="34" charset="0"/>
                <a:cs typeface="Arial" panose="020B0604020202020204" pitchFamily="34" charset="0"/>
              </a:rPr>
              <a:t>, la FMH recomienda el uso de dosis profilácticas de </a:t>
            </a:r>
            <a:r>
              <a:rPr lang="es-US" sz="2000" b="1" dirty="0">
                <a:latin typeface="Arial" panose="020B0604020202020204" pitchFamily="34" charset="0"/>
                <a:cs typeface="Arial" panose="020B0604020202020204" pitchFamily="34" charset="0"/>
              </a:rPr>
              <a:t>anticoagulantes</a:t>
            </a:r>
            <a:r>
              <a:rPr lang="es-US" sz="2000" b="0" dirty="0">
                <a:latin typeface="Arial" panose="020B0604020202020204" pitchFamily="34" charset="0"/>
                <a:cs typeface="Arial" panose="020B0604020202020204" pitchFamily="34" charset="0"/>
              </a:rPr>
              <a:t> solamente </a:t>
            </a:r>
            <a:r>
              <a:rPr lang="es-US" sz="2000" b="1" dirty="0">
                <a:latin typeface="Arial" panose="020B0604020202020204" pitchFamily="34" charset="0"/>
                <a:cs typeface="Arial" panose="020B0604020202020204" pitchFamily="34" charset="0"/>
              </a:rPr>
              <a:t>después</a:t>
            </a:r>
            <a:r>
              <a:rPr lang="es-US" sz="2000" b="0" dirty="0">
                <a:latin typeface="Arial" panose="020B0604020202020204" pitchFamily="34" charset="0"/>
                <a:cs typeface="Arial" panose="020B0604020202020204" pitchFamily="34" charset="0"/>
              </a:rPr>
              <a:t> </a:t>
            </a:r>
            <a:r>
              <a:rPr lang="es-US" dirty="0">
                <a:latin typeface="Arial" panose="020B0604020202020204" pitchFamily="34" charset="0"/>
                <a:cs typeface="Arial" panose="020B0604020202020204" pitchFamily="34" charset="0"/>
              </a:rPr>
              <a:t>de asegurar el </a:t>
            </a:r>
            <a:r>
              <a:rPr lang="es-US" sz="2000" b="1" dirty="0">
                <a:latin typeface="Arial" panose="020B0604020202020204" pitchFamily="34" charset="0"/>
                <a:cs typeface="Arial" panose="020B0604020202020204" pitchFamily="34" charset="0"/>
              </a:rPr>
              <a:t>control hemostático </a:t>
            </a:r>
            <a:r>
              <a:rPr lang="es-US" sz="2000" b="0" dirty="0">
                <a:latin typeface="Arial" panose="020B0604020202020204" pitchFamily="34" charset="0"/>
                <a:cs typeface="Arial" panose="020B0604020202020204" pitchFamily="34" charset="0"/>
              </a:rPr>
              <a:t>con la terapia de reemplazo adecuada.</a:t>
            </a:r>
          </a:p>
          <a:p>
            <a:pPr>
              <a:spcBef>
                <a:spcPts val="0"/>
              </a:spcBef>
            </a:pPr>
            <a:endParaRPr lang="en-CA" noProof="0" dirty="0"/>
          </a:p>
        </p:txBody>
      </p:sp>
      <p:sp>
        <p:nvSpPr>
          <p:cNvPr id="8" name="Text Placeholder 7">
            <a:extLst>
              <a:ext uri="{FF2B5EF4-FFF2-40B4-BE49-F238E27FC236}">
                <a16:creationId xmlns:a16="http://schemas.microsoft.com/office/drawing/2014/main" id="{65E1EB57-A65C-4097-8731-D6EA315B97F1}"/>
              </a:ext>
            </a:extLst>
          </p:cNvPr>
          <p:cNvSpPr>
            <a:spLocks noGrp="1"/>
          </p:cNvSpPr>
          <p:nvPr>
            <p:ph type="body" sz="quarter" idx="13"/>
          </p:nvPr>
        </p:nvSpPr>
        <p:spPr/>
        <p:txBody>
          <a:bodyPr/>
          <a:lstStyle/>
          <a:p>
            <a:r>
              <a:rPr lang="es-US" dirty="0"/>
              <a:t>TEV, tromboembolismo venoso</a:t>
            </a:r>
          </a:p>
        </p:txBody>
      </p:sp>
    </p:spTree>
    <p:extLst>
      <p:ext uri="{BB962C8B-B14F-4D97-AF65-F5344CB8AC3E}">
        <p14:creationId xmlns:p14="http://schemas.microsoft.com/office/powerpoint/2010/main" val="3869729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9AB8-6FA7-4477-8BCF-7E239D68F187}"/>
              </a:ext>
            </a:extLst>
          </p:cNvPr>
          <p:cNvSpPr>
            <a:spLocks noGrp="1"/>
          </p:cNvSpPr>
          <p:nvPr>
            <p:ph type="title"/>
          </p:nvPr>
        </p:nvSpPr>
        <p:spPr>
          <a:xfrm>
            <a:off x="838199" y="225425"/>
            <a:ext cx="10515599" cy="1090079"/>
          </a:xfrm>
        </p:spPr>
        <p:txBody>
          <a:bodyPr/>
          <a:lstStyle/>
          <a:p>
            <a:r>
              <a:rPr lang="es-US" b="1" dirty="0"/>
              <a:t>Comorbilidades</a:t>
            </a:r>
            <a:br>
              <a:rPr lang="en-CA" noProof="0" dirty="0"/>
            </a:br>
            <a:r>
              <a:rPr lang="es-US" dirty="0"/>
              <a:t>Síndrome metabólico</a:t>
            </a:r>
          </a:p>
        </p:txBody>
      </p:sp>
      <p:sp>
        <p:nvSpPr>
          <p:cNvPr id="3" name="Content Placeholder 2">
            <a:extLst>
              <a:ext uri="{FF2B5EF4-FFF2-40B4-BE49-F238E27FC236}">
                <a16:creationId xmlns:a16="http://schemas.microsoft.com/office/drawing/2014/main" id="{DE6EDDCD-1E92-4624-8061-A8C0A7D6C653}"/>
              </a:ext>
            </a:extLst>
          </p:cNvPr>
          <p:cNvSpPr>
            <a:spLocks noGrp="1"/>
          </p:cNvSpPr>
          <p:nvPr>
            <p:ph idx="1"/>
          </p:nvPr>
        </p:nvSpPr>
        <p:spPr>
          <a:xfrm>
            <a:off x="1114426" y="1543050"/>
            <a:ext cx="9582149" cy="4533900"/>
          </a:xfrm>
        </p:spPr>
        <p:txBody>
          <a:bodyPr>
            <a:noAutofit/>
          </a:bodyPr>
          <a:lstStyle/>
          <a:p>
            <a:r>
              <a:rPr lang="es-US" dirty="0"/>
              <a:t>El exceso de peso tiene un impacto importante en el rango de movimiento y la habilidad funcional de las articulaciones de las extremidades inferiores, así como en el dolor articular.</a:t>
            </a:r>
          </a:p>
          <a:p>
            <a:r>
              <a:rPr lang="es-US" dirty="0"/>
              <a:t>El acceso venoso es más complejo en pacientes con hemofilia obesos.</a:t>
            </a:r>
            <a:br>
              <a:rPr lang="es-US" dirty="0"/>
            </a:br>
            <a:endParaRPr lang="es-US" dirty="0"/>
          </a:p>
          <a:p>
            <a:pPr marL="0" indent="0">
              <a:buNone/>
            </a:pPr>
            <a:r>
              <a:rPr lang="es-US" b="1" dirty="0">
                <a:solidFill>
                  <a:schemeClr val="accent1"/>
                </a:solidFill>
              </a:rPr>
              <a:t>Recomendación 9.8.17</a:t>
            </a:r>
            <a:br>
              <a:rPr lang="es-US" dirty="0"/>
            </a:br>
            <a:r>
              <a:rPr lang="es-US" b="1" dirty="0"/>
              <a:t>Debería referirse a los pacientes con hemofilia </a:t>
            </a:r>
            <a:r>
              <a:rPr lang="es-US" dirty="0"/>
              <a:t>y </a:t>
            </a:r>
            <a:r>
              <a:rPr lang="es-US" b="1" dirty="0"/>
              <a:t>sobrepeso u obesidad </a:t>
            </a:r>
            <a:r>
              <a:rPr lang="es-US" dirty="0"/>
              <a:t>para que reciban </a:t>
            </a:r>
            <a:r>
              <a:rPr lang="es-US" b="1" dirty="0"/>
              <a:t>asesoría dietética y/o para el control de peso.</a:t>
            </a:r>
          </a:p>
          <a:p>
            <a:pPr marL="0" indent="0">
              <a:buNone/>
            </a:pPr>
            <a:r>
              <a:rPr lang="es-US" b="1" dirty="0">
                <a:solidFill>
                  <a:schemeClr val="accent1"/>
                </a:solidFill>
              </a:rPr>
              <a:t>Recomendación 9.8.18</a:t>
            </a:r>
            <a:br>
              <a:rPr lang="es-US" dirty="0"/>
            </a:br>
            <a:r>
              <a:rPr lang="es-US" b="1" dirty="0"/>
              <a:t>Los pacientes con hemofilia obesos </a:t>
            </a:r>
            <a:r>
              <a:rPr lang="es-US" dirty="0"/>
              <a:t>deberían recibir </a:t>
            </a:r>
            <a:r>
              <a:rPr lang="es-US" b="1" dirty="0"/>
              <a:t>terapia de reemplazo con FVIII/FIX según el peso corporal magro</a:t>
            </a:r>
            <a:r>
              <a:rPr lang="es-US" dirty="0"/>
              <a:t>, después de la valoración de su farmacocinética individual.</a:t>
            </a:r>
          </a:p>
          <a:p>
            <a:endParaRPr lang="en-CA" noProof="0" dirty="0"/>
          </a:p>
        </p:txBody>
      </p:sp>
      <p:sp>
        <p:nvSpPr>
          <p:cNvPr id="9" name="Text Placeholder 8">
            <a:extLst>
              <a:ext uri="{FF2B5EF4-FFF2-40B4-BE49-F238E27FC236}">
                <a16:creationId xmlns:a16="http://schemas.microsoft.com/office/drawing/2014/main" id="{29FEDD0E-AF0C-4C42-984E-77EA14F82C49}"/>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636126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69AB8-6FA7-4477-8BCF-7E239D68F187}"/>
              </a:ext>
            </a:extLst>
          </p:cNvPr>
          <p:cNvSpPr>
            <a:spLocks noGrp="1"/>
          </p:cNvSpPr>
          <p:nvPr>
            <p:ph type="title"/>
          </p:nvPr>
        </p:nvSpPr>
        <p:spPr/>
        <p:txBody>
          <a:bodyPr>
            <a:normAutofit/>
          </a:bodyPr>
          <a:lstStyle/>
          <a:p>
            <a:r>
              <a:rPr lang="es-US" dirty="0"/>
              <a:t>Comorbilidades</a:t>
            </a:r>
            <a:br>
              <a:rPr lang="es-US" dirty="0"/>
            </a:br>
            <a:r>
              <a:rPr lang="es-US" dirty="0"/>
              <a:t>Diabetes mellitus</a:t>
            </a:r>
          </a:p>
        </p:txBody>
      </p:sp>
      <p:sp>
        <p:nvSpPr>
          <p:cNvPr id="3" name="Content Placeholder 2">
            <a:extLst>
              <a:ext uri="{FF2B5EF4-FFF2-40B4-BE49-F238E27FC236}">
                <a16:creationId xmlns:a16="http://schemas.microsoft.com/office/drawing/2014/main" id="{DE6EDDCD-1E92-4624-8061-A8C0A7D6C653}"/>
              </a:ext>
            </a:extLst>
          </p:cNvPr>
          <p:cNvSpPr>
            <a:spLocks noGrp="1"/>
          </p:cNvSpPr>
          <p:nvPr>
            <p:ph idx="1"/>
          </p:nvPr>
        </p:nvSpPr>
        <p:spPr>
          <a:xfrm>
            <a:off x="838201" y="1562101"/>
            <a:ext cx="9925050" cy="3771900"/>
          </a:xfrm>
        </p:spPr>
        <p:txBody>
          <a:bodyPr>
            <a:normAutofit/>
          </a:bodyPr>
          <a:lstStyle/>
          <a:p>
            <a:pPr marL="285750" indent="-285750">
              <a:buFont typeface="Arial" panose="020B0604020202020204" pitchFamily="34" charset="0"/>
              <a:buChar char="•"/>
            </a:pPr>
            <a:r>
              <a:rPr lang="es-US" dirty="0">
                <a:solidFill>
                  <a:schemeClr val="dk1"/>
                </a:solidFill>
                <a:latin typeface="Arial" panose="020B0604020202020204" pitchFamily="34" charset="0"/>
                <a:cs typeface="Arial" panose="020B0604020202020204" pitchFamily="34" charset="0"/>
              </a:rPr>
              <a:t>La insulina debería aplicarse por vía subcutánea, sin hemorragia y sin necesidad de factor de reemplazo.</a:t>
            </a:r>
            <a:endParaRPr lang="es-US" b="0" i="0" u="none" strike="noStrike" kern="1200" baseline="0" dirty="0">
              <a:solidFill>
                <a:schemeClr val="dk1"/>
              </a:solidFill>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pPr>
            <a:r>
              <a:rPr lang="es-US" b="0" i="0" u="none" strike="noStrike" kern="1200" baseline="0" dirty="0">
                <a:solidFill>
                  <a:schemeClr val="dk1"/>
                </a:solidFill>
                <a:latin typeface="Arial" panose="020B0604020202020204" pitchFamily="34" charset="0"/>
                <a:ea typeface="+mn-ea"/>
                <a:cs typeface="Arial" panose="020B0604020202020204" pitchFamily="34" charset="0"/>
              </a:rPr>
              <a:t>Un peso corporal/IMC elevado constituye un factor de riesgo importante no solo para la aparición de diabetes mellitus, sino también de ateroesclerosis, enfermedad cardiovascular, y mayor daño a las articulaciones artropáticas.</a:t>
            </a:r>
            <a:endParaRPr lang="es-US" b="1" dirty="0">
              <a:solidFill>
                <a:srgbClr val="008BB0"/>
              </a:solidFill>
              <a:latin typeface="Arial" panose="020B0604020202020204" pitchFamily="34" charset="0"/>
              <a:cs typeface="Arial" panose="020B0604020202020204" pitchFamily="34" charset="0"/>
            </a:endParaRPr>
          </a:p>
          <a:p>
            <a:pPr marL="0" indent="0">
              <a:buNone/>
            </a:pPr>
            <a:r>
              <a:rPr lang="es-US" b="1" dirty="0">
                <a:solidFill>
                  <a:srgbClr val="008BB0"/>
                </a:solidFill>
                <a:latin typeface="Arial" panose="020B0604020202020204" pitchFamily="34" charset="0"/>
                <a:cs typeface="Arial" panose="020B0604020202020204" pitchFamily="34" charset="0"/>
              </a:rPr>
              <a:t>Recomendación 9.8.20</a:t>
            </a:r>
            <a:br>
              <a:rPr lang="es-US" b="1" dirty="0">
                <a:solidFill>
                  <a:srgbClr val="008BB0"/>
                </a:solidFill>
                <a:latin typeface="Arial" panose="020B0604020202020204" pitchFamily="34" charset="0"/>
                <a:cs typeface="Arial" panose="020B0604020202020204" pitchFamily="34" charset="0"/>
              </a:rPr>
            </a:br>
            <a:r>
              <a:rPr lang="es-US" b="1" i="0" u="none" strike="noStrike" kern="1200" baseline="0" dirty="0">
                <a:solidFill>
                  <a:schemeClr val="dk1"/>
                </a:solidFill>
                <a:latin typeface="Arial" panose="020B0604020202020204" pitchFamily="34" charset="0"/>
                <a:ea typeface="+mn-ea"/>
                <a:cs typeface="Arial" panose="020B0604020202020204" pitchFamily="34" charset="0"/>
              </a:rPr>
              <a:t>Para pacientes con hemofilia y diabetes </a:t>
            </a:r>
            <a:r>
              <a:rPr lang="es-US" b="0" i="0" u="none" strike="noStrike" kern="1200" baseline="0" dirty="0">
                <a:solidFill>
                  <a:schemeClr val="dk1"/>
                </a:solidFill>
                <a:latin typeface="Arial" panose="020B0604020202020204" pitchFamily="34" charset="0"/>
                <a:ea typeface="+mn-ea"/>
                <a:cs typeface="Arial" panose="020B0604020202020204" pitchFamily="34" charset="0"/>
              </a:rPr>
              <a:t>deberían aplicarse las mismas estrategias de manejo usadas en la población general para el control de la diabetes; si el </a:t>
            </a:r>
            <a:r>
              <a:rPr lang="es-US" b="1" i="0" u="none" strike="noStrike" kern="1200" baseline="0" dirty="0">
                <a:solidFill>
                  <a:schemeClr val="dk1"/>
                </a:solidFill>
                <a:latin typeface="Arial" panose="020B0604020202020204" pitchFamily="34" charset="0"/>
                <a:ea typeface="+mn-ea"/>
                <a:cs typeface="Arial" panose="020B0604020202020204" pitchFamily="34" charset="0"/>
              </a:rPr>
              <a:t>tratamiento con insulina </a:t>
            </a:r>
            <a:r>
              <a:rPr lang="es-US" dirty="0">
                <a:solidFill>
                  <a:schemeClr val="dk1"/>
                </a:solidFill>
                <a:latin typeface="Arial" panose="020B0604020202020204" pitchFamily="34" charset="0"/>
                <a:cs typeface="Arial" panose="020B0604020202020204" pitchFamily="34" charset="0"/>
              </a:rPr>
              <a:t>fuera indicado</a:t>
            </a:r>
            <a:r>
              <a:rPr lang="es-US" b="0" i="0" u="none" strike="noStrike" kern="1200" baseline="0" dirty="0">
                <a:solidFill>
                  <a:schemeClr val="dk1"/>
                </a:solidFill>
                <a:latin typeface="Arial" panose="020B0604020202020204" pitchFamily="34" charset="0"/>
                <a:ea typeface="+mn-ea"/>
                <a:cs typeface="Arial" panose="020B0604020202020204" pitchFamily="34" charset="0"/>
              </a:rPr>
              <a:t>, las </a:t>
            </a:r>
            <a:r>
              <a:rPr lang="es-US" b="1" dirty="0">
                <a:solidFill>
                  <a:schemeClr val="dk1"/>
                </a:solidFill>
                <a:latin typeface="Arial" panose="020B0604020202020204" pitchFamily="34" charset="0"/>
                <a:cs typeface="Arial" panose="020B0604020202020204" pitchFamily="34" charset="0"/>
              </a:rPr>
              <a:t>inyecciones subcutáneas pueden administrarse</a:t>
            </a:r>
            <a:r>
              <a:rPr lang="es-US" b="1" i="0" u="none" strike="noStrike" kern="1200" baseline="0" dirty="0">
                <a:solidFill>
                  <a:schemeClr val="dk1"/>
                </a:solidFill>
                <a:latin typeface="Arial" panose="020B0604020202020204" pitchFamily="34" charset="0"/>
                <a:ea typeface="+mn-ea"/>
                <a:cs typeface="Arial" panose="020B0604020202020204" pitchFamily="34" charset="0"/>
              </a:rPr>
              <a:t> </a:t>
            </a:r>
            <a:r>
              <a:rPr lang="es-US" b="0" i="0" u="none" strike="noStrike" kern="1200" baseline="0" dirty="0">
                <a:solidFill>
                  <a:schemeClr val="dk1"/>
                </a:solidFill>
                <a:latin typeface="Arial" panose="020B0604020202020204" pitchFamily="34" charset="0"/>
                <a:ea typeface="+mn-ea"/>
                <a:cs typeface="Arial" panose="020B0604020202020204" pitchFamily="34" charset="0"/>
              </a:rPr>
              <a:t>sin hemorragia y sin necesidad de reemplazo de factor.</a:t>
            </a:r>
            <a:endParaRPr lang="es-US" b="0" dirty="0">
              <a:latin typeface="Arial" panose="020B0604020202020204" pitchFamily="34" charset="0"/>
              <a:cs typeface="Arial" panose="020B0604020202020204" pitchFamily="34" charset="0"/>
            </a:endParaRPr>
          </a:p>
          <a:p>
            <a:endParaRPr lang="en-CA" noProof="0" dirty="0"/>
          </a:p>
        </p:txBody>
      </p:sp>
      <p:sp>
        <p:nvSpPr>
          <p:cNvPr id="4" name="Text Placeholder 3">
            <a:extLst>
              <a:ext uri="{FF2B5EF4-FFF2-40B4-BE49-F238E27FC236}">
                <a16:creationId xmlns:a16="http://schemas.microsoft.com/office/drawing/2014/main" id="{5398C7CA-C5A4-4043-AD6A-1C5E1C0E5AAA}"/>
              </a:ext>
            </a:extLst>
          </p:cNvPr>
          <p:cNvSpPr>
            <a:spLocks noGrp="1"/>
          </p:cNvSpPr>
          <p:nvPr>
            <p:ph type="body" sz="quarter" idx="13"/>
          </p:nvPr>
        </p:nvSpPr>
        <p:spPr/>
        <p:txBody>
          <a:bodyPr/>
          <a:lstStyle/>
          <a:p>
            <a:r>
              <a:rPr lang="es-US" dirty="0"/>
              <a:t>IMC, índice de masa corporal</a:t>
            </a:r>
          </a:p>
        </p:txBody>
      </p:sp>
    </p:spTree>
    <p:extLst>
      <p:ext uri="{BB962C8B-B14F-4D97-AF65-F5344CB8AC3E}">
        <p14:creationId xmlns:p14="http://schemas.microsoft.com/office/powerpoint/2010/main" val="481047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C1C6-B80B-4FE5-BA8C-DB9B2FE80FE7}"/>
              </a:ext>
            </a:extLst>
          </p:cNvPr>
          <p:cNvSpPr>
            <a:spLocks noGrp="1"/>
          </p:cNvSpPr>
          <p:nvPr>
            <p:ph type="title"/>
          </p:nvPr>
        </p:nvSpPr>
        <p:spPr>
          <a:xfrm>
            <a:off x="838199" y="225425"/>
            <a:ext cx="10515599" cy="1090079"/>
          </a:xfrm>
        </p:spPr>
        <p:txBody>
          <a:bodyPr>
            <a:normAutofit/>
          </a:bodyPr>
          <a:lstStyle/>
          <a:p>
            <a:r>
              <a:rPr lang="es-US" b="1" dirty="0"/>
              <a:t>Comorbilidades</a:t>
            </a:r>
            <a:br>
              <a:rPr lang="es-US" dirty="0"/>
            </a:br>
            <a:r>
              <a:rPr lang="es-US" dirty="0"/>
              <a:t>Enfermedad renal y osteoporosis</a:t>
            </a:r>
          </a:p>
        </p:txBody>
      </p:sp>
      <p:sp>
        <p:nvSpPr>
          <p:cNvPr id="3" name="Content Placeholder 2">
            <a:extLst>
              <a:ext uri="{FF2B5EF4-FFF2-40B4-BE49-F238E27FC236}">
                <a16:creationId xmlns:a16="http://schemas.microsoft.com/office/drawing/2014/main" id="{EB325819-286B-48E2-B671-52F2F98E8681}"/>
              </a:ext>
            </a:extLst>
          </p:cNvPr>
          <p:cNvSpPr>
            <a:spLocks noGrp="1"/>
          </p:cNvSpPr>
          <p:nvPr>
            <p:ph idx="1"/>
          </p:nvPr>
        </p:nvSpPr>
        <p:spPr>
          <a:xfrm>
            <a:off x="838200" y="1562100"/>
            <a:ext cx="9925051" cy="3362325"/>
          </a:xfrm>
        </p:spPr>
        <p:txBody>
          <a:bodyPr>
            <a:normAutofit/>
          </a:bodyPr>
          <a:lstStyle/>
          <a:p>
            <a:r>
              <a:rPr lang="es-US" b="1" dirty="0"/>
              <a:t>Se ha reportado una mayor incidencia de enfermedad renal en personas con hemofilia.</a:t>
            </a:r>
          </a:p>
          <a:p>
            <a:pPr lvl="1"/>
            <a:r>
              <a:rPr lang="es-US" dirty="0"/>
              <a:t>En pacientes que requieren terapia de reemplazo renal, la opción entre diálisis peritoneal y hemodiálisis depende de factores específicos al paciente.</a:t>
            </a:r>
            <a:br>
              <a:rPr lang="es-US" dirty="0"/>
            </a:br>
            <a:endParaRPr lang="es-US" dirty="0"/>
          </a:p>
          <a:p>
            <a:r>
              <a:rPr lang="es-US" b="1" dirty="0"/>
              <a:t>Se ha demostrado que la densidad mineral ósea es menor en personas con hemofilia.</a:t>
            </a:r>
          </a:p>
          <a:p>
            <a:pPr lvl="1"/>
            <a:r>
              <a:rPr lang="es-US" dirty="0"/>
              <a:t>Deberían considerarse suplementos de calcio y vitamina D o bifosfonatos para pacientes con osteopenia demostrada.</a:t>
            </a:r>
          </a:p>
        </p:txBody>
      </p:sp>
      <p:sp>
        <p:nvSpPr>
          <p:cNvPr id="7" name="Text Placeholder 6">
            <a:extLst>
              <a:ext uri="{FF2B5EF4-FFF2-40B4-BE49-F238E27FC236}">
                <a16:creationId xmlns:a16="http://schemas.microsoft.com/office/drawing/2014/main" id="{5C035334-1DF3-407A-A382-97C77317E215}"/>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2827827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C955-2876-4A0E-8D85-BEDAB20FE5B3}"/>
              </a:ext>
            </a:extLst>
          </p:cNvPr>
          <p:cNvSpPr>
            <a:spLocks noGrp="1"/>
          </p:cNvSpPr>
          <p:nvPr>
            <p:ph type="title"/>
          </p:nvPr>
        </p:nvSpPr>
        <p:spPr/>
        <p:txBody>
          <a:bodyPr>
            <a:normAutofit/>
          </a:bodyPr>
          <a:lstStyle/>
          <a:p>
            <a:r>
              <a:rPr lang="es-US" b="1" dirty="0"/>
              <a:t>Comorbilidades</a:t>
            </a:r>
            <a:br>
              <a:rPr lang="es-US" dirty="0"/>
            </a:br>
            <a:r>
              <a:rPr lang="es-US" dirty="0"/>
              <a:t>Enfermedad articular degenerativa</a:t>
            </a:r>
          </a:p>
        </p:txBody>
      </p:sp>
      <p:sp>
        <p:nvSpPr>
          <p:cNvPr id="3" name="Content Placeholder 2">
            <a:extLst>
              <a:ext uri="{FF2B5EF4-FFF2-40B4-BE49-F238E27FC236}">
                <a16:creationId xmlns:a16="http://schemas.microsoft.com/office/drawing/2014/main" id="{30E41BBF-7EEE-4ED5-9442-D6BFD40EFFB4}"/>
              </a:ext>
            </a:extLst>
          </p:cNvPr>
          <p:cNvSpPr>
            <a:spLocks noGrp="1"/>
          </p:cNvSpPr>
          <p:nvPr>
            <p:ph idx="1"/>
          </p:nvPr>
        </p:nvSpPr>
        <p:spPr>
          <a:xfrm>
            <a:off x="838200" y="1562101"/>
            <a:ext cx="10172700" cy="4095750"/>
          </a:xfrm>
        </p:spPr>
        <p:txBody>
          <a:bodyPr>
            <a:normAutofit/>
          </a:bodyPr>
          <a:lstStyle/>
          <a:p>
            <a:pPr marL="0" indent="0">
              <a:buNone/>
            </a:pPr>
            <a:r>
              <a:rPr lang="es-US" dirty="0"/>
              <a:t>El daño articular evoluciona junto con la edad de manera casi lineal, no solamente en pacientes con hemofilia grave, sino también en casos de hemofilia moderada.</a:t>
            </a:r>
            <a:br>
              <a:rPr lang="es-US" b="1" dirty="0"/>
            </a:br>
            <a:endParaRPr lang="es-US" b="1" i="0" u="none" strike="noStrike" kern="1200" baseline="0" dirty="0">
              <a:solidFill>
                <a:srgbClr val="008BB0"/>
              </a:solidFill>
              <a:ea typeface="+mn-ea"/>
              <a:cs typeface="Arial" panose="020B0604020202020204" pitchFamily="34" charset="0"/>
            </a:endParaRPr>
          </a:p>
          <a:p>
            <a:pPr marL="0" indent="0">
              <a:buNone/>
            </a:pPr>
            <a:r>
              <a:rPr lang="es-US" b="1" i="0" u="none" strike="noStrike" kern="1200" baseline="0" dirty="0">
                <a:solidFill>
                  <a:srgbClr val="008BB0"/>
                </a:solidFill>
                <a:ea typeface="+mn-ea"/>
                <a:cs typeface="Arial" panose="020B0604020202020204" pitchFamily="34" charset="0"/>
              </a:rPr>
              <a:t>Recomendación 9.8.21</a:t>
            </a:r>
            <a:br>
              <a:rPr lang="es-US" b="1" i="0" u="none" strike="noStrike" kern="1200" baseline="0" dirty="0">
                <a:solidFill>
                  <a:srgbClr val="008BB0"/>
                </a:solidFill>
                <a:ea typeface="+mn-ea"/>
                <a:cs typeface="Arial" panose="020B0604020202020204" pitchFamily="34" charset="0"/>
              </a:rPr>
            </a:br>
            <a:r>
              <a:rPr lang="es-US" b="1" dirty="0">
                <a:solidFill>
                  <a:schemeClr val="dk1"/>
                </a:solidFill>
                <a:cs typeface="Arial" panose="020B0604020202020204" pitchFamily="34" charset="0"/>
              </a:rPr>
              <a:t>Debería animarse a t</a:t>
            </a:r>
            <a:r>
              <a:rPr lang="es-US" b="1" i="0" u="none" strike="noStrike" kern="1200" baseline="0" dirty="0">
                <a:solidFill>
                  <a:schemeClr val="dk1"/>
                </a:solidFill>
                <a:ea typeface="+mn-ea"/>
                <a:cs typeface="Arial" panose="020B0604020202020204" pitchFamily="34" charset="0"/>
              </a:rPr>
              <a:t>odos los pacientes con hemofilia a que practiquen actividad física periódica</a:t>
            </a:r>
            <a:r>
              <a:rPr lang="es-US" b="0" i="0" u="none" strike="noStrike" kern="1200" baseline="0" dirty="0">
                <a:solidFill>
                  <a:schemeClr val="dk1"/>
                </a:solidFill>
                <a:ea typeface="+mn-ea"/>
                <a:cs typeface="Arial" panose="020B0604020202020204" pitchFamily="34" charset="0"/>
              </a:rPr>
              <a:t> y a que consuman cantidades adecuadas de calcio y vitamina D.</a:t>
            </a:r>
            <a:br>
              <a:rPr lang="es-US" b="0" i="0" u="none" strike="noStrike" kern="1200" baseline="0" dirty="0">
                <a:solidFill>
                  <a:schemeClr val="dk1"/>
                </a:solidFill>
                <a:ea typeface="+mn-ea"/>
                <a:cs typeface="Arial" panose="020B0604020202020204" pitchFamily="34" charset="0"/>
              </a:rPr>
            </a:br>
            <a:endParaRPr lang="es-US" b="1" i="0" u="none" strike="noStrike" kern="1200" baseline="0" dirty="0">
              <a:solidFill>
                <a:srgbClr val="008BB0"/>
              </a:solidFill>
              <a:ea typeface="+mn-ea"/>
              <a:cs typeface="Arial" panose="020B0604020202020204" pitchFamily="34" charset="0"/>
            </a:endParaRPr>
          </a:p>
          <a:p>
            <a:pPr marL="0" indent="0">
              <a:buNone/>
            </a:pPr>
            <a:r>
              <a:rPr lang="es-US" b="1" i="0" u="none" strike="noStrike" kern="1200" baseline="0" dirty="0">
                <a:solidFill>
                  <a:srgbClr val="008BB0"/>
                </a:solidFill>
                <a:ea typeface="+mn-ea"/>
                <a:cs typeface="Arial" panose="020B0604020202020204" pitchFamily="34" charset="0"/>
              </a:rPr>
              <a:t>Recomendación 9.8.22</a:t>
            </a:r>
            <a:br>
              <a:rPr lang="es-US" b="1" i="0" u="none" strike="noStrike" kern="1200" baseline="0" dirty="0">
                <a:solidFill>
                  <a:srgbClr val="008BB0"/>
                </a:solidFill>
                <a:ea typeface="+mn-ea"/>
                <a:cs typeface="Arial" panose="020B0604020202020204" pitchFamily="34" charset="0"/>
              </a:rPr>
            </a:br>
            <a:r>
              <a:rPr lang="es-US" b="1" dirty="0">
                <a:solidFill>
                  <a:schemeClr val="dk1"/>
                </a:solidFill>
                <a:cs typeface="Arial" panose="020B0604020202020204" pitchFamily="34" charset="0"/>
              </a:rPr>
              <a:t>Los pacientes con hemofilia y osteoporosis</a:t>
            </a:r>
            <a:r>
              <a:rPr lang="es-US" b="0" i="0" u="none" strike="noStrike" kern="1200" baseline="0" dirty="0">
                <a:solidFill>
                  <a:schemeClr val="dk1"/>
                </a:solidFill>
                <a:ea typeface="+mn-ea"/>
                <a:cs typeface="Arial" panose="020B0604020202020204" pitchFamily="34" charset="0"/>
              </a:rPr>
              <a:t>, fracturas por fragilidad o que corran un </a:t>
            </a:r>
            <a:r>
              <a:rPr lang="es-US" dirty="0">
                <a:solidFill>
                  <a:schemeClr val="dk1"/>
                </a:solidFill>
                <a:cs typeface="Arial" panose="020B0604020202020204" pitchFamily="34" charset="0"/>
              </a:rPr>
              <a:t>mayor riesgo de tener fracturas</a:t>
            </a:r>
            <a:r>
              <a:rPr lang="es-US" b="0" i="0" u="none" strike="noStrike" kern="1200" baseline="0" dirty="0">
                <a:solidFill>
                  <a:schemeClr val="dk1"/>
                </a:solidFill>
                <a:ea typeface="+mn-ea"/>
                <a:cs typeface="Arial" panose="020B0604020202020204" pitchFamily="34" charset="0"/>
              </a:rPr>
              <a:t> </a:t>
            </a:r>
            <a:r>
              <a:rPr lang="es-US" b="1" i="0" u="none" strike="noStrike" kern="1200" baseline="0" dirty="0">
                <a:solidFill>
                  <a:schemeClr val="dk1"/>
                </a:solidFill>
                <a:ea typeface="+mn-ea"/>
                <a:cs typeface="Arial" panose="020B0604020202020204" pitchFamily="34" charset="0"/>
              </a:rPr>
              <a:t>deberían recibir tratamiento con dosis de medicamentos antiosteoporóticos ajustadas individualmente.</a:t>
            </a:r>
            <a:endParaRPr lang="es-US" b="1" dirty="0">
              <a:cs typeface="Arial" panose="020B0604020202020204" pitchFamily="34" charset="0"/>
            </a:endParaRPr>
          </a:p>
          <a:p>
            <a:endParaRPr lang="en-CA" noProof="0" dirty="0"/>
          </a:p>
        </p:txBody>
      </p:sp>
      <p:sp>
        <p:nvSpPr>
          <p:cNvPr id="4" name="Text Placeholder 3">
            <a:extLst>
              <a:ext uri="{FF2B5EF4-FFF2-40B4-BE49-F238E27FC236}">
                <a16:creationId xmlns:a16="http://schemas.microsoft.com/office/drawing/2014/main" id="{F04D1B28-2B44-4FC7-842A-94410BB25DE0}"/>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58524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C955-2876-4A0E-8D85-BEDAB20FE5B3}"/>
              </a:ext>
            </a:extLst>
          </p:cNvPr>
          <p:cNvSpPr>
            <a:spLocks noGrp="1"/>
          </p:cNvSpPr>
          <p:nvPr>
            <p:ph type="title"/>
          </p:nvPr>
        </p:nvSpPr>
        <p:spPr>
          <a:xfrm>
            <a:off x="838199" y="225425"/>
            <a:ext cx="10515599" cy="1090079"/>
          </a:xfrm>
        </p:spPr>
        <p:txBody>
          <a:bodyPr>
            <a:normAutofit/>
          </a:bodyPr>
          <a:lstStyle/>
          <a:p>
            <a:r>
              <a:rPr lang="es-US" b="1" dirty="0"/>
              <a:t>Comorbilidades</a:t>
            </a:r>
            <a:br>
              <a:rPr lang="es-US" dirty="0"/>
            </a:br>
            <a:r>
              <a:rPr lang="es-US" dirty="0"/>
              <a:t>Hipertensión</a:t>
            </a:r>
          </a:p>
        </p:txBody>
      </p:sp>
      <p:sp>
        <p:nvSpPr>
          <p:cNvPr id="3" name="Content Placeholder 2">
            <a:extLst>
              <a:ext uri="{FF2B5EF4-FFF2-40B4-BE49-F238E27FC236}">
                <a16:creationId xmlns:a16="http://schemas.microsoft.com/office/drawing/2014/main" id="{30E41BBF-7EEE-4ED5-9442-D6BFD40EFFB4}"/>
              </a:ext>
            </a:extLst>
          </p:cNvPr>
          <p:cNvSpPr>
            <a:spLocks noGrp="1"/>
          </p:cNvSpPr>
          <p:nvPr>
            <p:ph idx="1"/>
          </p:nvPr>
        </p:nvSpPr>
        <p:spPr>
          <a:xfrm>
            <a:off x="1260418" y="1562101"/>
            <a:ext cx="9502833" cy="4286250"/>
          </a:xfrm>
        </p:spPr>
        <p:txBody>
          <a:bodyPr>
            <a:normAutofit/>
          </a:bodyPr>
          <a:lstStyle/>
          <a:p>
            <a:r>
              <a:rPr lang="es-US" dirty="0"/>
              <a:t>Las PCH tienen una presión arterial media más elevada y dos veces más probabilidades de padecer hipertensión.</a:t>
            </a:r>
          </a:p>
          <a:p>
            <a:r>
              <a:rPr lang="es-US" dirty="0"/>
              <a:t>Las PCH hipertensas deberían recibir tratamiento adecuado y su presión arterial debería verificarse periódicamente.</a:t>
            </a:r>
          </a:p>
          <a:p>
            <a:pPr marL="0" indent="0">
              <a:buNone/>
            </a:pPr>
            <a:r>
              <a:rPr lang="es-US" b="1" dirty="0">
                <a:solidFill>
                  <a:schemeClr val="accent1"/>
                </a:solidFill>
              </a:rPr>
              <a:t>Recomendación 9.9.3</a:t>
            </a:r>
            <a:br>
              <a:rPr lang="es-US" dirty="0"/>
            </a:br>
            <a:r>
              <a:rPr lang="es-US" dirty="0"/>
              <a:t>Para todos los pacientes con hemofilia, la FMH recomienda la </a:t>
            </a:r>
            <a:r>
              <a:rPr lang="es-US" b="1" dirty="0"/>
              <a:t>verificación periódica de su presión arterial</a:t>
            </a:r>
            <a:r>
              <a:rPr lang="es-US" dirty="0"/>
              <a:t> como parte de la atención habitual.</a:t>
            </a:r>
          </a:p>
          <a:p>
            <a:pPr marL="0" indent="0">
              <a:buNone/>
            </a:pPr>
            <a:r>
              <a:rPr lang="es-US" b="1" dirty="0">
                <a:solidFill>
                  <a:schemeClr val="accent1"/>
                </a:solidFill>
              </a:rPr>
              <a:t>Recomendación 9.9.4</a:t>
            </a:r>
            <a:br>
              <a:rPr lang="es-US" dirty="0"/>
            </a:br>
            <a:r>
              <a:rPr lang="es-US" dirty="0"/>
              <a:t>Para pacientes con hemofilia, la FMH recomienda el </a:t>
            </a:r>
            <a:r>
              <a:rPr lang="es-US" b="1" dirty="0"/>
              <a:t>mismo tratamiento de la hipertensión arterial </a:t>
            </a:r>
            <a:r>
              <a:rPr lang="es-US" dirty="0"/>
              <a:t>que el que se aplica a la </a:t>
            </a:r>
            <a:r>
              <a:rPr lang="es-US" b="1" dirty="0"/>
              <a:t>población general</a:t>
            </a:r>
            <a:r>
              <a:rPr lang="es-US" dirty="0"/>
              <a:t>.</a:t>
            </a:r>
          </a:p>
        </p:txBody>
      </p:sp>
      <p:sp>
        <p:nvSpPr>
          <p:cNvPr id="4" name="Text Placeholder 3">
            <a:extLst>
              <a:ext uri="{FF2B5EF4-FFF2-40B4-BE49-F238E27FC236}">
                <a16:creationId xmlns:a16="http://schemas.microsoft.com/office/drawing/2014/main" id="{F26DFEBC-8046-4950-9184-7B82BDDD8A53}"/>
              </a:ext>
            </a:extLst>
          </p:cNvPr>
          <p:cNvSpPr>
            <a:spLocks noGrp="1"/>
          </p:cNvSpPr>
          <p:nvPr>
            <p:ph type="body" sz="quarter" idx="13"/>
          </p:nvPr>
        </p:nvSpPr>
        <p:spPr>
          <a:xfrm>
            <a:off x="838201" y="6356351"/>
            <a:ext cx="9925050" cy="365125"/>
          </a:xfrm>
        </p:spPr>
        <p:txBody>
          <a:bodyPr/>
          <a:lstStyle/>
          <a:p>
            <a:r>
              <a:rPr lang="es-US" dirty="0"/>
              <a:t>PCH, personas con hemofilia.</a:t>
            </a:r>
          </a:p>
        </p:txBody>
      </p:sp>
    </p:spTree>
    <p:extLst>
      <p:ext uri="{BB962C8B-B14F-4D97-AF65-F5344CB8AC3E}">
        <p14:creationId xmlns:p14="http://schemas.microsoft.com/office/powerpoint/2010/main" val="84029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US" dirty="0"/>
              <a:t>Divulgaciones: </a:t>
            </a:r>
            <a:r>
              <a:rPr lang="en-CA" noProof="0" dirty="0"/>
              <a:t>Jerzy Windyga</a:t>
            </a:r>
          </a:p>
        </p:txBody>
      </p:sp>
      <p:sp>
        <p:nvSpPr>
          <p:cNvPr id="4" name="Content Placeholder 3">
            <a:extLst>
              <a:ext uri="{FF2B5EF4-FFF2-40B4-BE49-F238E27FC236}">
                <a16:creationId xmlns:a16="http://schemas.microsoft.com/office/drawing/2014/main" id="{592A32C6-AA40-4C03-919C-C48FF5C20E87}"/>
              </a:ext>
            </a:extLst>
          </p:cNvPr>
          <p:cNvSpPr>
            <a:spLocks noGrp="1"/>
          </p:cNvSpPr>
          <p:nvPr>
            <p:ph idx="1"/>
          </p:nvPr>
        </p:nvSpPr>
        <p:spPr/>
        <p:txBody>
          <a:bodyPr/>
          <a:lstStyle/>
          <a:p>
            <a:pPr marL="0" indent="0">
              <a:buNone/>
            </a:pPr>
            <a:r>
              <a:rPr lang="es-US" sz="2000" b="1" dirty="0">
                <a:solidFill>
                  <a:srgbClr val="008BB0"/>
                </a:solidFill>
              </a:rPr>
              <a:t>Subvenciones/Apoyo a la investigación</a:t>
            </a:r>
          </a:p>
          <a:p>
            <a:pPr marL="342900" indent="-342900" algn="l">
              <a:buFont typeface="Arial" panose="020B0604020202020204" pitchFamily="34" charset="0"/>
              <a:buChar char="•"/>
            </a:pPr>
            <a:r>
              <a:rPr lang="en-CA" sz="2000" i="0" u="none" strike="noStrike" baseline="0" noProof="0" dirty="0"/>
              <a:t>Alnylam Pharmaceuticals, Baxalta, Novo Nordisk, Octapharma, Rigel Pharmaceuticals, Roche, Shire/Takeda, Sobi </a:t>
            </a:r>
          </a:p>
          <a:p>
            <a:pPr marL="0" indent="0" algn="l">
              <a:buNone/>
            </a:pPr>
            <a:r>
              <a:rPr lang="es-US" b="1" dirty="0">
                <a:solidFill>
                  <a:srgbClr val="008BB0"/>
                </a:solidFill>
              </a:rPr>
              <a:t>Ponencias patrocinadas</a:t>
            </a:r>
            <a:endParaRPr lang="es-US" sz="2000" b="1" dirty="0">
              <a:solidFill>
                <a:srgbClr val="008BB0"/>
              </a:solidFill>
            </a:endParaRPr>
          </a:p>
          <a:p>
            <a:pPr marL="342900" indent="-342900">
              <a:buFont typeface="Arial" panose="020B0604020202020204" pitchFamily="34" charset="0"/>
              <a:buChar char="•"/>
            </a:pPr>
            <a:r>
              <a:rPr lang="en-CA" sz="2000" i="0" u="none" strike="noStrike" baseline="0" noProof="0" dirty="0"/>
              <a:t>Alexion, Baxalta, CSL Behring, Ferring Pharmaceuticals, Novo Nordisk, Octapharma, Roche, Sanofi/Genzyme, Shire/Takeda, Siemens, Sobi, Werfen</a:t>
            </a:r>
          </a:p>
          <a:p>
            <a:pPr marL="0" indent="0" algn="l">
              <a:buNone/>
            </a:pPr>
            <a:endParaRPr lang="en-CA" sz="2000" b="0" i="0" u="none" strike="noStrike" baseline="0" noProof="0" dirty="0">
              <a:solidFill>
                <a:srgbClr val="FFFFFF"/>
              </a:solidFill>
              <a:latin typeface="+mj-lt"/>
            </a:endParaRPr>
          </a:p>
          <a:p>
            <a:endParaRPr lang="en-CA" noProof="0" dirty="0"/>
          </a:p>
        </p:txBody>
      </p:sp>
      <p:sp>
        <p:nvSpPr>
          <p:cNvPr id="5" name="Text Placeholder 4">
            <a:extLst>
              <a:ext uri="{FF2B5EF4-FFF2-40B4-BE49-F238E27FC236}">
                <a16:creationId xmlns:a16="http://schemas.microsoft.com/office/drawing/2014/main" id="{83B0F74E-489B-4C48-B92C-4D91B3A9A088}"/>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88959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2C7E-F1FA-4A1C-96DD-44EF8F9E31FB}"/>
              </a:ext>
            </a:extLst>
          </p:cNvPr>
          <p:cNvSpPr>
            <a:spLocks noGrp="1"/>
          </p:cNvSpPr>
          <p:nvPr>
            <p:ph type="title"/>
          </p:nvPr>
        </p:nvSpPr>
        <p:spPr>
          <a:xfrm>
            <a:off x="838201" y="15875"/>
            <a:ext cx="10515599" cy="1090079"/>
          </a:xfrm>
        </p:spPr>
        <p:txBody>
          <a:bodyPr>
            <a:normAutofit/>
          </a:bodyPr>
          <a:lstStyle/>
          <a:p>
            <a:r>
              <a:rPr lang="es-US" b="1" dirty="0"/>
              <a:t>Comorbilidades</a:t>
            </a:r>
            <a:br>
              <a:rPr lang="es-US" dirty="0"/>
            </a:br>
            <a:r>
              <a:rPr lang="es-US" dirty="0"/>
              <a:t>Enfermedad de las arterias coronarias</a:t>
            </a:r>
          </a:p>
        </p:txBody>
      </p:sp>
      <p:sp>
        <p:nvSpPr>
          <p:cNvPr id="3" name="Content Placeholder 2">
            <a:extLst>
              <a:ext uri="{FF2B5EF4-FFF2-40B4-BE49-F238E27FC236}">
                <a16:creationId xmlns:a16="http://schemas.microsoft.com/office/drawing/2014/main" id="{6825DC30-C2E4-4157-840B-63207097311D}"/>
              </a:ext>
            </a:extLst>
          </p:cNvPr>
          <p:cNvSpPr>
            <a:spLocks noGrp="1"/>
          </p:cNvSpPr>
          <p:nvPr>
            <p:ph idx="1"/>
          </p:nvPr>
        </p:nvSpPr>
        <p:spPr>
          <a:xfrm>
            <a:off x="838200" y="1105954"/>
            <a:ext cx="10401300" cy="5418671"/>
          </a:xfrm>
        </p:spPr>
        <p:txBody>
          <a:bodyPr>
            <a:noAutofit/>
          </a:bodyPr>
          <a:lstStyle/>
          <a:p>
            <a:pPr>
              <a:spcBef>
                <a:spcPts val="0"/>
              </a:spcBef>
            </a:pPr>
            <a:r>
              <a:rPr lang="es-US" dirty="0"/>
              <a:t>Las personas con hemofilia tienen menores tasas de mortalidad cardiovascular.</a:t>
            </a:r>
          </a:p>
          <a:p>
            <a:pPr>
              <a:spcBef>
                <a:spcPts val="0"/>
              </a:spcBef>
            </a:pPr>
            <a:r>
              <a:rPr lang="es-US" dirty="0"/>
              <a:t>Las personas con hemofilia grave, moderada y leve pueden presentar cardiopatía isquémica sintomática.</a:t>
            </a:r>
          </a:p>
          <a:p>
            <a:pPr marL="0" indent="0">
              <a:spcBef>
                <a:spcPts val="0"/>
              </a:spcBef>
              <a:buNone/>
            </a:pPr>
            <a:endParaRPr lang="es-US" sz="800" dirty="0"/>
          </a:p>
          <a:p>
            <a:pPr marL="0" indent="0">
              <a:spcBef>
                <a:spcPts val="0"/>
              </a:spcBef>
              <a:buNone/>
            </a:pPr>
            <a:r>
              <a:rPr lang="es-US" b="1" dirty="0">
                <a:solidFill>
                  <a:schemeClr val="accent1"/>
                </a:solidFill>
              </a:rPr>
              <a:t>Recomendación 9.9.8</a:t>
            </a:r>
            <a:br>
              <a:rPr lang="es-US" dirty="0"/>
            </a:br>
            <a:r>
              <a:rPr lang="es-US" dirty="0"/>
              <a:t>Para pacientes con hemofilia e inhibidores de alta respuesta, la FMH recomienda </a:t>
            </a:r>
            <a:r>
              <a:rPr lang="es-US" b="1" dirty="0"/>
              <a:t>limitar el uso de antitrombóticos a pacientes en quienes el riesgo de una trombosis sin tratamiento supere el riesgo de complicaciones hemorrágicas.</a:t>
            </a:r>
          </a:p>
          <a:p>
            <a:pPr marL="0" indent="0">
              <a:spcBef>
                <a:spcPts val="0"/>
              </a:spcBef>
              <a:buNone/>
            </a:pPr>
            <a:endParaRPr lang="es-US" sz="800" b="1" dirty="0">
              <a:solidFill>
                <a:schemeClr val="accent1"/>
              </a:solidFill>
            </a:endParaRPr>
          </a:p>
          <a:p>
            <a:pPr marL="0" indent="0">
              <a:spcBef>
                <a:spcPts val="0"/>
              </a:spcBef>
              <a:buNone/>
            </a:pPr>
            <a:r>
              <a:rPr lang="es-US" b="1" dirty="0">
                <a:solidFill>
                  <a:schemeClr val="accent1"/>
                </a:solidFill>
              </a:rPr>
              <a:t>Recomendación 9.9.9</a:t>
            </a:r>
            <a:br>
              <a:rPr lang="es-US" dirty="0"/>
            </a:br>
            <a:r>
              <a:rPr lang="es-US" dirty="0"/>
              <a:t>Dada la escasez de datos publicados sobre la terapia antiplaquetaria en pacientes con hemofilia, la FMH recomienda una cuidadosa evaluación del riesgo hemorrágico y trombótico del paciente.</a:t>
            </a:r>
          </a:p>
          <a:p>
            <a:pPr marL="0" indent="0">
              <a:spcBef>
                <a:spcPts val="0"/>
              </a:spcBef>
              <a:buNone/>
            </a:pPr>
            <a:endParaRPr lang="es-US" sz="800" b="1" dirty="0">
              <a:solidFill>
                <a:schemeClr val="accent1"/>
              </a:solidFill>
            </a:endParaRPr>
          </a:p>
          <a:p>
            <a:pPr marL="0" indent="0">
              <a:spcBef>
                <a:spcPts val="0"/>
              </a:spcBef>
              <a:buNone/>
            </a:pPr>
            <a:r>
              <a:rPr lang="es-US" b="1" dirty="0">
                <a:solidFill>
                  <a:schemeClr val="accent1"/>
                </a:solidFill>
              </a:rPr>
              <a:t>Recomendación 9.9.12</a:t>
            </a:r>
            <a:br>
              <a:rPr lang="es-US" dirty="0"/>
            </a:br>
            <a:r>
              <a:rPr lang="es-US" dirty="0"/>
              <a:t>Dada la escasez de datos publicados sobre pacientes con hemofilia e infarto al miocardio con elevación ST para quienes la intervención percutánea precoz no está disponible, la FMH recomienda una cuidadosa evaluación del riesgo hemorrágico y la gravedad de la cardiopatía del paciente.</a:t>
            </a:r>
          </a:p>
        </p:txBody>
      </p:sp>
      <p:sp>
        <p:nvSpPr>
          <p:cNvPr id="8" name="Text Placeholder 7">
            <a:extLst>
              <a:ext uri="{FF2B5EF4-FFF2-40B4-BE49-F238E27FC236}">
                <a16:creationId xmlns:a16="http://schemas.microsoft.com/office/drawing/2014/main" id="{95367D5A-3B3E-499B-A3AA-55884EE87BE9}"/>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4299877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4649-0F5A-40C3-84A5-1468AF32514A}"/>
              </a:ext>
            </a:extLst>
          </p:cNvPr>
          <p:cNvSpPr>
            <a:spLocks noGrp="1"/>
          </p:cNvSpPr>
          <p:nvPr>
            <p:ph type="title"/>
          </p:nvPr>
        </p:nvSpPr>
        <p:spPr>
          <a:xfrm>
            <a:off x="838199" y="225425"/>
            <a:ext cx="10515599" cy="1090079"/>
          </a:xfrm>
        </p:spPr>
        <p:txBody>
          <a:bodyPr>
            <a:normAutofit/>
          </a:bodyPr>
          <a:lstStyle/>
          <a:p>
            <a:r>
              <a:rPr lang="es-US" b="1" dirty="0"/>
              <a:t>Comorbilidades</a:t>
            </a:r>
            <a:br>
              <a:rPr lang="es-US" dirty="0"/>
            </a:br>
            <a:r>
              <a:rPr lang="es-US" dirty="0"/>
              <a:t>Hipercolesterolemia</a:t>
            </a:r>
          </a:p>
        </p:txBody>
      </p:sp>
      <p:sp>
        <p:nvSpPr>
          <p:cNvPr id="3" name="Content Placeholder 2">
            <a:extLst>
              <a:ext uri="{FF2B5EF4-FFF2-40B4-BE49-F238E27FC236}">
                <a16:creationId xmlns:a16="http://schemas.microsoft.com/office/drawing/2014/main" id="{58DFBBA8-E088-47C4-A453-104E8BECBF1B}"/>
              </a:ext>
            </a:extLst>
          </p:cNvPr>
          <p:cNvSpPr>
            <a:spLocks noGrp="1"/>
          </p:cNvSpPr>
          <p:nvPr>
            <p:ph idx="1"/>
          </p:nvPr>
        </p:nvSpPr>
        <p:spPr>
          <a:xfrm>
            <a:off x="1162050" y="1562100"/>
            <a:ext cx="9172575" cy="4614863"/>
          </a:xfrm>
        </p:spPr>
        <p:txBody>
          <a:bodyPr>
            <a:normAutofit/>
          </a:bodyPr>
          <a:lstStyle/>
          <a:p>
            <a:r>
              <a:rPr lang="es-US" dirty="0"/>
              <a:t>Se ha reportado que las concentraciones medias de colesterol en pacientes con  hemofilia son menores que en la población general.</a:t>
            </a:r>
          </a:p>
          <a:p>
            <a:r>
              <a:rPr lang="es-US" dirty="0"/>
              <a:t>Si los niveles de colesterol fueran elevados, su tratamiento está indicado.</a:t>
            </a:r>
          </a:p>
          <a:p>
            <a:endParaRPr lang="es-US" dirty="0"/>
          </a:p>
          <a:p>
            <a:pPr marL="0" indent="0">
              <a:buNone/>
            </a:pPr>
            <a:r>
              <a:rPr lang="es-US" b="1" dirty="0">
                <a:solidFill>
                  <a:schemeClr val="accent1"/>
                </a:solidFill>
              </a:rPr>
              <a:t>Recomendación 9.9.14</a:t>
            </a:r>
            <a:br>
              <a:rPr lang="es-US" dirty="0"/>
            </a:br>
            <a:r>
              <a:rPr lang="es-US" dirty="0"/>
              <a:t>En pacientes con hemofilia, el manejo de la hipercolesterolemia debería ser el </a:t>
            </a:r>
            <a:r>
              <a:rPr lang="es-US" b="1" dirty="0"/>
              <a:t>mismo que el que se aplica a la población general.</a:t>
            </a:r>
          </a:p>
          <a:p>
            <a:endParaRPr lang="en-CA" noProof="0" dirty="0"/>
          </a:p>
        </p:txBody>
      </p:sp>
    </p:spTree>
    <p:extLst>
      <p:ext uri="{BB962C8B-B14F-4D97-AF65-F5344CB8AC3E}">
        <p14:creationId xmlns:p14="http://schemas.microsoft.com/office/powerpoint/2010/main" val="3689938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4649-0F5A-40C3-84A5-1468AF32514A}"/>
              </a:ext>
            </a:extLst>
          </p:cNvPr>
          <p:cNvSpPr>
            <a:spLocks noGrp="1"/>
          </p:cNvSpPr>
          <p:nvPr>
            <p:ph type="title"/>
          </p:nvPr>
        </p:nvSpPr>
        <p:spPr>
          <a:xfrm>
            <a:off x="838199" y="225425"/>
            <a:ext cx="11039476" cy="1090079"/>
          </a:xfrm>
        </p:spPr>
        <p:txBody>
          <a:bodyPr>
            <a:normAutofit fontScale="90000"/>
          </a:bodyPr>
          <a:lstStyle/>
          <a:p>
            <a:r>
              <a:rPr lang="es-US" b="1" dirty="0"/>
              <a:t>Comorbilidades</a:t>
            </a:r>
            <a:br>
              <a:rPr lang="es-US" dirty="0"/>
            </a:br>
            <a:r>
              <a:rPr lang="es-US" sz="3200" dirty="0"/>
              <a:t>Problemas psicosociales relacionados con el envejecimiento</a:t>
            </a:r>
          </a:p>
        </p:txBody>
      </p:sp>
      <p:sp>
        <p:nvSpPr>
          <p:cNvPr id="3" name="Content Placeholder 2">
            <a:extLst>
              <a:ext uri="{FF2B5EF4-FFF2-40B4-BE49-F238E27FC236}">
                <a16:creationId xmlns:a16="http://schemas.microsoft.com/office/drawing/2014/main" id="{58DFBBA8-E088-47C4-A453-104E8BECBF1B}"/>
              </a:ext>
            </a:extLst>
          </p:cNvPr>
          <p:cNvSpPr>
            <a:spLocks noGrp="1"/>
          </p:cNvSpPr>
          <p:nvPr>
            <p:ph idx="1"/>
          </p:nvPr>
        </p:nvSpPr>
        <p:spPr>
          <a:xfrm>
            <a:off x="1133474" y="1562100"/>
            <a:ext cx="9925051" cy="4614863"/>
          </a:xfrm>
        </p:spPr>
        <p:txBody>
          <a:bodyPr>
            <a:normAutofit/>
          </a:bodyPr>
          <a:lstStyle/>
          <a:p>
            <a:r>
              <a:rPr lang="es-US" dirty="0"/>
              <a:t>En el caso de pacientes con hemofilia de mayor edad, la dolorosa e incapacitante artropatía podría afectar su calidad de vida y dar lugar a una pérdida de su independencia.</a:t>
            </a:r>
          </a:p>
          <a:p>
            <a:r>
              <a:rPr lang="es-US" dirty="0"/>
              <a:t>Profesionales de trabajo social, enfermería, medicina o psicología deberían proporcionar apoyo psicosocial activo.</a:t>
            </a:r>
          </a:p>
          <a:p>
            <a:pPr marL="0" indent="0">
              <a:buNone/>
            </a:pPr>
            <a:endParaRPr lang="es-US" dirty="0"/>
          </a:p>
          <a:p>
            <a:pPr marL="0" indent="0">
              <a:buNone/>
            </a:pPr>
            <a:r>
              <a:rPr lang="es-US" b="1" dirty="0">
                <a:solidFill>
                  <a:schemeClr val="accent1"/>
                </a:solidFill>
              </a:rPr>
              <a:t>Recomendación 9.9.15</a:t>
            </a:r>
            <a:br>
              <a:rPr lang="es-US" b="1" dirty="0">
                <a:solidFill>
                  <a:schemeClr val="accent1"/>
                </a:solidFill>
              </a:rPr>
            </a:br>
            <a:r>
              <a:rPr lang="es-US" dirty="0"/>
              <a:t>A medida que los </a:t>
            </a:r>
            <a:r>
              <a:rPr lang="es-US" b="1" dirty="0"/>
              <a:t>adultos con hemofilia </a:t>
            </a:r>
            <a:r>
              <a:rPr lang="es-US" dirty="0"/>
              <a:t>experimentan múltiples cambios sociales y personales con el envejecimiento, la FMH recomienda </a:t>
            </a:r>
            <a:r>
              <a:rPr lang="es-US" b="1" dirty="0"/>
              <a:t>valoraciones psicosociales activas y apoyo </a:t>
            </a:r>
            <a:r>
              <a:rPr lang="es-US" dirty="0"/>
              <a:t>para sus necesidades cambiantes.</a:t>
            </a:r>
          </a:p>
          <a:p>
            <a:endParaRPr lang="en-CA" noProof="0" dirty="0"/>
          </a:p>
        </p:txBody>
      </p:sp>
      <p:sp>
        <p:nvSpPr>
          <p:cNvPr id="4" name="Text Placeholder 3">
            <a:extLst>
              <a:ext uri="{FF2B5EF4-FFF2-40B4-BE49-F238E27FC236}">
                <a16:creationId xmlns:a16="http://schemas.microsoft.com/office/drawing/2014/main" id="{06AAE0C5-887B-4CE5-BECB-A9E0748A9829}"/>
              </a:ext>
            </a:extLst>
          </p:cNvPr>
          <p:cNvSpPr>
            <a:spLocks noGrp="1"/>
          </p:cNvSpPr>
          <p:nvPr>
            <p:ph type="body" sz="quarter" idx="13"/>
          </p:nvPr>
        </p:nvSpPr>
        <p:spPr>
          <a:xfrm>
            <a:off x="838201" y="6356351"/>
            <a:ext cx="9925050" cy="365125"/>
          </a:xfrm>
        </p:spPr>
        <p:txBody>
          <a:bodyPr/>
          <a:lstStyle/>
          <a:p>
            <a:endParaRPr lang="en-CA" noProof="0" dirty="0"/>
          </a:p>
        </p:txBody>
      </p:sp>
    </p:spTree>
    <p:extLst>
      <p:ext uri="{BB962C8B-B14F-4D97-AF65-F5344CB8AC3E}">
        <p14:creationId xmlns:p14="http://schemas.microsoft.com/office/powerpoint/2010/main" val="463850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69097-9BFF-4FC7-B08F-A4E290DB96F9}"/>
              </a:ext>
            </a:extLst>
          </p:cNvPr>
          <p:cNvSpPr>
            <a:spLocks noGrp="1"/>
          </p:cNvSpPr>
          <p:nvPr>
            <p:ph type="title"/>
          </p:nvPr>
        </p:nvSpPr>
        <p:spPr>
          <a:xfrm>
            <a:off x="838199" y="225425"/>
            <a:ext cx="10515599" cy="1090079"/>
          </a:xfrm>
        </p:spPr>
        <p:txBody>
          <a:bodyPr>
            <a:normAutofit/>
          </a:bodyPr>
          <a:lstStyle/>
          <a:p>
            <a:r>
              <a:rPr lang="es-US" dirty="0"/>
              <a:t>Conclusiones</a:t>
            </a:r>
          </a:p>
        </p:txBody>
      </p:sp>
      <p:sp>
        <p:nvSpPr>
          <p:cNvPr id="3" name="Content Placeholder 2">
            <a:extLst>
              <a:ext uri="{FF2B5EF4-FFF2-40B4-BE49-F238E27FC236}">
                <a16:creationId xmlns:a16="http://schemas.microsoft.com/office/drawing/2014/main" id="{B00AE050-602F-4AF5-8B05-5774CC5C80B9}"/>
              </a:ext>
            </a:extLst>
          </p:cNvPr>
          <p:cNvSpPr>
            <a:spLocks noGrp="1"/>
          </p:cNvSpPr>
          <p:nvPr>
            <p:ph idx="1"/>
          </p:nvPr>
        </p:nvSpPr>
        <p:spPr>
          <a:xfrm>
            <a:off x="838200" y="1562100"/>
            <a:ext cx="10344150" cy="3990975"/>
          </a:xfrm>
        </p:spPr>
        <p:txBody>
          <a:bodyPr>
            <a:noAutofit/>
          </a:bodyPr>
          <a:lstStyle/>
          <a:p>
            <a:r>
              <a:rPr lang="es-US" dirty="0"/>
              <a:t>Es necesaria mayor investigación para una mejor comprensión de la seguridad de la terapia antitrombótica en pacientes con hemofilia A, complicada por inhibidores del FVIII, quienes reciben tratamiento con emicizumab.</a:t>
            </a:r>
          </a:p>
          <a:p>
            <a:r>
              <a:rPr lang="es-US" dirty="0"/>
              <a:t>Actualmente no existe un consenso basado en pruebas científicas sobre cómo manejar el TEV en pacientes con hemofilia.</a:t>
            </a:r>
          </a:p>
          <a:p>
            <a:r>
              <a:rPr lang="es-US" dirty="0"/>
              <a:t>Se conoce poco sobre la prevalencia de diabetes mellitus en personas con hemofilia.</a:t>
            </a:r>
          </a:p>
          <a:p>
            <a:r>
              <a:rPr lang="es-US" dirty="0"/>
              <a:t>Si bien la profilaxis secundaria reduce la incidencia de hemorragias, su eficacia para mejorar la función ortopédica no se ha establecido claramente. </a:t>
            </a:r>
          </a:p>
          <a:p>
            <a:r>
              <a:rPr lang="es-US" dirty="0"/>
              <a:t>Las causas del incremento en la prevalencia de hipertensión en PCH no están claras.</a:t>
            </a:r>
          </a:p>
        </p:txBody>
      </p:sp>
      <p:sp>
        <p:nvSpPr>
          <p:cNvPr id="7" name="Text Placeholder 6">
            <a:extLst>
              <a:ext uri="{FF2B5EF4-FFF2-40B4-BE49-F238E27FC236}">
                <a16:creationId xmlns:a16="http://schemas.microsoft.com/office/drawing/2014/main" id="{0E38A93F-5C7D-4727-B913-9BC1B1079C69}"/>
              </a:ext>
            </a:extLst>
          </p:cNvPr>
          <p:cNvSpPr>
            <a:spLocks noGrp="1"/>
          </p:cNvSpPr>
          <p:nvPr>
            <p:ph type="body" sz="quarter" idx="13"/>
          </p:nvPr>
        </p:nvSpPr>
        <p:spPr>
          <a:xfrm>
            <a:off x="838201" y="6356351"/>
            <a:ext cx="9925050" cy="365125"/>
          </a:xfrm>
        </p:spPr>
        <p:txBody>
          <a:bodyPr/>
          <a:lstStyle/>
          <a:p>
            <a:r>
              <a:rPr lang="es-US" dirty="0"/>
              <a:t>PCH, personas con hemofilia; TEV, tromboembolismo venoso</a:t>
            </a:r>
          </a:p>
        </p:txBody>
      </p:sp>
    </p:spTree>
    <p:extLst>
      <p:ext uri="{BB962C8B-B14F-4D97-AF65-F5344CB8AC3E}">
        <p14:creationId xmlns:p14="http://schemas.microsoft.com/office/powerpoint/2010/main" val="2983785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348878"/>
            <a:ext cx="10515599" cy="1090079"/>
          </a:xfrm>
        </p:spPr>
        <p:txBody>
          <a:bodyPr>
            <a:normAutofit/>
          </a:bodyPr>
          <a:lstStyle/>
          <a:p>
            <a:pPr algn="ctr"/>
            <a:r>
              <a:rPr lang="es-US" sz="3200" dirty="0"/>
              <a:t>Agradecemos el apoyo de </a:t>
            </a:r>
            <a:r>
              <a:rPr lang="es-US" sz="3200" b="1" dirty="0"/>
              <a:t>Hemophilia Alliance para la preparación de esta presentación.</a:t>
            </a:r>
            <a:endParaRPr lang="en-CA" b="1" noProof="0" dirty="0"/>
          </a:p>
        </p:txBody>
      </p:sp>
      <p:sp>
        <p:nvSpPr>
          <p:cNvPr id="4" name="Text Placeholder 3">
            <a:extLst>
              <a:ext uri="{FF2B5EF4-FFF2-40B4-BE49-F238E27FC236}">
                <a16:creationId xmlns:a16="http://schemas.microsoft.com/office/drawing/2014/main" id="{D740792E-5A34-4315-AAC0-90F1A54CCCC4}"/>
              </a:ext>
            </a:extLst>
          </p:cNvPr>
          <p:cNvSpPr>
            <a:spLocks noGrp="1"/>
          </p:cNvSpPr>
          <p:nvPr>
            <p:ph type="body" sz="quarter" idx="13"/>
          </p:nvPr>
        </p:nvSpPr>
        <p:spPr/>
        <p:txBody>
          <a:bodyPr/>
          <a:lstStyle/>
          <a:p>
            <a:endParaRPr lang="en-CA" dirty="0"/>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396427"/>
            <a:ext cx="3449638" cy="2012950"/>
          </a:xfrm>
        </p:spPr>
      </p:pic>
    </p:spTree>
    <p:extLst>
      <p:ext uri="{BB962C8B-B14F-4D97-AF65-F5344CB8AC3E}">
        <p14:creationId xmlns:p14="http://schemas.microsoft.com/office/powerpoint/2010/main" val="190639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lstStyle/>
          <a:p>
            <a:r>
              <a:rPr lang="es-US" dirty="0"/>
              <a:t>Autores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384300"/>
            <a:ext cx="10515600" cy="4927600"/>
          </a:xfrm>
        </p:spPr>
        <p:txBody>
          <a:bodyPr>
            <a:normAutofit/>
          </a:bodyPr>
          <a:lstStyle/>
          <a:p>
            <a:pPr>
              <a:lnSpc>
                <a:spcPct val="120000"/>
              </a:lnSpc>
              <a:spcBef>
                <a:spcPts val="600"/>
              </a:spcBef>
            </a:pPr>
            <a:r>
              <a:rPr lang="en-CA" b="1" noProof="0" dirty="0"/>
              <a:t>Jerzy Windyga</a:t>
            </a:r>
          </a:p>
          <a:p>
            <a:pPr>
              <a:lnSpc>
                <a:spcPct val="120000"/>
              </a:lnSpc>
              <a:spcBef>
                <a:spcPts val="600"/>
              </a:spcBef>
            </a:pPr>
            <a:r>
              <a:rPr lang="en-CA" b="1" noProof="0" dirty="0"/>
              <a:t>Gerard Dolan</a:t>
            </a:r>
          </a:p>
          <a:p>
            <a:pPr>
              <a:lnSpc>
                <a:spcPct val="120000"/>
              </a:lnSpc>
              <a:spcBef>
                <a:spcPts val="600"/>
              </a:spcBef>
            </a:pPr>
            <a:r>
              <a:rPr lang="en-CA" b="1" noProof="0" dirty="0"/>
              <a:t>Kate Khair</a:t>
            </a:r>
          </a:p>
          <a:p>
            <a:pPr>
              <a:lnSpc>
                <a:spcPct val="120000"/>
              </a:lnSpc>
              <a:spcBef>
                <a:spcPts val="600"/>
              </a:spcBef>
            </a:pPr>
            <a:r>
              <a:rPr lang="en-CA" b="1" noProof="0" dirty="0"/>
              <a:t>Johnny Mahlangu</a:t>
            </a:r>
          </a:p>
          <a:p>
            <a:pPr>
              <a:lnSpc>
                <a:spcPct val="120000"/>
              </a:lnSpc>
              <a:spcBef>
                <a:spcPts val="600"/>
              </a:spcBef>
            </a:pPr>
            <a:r>
              <a:rPr lang="en-CA" b="1" noProof="0" dirty="0"/>
              <a:t>Richa Mohan</a:t>
            </a:r>
          </a:p>
          <a:p>
            <a:pPr>
              <a:lnSpc>
                <a:spcPct val="120000"/>
              </a:lnSpc>
              <a:spcBef>
                <a:spcPts val="600"/>
              </a:spcBef>
            </a:pPr>
            <a:r>
              <a:rPr lang="en-CA" b="1" noProof="0" dirty="0"/>
              <a:t>Margaret V. Ragni</a:t>
            </a:r>
          </a:p>
          <a:p>
            <a:pPr>
              <a:lnSpc>
                <a:spcPct val="120000"/>
              </a:lnSpc>
              <a:spcBef>
                <a:spcPts val="600"/>
              </a:spcBef>
            </a:pPr>
            <a:r>
              <a:rPr lang="en-CA" b="1" noProof="0" dirty="0"/>
              <a:t>Abdelaziz Al Sharif (PCH)</a:t>
            </a:r>
          </a:p>
          <a:p>
            <a:pPr>
              <a:lnSpc>
                <a:spcPct val="120000"/>
              </a:lnSpc>
              <a:spcBef>
                <a:spcPts val="600"/>
              </a:spcBef>
            </a:pPr>
            <a:r>
              <a:rPr lang="en-CA" b="1" noProof="0" dirty="0"/>
              <a:t>Lisa Bagley (PPCH)</a:t>
            </a:r>
          </a:p>
          <a:p>
            <a:pPr>
              <a:lnSpc>
                <a:spcPct val="120000"/>
              </a:lnSpc>
              <a:spcBef>
                <a:spcPts val="600"/>
              </a:spcBef>
            </a:pPr>
            <a:r>
              <a:rPr lang="en-CA" b="1" noProof="0" dirty="0"/>
              <a:t>R. Sathyanarayanan (PCH)</a:t>
            </a:r>
          </a:p>
          <a:p>
            <a:pPr>
              <a:lnSpc>
                <a:spcPct val="120000"/>
              </a:lnSpc>
              <a:spcBef>
                <a:spcPts val="600"/>
              </a:spcBef>
            </a:pPr>
            <a:r>
              <a:rPr lang="en-CA" b="1" noProof="0" dirty="0"/>
              <a:t>Glenn F. Pierce</a:t>
            </a:r>
          </a:p>
          <a:p>
            <a:pPr>
              <a:lnSpc>
                <a:spcPct val="120000"/>
              </a:lnSpc>
              <a:spcBef>
                <a:spcPts val="600"/>
              </a:spcBef>
            </a:pPr>
            <a:r>
              <a:rPr lang="en-CA" b="1" noProof="0" dirty="0"/>
              <a:t>Alok Srivastava</a:t>
            </a:r>
          </a:p>
        </p:txBody>
      </p:sp>
      <p:sp>
        <p:nvSpPr>
          <p:cNvPr id="8" name="Text Placeholder 7">
            <a:extLst>
              <a:ext uri="{FF2B5EF4-FFF2-40B4-BE49-F238E27FC236}">
                <a16:creationId xmlns:a16="http://schemas.microsoft.com/office/drawing/2014/main" id="{BF7DFD8D-CDF3-4308-8084-84DC7E1831F1}"/>
              </a:ext>
            </a:extLst>
          </p:cNvPr>
          <p:cNvSpPr>
            <a:spLocks noGrp="1"/>
          </p:cNvSpPr>
          <p:nvPr>
            <p:ph type="body" sz="quarter" idx="13"/>
          </p:nvPr>
        </p:nvSpPr>
        <p:spPr/>
        <p:txBody>
          <a:bodyPr/>
          <a:lstStyle/>
          <a:p>
            <a:r>
              <a:rPr lang="es-US" dirty="0"/>
              <a:t>PCH, persona con hemofilia; PPCH, padre/madre de persona con hemofilia</a:t>
            </a:r>
          </a:p>
        </p:txBody>
      </p:sp>
      <p:pic>
        <p:nvPicPr>
          <p:cNvPr id="5" name="Picture 4">
            <a:extLst>
              <a:ext uri="{FF2B5EF4-FFF2-40B4-BE49-F238E27FC236}">
                <a16:creationId xmlns:a16="http://schemas.microsoft.com/office/drawing/2014/main" id="{734B2627-03B1-46C4-AB69-114CADBD6EAC}"/>
              </a:ext>
            </a:extLst>
          </p:cNvPr>
          <p:cNvPicPr>
            <a:picLocks noChangeAspect="1"/>
          </p:cNvPicPr>
          <p:nvPr/>
        </p:nvPicPr>
        <p:blipFill>
          <a:blip r:embed="rId2"/>
          <a:srcRect/>
          <a:stretch/>
        </p:blipFill>
        <p:spPr>
          <a:xfrm>
            <a:off x="4620912" y="1701626"/>
            <a:ext cx="7298314" cy="3622125"/>
          </a:xfrm>
          <a:prstGeom prst="rect">
            <a:avLst/>
          </a:prstGeom>
        </p:spPr>
      </p:pic>
    </p:spTree>
    <p:extLst>
      <p:ext uri="{BB962C8B-B14F-4D97-AF65-F5344CB8AC3E}">
        <p14:creationId xmlns:p14="http://schemas.microsoft.com/office/powerpoint/2010/main" val="412738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0A7FB8-E25B-4CD2-B4EB-D2F9067EDD9B}"/>
              </a:ext>
            </a:extLst>
          </p:cNvPr>
          <p:cNvSpPr>
            <a:spLocks noGrp="1"/>
          </p:cNvSpPr>
          <p:nvPr>
            <p:ph type="title"/>
          </p:nvPr>
        </p:nvSpPr>
        <p:spPr/>
        <p:txBody>
          <a:bodyPr/>
          <a:lstStyle/>
          <a:p>
            <a:r>
              <a:rPr lang="es-US" b="1" dirty="0"/>
              <a:t>Introducción </a:t>
            </a:r>
          </a:p>
        </p:txBody>
      </p:sp>
      <p:sp>
        <p:nvSpPr>
          <p:cNvPr id="3" name="Symbol zastępczy zawartości 2">
            <a:extLst>
              <a:ext uri="{FF2B5EF4-FFF2-40B4-BE49-F238E27FC236}">
                <a16:creationId xmlns:a16="http://schemas.microsoft.com/office/drawing/2014/main" id="{B791B30E-1ADA-4D6E-902F-155024CD711B}"/>
              </a:ext>
            </a:extLst>
          </p:cNvPr>
          <p:cNvSpPr>
            <a:spLocks noGrp="1"/>
          </p:cNvSpPr>
          <p:nvPr>
            <p:ph idx="1"/>
          </p:nvPr>
        </p:nvSpPr>
        <p:spPr/>
        <p:txBody>
          <a:bodyPr>
            <a:noAutofit/>
          </a:bodyPr>
          <a:lstStyle/>
          <a:p>
            <a:pPr algn="l"/>
            <a:r>
              <a:rPr lang="es-US" b="1" dirty="0"/>
              <a:t>Portadoras</a:t>
            </a:r>
            <a:r>
              <a:rPr lang="es-US" b="0" i="0" u="none" strike="noStrike" baseline="0" dirty="0"/>
              <a:t> </a:t>
            </a:r>
            <a:r>
              <a:rPr lang="es-US" b="0" i="0" u="none" strike="noStrike" baseline="0" dirty="0">
                <a:solidFill>
                  <a:srgbClr val="008BB0"/>
                </a:solidFill>
              </a:rPr>
              <a:t>[9 recomendaciones]</a:t>
            </a:r>
          </a:p>
          <a:p>
            <a:r>
              <a:rPr lang="es-US" dirty="0"/>
              <a:t>Circuncisión </a:t>
            </a:r>
            <a:r>
              <a:rPr lang="es-US" dirty="0">
                <a:solidFill>
                  <a:srgbClr val="008BB0"/>
                </a:solidFill>
              </a:rPr>
              <a:t>[9 recomendaciones]</a:t>
            </a:r>
          </a:p>
          <a:p>
            <a:r>
              <a:rPr lang="es-US" dirty="0"/>
              <a:t>Vacunación </a:t>
            </a:r>
            <a:r>
              <a:rPr lang="es-US" dirty="0">
                <a:solidFill>
                  <a:srgbClr val="008BB0"/>
                </a:solidFill>
              </a:rPr>
              <a:t>[3 recomendaciones]</a:t>
            </a:r>
          </a:p>
          <a:p>
            <a:r>
              <a:rPr lang="es-US" b="1" dirty="0"/>
              <a:t>Sexualidad</a:t>
            </a:r>
            <a:r>
              <a:rPr lang="es-US" dirty="0"/>
              <a:t> </a:t>
            </a:r>
            <a:r>
              <a:rPr lang="es-US" dirty="0">
                <a:solidFill>
                  <a:srgbClr val="008BB0"/>
                </a:solidFill>
              </a:rPr>
              <a:t>[2 recomendaciones]</a:t>
            </a:r>
          </a:p>
          <a:p>
            <a:r>
              <a:rPr lang="es-US" b="1" dirty="0"/>
              <a:t>Cirugía y procedimientos invasivos </a:t>
            </a:r>
            <a:r>
              <a:rPr lang="es-US" dirty="0">
                <a:solidFill>
                  <a:srgbClr val="008BB0"/>
                </a:solidFill>
              </a:rPr>
              <a:t>[12 recomendaciones]</a:t>
            </a:r>
          </a:p>
          <a:p>
            <a:r>
              <a:rPr lang="es-US" b="1" dirty="0"/>
              <a:t>Problemas psicosociales </a:t>
            </a:r>
            <a:r>
              <a:rPr lang="es-US" dirty="0">
                <a:solidFill>
                  <a:srgbClr val="008BB0"/>
                </a:solidFill>
              </a:rPr>
              <a:t>[3 recomendaciones]</a:t>
            </a:r>
          </a:p>
          <a:p>
            <a:r>
              <a:rPr lang="es-US" b="1" dirty="0"/>
              <a:t>Comorbilidades</a:t>
            </a:r>
            <a:r>
              <a:rPr lang="es-US" dirty="0"/>
              <a:t> </a:t>
            </a:r>
            <a:r>
              <a:rPr lang="es-US" dirty="0">
                <a:solidFill>
                  <a:srgbClr val="008BB0"/>
                </a:solidFill>
              </a:rPr>
              <a:t>[20 recomendaciones]</a:t>
            </a:r>
          </a:p>
          <a:p>
            <a:r>
              <a:rPr lang="es-US" b="1" dirty="0"/>
              <a:t>Problemas médicos relacionados con el envejecimiento </a:t>
            </a:r>
            <a:r>
              <a:rPr lang="es-US" dirty="0">
                <a:solidFill>
                  <a:srgbClr val="008BB0"/>
                </a:solidFill>
              </a:rPr>
              <a:t>[15 recomendaciones]</a:t>
            </a:r>
          </a:p>
          <a:p>
            <a:pPr algn="l"/>
            <a:endParaRPr lang="en-CA" noProof="0" dirty="0"/>
          </a:p>
        </p:txBody>
      </p:sp>
      <p:sp>
        <p:nvSpPr>
          <p:cNvPr id="4" name="Text Placeholder 3">
            <a:extLst>
              <a:ext uri="{FF2B5EF4-FFF2-40B4-BE49-F238E27FC236}">
                <a16:creationId xmlns:a16="http://schemas.microsoft.com/office/drawing/2014/main" id="{BC1BBD5A-630E-45F4-B2DC-4DD736CEF098}"/>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00735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s-US" b="1" dirty="0"/>
              <a:t>Portadoras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a:xfrm>
            <a:off x="838200" y="1562100"/>
            <a:ext cx="10515600" cy="4010025"/>
          </a:xfrm>
        </p:spPr>
        <p:txBody>
          <a:bodyPr>
            <a:normAutofit/>
          </a:bodyPr>
          <a:lstStyle/>
          <a:p>
            <a:pPr algn="l">
              <a:spcAft>
                <a:spcPts val="600"/>
              </a:spcAft>
            </a:pPr>
            <a:r>
              <a:rPr lang="es-US" dirty="0"/>
              <a:t>Las formas más graves de la hemofilia generalmente afectan a los varones;</a:t>
            </a:r>
            <a:r>
              <a:rPr lang="es-US" b="0" i="0" u="none" strike="noStrike" baseline="0" dirty="0"/>
              <a:t> a las mujeres se les ha designado como </a:t>
            </a:r>
            <a:r>
              <a:rPr lang="es-US" dirty="0"/>
              <a:t>“portadoras” y a menudo no presentan síntomas.</a:t>
            </a:r>
            <a:endParaRPr lang="es-US" b="0" i="0" u="none" strike="noStrike" baseline="0" dirty="0"/>
          </a:p>
          <a:p>
            <a:pPr algn="l">
              <a:spcAft>
                <a:spcPts val="600"/>
              </a:spcAft>
            </a:pPr>
            <a:r>
              <a:rPr lang="es-US" dirty="0"/>
              <a:t>Un porcentaje de portadoras presenta baja actividad de </a:t>
            </a:r>
            <a:r>
              <a:rPr lang="es-US" b="0" i="0" u="none" strike="noStrike" baseline="0" dirty="0"/>
              <a:t>FVIII o FIX, lo que puede </a:t>
            </a:r>
            <a:r>
              <a:rPr lang="es-US" dirty="0"/>
              <a:t>dar lugar a hemofilia leve, moderada o incluso grave.</a:t>
            </a:r>
            <a:endParaRPr lang="es-US" b="0" i="0" u="none" strike="noStrike" baseline="0" dirty="0"/>
          </a:p>
          <a:p>
            <a:pPr algn="l">
              <a:spcAft>
                <a:spcPts val="600"/>
              </a:spcAft>
            </a:pPr>
            <a:r>
              <a:rPr lang="es-US" dirty="0"/>
              <a:t>Las mujeres sintomáticas deberían recibir un diagnóstico de hemofilia.</a:t>
            </a:r>
            <a:r>
              <a:rPr lang="es-US" b="0" i="0" u="none" strike="noStrike" baseline="0" dirty="0"/>
              <a:t> </a:t>
            </a:r>
          </a:p>
          <a:p>
            <a:pPr algn="l">
              <a:spcAft>
                <a:spcPts val="600"/>
              </a:spcAft>
            </a:pPr>
            <a:r>
              <a:rPr lang="es-US" dirty="0"/>
              <a:t>Las p</a:t>
            </a:r>
            <a:r>
              <a:rPr lang="es-US" b="0" i="0" u="none" strike="noStrike" baseline="0" dirty="0"/>
              <a:t>ortadoras que presentan una mayor tendencia hemorrágica que la que se pronosticaría dado su nivel de factor, como en el caso de los varones, podrían tener un segundo defecto de la coagulación, como una variante genética del FVW o un trastorno plaquetario congénito.</a:t>
            </a:r>
            <a:endParaRPr lang="es-US" dirty="0"/>
          </a:p>
        </p:txBody>
      </p:sp>
      <p:sp>
        <p:nvSpPr>
          <p:cNvPr id="4" name="Text Placeholder 3">
            <a:extLst>
              <a:ext uri="{FF2B5EF4-FFF2-40B4-BE49-F238E27FC236}">
                <a16:creationId xmlns:a16="http://schemas.microsoft.com/office/drawing/2014/main" id="{09EB9A0F-F8D6-40D8-8195-94EE46D069E0}"/>
              </a:ext>
            </a:extLst>
          </p:cNvPr>
          <p:cNvSpPr>
            <a:spLocks noGrp="1"/>
          </p:cNvSpPr>
          <p:nvPr>
            <p:ph type="body" sz="quarter" idx="13"/>
          </p:nvPr>
        </p:nvSpPr>
        <p:spPr/>
        <p:txBody>
          <a:bodyPr/>
          <a:lstStyle/>
          <a:p>
            <a:r>
              <a:rPr lang="en-CA" noProof="0" dirty="0"/>
              <a:t>FVW, </a:t>
            </a:r>
            <a:r>
              <a:rPr lang="en-CA" sz="900" b="0" i="0" u="none" strike="noStrike" baseline="0" noProof="0" dirty="0"/>
              <a:t>factor Von Willebrand</a:t>
            </a:r>
            <a:endParaRPr lang="en-CA" noProof="0" dirty="0"/>
          </a:p>
        </p:txBody>
      </p:sp>
    </p:spTree>
    <p:extLst>
      <p:ext uri="{BB962C8B-B14F-4D97-AF65-F5344CB8AC3E}">
        <p14:creationId xmlns:p14="http://schemas.microsoft.com/office/powerpoint/2010/main" val="1019625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6111-8868-4A6B-BC76-36D67A87362C}"/>
              </a:ext>
            </a:extLst>
          </p:cNvPr>
          <p:cNvSpPr>
            <a:spLocks noGrp="1"/>
          </p:cNvSpPr>
          <p:nvPr>
            <p:ph type="title"/>
          </p:nvPr>
        </p:nvSpPr>
        <p:spPr/>
        <p:txBody>
          <a:bodyPr/>
          <a:lstStyle/>
          <a:p>
            <a:r>
              <a:rPr lang="es-US" dirty="0"/>
              <a:t>Portadoras</a:t>
            </a:r>
          </a:p>
        </p:txBody>
      </p:sp>
      <p:sp>
        <p:nvSpPr>
          <p:cNvPr id="3" name="Content Placeholder 2">
            <a:extLst>
              <a:ext uri="{FF2B5EF4-FFF2-40B4-BE49-F238E27FC236}">
                <a16:creationId xmlns:a16="http://schemas.microsoft.com/office/drawing/2014/main" id="{441B548A-92C1-4F32-9F4C-3A8D492B6B86}"/>
              </a:ext>
            </a:extLst>
          </p:cNvPr>
          <p:cNvSpPr>
            <a:spLocks noGrp="1"/>
          </p:cNvSpPr>
          <p:nvPr>
            <p:ph idx="1"/>
          </p:nvPr>
        </p:nvSpPr>
        <p:spPr/>
        <p:txBody>
          <a:bodyPr>
            <a:normAutofit/>
          </a:bodyPr>
          <a:lstStyle/>
          <a:p>
            <a:pPr marL="0" indent="0">
              <a:buNone/>
            </a:pPr>
            <a:r>
              <a:rPr lang="es-US" b="1" i="0" u="none" strike="noStrike" baseline="0" dirty="0">
                <a:solidFill>
                  <a:srgbClr val="008BB0"/>
                </a:solidFill>
              </a:rPr>
              <a:t>Recomendación 9.2.1</a:t>
            </a:r>
            <a:br>
              <a:rPr lang="es-US" b="1" i="0" u="none" strike="noStrike" baseline="0" dirty="0">
                <a:solidFill>
                  <a:srgbClr val="008BB0"/>
                </a:solidFill>
              </a:rPr>
            </a:br>
            <a:r>
              <a:rPr lang="es-US" dirty="0">
                <a:solidFill>
                  <a:srgbClr val="000000"/>
                </a:solidFill>
              </a:rPr>
              <a:t>L</a:t>
            </a:r>
            <a:r>
              <a:rPr lang="es-US" i="0" u="none" strike="noStrike" baseline="0" dirty="0">
                <a:solidFill>
                  <a:srgbClr val="000000"/>
                </a:solidFill>
              </a:rPr>
              <a:t>as </a:t>
            </a:r>
            <a:r>
              <a:rPr lang="es-US" b="1" i="0" u="none" strike="noStrike" baseline="0" dirty="0">
                <a:solidFill>
                  <a:srgbClr val="000000"/>
                </a:solidFill>
              </a:rPr>
              <a:t>portadoras</a:t>
            </a:r>
            <a:r>
              <a:rPr lang="es-US" i="0" u="none" strike="noStrike" baseline="0" dirty="0">
                <a:solidFill>
                  <a:srgbClr val="000000"/>
                </a:solidFill>
              </a:rPr>
              <a:t> de hemofilia, independientemente de su nivel de factor, deberían </a:t>
            </a:r>
            <a:r>
              <a:rPr lang="es-US" b="1" i="0" u="none" strike="noStrike" baseline="0" dirty="0">
                <a:solidFill>
                  <a:srgbClr val="000000"/>
                </a:solidFill>
              </a:rPr>
              <a:t>registrarse </a:t>
            </a:r>
            <a:r>
              <a:rPr lang="es-US" i="0" u="none" strike="noStrike" baseline="0" dirty="0">
                <a:solidFill>
                  <a:srgbClr val="000000"/>
                </a:solidFill>
              </a:rPr>
              <a:t>en un</a:t>
            </a:r>
            <a:r>
              <a:rPr lang="es-US" b="1" i="0" u="none" strike="noStrike" baseline="0" dirty="0">
                <a:solidFill>
                  <a:srgbClr val="000000"/>
                </a:solidFill>
              </a:rPr>
              <a:t> </a:t>
            </a:r>
            <a:r>
              <a:rPr lang="es-US" b="1" dirty="0">
                <a:solidFill>
                  <a:srgbClr val="000000"/>
                </a:solidFill>
              </a:rPr>
              <a:t>centro de tratamiento de hemofilia</a:t>
            </a:r>
            <a:r>
              <a:rPr lang="es-US" b="1" i="0" u="none" strike="noStrike" baseline="0" dirty="0">
                <a:solidFill>
                  <a:srgbClr val="000000"/>
                </a:solidFill>
              </a:rPr>
              <a:t>.</a:t>
            </a:r>
          </a:p>
          <a:p>
            <a:pPr marL="0" indent="0">
              <a:buNone/>
            </a:pPr>
            <a:endParaRPr lang="es-US" b="1" dirty="0">
              <a:solidFill>
                <a:srgbClr val="008BB0"/>
              </a:solidFill>
            </a:endParaRPr>
          </a:p>
          <a:p>
            <a:pPr marL="0" indent="0">
              <a:buNone/>
            </a:pPr>
            <a:r>
              <a:rPr lang="es-US" b="1" dirty="0">
                <a:solidFill>
                  <a:srgbClr val="008BB0"/>
                </a:solidFill>
              </a:rPr>
              <a:t>Recomendación 9.2.2</a:t>
            </a:r>
            <a:br>
              <a:rPr lang="es-US" b="1" dirty="0">
                <a:solidFill>
                  <a:srgbClr val="008BB0"/>
                </a:solidFill>
              </a:rPr>
            </a:br>
            <a:r>
              <a:rPr lang="es-US" b="1" dirty="0">
                <a:solidFill>
                  <a:srgbClr val="000000"/>
                </a:solidFill>
              </a:rPr>
              <a:t>L</a:t>
            </a:r>
            <a:r>
              <a:rPr lang="es-US" b="1" i="0" u="none" strike="noStrike" baseline="0" dirty="0">
                <a:solidFill>
                  <a:srgbClr val="000000"/>
                </a:solidFill>
              </a:rPr>
              <a:t>as portadoras </a:t>
            </a:r>
            <a:r>
              <a:rPr lang="es-US" i="0" u="none" strike="noStrike" baseline="0" dirty="0">
                <a:solidFill>
                  <a:srgbClr val="000000"/>
                </a:solidFill>
              </a:rPr>
              <a:t>de hemofilia </a:t>
            </a:r>
            <a:r>
              <a:rPr lang="es-US" b="1" dirty="0">
                <a:solidFill>
                  <a:srgbClr val="000000"/>
                </a:solidFill>
              </a:rPr>
              <a:t>con niveles bajos de </a:t>
            </a:r>
            <a:r>
              <a:rPr lang="es-US" b="1" i="0" u="none" strike="noStrike" baseline="0" dirty="0">
                <a:solidFill>
                  <a:srgbClr val="000000"/>
                </a:solidFill>
              </a:rPr>
              <a:t>factor </a:t>
            </a:r>
            <a:r>
              <a:rPr lang="es-US" i="0" u="none" strike="noStrike" baseline="0" dirty="0">
                <a:solidFill>
                  <a:srgbClr val="000000"/>
                </a:solidFill>
              </a:rPr>
              <a:t>deberían recibir </a:t>
            </a:r>
            <a:r>
              <a:rPr lang="es-US" b="1" i="0" u="none" strike="noStrike" baseline="0" dirty="0">
                <a:solidFill>
                  <a:srgbClr val="000000"/>
                </a:solidFill>
              </a:rPr>
              <a:t>tratamiento</a:t>
            </a:r>
            <a:r>
              <a:rPr lang="es-US" i="0" u="none" strike="noStrike" baseline="0" dirty="0">
                <a:solidFill>
                  <a:srgbClr val="000000"/>
                </a:solidFill>
              </a:rPr>
              <a:t> y manejo </a:t>
            </a:r>
            <a:r>
              <a:rPr lang="es-US" b="1" dirty="0">
                <a:solidFill>
                  <a:srgbClr val="000000"/>
                </a:solidFill>
              </a:rPr>
              <a:t>igual al que reciben los varones con </a:t>
            </a:r>
            <a:r>
              <a:rPr lang="es-US" b="1" i="0" u="none" strike="noStrike" baseline="0" dirty="0">
                <a:solidFill>
                  <a:srgbClr val="000000"/>
                </a:solidFill>
              </a:rPr>
              <a:t>hemofilia</a:t>
            </a:r>
            <a:r>
              <a:rPr lang="es-US" i="0" u="none" strike="noStrike" baseline="0" dirty="0">
                <a:solidFill>
                  <a:srgbClr val="000000"/>
                </a:solidFill>
              </a:rPr>
              <a:t>.</a:t>
            </a:r>
            <a:endParaRPr lang="es-US" dirty="0"/>
          </a:p>
        </p:txBody>
      </p:sp>
      <p:sp>
        <p:nvSpPr>
          <p:cNvPr id="4" name="Text Placeholder 3">
            <a:extLst>
              <a:ext uri="{FF2B5EF4-FFF2-40B4-BE49-F238E27FC236}">
                <a16:creationId xmlns:a16="http://schemas.microsoft.com/office/drawing/2014/main" id="{38E20EDF-4B0F-4676-808F-80F85ED7521A}"/>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553789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0C04-5317-464F-B9C4-5946ADB8C790}"/>
              </a:ext>
            </a:extLst>
          </p:cNvPr>
          <p:cNvSpPr>
            <a:spLocks noGrp="1"/>
          </p:cNvSpPr>
          <p:nvPr>
            <p:ph type="title"/>
          </p:nvPr>
        </p:nvSpPr>
        <p:spPr/>
        <p:txBody>
          <a:bodyPr>
            <a:normAutofit/>
          </a:bodyPr>
          <a:lstStyle/>
          <a:p>
            <a:r>
              <a:rPr lang="es-US" b="1" dirty="0"/>
              <a:t>Portadoras</a:t>
            </a:r>
            <a:br>
              <a:rPr lang="es-US" b="1" dirty="0"/>
            </a:br>
            <a:r>
              <a:rPr lang="es-US" b="1" dirty="0"/>
              <a:t>Pruebas de niveles de factor en portadoras</a:t>
            </a:r>
          </a:p>
        </p:txBody>
      </p:sp>
      <p:sp>
        <p:nvSpPr>
          <p:cNvPr id="3" name="Content Placeholder 2">
            <a:extLst>
              <a:ext uri="{FF2B5EF4-FFF2-40B4-BE49-F238E27FC236}">
                <a16:creationId xmlns:a16="http://schemas.microsoft.com/office/drawing/2014/main" id="{0AE6A6BD-1422-4C7A-88E3-B4D62A8D1899}"/>
              </a:ext>
            </a:extLst>
          </p:cNvPr>
          <p:cNvSpPr>
            <a:spLocks noGrp="1"/>
          </p:cNvSpPr>
          <p:nvPr>
            <p:ph idx="1"/>
          </p:nvPr>
        </p:nvSpPr>
        <p:spPr/>
        <p:txBody>
          <a:bodyPr>
            <a:normAutofit/>
          </a:bodyPr>
          <a:lstStyle/>
          <a:p>
            <a:pPr marL="0" indent="0">
              <a:buNone/>
            </a:pPr>
            <a:r>
              <a:rPr lang="es-US" b="1" i="0" u="none" strike="noStrike" baseline="0" dirty="0"/>
              <a:t>Deberían medirse los niveles de factor de todas las parientes cercanas mujeres de una persona con hemofilia.</a:t>
            </a:r>
          </a:p>
          <a:p>
            <a:pPr marL="0" indent="0" algn="l">
              <a:buNone/>
            </a:pPr>
            <a:endParaRPr lang="es-US" b="1" dirty="0"/>
          </a:p>
          <a:p>
            <a:pPr marL="0" indent="0" algn="l">
              <a:buNone/>
            </a:pPr>
            <a:r>
              <a:rPr lang="es-US" b="1" dirty="0">
                <a:solidFill>
                  <a:srgbClr val="008BB0"/>
                </a:solidFill>
              </a:rPr>
              <a:t>Recomendación 9.2.3</a:t>
            </a:r>
            <a:br>
              <a:rPr lang="es-US" b="1" dirty="0">
                <a:solidFill>
                  <a:srgbClr val="008BB0"/>
                </a:solidFill>
              </a:rPr>
            </a:br>
            <a:r>
              <a:rPr lang="es-US" b="1" i="0" u="none" strike="noStrike" baseline="0" dirty="0"/>
              <a:t>Los niveles de FVIII/FIX </a:t>
            </a:r>
            <a:r>
              <a:rPr lang="es-US" dirty="0"/>
              <a:t>de todas las </a:t>
            </a:r>
            <a:r>
              <a:rPr lang="es-US" b="1" dirty="0"/>
              <a:t>portadoras </a:t>
            </a:r>
            <a:r>
              <a:rPr lang="es-US" dirty="0"/>
              <a:t>potenciales y obligadas </a:t>
            </a:r>
            <a:r>
              <a:rPr lang="es-US" b="1" dirty="0"/>
              <a:t>de</a:t>
            </a:r>
            <a:r>
              <a:rPr lang="es-US" dirty="0"/>
              <a:t> la </a:t>
            </a:r>
            <a:r>
              <a:rPr lang="es-US" b="1" dirty="0"/>
              <a:t>hemofilia</a:t>
            </a:r>
            <a:r>
              <a:rPr lang="es-US" i="0" u="none" strike="noStrike" baseline="0" dirty="0"/>
              <a:t> deberían medirse a fin de determinar sus niveles basales </a:t>
            </a:r>
            <a:r>
              <a:rPr lang="es-US" b="1" dirty="0"/>
              <a:t>antes de procedimientos mayores</a:t>
            </a:r>
            <a:r>
              <a:rPr lang="es-US" i="0" u="none" strike="noStrike" baseline="0" dirty="0"/>
              <a:t>, </a:t>
            </a:r>
            <a:r>
              <a:rPr lang="es-US" dirty="0"/>
              <a:t>cirugías o embarazo.</a:t>
            </a:r>
          </a:p>
        </p:txBody>
      </p:sp>
      <p:sp>
        <p:nvSpPr>
          <p:cNvPr id="4" name="Text Placeholder 3">
            <a:extLst>
              <a:ext uri="{FF2B5EF4-FFF2-40B4-BE49-F238E27FC236}">
                <a16:creationId xmlns:a16="http://schemas.microsoft.com/office/drawing/2014/main" id="{B927A870-86D0-4C64-9776-13F50E52A01C}"/>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1859241632"/>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4808</TotalTime>
  <Words>4217</Words>
  <Application>Microsoft Office PowerPoint</Application>
  <PresentationFormat>Widescreen</PresentationFormat>
  <Paragraphs>269</Paragraphs>
  <Slides>44</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WFH</vt:lpstr>
      <vt:lpstr>Guías para el tratamiento de la hemofilia, para todos</vt:lpstr>
      <vt:lpstr>Guías de la FMH para el tratamiento de la hemofilia</vt:lpstr>
      <vt:lpstr>Capítulo 9: Problemas de tratamiento específicos</vt:lpstr>
      <vt:lpstr>Divulgaciones: Jerzy Windyga</vt:lpstr>
      <vt:lpstr>Autores</vt:lpstr>
      <vt:lpstr>Introducción </vt:lpstr>
      <vt:lpstr>Portadoras</vt:lpstr>
      <vt:lpstr>Portadoras</vt:lpstr>
      <vt:lpstr>Portadoras Pruebas de niveles de factor en portadoras</vt:lpstr>
      <vt:lpstr>Portadoras Síntomas hemorrágicos</vt:lpstr>
      <vt:lpstr>Portadoras Embarazo y planificación prenatal</vt:lpstr>
      <vt:lpstr>Portadoras Parto y alumbramiento</vt:lpstr>
      <vt:lpstr>Portadoras Parto y alumbramiento</vt:lpstr>
      <vt:lpstr>Portadoras Atención posparto</vt:lpstr>
      <vt:lpstr>Portadoras Atención posparto</vt:lpstr>
      <vt:lpstr>Caso clínico: Portadora de hemofilia A</vt:lpstr>
      <vt:lpstr>Caso clínico: Portadora de hemofilia A</vt:lpstr>
      <vt:lpstr>Portadoras Pruebas a recién nacidos</vt:lpstr>
      <vt:lpstr>Portadoras Manejo de abortos espontáneos</vt:lpstr>
      <vt:lpstr>Sexualidad</vt:lpstr>
      <vt:lpstr>Sexualidad</vt:lpstr>
      <vt:lpstr>Cirugía y procedimientos invasivos</vt:lpstr>
      <vt:lpstr>Cirugía y procedimientos invasivos</vt:lpstr>
      <vt:lpstr>PowerPoint Presentation</vt:lpstr>
      <vt:lpstr>PowerPoint Presentation</vt:lpstr>
      <vt:lpstr>Cirugía y procedimientos invasivos</vt:lpstr>
      <vt:lpstr>Cirugía y procedimientos invasivos</vt:lpstr>
      <vt:lpstr>Definición de la adecuación de la hemostasia para procedimientos quirúrgicos</vt:lpstr>
      <vt:lpstr>Problemas psicosociales</vt:lpstr>
      <vt:lpstr>Problemas psicosociales</vt:lpstr>
      <vt:lpstr>Problemas psicosociales</vt:lpstr>
      <vt:lpstr>Comorbilidades Cáncer/tumores malignos</vt:lpstr>
      <vt:lpstr>Comorbilidades Fibrilación auricular</vt:lpstr>
      <vt:lpstr>Comorbilidades Trombosis/Tromboembolismo venoso</vt:lpstr>
      <vt:lpstr>Comorbilidades Síndrome metabólico</vt:lpstr>
      <vt:lpstr>Comorbilidades Diabetes mellitus</vt:lpstr>
      <vt:lpstr>Comorbilidades Enfermedad renal y osteoporosis</vt:lpstr>
      <vt:lpstr>Comorbilidades Enfermedad articular degenerativa</vt:lpstr>
      <vt:lpstr>Comorbilidades Hipertensión</vt:lpstr>
      <vt:lpstr>Comorbilidades Enfermedad de las arterias coronarias</vt:lpstr>
      <vt:lpstr>Comorbilidades Hipercolesterolemia</vt:lpstr>
      <vt:lpstr>Comorbilidades Problemas psicosociales relacionados con el envejecimiento</vt:lpstr>
      <vt:lpstr>Conclusiones</vt:lpstr>
      <vt:lpstr>Agradecemos el apoyo de Hemophilia Alliance para la preparación de esta presentación.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meisner</dc:creator>
  <cp:lastModifiedBy>Julia Chadwick</cp:lastModifiedBy>
  <cp:revision>275</cp:revision>
  <dcterms:created xsi:type="dcterms:W3CDTF">2020-11-05T21:15:52Z</dcterms:created>
  <dcterms:modified xsi:type="dcterms:W3CDTF">2021-08-17T13:07:50Z</dcterms:modified>
</cp:coreProperties>
</file>