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35"/>
  </p:notesMasterIdLst>
  <p:sldIdLst>
    <p:sldId id="2806" r:id="rId5"/>
    <p:sldId id="2807" r:id="rId6"/>
    <p:sldId id="2808" r:id="rId7"/>
    <p:sldId id="2774" r:id="rId8"/>
    <p:sldId id="2920" r:id="rId9"/>
    <p:sldId id="2891" r:id="rId10"/>
    <p:sldId id="2901" r:id="rId11"/>
    <p:sldId id="2913" r:id="rId12"/>
    <p:sldId id="2892" r:id="rId13"/>
    <p:sldId id="2893" r:id="rId14"/>
    <p:sldId id="2902" r:id="rId15"/>
    <p:sldId id="2914" r:id="rId16"/>
    <p:sldId id="2923" r:id="rId17"/>
    <p:sldId id="2894" r:id="rId18"/>
    <p:sldId id="2903" r:id="rId19"/>
    <p:sldId id="2915" r:id="rId20"/>
    <p:sldId id="2895" r:id="rId21"/>
    <p:sldId id="2904" r:id="rId22"/>
    <p:sldId id="2916" r:id="rId23"/>
    <p:sldId id="2896" r:id="rId24"/>
    <p:sldId id="2905" r:id="rId25"/>
    <p:sldId id="2917" r:id="rId26"/>
    <p:sldId id="2897" r:id="rId27"/>
    <p:sldId id="2906" r:id="rId28"/>
    <p:sldId id="2899" r:id="rId29"/>
    <p:sldId id="2919" r:id="rId30"/>
    <p:sldId id="2922" r:id="rId31"/>
    <p:sldId id="2900" r:id="rId32"/>
    <p:sldId id="2918" r:id="rId33"/>
    <p:sldId id="29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hadwick" initials="JC" lastIdx="2" clrIdx="0">
    <p:extLst>
      <p:ext uri="{19B8F6BF-5375-455C-9EA6-DF929625EA0E}">
        <p15:presenceInfo xmlns:p15="http://schemas.microsoft.com/office/powerpoint/2012/main" userId="S::jchadwick@wfh.org::bd1ae82f-124b-4de6-bc22-d4eddcd0bf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0"/>
    <a:srgbClr val="8B0E04"/>
    <a:srgbClr val="FF0C30"/>
    <a:srgbClr val="FFB3BE"/>
    <a:srgbClr val="1979B5"/>
    <a:srgbClr val="7E35B5"/>
    <a:srgbClr val="2B80C5"/>
    <a:srgbClr val="204B7B"/>
    <a:srgbClr val="3883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95775" autoAdjust="0"/>
  </p:normalViewPr>
  <p:slideViewPr>
    <p:cSldViewPr snapToGrid="0" snapToObjects="1" showGuides="1">
      <p:cViewPr varScale="1">
        <p:scale>
          <a:sx n="53" d="100"/>
          <a:sy n="53" d="100"/>
        </p:scale>
        <p:origin x="1080" y="40"/>
      </p:cViewPr>
      <p:guideLst>
        <p:guide orient="horz" pos="2160"/>
        <p:guide pos="3817"/>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48C-F8BE-43AC-B910-B1131989AF57}" type="datetimeFigureOut">
              <a:rPr lang="en-CA" smtClean="0"/>
              <a:t>2021-11-26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89C09-0639-464C-95EC-4EF91C0B1B79}" type="slidenum">
              <a:rPr lang="en-CA" smtClean="0"/>
              <a:t>‹#›</a:t>
            </a:fld>
            <a:endParaRPr lang="en-CA"/>
          </a:p>
        </p:txBody>
      </p:sp>
    </p:spTree>
    <p:extLst>
      <p:ext uri="{BB962C8B-B14F-4D97-AF65-F5344CB8AC3E}">
        <p14:creationId xmlns:p14="http://schemas.microsoft.com/office/powerpoint/2010/main" val="585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BCE48-BBE6-4F6B-B025-041E5A993504}" type="slidenum">
              <a:rPr lang="en-CA" smtClean="0"/>
              <a:t>2</a:t>
            </a:fld>
            <a:endParaRPr lang="en-CA"/>
          </a:p>
        </p:txBody>
      </p:sp>
    </p:spTree>
    <p:extLst>
      <p:ext uri="{BB962C8B-B14F-4D97-AF65-F5344CB8AC3E}">
        <p14:creationId xmlns:p14="http://schemas.microsoft.com/office/powerpoint/2010/main" val="315965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BBCE48-BBE6-4F6B-B025-041E5A993504}" type="slidenum">
              <a:rPr lang="en-CA" smtClean="0"/>
              <a:t>5</a:t>
            </a:fld>
            <a:endParaRPr lang="en-CA"/>
          </a:p>
        </p:txBody>
      </p:sp>
    </p:spTree>
    <p:extLst>
      <p:ext uri="{BB962C8B-B14F-4D97-AF65-F5344CB8AC3E}">
        <p14:creationId xmlns:p14="http://schemas.microsoft.com/office/powerpoint/2010/main" val="403054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11</a:t>
            </a:fld>
            <a:endParaRPr lang="en-CA"/>
          </a:p>
        </p:txBody>
      </p:sp>
    </p:spTree>
    <p:extLst>
      <p:ext uri="{BB962C8B-B14F-4D97-AF65-F5344CB8AC3E}">
        <p14:creationId xmlns:p14="http://schemas.microsoft.com/office/powerpoint/2010/main" val="188291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13</a:t>
            </a:fld>
            <a:endParaRPr lang="en-CA"/>
          </a:p>
        </p:txBody>
      </p:sp>
    </p:spTree>
    <p:extLst>
      <p:ext uri="{BB962C8B-B14F-4D97-AF65-F5344CB8AC3E}">
        <p14:creationId xmlns:p14="http://schemas.microsoft.com/office/powerpoint/2010/main" val="1583270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14</a:t>
            </a:fld>
            <a:endParaRPr lang="en-CA"/>
          </a:p>
        </p:txBody>
      </p:sp>
    </p:spTree>
    <p:extLst>
      <p:ext uri="{BB962C8B-B14F-4D97-AF65-F5344CB8AC3E}">
        <p14:creationId xmlns:p14="http://schemas.microsoft.com/office/powerpoint/2010/main" val="3327726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CA" b="0" dirty="0"/>
          </a:p>
        </p:txBody>
      </p:sp>
      <p:sp>
        <p:nvSpPr>
          <p:cNvPr id="4" name="Slide Number Placeholder 3"/>
          <p:cNvSpPr>
            <a:spLocks noGrp="1"/>
          </p:cNvSpPr>
          <p:nvPr>
            <p:ph type="sldNum" sz="quarter" idx="5"/>
          </p:nvPr>
        </p:nvSpPr>
        <p:spPr/>
        <p:txBody>
          <a:bodyPr/>
          <a:lstStyle/>
          <a:p>
            <a:fld id="{07E8A7A3-6924-4898-9ED2-4172DF429B04}" type="slidenum">
              <a:rPr lang="en-CA" smtClean="0"/>
              <a:t>18</a:t>
            </a:fld>
            <a:endParaRPr lang="en-CA"/>
          </a:p>
        </p:txBody>
      </p:sp>
    </p:spTree>
    <p:extLst>
      <p:ext uri="{BB962C8B-B14F-4D97-AF65-F5344CB8AC3E}">
        <p14:creationId xmlns:p14="http://schemas.microsoft.com/office/powerpoint/2010/main" val="3315004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E8A7A3-6924-4898-9ED2-4172DF429B04}" type="slidenum">
              <a:rPr lang="en-CA" smtClean="0"/>
              <a:t>21</a:t>
            </a:fld>
            <a:endParaRPr lang="en-CA"/>
          </a:p>
        </p:txBody>
      </p:sp>
    </p:spTree>
    <p:extLst>
      <p:ext uri="{BB962C8B-B14F-4D97-AF65-F5344CB8AC3E}">
        <p14:creationId xmlns:p14="http://schemas.microsoft.com/office/powerpoint/2010/main" val="534096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D89C09-0639-464C-95EC-4EF91C0B1B79}" type="slidenum">
              <a:rPr lang="en-CA" smtClean="0"/>
              <a:t>27</a:t>
            </a:fld>
            <a:endParaRPr lang="en-CA"/>
          </a:p>
        </p:txBody>
      </p:sp>
    </p:spTree>
    <p:extLst>
      <p:ext uri="{BB962C8B-B14F-4D97-AF65-F5344CB8AC3E}">
        <p14:creationId xmlns:p14="http://schemas.microsoft.com/office/powerpoint/2010/main" val="1611411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483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770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814A5-5B67-49A0-A5BA-40050328EF92}" type="slidenum">
              <a:rPr kumimoji="0" lang="en-CA"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1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6">
            <a:extLst>
              <a:ext uri="{FF2B5EF4-FFF2-40B4-BE49-F238E27FC236}">
                <a16:creationId xmlns:a16="http://schemas.microsoft.com/office/drawing/2014/main" id="{F276C467-B1B5-48BF-859F-C41555A9A4E8}"/>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3473178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940CBC19-D97B-4A8F-B222-D457C629DC71}"/>
              </a:ext>
            </a:extLst>
          </p:cNvPr>
          <p:cNvPicPr>
            <a:picLocks noChangeAspect="1"/>
          </p:cNvPicPr>
          <p:nvPr userDrawn="1"/>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t="37776"/>
          <a:stretch/>
        </p:blipFill>
        <p:spPr>
          <a:xfrm>
            <a:off x="-1" y="6003985"/>
            <a:ext cx="12192000" cy="872820"/>
          </a:xfrm>
          <a:prstGeom prst="rect">
            <a:avLst/>
          </a:prstGeom>
        </p:spPr>
      </p:pic>
      <p:sp>
        <p:nvSpPr>
          <p:cNvPr id="7" name="TextBox 6">
            <a:extLst>
              <a:ext uri="{FF2B5EF4-FFF2-40B4-BE49-F238E27FC236}">
                <a16:creationId xmlns:a16="http://schemas.microsoft.com/office/drawing/2014/main" id="{E306419D-13D2-4924-9BB1-BE429945DC53}"/>
              </a:ext>
            </a:extLst>
          </p:cNvPr>
          <p:cNvSpPr txBox="1"/>
          <p:nvPr userDrawn="1"/>
        </p:nvSpPr>
        <p:spPr>
          <a:xfrm>
            <a:off x="491501" y="6217257"/>
            <a:ext cx="11208995" cy="446276"/>
          </a:xfrm>
          <a:prstGeom prst="rect">
            <a:avLst/>
          </a:prstGeom>
          <a:noFill/>
        </p:spPr>
        <p:txBody>
          <a:bodyPr wrap="square" rtlCol="0">
            <a:spAutoFit/>
          </a:bodyPr>
          <a:lstStyle/>
          <a:p>
            <a:r>
              <a:rPr lang="fr-FR" sz="2300" b="1" i="1" noProof="0" dirty="0">
                <a:solidFill>
                  <a:schemeClr val="bg1"/>
                </a:solidFill>
              </a:rPr>
              <a:t>Lignes directrices pour la prise en charge de l’hémophilie de la FMH, 3e édition</a:t>
            </a:r>
            <a:endParaRPr lang="es-ES" sz="2300" b="1" i="0" noProof="0" dirty="0">
              <a:solidFill>
                <a:schemeClr val="bg1"/>
              </a:solidFill>
            </a:endParaRPr>
          </a:p>
        </p:txBody>
      </p:sp>
      <p:pic>
        <p:nvPicPr>
          <p:cNvPr id="9" name="Picture 8" descr="Text&#10;&#10;Description automatically generated">
            <a:extLst>
              <a:ext uri="{FF2B5EF4-FFF2-40B4-BE49-F238E27FC236}">
                <a16:creationId xmlns:a16="http://schemas.microsoft.com/office/drawing/2014/main" id="{64FF2837-B2EF-44D1-BE84-5B296248D232}"/>
              </a:ext>
            </a:extLst>
          </p:cNvPr>
          <p:cNvPicPr>
            <a:picLocks noChangeAspect="1"/>
          </p:cNvPicPr>
          <p:nvPr userDrawn="1"/>
        </p:nvPicPr>
        <p:blipFill>
          <a:blip r:embed="rId4"/>
          <a:stretch>
            <a:fillRect/>
          </a:stretch>
        </p:blipFill>
        <p:spPr>
          <a:xfrm>
            <a:off x="10199058" y="389627"/>
            <a:ext cx="1739861" cy="760757"/>
          </a:xfrm>
          <a:prstGeom prst="rect">
            <a:avLst/>
          </a:prstGeom>
        </p:spPr>
      </p:pic>
    </p:spTree>
    <p:extLst>
      <p:ext uri="{BB962C8B-B14F-4D97-AF65-F5344CB8AC3E}">
        <p14:creationId xmlns:p14="http://schemas.microsoft.com/office/powerpoint/2010/main" val="2275904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079B38-4183-48C0-9F8D-0715FBA7089C}"/>
              </a:ext>
            </a:extLst>
          </p:cNvPr>
          <p:cNvPicPr>
            <a:picLocks noChangeAspect="1"/>
          </p:cNvPicPr>
          <p:nvPr userDrawn="1"/>
        </p:nvPicPr>
        <p:blipFill rotWithShape="1">
          <a:blip r:embed="rId2"/>
          <a:srcRect t="22914" r="42817"/>
          <a:stretch/>
        </p:blipFill>
        <p:spPr>
          <a:xfrm>
            <a:off x="10304890" y="5465175"/>
            <a:ext cx="1887110" cy="984838"/>
          </a:xfrm>
          <a:prstGeom prst="rect">
            <a:avLst/>
          </a:prstGeom>
        </p:spPr>
      </p:pic>
      <p:pic>
        <p:nvPicPr>
          <p:cNvPr id="9" name="Picture 8">
            <a:extLst>
              <a:ext uri="{FF2B5EF4-FFF2-40B4-BE49-F238E27FC236}">
                <a16:creationId xmlns:a16="http://schemas.microsoft.com/office/drawing/2014/main" id="{73223B49-056F-4DA3-90FB-08994C01C4E4}"/>
              </a:ext>
            </a:extLst>
          </p:cNvPr>
          <p:cNvPicPr>
            <a:picLocks noChangeAspect="1"/>
          </p:cNvPicPr>
          <p:nvPr userDrawn="1"/>
        </p:nvPicPr>
        <p:blipFill rotWithShape="1">
          <a:blip r:embed="rId3">
            <a:duotone>
              <a:prstClr val="black"/>
              <a:srgbClr val="008BB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b="96644"/>
          <a:stretch/>
        </p:blipFill>
        <p:spPr>
          <a:xfrm>
            <a:off x="0" y="6629400"/>
            <a:ext cx="12192000" cy="230188"/>
          </a:xfrm>
          <a:prstGeom prst="rect">
            <a:avLst/>
          </a:prstGeom>
        </p:spPr>
      </p:pic>
    </p:spTree>
    <p:extLst>
      <p:ext uri="{BB962C8B-B14F-4D97-AF65-F5344CB8AC3E}">
        <p14:creationId xmlns:p14="http://schemas.microsoft.com/office/powerpoint/2010/main" val="3745038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216838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3151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4" name="Text Placeholder 6">
            <a:extLst>
              <a:ext uri="{FF2B5EF4-FFF2-40B4-BE49-F238E27FC236}">
                <a16:creationId xmlns:a16="http://schemas.microsoft.com/office/drawing/2014/main" id="{F276C467-B1B5-48BF-859F-C41555A9A4E8}"/>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2601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785DE5C3-7BCF-4EDA-8CDC-C34FF596D810}"/>
              </a:ext>
            </a:extLst>
          </p:cNvPr>
          <p:cNvPicPr>
            <a:picLocks noChangeAspect="1"/>
          </p:cNvPicPr>
          <p:nvPr userDrawn="1"/>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t="37776"/>
          <a:stretch/>
        </p:blipFill>
        <p:spPr>
          <a:xfrm>
            <a:off x="-1" y="6003985"/>
            <a:ext cx="12192000" cy="872820"/>
          </a:xfrm>
          <a:prstGeom prst="rect">
            <a:avLst/>
          </a:prstGeom>
        </p:spPr>
      </p:pic>
      <p:sp>
        <p:nvSpPr>
          <p:cNvPr id="7" name="TextBox 6">
            <a:extLst>
              <a:ext uri="{FF2B5EF4-FFF2-40B4-BE49-F238E27FC236}">
                <a16:creationId xmlns:a16="http://schemas.microsoft.com/office/drawing/2014/main" id="{FE97BA13-92B0-4151-96FD-81DE3E3CE74E}"/>
              </a:ext>
            </a:extLst>
          </p:cNvPr>
          <p:cNvSpPr txBox="1"/>
          <p:nvPr userDrawn="1"/>
        </p:nvSpPr>
        <p:spPr>
          <a:xfrm>
            <a:off x="491501" y="6217257"/>
            <a:ext cx="11208995" cy="446276"/>
          </a:xfrm>
          <a:prstGeom prst="rect">
            <a:avLst/>
          </a:prstGeom>
          <a:noFill/>
        </p:spPr>
        <p:txBody>
          <a:bodyPr wrap="square" rtlCol="0">
            <a:spAutoFit/>
          </a:bodyPr>
          <a:lstStyle/>
          <a:p>
            <a:r>
              <a:rPr lang="fr-FR" sz="2300" b="1" i="1" noProof="0" dirty="0">
                <a:solidFill>
                  <a:schemeClr val="bg1"/>
                </a:solidFill>
              </a:rPr>
              <a:t>Lignes directrices pour la prise en charge de l’hémophilie de la FMH, 3e édition</a:t>
            </a:r>
            <a:endParaRPr lang="es-ES" sz="2300" b="1" i="0" noProof="0" dirty="0">
              <a:solidFill>
                <a:schemeClr val="bg1"/>
              </a:solidFill>
            </a:endParaRPr>
          </a:p>
        </p:txBody>
      </p:sp>
      <p:pic>
        <p:nvPicPr>
          <p:cNvPr id="9" name="Picture 8" descr="Text&#10;&#10;Description automatically generated">
            <a:extLst>
              <a:ext uri="{FF2B5EF4-FFF2-40B4-BE49-F238E27FC236}">
                <a16:creationId xmlns:a16="http://schemas.microsoft.com/office/drawing/2014/main" id="{101EC997-DEF1-4483-B1A4-1BF438E5F1CE}"/>
              </a:ext>
            </a:extLst>
          </p:cNvPr>
          <p:cNvPicPr>
            <a:picLocks noChangeAspect="1"/>
          </p:cNvPicPr>
          <p:nvPr userDrawn="1"/>
        </p:nvPicPr>
        <p:blipFill>
          <a:blip r:embed="rId4"/>
          <a:stretch>
            <a:fillRect/>
          </a:stretch>
        </p:blipFill>
        <p:spPr>
          <a:xfrm>
            <a:off x="10199058" y="389627"/>
            <a:ext cx="1739861" cy="760757"/>
          </a:xfrm>
          <a:prstGeom prst="rect">
            <a:avLst/>
          </a:prstGeom>
        </p:spPr>
      </p:pic>
    </p:spTree>
    <p:extLst>
      <p:ext uri="{BB962C8B-B14F-4D97-AF65-F5344CB8AC3E}">
        <p14:creationId xmlns:p14="http://schemas.microsoft.com/office/powerpoint/2010/main" val="320656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AC8732-66C3-AF47-99DC-2B6DA4C694F7}" type="slidenum">
              <a:rPr kumimoji="0" lang="en-US" sz="11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11">
            <a:duotone>
              <a:prstClr val="black"/>
              <a:srgbClr val="008BB0">
                <a:tint val="45000"/>
                <a:satMod val="400000"/>
              </a:srgbClr>
            </a:duotone>
            <a:extLst>
              <a:ext uri="{BEBA8EAE-BF5A-486C-A8C5-ECC9F3942E4B}">
                <a14:imgProps xmlns:a14="http://schemas.microsoft.com/office/drawing/2010/main">
                  <a14:imgLayer r:embed="rId12">
                    <a14:imgEffect>
                      <a14:saturation sat="0"/>
                    </a14:imgEffect>
                  </a14:imgLayer>
                </a14:imgProps>
              </a:ext>
            </a:extLst>
          </a:blip>
          <a:srcRect b="96644"/>
          <a:stretch/>
        </p:blipFill>
        <p:spPr>
          <a:xfrm>
            <a:off x="0" y="6724650"/>
            <a:ext cx="12192000" cy="152400"/>
          </a:xfrm>
          <a:prstGeom prst="rect">
            <a:avLst/>
          </a:prstGeom>
        </p:spPr>
      </p:pic>
      <p:pic>
        <p:nvPicPr>
          <p:cNvPr id="9" name="Picture 8" descr="Text&#10;&#10;Description automatically generated">
            <a:extLst>
              <a:ext uri="{FF2B5EF4-FFF2-40B4-BE49-F238E27FC236}">
                <a16:creationId xmlns:a16="http://schemas.microsoft.com/office/drawing/2014/main" id="{91656B0A-79A2-4F13-BAD1-E84FDCC6BC5D}"/>
              </a:ext>
            </a:extLst>
          </p:cNvPr>
          <p:cNvPicPr>
            <a:picLocks noChangeAspect="1"/>
          </p:cNvPicPr>
          <p:nvPr userDrawn="1"/>
        </p:nvPicPr>
        <p:blipFill>
          <a:blip r:embed="rId13"/>
          <a:stretch>
            <a:fillRect/>
          </a:stretch>
        </p:blipFill>
        <p:spPr>
          <a:xfrm>
            <a:off x="10879085" y="6127662"/>
            <a:ext cx="1154742" cy="504913"/>
          </a:xfrm>
          <a:prstGeom prst="rect">
            <a:avLst/>
          </a:prstGeom>
        </p:spPr>
      </p:pic>
    </p:spTree>
    <p:extLst>
      <p:ext uri="{BB962C8B-B14F-4D97-AF65-F5344CB8AC3E}">
        <p14:creationId xmlns:p14="http://schemas.microsoft.com/office/powerpoint/2010/main" val="151314318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5" r:id="rId5"/>
    <p:sldLayoutId id="2147483711" r:id="rId6"/>
    <p:sldLayoutId id="2147483712" r:id="rId7"/>
    <p:sldLayoutId id="2147483713" r:id="rId8"/>
    <p:sldLayoutId id="2147483714" r:id="rId9"/>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3469-532D-4691-87EF-3C3CB476CFBA}"/>
              </a:ext>
            </a:extLst>
          </p:cNvPr>
          <p:cNvSpPr>
            <a:spLocks noGrp="1"/>
          </p:cNvSpPr>
          <p:nvPr>
            <p:ph type="ctrTitle"/>
          </p:nvPr>
        </p:nvSpPr>
        <p:spPr/>
        <p:txBody>
          <a:bodyPr>
            <a:normAutofit/>
          </a:bodyPr>
          <a:lstStyle/>
          <a:p>
            <a:r>
              <a:rPr lang="fr-FR" dirty="0"/>
              <a:t>Lignes directrices pour l’hémophilie applicables à tous</a:t>
            </a:r>
            <a:endParaRPr lang="en-US" b="1" dirty="0"/>
          </a:p>
        </p:txBody>
      </p:sp>
      <p:sp>
        <p:nvSpPr>
          <p:cNvPr id="3" name="Subtitle 2">
            <a:extLst>
              <a:ext uri="{FF2B5EF4-FFF2-40B4-BE49-F238E27FC236}">
                <a16:creationId xmlns:a16="http://schemas.microsoft.com/office/drawing/2014/main" id="{AA7C183B-16C7-4831-96B4-F20CAE110378}"/>
              </a:ext>
            </a:extLst>
          </p:cNvPr>
          <p:cNvSpPr>
            <a:spLocks noGrp="1"/>
          </p:cNvSpPr>
          <p:nvPr>
            <p:ph type="subTitle" idx="1"/>
          </p:nvPr>
        </p:nvSpPr>
        <p:spPr/>
        <p:txBody>
          <a:bodyPr/>
          <a:lstStyle/>
          <a:p>
            <a:r>
              <a:rPr lang="fr-FR" dirty="0"/>
              <a:t>Une nouvelle ambition de la Fédération mondiale de l’hémophilie</a:t>
            </a:r>
          </a:p>
        </p:txBody>
      </p:sp>
    </p:spTree>
    <p:extLst>
      <p:ext uri="{BB962C8B-B14F-4D97-AF65-F5344CB8AC3E}">
        <p14:creationId xmlns:p14="http://schemas.microsoft.com/office/powerpoint/2010/main" val="2594352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56A85-6F7E-4336-9D0F-C3C563413698}"/>
              </a:ext>
            </a:extLst>
          </p:cNvPr>
          <p:cNvSpPr>
            <a:spLocks noGrp="1"/>
          </p:cNvSpPr>
          <p:nvPr>
            <p:ph type="title"/>
          </p:nvPr>
        </p:nvSpPr>
        <p:spPr>
          <a:xfrm>
            <a:off x="838199" y="225425"/>
            <a:ext cx="10515599" cy="1090079"/>
          </a:xfrm>
        </p:spPr>
        <p:txBody>
          <a:bodyPr>
            <a:noAutofit/>
          </a:bodyPr>
          <a:lstStyle/>
          <a:p>
            <a:pPr>
              <a:lnSpc>
                <a:spcPct val="100000"/>
              </a:lnSpc>
            </a:pPr>
            <a:r>
              <a:rPr lang="fr-FR" dirty="0"/>
              <a:t>Synovite</a:t>
            </a:r>
            <a:br>
              <a:rPr lang="fr-FR" dirty="0"/>
            </a:br>
            <a:r>
              <a:rPr lang="fr-FR" dirty="0"/>
              <a:t>Prise en charge de la synovite chronique</a:t>
            </a:r>
          </a:p>
        </p:txBody>
      </p:sp>
      <p:sp>
        <p:nvSpPr>
          <p:cNvPr id="3" name="Content Placeholder 2">
            <a:extLst>
              <a:ext uri="{FF2B5EF4-FFF2-40B4-BE49-F238E27FC236}">
                <a16:creationId xmlns:a16="http://schemas.microsoft.com/office/drawing/2014/main" id="{483B7365-431E-4248-BF4A-965A1DA9EE74}"/>
              </a:ext>
            </a:extLst>
          </p:cNvPr>
          <p:cNvSpPr>
            <a:spLocks noGrp="1"/>
          </p:cNvSpPr>
          <p:nvPr>
            <p:ph idx="1"/>
          </p:nvPr>
        </p:nvSpPr>
        <p:spPr>
          <a:xfrm>
            <a:off x="838200" y="1382712"/>
            <a:ext cx="10763250" cy="4894263"/>
          </a:xfrm>
        </p:spPr>
        <p:txBody>
          <a:bodyPr>
            <a:noAutofit/>
          </a:bodyPr>
          <a:lstStyle/>
          <a:p>
            <a:pPr marL="0" indent="0">
              <a:buNone/>
            </a:pPr>
            <a:r>
              <a:rPr lang="fr-FR" sz="1800" b="1" dirty="0">
                <a:solidFill>
                  <a:schemeClr val="accent1"/>
                </a:solidFill>
              </a:rPr>
              <a:t>Recommandation 10.2.2</a:t>
            </a:r>
            <a:br>
              <a:rPr lang="fr-FR" sz="1800" dirty="0"/>
            </a:br>
            <a:r>
              <a:rPr lang="fr-FR" sz="1800" dirty="0"/>
              <a:t>Pour les patients atteints d’hémophilie présentant </a:t>
            </a:r>
            <a:r>
              <a:rPr lang="fr-FR" sz="1800" b="1" dirty="0"/>
              <a:t>une synovite chronique et ne bénéficiant pas d’une prophylaxie régulière</a:t>
            </a:r>
            <a:r>
              <a:rPr lang="fr-FR" sz="1800" dirty="0"/>
              <a:t>, la FMH recommande </a:t>
            </a:r>
            <a:r>
              <a:rPr lang="fr-FR" sz="1800" b="1" dirty="0"/>
              <a:t>un traitement non chirurgical</a:t>
            </a:r>
            <a:r>
              <a:rPr lang="fr-FR" sz="1800" dirty="0"/>
              <a:t>, comprenant </a:t>
            </a:r>
            <a:r>
              <a:rPr lang="fr-FR" sz="1800" b="1" dirty="0"/>
              <a:t>une prophylaxie de courte durée de six à huit semaines afin de contrôler le saignement, une kinésithérapie</a:t>
            </a:r>
            <a:r>
              <a:rPr lang="fr-FR" sz="1800" dirty="0"/>
              <a:t> pour améliorer la force musculaire et la fonction articulaire, et des inhibiteurs sélectifs de la COX 2 pour réduire la douleur et l’inflammation.</a:t>
            </a:r>
          </a:p>
          <a:p>
            <a:pPr marL="0" indent="0">
              <a:buNone/>
            </a:pPr>
            <a:r>
              <a:rPr lang="fr-FR" sz="1800" b="1" dirty="0">
                <a:solidFill>
                  <a:schemeClr val="accent1"/>
                </a:solidFill>
              </a:rPr>
              <a:t>Recommandation 10.2.3</a:t>
            </a:r>
            <a:br>
              <a:rPr lang="fr-FR" sz="1800" dirty="0"/>
            </a:br>
            <a:r>
              <a:rPr lang="fr-FR" sz="1800" dirty="0"/>
              <a:t>Pour les patients atteints d’hémophilie présentant </a:t>
            </a:r>
            <a:r>
              <a:rPr lang="fr-FR" sz="1800" b="1" dirty="0"/>
              <a:t>une synovite chronique </a:t>
            </a:r>
            <a:r>
              <a:rPr lang="fr-FR" sz="1800" dirty="0"/>
              <a:t>(caractérisée uniquement par une douleur minime et une amplitude de mouvement réduite), la FMH recommande de consulter </a:t>
            </a:r>
            <a:r>
              <a:rPr lang="fr-FR" sz="1800" b="1" dirty="0"/>
              <a:t>un spécialiste de la santé musculo-squelettique </a:t>
            </a:r>
            <a:r>
              <a:rPr lang="fr-FR" sz="1800" dirty="0"/>
              <a:t>au sein d’un centre de traitement de l’hémophilie.</a:t>
            </a:r>
          </a:p>
          <a:p>
            <a:pPr marL="0" indent="0">
              <a:buNone/>
            </a:pPr>
            <a:r>
              <a:rPr lang="fr-FR" sz="1800" b="1" dirty="0">
                <a:solidFill>
                  <a:schemeClr val="accent1"/>
                </a:solidFill>
              </a:rPr>
              <a:t>Recommandation 10.2.4</a:t>
            </a:r>
            <a:br>
              <a:rPr lang="fr-FR" sz="1800" dirty="0"/>
            </a:br>
            <a:r>
              <a:rPr lang="fr-FR" sz="1800" dirty="0"/>
              <a:t>Pour les patients atteints d’hémophilie présentant </a:t>
            </a:r>
            <a:r>
              <a:rPr lang="fr-FR" sz="1800" b="1" dirty="0"/>
              <a:t>une synovite chronique persistante</a:t>
            </a:r>
            <a:r>
              <a:rPr lang="fr-FR" sz="1800" dirty="0"/>
              <a:t>, la FMH recommande </a:t>
            </a:r>
            <a:r>
              <a:rPr lang="fr-FR" sz="1800" b="1" dirty="0"/>
              <a:t>une synovectomie non chirurgicale </a:t>
            </a:r>
            <a:r>
              <a:rPr lang="fr-FR" sz="1800" dirty="0"/>
              <a:t>comme traitement de premier choix, en procédant à une synovectomie radio isotopique avec un émetteur bêta pur (phosphore 32, yttrium 90, rhénium 186 ou rhénium 188). Une dose de concentré de facteur de coagulation doit être administrée pour chaque dose d’isotope utilisée.</a:t>
            </a:r>
          </a:p>
          <a:p>
            <a:pPr marL="0" indent="0">
              <a:buNone/>
            </a:pPr>
            <a:endParaRPr lang="fr-FR" sz="1800" dirty="0"/>
          </a:p>
        </p:txBody>
      </p:sp>
      <p:sp>
        <p:nvSpPr>
          <p:cNvPr id="4" name="Text Placeholder 3">
            <a:extLst>
              <a:ext uri="{FF2B5EF4-FFF2-40B4-BE49-F238E27FC236}">
                <a16:creationId xmlns:a16="http://schemas.microsoft.com/office/drawing/2014/main" id="{70A59173-0846-40A3-83D3-B25D937FA2D2}"/>
              </a:ext>
            </a:extLst>
          </p:cNvPr>
          <p:cNvSpPr>
            <a:spLocks noGrp="1"/>
          </p:cNvSpPr>
          <p:nvPr>
            <p:ph type="body" sz="quarter" idx="13"/>
          </p:nvPr>
        </p:nvSpPr>
        <p:spPr>
          <a:xfrm>
            <a:off x="838201" y="6356351"/>
            <a:ext cx="9925050" cy="365125"/>
          </a:xfrm>
        </p:spPr>
        <p:txBody>
          <a:bodyPr/>
          <a:lstStyle/>
          <a:p>
            <a:r>
              <a:rPr lang="en-US" dirty="0"/>
              <a:t>COX-2 : cyclooxygénase-2.</a:t>
            </a:r>
            <a:endParaRPr lang="en-CA" dirty="0"/>
          </a:p>
        </p:txBody>
      </p:sp>
      <p:sp>
        <p:nvSpPr>
          <p:cNvPr id="9" name="Content Placeholder 2">
            <a:extLst>
              <a:ext uri="{FF2B5EF4-FFF2-40B4-BE49-F238E27FC236}">
                <a16:creationId xmlns:a16="http://schemas.microsoft.com/office/drawing/2014/main" id="{20DA98E9-7F74-436C-96BB-B3C0829B54F1}"/>
              </a:ext>
            </a:extLst>
          </p:cNvPr>
          <p:cNvSpPr txBox="1">
            <a:spLocks/>
          </p:cNvSpPr>
          <p:nvPr/>
        </p:nvSpPr>
        <p:spPr>
          <a:xfrm>
            <a:off x="7104745" y="1562100"/>
            <a:ext cx="4249056" cy="461486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A" dirty="0"/>
          </a:p>
        </p:txBody>
      </p:sp>
    </p:spTree>
    <p:extLst>
      <p:ext uri="{BB962C8B-B14F-4D97-AF65-F5344CB8AC3E}">
        <p14:creationId xmlns:p14="http://schemas.microsoft.com/office/powerpoint/2010/main" val="3216905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7E71A-E6AC-4E2F-B796-0230FE3C5DC9}"/>
              </a:ext>
            </a:extLst>
          </p:cNvPr>
          <p:cNvSpPr>
            <a:spLocks noGrp="1"/>
          </p:cNvSpPr>
          <p:nvPr>
            <p:ph idx="1"/>
          </p:nvPr>
        </p:nvSpPr>
        <p:spPr>
          <a:xfrm>
            <a:off x="838200" y="1562100"/>
            <a:ext cx="3762775" cy="4614863"/>
          </a:xfrm>
          <a:prstGeom prst="rect">
            <a:avLst/>
          </a:prstGeom>
        </p:spPr>
        <p:txBody>
          <a:bodyPr>
            <a:normAutofit/>
          </a:bodyPr>
          <a:lstStyle/>
          <a:p>
            <a:pPr marL="0" indent="0">
              <a:buNone/>
            </a:pPr>
            <a:r>
              <a:rPr lang="fr-FR" b="1" dirty="0">
                <a:latin typeface="+mn-lt"/>
              </a:rPr>
              <a:t>L’arthropathie hémophilique peut être le résultat d’un seul saignement ou de saignements récurrents</a:t>
            </a:r>
          </a:p>
          <a:p>
            <a:r>
              <a:rPr lang="fr-FR" sz="2000" dirty="0">
                <a:latin typeface="+mn-lt"/>
                <a:cs typeface="Arial" panose="020B0604020202020204" pitchFamily="34" charset="0"/>
              </a:rPr>
              <a:t>L’arthropathie hémophilique chronique est </a:t>
            </a:r>
            <a:r>
              <a:rPr lang="fr-FR" sz="2000" b="1" dirty="0">
                <a:latin typeface="+mn-lt"/>
                <a:cs typeface="Arial" panose="020B0604020202020204" pitchFamily="34" charset="0"/>
              </a:rPr>
              <a:t>le stade le plus avancé de la destruction de l’articulation</a:t>
            </a:r>
            <a:endParaRPr lang="fr-FR" sz="2000" dirty="0">
              <a:latin typeface="+mn-lt"/>
              <a:cs typeface="Arial" panose="020B0604020202020204" pitchFamily="34" charset="0"/>
            </a:endParaRPr>
          </a:p>
        </p:txBody>
      </p:sp>
      <p:sp>
        <p:nvSpPr>
          <p:cNvPr id="2" name="Title 1">
            <a:extLst>
              <a:ext uri="{FF2B5EF4-FFF2-40B4-BE49-F238E27FC236}">
                <a16:creationId xmlns:a16="http://schemas.microsoft.com/office/drawing/2014/main" id="{BC466AD7-B7A6-4AAD-A734-3E761FED1752}"/>
              </a:ext>
            </a:extLst>
          </p:cNvPr>
          <p:cNvSpPr>
            <a:spLocks noGrp="1"/>
          </p:cNvSpPr>
          <p:nvPr>
            <p:ph type="title"/>
          </p:nvPr>
        </p:nvSpPr>
        <p:spPr>
          <a:prstGeom prst="rect">
            <a:avLst/>
          </a:prstGeom>
        </p:spPr>
        <p:txBody>
          <a:bodyPr>
            <a:normAutofit/>
          </a:bodyPr>
          <a:lstStyle/>
          <a:p>
            <a:pPr>
              <a:lnSpc>
                <a:spcPct val="100000"/>
              </a:lnSpc>
            </a:pPr>
            <a:r>
              <a:rPr lang="fr-FR" b="1" dirty="0">
                <a:latin typeface="+mn-lt"/>
              </a:rPr>
              <a:t>Arthropathie hémophilique</a:t>
            </a:r>
          </a:p>
        </p:txBody>
      </p:sp>
      <p:sp>
        <p:nvSpPr>
          <p:cNvPr id="4" name="Text Placeholder 3">
            <a:extLst>
              <a:ext uri="{FF2B5EF4-FFF2-40B4-BE49-F238E27FC236}">
                <a16:creationId xmlns:a16="http://schemas.microsoft.com/office/drawing/2014/main" id="{FACCFFF0-F415-45F3-9DC4-8BFB4A6A8BAA}"/>
              </a:ext>
            </a:extLst>
          </p:cNvPr>
          <p:cNvSpPr>
            <a:spLocks noGrp="1"/>
          </p:cNvSpPr>
          <p:nvPr>
            <p:ph type="body" sz="quarter" idx="13"/>
          </p:nvPr>
        </p:nvSpPr>
        <p:spPr>
          <a:prstGeom prst="rect">
            <a:avLst/>
          </a:prstGeom>
        </p:spPr>
        <p:txBody>
          <a:bodyPr>
            <a:normAutofit/>
          </a:bodyPr>
          <a:lstStyle/>
          <a:p>
            <a:r>
              <a:rPr lang="en-US" baseline="30000" dirty="0"/>
              <a:t>1</a:t>
            </a:r>
            <a:r>
              <a:rPr lang="en-US" dirty="0"/>
              <a:t>Source : Assoc Prof Craig Hacking, Radiopaedia.org, </a:t>
            </a:r>
            <a:r>
              <a:rPr lang="en-US" dirty="0" err="1"/>
              <a:t>rID</a:t>
            </a:r>
            <a:r>
              <a:rPr lang="en-US" dirty="0"/>
              <a:t>: 62929.</a:t>
            </a:r>
          </a:p>
        </p:txBody>
      </p:sp>
      <p:sp>
        <p:nvSpPr>
          <p:cNvPr id="19" name="Content Placeholder 2">
            <a:extLst>
              <a:ext uri="{FF2B5EF4-FFF2-40B4-BE49-F238E27FC236}">
                <a16:creationId xmlns:a16="http://schemas.microsoft.com/office/drawing/2014/main" id="{15C25302-FE34-40E0-B6B6-8D5E7B1C874A}"/>
              </a:ext>
            </a:extLst>
          </p:cNvPr>
          <p:cNvSpPr txBox="1">
            <a:spLocks/>
          </p:cNvSpPr>
          <p:nvPr/>
        </p:nvSpPr>
        <p:spPr>
          <a:xfrm>
            <a:off x="6081299" y="1548145"/>
            <a:ext cx="4401457" cy="71664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b="1" dirty="0"/>
              <a:t>Progression générale</a:t>
            </a:r>
            <a:endParaRPr lang="fr-FR" b="1"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B272245-359C-4CFF-829E-24A71237AB97}"/>
              </a:ext>
            </a:extLst>
          </p:cNvPr>
          <p:cNvGrpSpPr/>
          <p:nvPr/>
        </p:nvGrpSpPr>
        <p:grpSpPr>
          <a:xfrm>
            <a:off x="5259833" y="2297316"/>
            <a:ext cx="6551166" cy="3557384"/>
            <a:chOff x="5259833" y="2297316"/>
            <a:chExt cx="6551166" cy="3557384"/>
          </a:xfrm>
        </p:grpSpPr>
        <p:sp>
          <p:nvSpPr>
            <p:cNvPr id="31" name="Freeform: Shape 30">
              <a:extLst>
                <a:ext uri="{FF2B5EF4-FFF2-40B4-BE49-F238E27FC236}">
                  <a16:creationId xmlns:a16="http://schemas.microsoft.com/office/drawing/2014/main" id="{7E944571-742C-485A-A1F4-1E7A6A45EE31}"/>
                </a:ext>
              </a:extLst>
            </p:cNvPr>
            <p:cNvSpPr/>
            <p:nvPr/>
          </p:nvSpPr>
          <p:spPr>
            <a:xfrm flipV="1">
              <a:off x="9252517" y="3029782"/>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32" name="Freeform: Shape 31">
              <a:extLst>
                <a:ext uri="{FF2B5EF4-FFF2-40B4-BE49-F238E27FC236}">
                  <a16:creationId xmlns:a16="http://schemas.microsoft.com/office/drawing/2014/main" id="{99312E94-1543-402B-BFB5-52E41B541164}"/>
                </a:ext>
              </a:extLst>
            </p:cNvPr>
            <p:cNvSpPr/>
            <p:nvPr/>
          </p:nvSpPr>
          <p:spPr>
            <a:xfrm flipH="1" flipV="1">
              <a:off x="6891429" y="3029782"/>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33" name="Rectangle 32">
              <a:extLst>
                <a:ext uri="{FF2B5EF4-FFF2-40B4-BE49-F238E27FC236}">
                  <a16:creationId xmlns:a16="http://schemas.microsoft.com/office/drawing/2014/main" id="{79B8A4FF-F0B6-438C-BF24-019EF1D59019}"/>
                </a:ext>
              </a:extLst>
            </p:cNvPr>
            <p:cNvSpPr/>
            <p:nvPr/>
          </p:nvSpPr>
          <p:spPr>
            <a:xfrm>
              <a:off x="10067589" y="2775179"/>
              <a:ext cx="1556345" cy="505412"/>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0" bIns="92929" numCol="1" spcCol="1270" anchor="ctr" anchorCtr="0">
              <a:noAutofit/>
            </a:bodyPr>
            <a:lstStyle/>
            <a:p>
              <a:pPr marL="0" lvl="0" indent="0" defTabSz="711200">
                <a:lnSpc>
                  <a:spcPct val="90000"/>
                </a:lnSpc>
                <a:spcBef>
                  <a:spcPct val="0"/>
                </a:spcBef>
                <a:spcAft>
                  <a:spcPct val="35000"/>
                </a:spcAft>
                <a:buNone/>
              </a:pPr>
              <a:r>
                <a:rPr lang="fr-FR" sz="1400" b="1" kern="1200" dirty="0">
                  <a:solidFill>
                    <a:schemeClr val="accent1"/>
                  </a:solidFill>
                  <a:latin typeface="+mj-lt"/>
                  <a:ea typeface="+mn-ea"/>
                  <a:cs typeface="+mn-cs"/>
                </a:rPr>
                <a:t>Synovite chronique</a:t>
              </a:r>
            </a:p>
          </p:txBody>
        </p:sp>
        <p:sp>
          <p:nvSpPr>
            <p:cNvPr id="34" name="Rectangle 33">
              <a:extLst>
                <a:ext uri="{FF2B5EF4-FFF2-40B4-BE49-F238E27FC236}">
                  <a16:creationId xmlns:a16="http://schemas.microsoft.com/office/drawing/2014/main" id="{7F78BCA4-FA56-4BE0-8D56-4E8F6003B1E9}"/>
                </a:ext>
              </a:extLst>
            </p:cNvPr>
            <p:cNvSpPr/>
            <p:nvPr/>
          </p:nvSpPr>
          <p:spPr>
            <a:xfrm>
              <a:off x="5259833" y="2791343"/>
              <a:ext cx="1556345" cy="505412"/>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fr-FR" sz="1400" b="1" kern="1200" dirty="0">
                  <a:solidFill>
                    <a:schemeClr val="accent1"/>
                  </a:solidFill>
                  <a:latin typeface="+mj-lt"/>
                </a:rPr>
                <a:t>Hémarthrose</a:t>
              </a:r>
            </a:p>
          </p:txBody>
        </p:sp>
        <p:sp>
          <p:nvSpPr>
            <p:cNvPr id="35" name="Freeform: Shape 34">
              <a:extLst>
                <a:ext uri="{FF2B5EF4-FFF2-40B4-BE49-F238E27FC236}">
                  <a16:creationId xmlns:a16="http://schemas.microsoft.com/office/drawing/2014/main" id="{C1E7DB12-7AC2-4635-9251-0C043D8BF310}"/>
                </a:ext>
              </a:extLst>
            </p:cNvPr>
            <p:cNvSpPr/>
            <p:nvPr/>
          </p:nvSpPr>
          <p:spPr>
            <a:xfrm>
              <a:off x="9252517" y="4748788"/>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36" name="Freeform: Shape 35">
              <a:extLst>
                <a:ext uri="{FF2B5EF4-FFF2-40B4-BE49-F238E27FC236}">
                  <a16:creationId xmlns:a16="http://schemas.microsoft.com/office/drawing/2014/main" id="{2B922DB3-A9D5-4C2A-AF3F-8363C0583FC1}"/>
                </a:ext>
              </a:extLst>
            </p:cNvPr>
            <p:cNvSpPr/>
            <p:nvPr/>
          </p:nvSpPr>
          <p:spPr>
            <a:xfrm flipH="1">
              <a:off x="6891429" y="4748788"/>
              <a:ext cx="644829" cy="426419"/>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sp>
          <p:nvSpPr>
            <p:cNvPr id="44" name="Rectangle 43">
              <a:extLst>
                <a:ext uri="{FF2B5EF4-FFF2-40B4-BE49-F238E27FC236}">
                  <a16:creationId xmlns:a16="http://schemas.microsoft.com/office/drawing/2014/main" id="{01B954B6-7C6B-4FEE-8C37-6CF308A1128E}"/>
                </a:ext>
              </a:extLst>
            </p:cNvPr>
            <p:cNvSpPr/>
            <p:nvPr/>
          </p:nvSpPr>
          <p:spPr>
            <a:xfrm>
              <a:off x="10067589" y="4738470"/>
              <a:ext cx="1743410" cy="874930"/>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92929" bIns="92929" numCol="1" spcCol="1270" anchor="ctr" anchorCtr="0">
              <a:noAutofit/>
            </a:bodyPr>
            <a:lstStyle/>
            <a:p>
              <a:pPr marL="0" lvl="0" indent="0" defTabSz="711200">
                <a:lnSpc>
                  <a:spcPct val="90000"/>
                </a:lnSpc>
                <a:spcBef>
                  <a:spcPct val="0"/>
                </a:spcBef>
                <a:spcAft>
                  <a:spcPct val="35000"/>
                </a:spcAft>
                <a:buNone/>
              </a:pPr>
              <a:r>
                <a:rPr lang="fr-FR" sz="1400" b="1" kern="1200" dirty="0">
                  <a:solidFill>
                    <a:schemeClr val="accent1"/>
                  </a:solidFill>
                  <a:latin typeface="+mj-lt"/>
                </a:rPr>
                <a:t>Érosions étendues de la surface articulaire</a:t>
              </a:r>
            </a:p>
          </p:txBody>
        </p:sp>
        <p:sp>
          <p:nvSpPr>
            <p:cNvPr id="47" name="Rectangle 46">
              <a:extLst>
                <a:ext uri="{FF2B5EF4-FFF2-40B4-BE49-F238E27FC236}">
                  <a16:creationId xmlns:a16="http://schemas.microsoft.com/office/drawing/2014/main" id="{4C2A1195-B503-41B9-84CA-03F47CA91119}"/>
                </a:ext>
              </a:extLst>
            </p:cNvPr>
            <p:cNvSpPr/>
            <p:nvPr/>
          </p:nvSpPr>
          <p:spPr>
            <a:xfrm>
              <a:off x="5259833" y="4738796"/>
              <a:ext cx="1556345" cy="849204"/>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fr-FR" sz="1400" b="1" kern="1200" dirty="0">
                  <a:solidFill>
                    <a:schemeClr val="accent1"/>
                  </a:solidFill>
                  <a:latin typeface="+mj-lt"/>
                </a:rPr>
                <a:t>Arthropathie hémophilique chronique</a:t>
              </a:r>
            </a:p>
          </p:txBody>
        </p:sp>
        <p:cxnSp>
          <p:nvCxnSpPr>
            <p:cNvPr id="53" name="Straight Connector 52">
              <a:extLst>
                <a:ext uri="{FF2B5EF4-FFF2-40B4-BE49-F238E27FC236}">
                  <a16:creationId xmlns:a16="http://schemas.microsoft.com/office/drawing/2014/main" id="{608DC4C2-3090-46FE-B2E0-DF7EC2DACBA6}"/>
                </a:ext>
              </a:extLst>
            </p:cNvPr>
            <p:cNvCxnSpPr>
              <a:cxnSpLocks/>
            </p:cNvCxnSpPr>
            <p:nvPr/>
          </p:nvCxnSpPr>
          <p:spPr>
            <a:xfrm rot="5400000">
              <a:off x="9653745" y="3029782"/>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75CD964-69CD-402D-9FFF-69A399E03326}"/>
                </a:ext>
              </a:extLst>
            </p:cNvPr>
            <p:cNvCxnSpPr>
              <a:cxnSpLocks/>
            </p:cNvCxnSpPr>
            <p:nvPr/>
          </p:nvCxnSpPr>
          <p:spPr>
            <a:xfrm rot="5400000">
              <a:off x="9653744" y="5175935"/>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26622C6-B933-4881-9707-02A8EC6A55FF}"/>
                </a:ext>
              </a:extLst>
            </p:cNvPr>
            <p:cNvCxnSpPr>
              <a:cxnSpLocks/>
            </p:cNvCxnSpPr>
            <p:nvPr/>
          </p:nvCxnSpPr>
          <p:spPr>
            <a:xfrm rot="5400000">
              <a:off x="6640997" y="5175935"/>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6E59536-79AC-4921-88D6-6C4A2B9EB8D9}"/>
                </a:ext>
              </a:extLst>
            </p:cNvPr>
            <p:cNvCxnSpPr>
              <a:cxnSpLocks/>
            </p:cNvCxnSpPr>
            <p:nvPr/>
          </p:nvCxnSpPr>
          <p:spPr>
            <a:xfrm rot="5400000">
              <a:off x="6640998" y="3029782"/>
              <a:ext cx="50920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5F95DC5-E57A-46A2-9BC5-E3BB8CC118AB}"/>
                </a:ext>
              </a:extLst>
            </p:cNvPr>
            <p:cNvSpPr/>
            <p:nvPr/>
          </p:nvSpPr>
          <p:spPr>
            <a:xfrm>
              <a:off x="7092350" y="2892340"/>
              <a:ext cx="2545136" cy="2545136"/>
            </a:xfrm>
            <a:prstGeom prst="ellipse">
              <a:avLst/>
            </a:prstGeom>
            <a:blipFill>
              <a:blip r:embed="rId3"/>
              <a:srcRect/>
              <a:stretch>
                <a:fillRect t="-7000" b="-7000"/>
              </a:stretch>
            </a:blipFill>
            <a:ln w="381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TextBox 8">
              <a:extLst>
                <a:ext uri="{FF2B5EF4-FFF2-40B4-BE49-F238E27FC236}">
                  <a16:creationId xmlns:a16="http://schemas.microsoft.com/office/drawing/2014/main" id="{2E0DEE22-6AA8-4156-BA42-0E1AE4EC20AB}"/>
                </a:ext>
              </a:extLst>
            </p:cNvPr>
            <p:cNvSpPr txBox="1"/>
            <p:nvPr/>
          </p:nvSpPr>
          <p:spPr>
            <a:xfrm>
              <a:off x="7281036" y="3722515"/>
              <a:ext cx="2167764" cy="830997"/>
            </a:xfrm>
            <a:prstGeom prst="rect">
              <a:avLst/>
            </a:prstGeom>
            <a:noFill/>
          </p:spPr>
          <p:txBody>
            <a:bodyPr wrap="square" rtlCol="0">
              <a:spAutoFit/>
            </a:bodyPr>
            <a:lstStyle/>
            <a:p>
              <a:pPr algn="ctr"/>
              <a:r>
                <a:rPr lang="fr-FR" sz="1600" b="1" dirty="0">
                  <a:solidFill>
                    <a:schemeClr val="bg1"/>
                  </a:solidFill>
                  <a:latin typeface="Arial" panose="020B0604020202020204" pitchFamily="34" charset="0"/>
                  <a:cs typeface="Arial" panose="020B0604020202020204" pitchFamily="34" charset="0"/>
                </a:rPr>
                <a:t>Arthropathie hémophilique du genou</a:t>
              </a:r>
              <a:r>
                <a:rPr lang="fr-FR" sz="1600" b="1" baseline="30000" dirty="0">
                  <a:solidFill>
                    <a:schemeClr val="bg1"/>
                  </a:solidFill>
                  <a:latin typeface="Arial" panose="020B0604020202020204" pitchFamily="34" charset="0"/>
                  <a:cs typeface="Arial" panose="020B0604020202020204" pitchFamily="34" charset="0"/>
                </a:rPr>
                <a:t>1</a:t>
              </a:r>
              <a:endParaRPr lang="fr-FR" sz="1600" b="1" dirty="0">
                <a:solidFill>
                  <a:schemeClr val="bg1"/>
                </a:solidFill>
                <a:latin typeface="Arial" panose="020B0604020202020204" pitchFamily="34" charset="0"/>
                <a:cs typeface="Arial" panose="020B0604020202020204" pitchFamily="34" charset="0"/>
              </a:endParaRPr>
            </a:p>
          </p:txBody>
        </p:sp>
        <p:sp>
          <p:nvSpPr>
            <p:cNvPr id="7" name="Arc 6">
              <a:extLst>
                <a:ext uri="{FF2B5EF4-FFF2-40B4-BE49-F238E27FC236}">
                  <a16:creationId xmlns:a16="http://schemas.microsoft.com/office/drawing/2014/main" id="{81516584-DC2F-47FF-8FA8-9CCAF90D1A7D}"/>
                </a:ext>
              </a:extLst>
            </p:cNvPr>
            <p:cNvSpPr/>
            <p:nvPr/>
          </p:nvSpPr>
          <p:spPr>
            <a:xfrm>
              <a:off x="6586226" y="2297316"/>
              <a:ext cx="3557384" cy="3557384"/>
            </a:xfrm>
            <a:prstGeom prst="arc">
              <a:avLst>
                <a:gd name="adj1" fmla="val 13482987"/>
                <a:gd name="adj2" fmla="val 18979507"/>
              </a:avLst>
            </a:prstGeom>
            <a:ln w="15875">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1" name="Arc 60">
              <a:extLst>
                <a:ext uri="{FF2B5EF4-FFF2-40B4-BE49-F238E27FC236}">
                  <a16:creationId xmlns:a16="http://schemas.microsoft.com/office/drawing/2014/main" id="{A026EEDD-A73A-42A0-9D00-49BB160808A4}"/>
                </a:ext>
              </a:extLst>
            </p:cNvPr>
            <p:cNvSpPr/>
            <p:nvPr/>
          </p:nvSpPr>
          <p:spPr>
            <a:xfrm rot="10800000">
              <a:off x="6586226" y="2297316"/>
              <a:ext cx="3557384" cy="3557384"/>
            </a:xfrm>
            <a:prstGeom prst="arc">
              <a:avLst>
                <a:gd name="adj1" fmla="val 13482987"/>
                <a:gd name="adj2" fmla="val 18979507"/>
              </a:avLst>
            </a:prstGeom>
            <a:ln w="15875">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2" name="Arc 61">
              <a:extLst>
                <a:ext uri="{FF2B5EF4-FFF2-40B4-BE49-F238E27FC236}">
                  <a16:creationId xmlns:a16="http://schemas.microsoft.com/office/drawing/2014/main" id="{6BE3E930-4EB8-41C4-BD14-A68DCA79BBD1}"/>
                </a:ext>
              </a:extLst>
            </p:cNvPr>
            <p:cNvSpPr/>
            <p:nvPr/>
          </p:nvSpPr>
          <p:spPr>
            <a:xfrm rot="5400000">
              <a:off x="6586226" y="2297316"/>
              <a:ext cx="3557384" cy="3557384"/>
            </a:xfrm>
            <a:prstGeom prst="arc">
              <a:avLst>
                <a:gd name="adj1" fmla="val 14859600"/>
                <a:gd name="adj2" fmla="val 17614902"/>
              </a:avLst>
            </a:prstGeom>
            <a:ln w="15875">
              <a:solidFill>
                <a:schemeClr val="bg1">
                  <a:lumMod val="75000"/>
                </a:schemeClr>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Tree>
    <p:extLst>
      <p:ext uri="{BB962C8B-B14F-4D97-AF65-F5344CB8AC3E}">
        <p14:creationId xmlns:p14="http://schemas.microsoft.com/office/powerpoint/2010/main" val="846896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prstGeom prst="rect">
            <a:avLst/>
          </a:prstGeom>
        </p:spPr>
        <p:txBody>
          <a:bodyPr>
            <a:normAutofit/>
          </a:bodyPr>
          <a:lstStyle/>
          <a:p>
            <a:pPr>
              <a:lnSpc>
                <a:spcPct val="100000"/>
              </a:lnSpc>
            </a:pPr>
            <a:r>
              <a:rPr lang="fr-FR" dirty="0"/>
              <a:t>Arthropathie hémophilique</a:t>
            </a:r>
            <a:endParaRPr lang="fr-FR" b="1" dirty="0"/>
          </a:p>
        </p:txBody>
      </p:sp>
      <p:sp>
        <p:nvSpPr>
          <p:cNvPr id="3" name="Text Placeholder 2">
            <a:extLst>
              <a:ext uri="{FF2B5EF4-FFF2-40B4-BE49-F238E27FC236}">
                <a16:creationId xmlns:a16="http://schemas.microsoft.com/office/drawing/2014/main" id="{718BFDC0-05A3-415E-8FE4-A453B818C992}"/>
              </a:ext>
            </a:extLst>
          </p:cNvPr>
          <p:cNvSpPr>
            <a:spLocks noGrp="1"/>
          </p:cNvSpPr>
          <p:nvPr>
            <p:ph type="body" sz="quarter" idx="13"/>
          </p:nvPr>
        </p:nvSpPr>
        <p:spPr/>
        <p:txBody>
          <a:bodyPr/>
          <a:lstStyle/>
          <a:p>
            <a:endParaRPr lang="en-CA"/>
          </a:p>
        </p:txBody>
      </p:sp>
      <p:pic>
        <p:nvPicPr>
          <p:cNvPr id="7" name="Marcador de contenido 6">
            <a:extLst>
              <a:ext uri="{FF2B5EF4-FFF2-40B4-BE49-F238E27FC236}">
                <a16:creationId xmlns:a16="http://schemas.microsoft.com/office/drawing/2014/main" id="{FEDBECA1-0480-4076-AE49-3A0BDCF402F5}"/>
              </a:ext>
            </a:extLst>
          </p:cNvPr>
          <p:cNvPicPr>
            <a:picLocks noGrp="1" noChangeAspect="1"/>
          </p:cNvPicPr>
          <p:nvPr>
            <p:ph idx="4294967295"/>
          </p:nvPr>
        </p:nvPicPr>
        <p:blipFill rotWithShape="1">
          <a:blip r:embed="rId2">
            <a:extLst>
              <a:ext uri="{BEBA8EAE-BF5A-486C-A8C5-ECC9F3942E4B}">
                <a14:imgProps xmlns:a14="http://schemas.microsoft.com/office/drawing/2010/main">
                  <a14:imgLayer>
                    <a14:imgEffect>
                      <a14:sharpenSoften amount="25000"/>
                    </a14:imgEffect>
                  </a14:imgLayer>
                </a14:imgProps>
              </a:ext>
            </a:extLst>
          </a:blip>
          <a:srcRect l="1497" r="3308" b="10617"/>
          <a:stretch/>
        </p:blipFill>
        <p:spPr>
          <a:xfrm>
            <a:off x="6710363" y="1719263"/>
            <a:ext cx="4843462" cy="3536950"/>
          </a:xfrm>
          <a:prstGeom prst="roundRect">
            <a:avLst/>
          </a:prstGeom>
        </p:spPr>
      </p:pic>
      <p:cxnSp>
        <p:nvCxnSpPr>
          <p:cNvPr id="11" name="Conector recto 10">
            <a:extLst>
              <a:ext uri="{FF2B5EF4-FFF2-40B4-BE49-F238E27FC236}">
                <a16:creationId xmlns:a16="http://schemas.microsoft.com/office/drawing/2014/main" id="{D855BF88-AF13-426B-9721-C9AEC7864988}"/>
              </a:ext>
            </a:extLst>
          </p:cNvPr>
          <p:cNvCxnSpPr>
            <a:cxnSpLocks/>
          </p:cNvCxnSpPr>
          <p:nvPr/>
        </p:nvCxnSpPr>
        <p:spPr>
          <a:xfrm flipV="1">
            <a:off x="838200" y="4601824"/>
            <a:ext cx="10515600" cy="3971"/>
          </a:xfrm>
          <a:prstGeom prst="line">
            <a:avLst/>
          </a:prstGeom>
          <a:ln w="76200">
            <a:no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F344C13-47B4-4C84-987A-F3126D8B2EA8}"/>
              </a:ext>
            </a:extLst>
          </p:cNvPr>
          <p:cNvPicPr>
            <a:picLocks noChangeAspect="1"/>
          </p:cNvPicPr>
          <p:nvPr/>
        </p:nvPicPr>
        <p:blipFill>
          <a:blip r:embed="rId3"/>
          <a:stretch>
            <a:fillRect/>
          </a:stretch>
        </p:blipFill>
        <p:spPr>
          <a:xfrm>
            <a:off x="822960" y="1714500"/>
            <a:ext cx="2584928" cy="3529890"/>
          </a:xfrm>
          <a:prstGeom prst="roundRect">
            <a:avLst/>
          </a:prstGeom>
        </p:spPr>
      </p:pic>
      <p:pic>
        <p:nvPicPr>
          <p:cNvPr id="10" name="Picture 9">
            <a:extLst>
              <a:ext uri="{FF2B5EF4-FFF2-40B4-BE49-F238E27FC236}">
                <a16:creationId xmlns:a16="http://schemas.microsoft.com/office/drawing/2014/main" id="{366C9844-7EC9-45AD-8435-F7BCAB5835FF}"/>
              </a:ext>
            </a:extLst>
          </p:cNvPr>
          <p:cNvPicPr>
            <a:picLocks noChangeAspect="1"/>
          </p:cNvPicPr>
          <p:nvPr/>
        </p:nvPicPr>
        <p:blipFill>
          <a:blip r:embed="rId4"/>
          <a:stretch>
            <a:fillRect/>
          </a:stretch>
        </p:blipFill>
        <p:spPr>
          <a:xfrm>
            <a:off x="3586814" y="1719633"/>
            <a:ext cx="2944623" cy="3542083"/>
          </a:xfrm>
          <a:prstGeom prst="roundRect">
            <a:avLst/>
          </a:prstGeom>
        </p:spPr>
      </p:pic>
    </p:spTree>
    <p:extLst>
      <p:ext uri="{BB962C8B-B14F-4D97-AF65-F5344CB8AC3E}">
        <p14:creationId xmlns:p14="http://schemas.microsoft.com/office/powerpoint/2010/main" val="423486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FC9E-C979-4166-BE78-BE5997DA7F74}"/>
              </a:ext>
            </a:extLst>
          </p:cNvPr>
          <p:cNvSpPr>
            <a:spLocks noGrp="1"/>
          </p:cNvSpPr>
          <p:nvPr>
            <p:ph type="title"/>
          </p:nvPr>
        </p:nvSpPr>
        <p:spPr>
          <a:xfrm>
            <a:off x="838199" y="225425"/>
            <a:ext cx="11069783" cy="1090079"/>
          </a:xfrm>
          <a:prstGeom prst="rect">
            <a:avLst/>
          </a:prstGeom>
        </p:spPr>
        <p:txBody>
          <a:bodyPr>
            <a:noAutofit/>
          </a:bodyPr>
          <a:lstStyle/>
          <a:p>
            <a:pPr>
              <a:lnSpc>
                <a:spcPct val="100000"/>
              </a:lnSpc>
            </a:pPr>
            <a:r>
              <a:rPr lang="fr-FR" dirty="0"/>
              <a:t>Arthropathie hémophilique</a:t>
            </a:r>
            <a:br>
              <a:rPr lang="fr-FR" dirty="0"/>
            </a:br>
            <a:r>
              <a:rPr lang="fr-FR" b="1" dirty="0"/>
              <a:t>Traitement de l’arthropathie hémophilique chronique</a:t>
            </a:r>
          </a:p>
        </p:txBody>
      </p:sp>
      <p:sp>
        <p:nvSpPr>
          <p:cNvPr id="3" name="Content Placeholder 2">
            <a:extLst>
              <a:ext uri="{FF2B5EF4-FFF2-40B4-BE49-F238E27FC236}">
                <a16:creationId xmlns:a16="http://schemas.microsoft.com/office/drawing/2014/main" id="{D0B0C24A-7D16-4AE5-814B-40A55306B118}"/>
              </a:ext>
            </a:extLst>
          </p:cNvPr>
          <p:cNvSpPr>
            <a:spLocks noGrp="1"/>
          </p:cNvSpPr>
          <p:nvPr>
            <p:ph idx="1"/>
          </p:nvPr>
        </p:nvSpPr>
        <p:spPr>
          <a:xfrm>
            <a:off x="838199" y="1709737"/>
            <a:ext cx="10515600" cy="4614863"/>
          </a:xfrm>
        </p:spPr>
        <p:txBody>
          <a:bodyPr>
            <a:noAutofit/>
          </a:bodyPr>
          <a:lstStyle/>
          <a:p>
            <a:pPr marL="0" indent="0" algn="l" rtl="0" eaLnBrk="1" fontAlgn="t" latinLnBrk="0" hangingPunct="1">
              <a:spcBef>
                <a:spcPts val="0"/>
              </a:spcBef>
              <a:buNone/>
            </a:pPr>
            <a:r>
              <a:rPr lang="fr-FR" b="1" i="0" u="none" strike="noStrike" kern="1200" dirty="0">
                <a:solidFill>
                  <a:srgbClr val="008BB0"/>
                </a:solidFill>
                <a:effectLst/>
                <a:latin typeface="Arial" panose="020B0604020202020204" pitchFamily="34" charset="0"/>
                <a:cs typeface="Arial" panose="020B0604020202020204" pitchFamily="34" charset="0"/>
              </a:rPr>
              <a:t>Recommandation 10.3.1</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la prévention et le traitement de l’arthropathie hémophilique chronique chez les personnes atteintes d’hémophilie, la FMH recommande </a:t>
            </a:r>
            <a:r>
              <a:rPr lang="fr-FR" b="1" dirty="0">
                <a:solidFill>
                  <a:srgbClr val="000000"/>
                </a:solidFill>
                <a:latin typeface="Arial" panose="020B0604020202020204" pitchFamily="34" charset="0"/>
                <a:cs typeface="Arial" panose="020B0604020202020204" pitchFamily="34" charset="0"/>
              </a:rPr>
              <a:t>d’associer un traitement régulier avec facteur de remplacement </a:t>
            </a:r>
            <a:r>
              <a:rPr lang="fr-FR" dirty="0">
                <a:solidFill>
                  <a:srgbClr val="000000"/>
                </a:solidFill>
                <a:latin typeface="Arial" panose="020B0604020202020204" pitchFamily="34" charset="0"/>
                <a:cs typeface="Arial" panose="020B0604020202020204" pitchFamily="34" charset="0"/>
              </a:rPr>
              <a:t>afin de réduire la fréquence des saignements à une </a:t>
            </a:r>
            <a:r>
              <a:rPr lang="fr-FR" b="1" dirty="0">
                <a:solidFill>
                  <a:srgbClr val="000000"/>
                </a:solidFill>
                <a:latin typeface="Arial" panose="020B0604020202020204" pitchFamily="34" charset="0"/>
                <a:cs typeface="Arial" panose="020B0604020202020204" pitchFamily="34" charset="0"/>
              </a:rPr>
              <a:t>kinésithérapie</a:t>
            </a:r>
            <a:r>
              <a:rPr lang="fr-FR" dirty="0">
                <a:solidFill>
                  <a:srgbClr val="000000"/>
                </a:solidFill>
                <a:latin typeface="Arial" panose="020B0604020202020204" pitchFamily="34" charset="0"/>
                <a:cs typeface="Arial" panose="020B0604020202020204" pitchFamily="34" charset="0"/>
              </a:rPr>
              <a:t> visant à préserver la force musculaire et la capacité fonctionnelle. La kinésithérapie peut être effectuée avec ou sans protection par facteur, en fonction de la disponibilité et de la réponse du patient au traitement</a:t>
            </a:r>
            <a:r>
              <a:rPr lang="fr-FR" b="0" i="0" u="none" strike="noStrike" kern="1200" dirty="0">
                <a:solidFill>
                  <a:srgbClr val="000000"/>
                </a:solidFill>
                <a:effectLst/>
                <a:latin typeface="Arial" panose="020B0604020202020204" pitchFamily="34" charset="0"/>
                <a:cs typeface="Arial" panose="020B0604020202020204" pitchFamily="34" charset="0"/>
              </a:rPr>
              <a:t>.</a:t>
            </a:r>
          </a:p>
          <a:p>
            <a:pPr marL="0" indent="0" algn="l" rtl="0" eaLnBrk="1" fontAlgn="t" latinLnBrk="0" hangingPunct="1">
              <a:spcBef>
                <a:spcPts val="0"/>
              </a:spcBef>
              <a:buNone/>
            </a:pPr>
            <a:endParaRPr lang="fr-FR" dirty="0">
              <a:solidFill>
                <a:srgbClr val="000000"/>
              </a:solidFill>
              <a:latin typeface="Arial" panose="020B0604020202020204" pitchFamily="34" charset="0"/>
              <a:cs typeface="Arial" panose="020B0604020202020204" pitchFamily="34" charset="0"/>
            </a:endParaRPr>
          </a:p>
          <a:p>
            <a:pPr marL="0" indent="0">
              <a:buNone/>
            </a:pPr>
            <a:endParaRPr lang="fr-FR" dirty="0"/>
          </a:p>
        </p:txBody>
      </p:sp>
    </p:spTree>
    <p:extLst>
      <p:ext uri="{BB962C8B-B14F-4D97-AF65-F5344CB8AC3E}">
        <p14:creationId xmlns:p14="http://schemas.microsoft.com/office/powerpoint/2010/main" val="80500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FC9E-C979-4166-BE78-BE5997DA7F74}"/>
              </a:ext>
            </a:extLst>
          </p:cNvPr>
          <p:cNvSpPr>
            <a:spLocks noGrp="1"/>
          </p:cNvSpPr>
          <p:nvPr>
            <p:ph type="title"/>
          </p:nvPr>
        </p:nvSpPr>
        <p:spPr>
          <a:xfrm>
            <a:off x="838199" y="225425"/>
            <a:ext cx="11049001" cy="1090079"/>
          </a:xfrm>
          <a:prstGeom prst="rect">
            <a:avLst/>
          </a:prstGeom>
        </p:spPr>
        <p:txBody>
          <a:bodyPr>
            <a:noAutofit/>
          </a:bodyPr>
          <a:lstStyle/>
          <a:p>
            <a:pPr>
              <a:lnSpc>
                <a:spcPct val="100000"/>
              </a:lnSpc>
            </a:pPr>
            <a:r>
              <a:rPr lang="fr-FR" dirty="0"/>
              <a:t>Arthropathie hémophilique</a:t>
            </a:r>
            <a:br>
              <a:rPr lang="fr-FR" dirty="0"/>
            </a:br>
            <a:r>
              <a:rPr lang="fr-FR" dirty="0"/>
              <a:t>Traitement de l’arthropathie hémophilique chronique</a:t>
            </a:r>
            <a:endParaRPr lang="fr-FR" b="1" dirty="0"/>
          </a:p>
        </p:txBody>
      </p:sp>
      <p:sp>
        <p:nvSpPr>
          <p:cNvPr id="3" name="Content Placeholder 2">
            <a:extLst>
              <a:ext uri="{FF2B5EF4-FFF2-40B4-BE49-F238E27FC236}">
                <a16:creationId xmlns:a16="http://schemas.microsoft.com/office/drawing/2014/main" id="{D0B0C24A-7D16-4AE5-814B-40A55306B118}"/>
              </a:ext>
            </a:extLst>
          </p:cNvPr>
          <p:cNvSpPr>
            <a:spLocks noGrp="1"/>
          </p:cNvSpPr>
          <p:nvPr>
            <p:ph idx="1"/>
          </p:nvPr>
        </p:nvSpPr>
        <p:spPr>
          <a:xfrm>
            <a:off x="838197" y="1695452"/>
            <a:ext cx="10206041" cy="4614863"/>
          </a:xfrm>
        </p:spPr>
        <p:txBody>
          <a:bodyPr>
            <a:noAutofit/>
          </a:bodyPr>
          <a:lstStyle/>
          <a:p>
            <a:pPr marL="0" indent="0" algn="l" rtl="0" eaLnBrk="1" fontAlgn="t" latinLnBrk="0" hangingPunct="1">
              <a:spcBef>
                <a:spcPts val="0"/>
              </a:spcBef>
              <a:buNone/>
            </a:pPr>
            <a:r>
              <a:rPr lang="fr-FR" b="1" i="0" u="none" strike="noStrike" kern="1200" dirty="0">
                <a:solidFill>
                  <a:srgbClr val="008BB0"/>
                </a:solidFill>
                <a:effectLst/>
                <a:latin typeface="Arial" panose="020B0604020202020204" pitchFamily="34" charset="0"/>
                <a:cs typeface="Arial" panose="020B0604020202020204" pitchFamily="34" charset="0"/>
              </a:rPr>
              <a:t>Recommandation 10.3.3</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patients atteints d’hémophilie présentant </a:t>
            </a:r>
            <a:r>
              <a:rPr lang="fr-FR" b="1" dirty="0">
                <a:solidFill>
                  <a:srgbClr val="000000"/>
                </a:solidFill>
                <a:latin typeface="Arial" panose="020B0604020202020204" pitchFamily="34" charset="0"/>
                <a:cs typeface="Arial" panose="020B0604020202020204" pitchFamily="34" charset="0"/>
              </a:rPr>
              <a:t>une arthropathie hémophilique chronique </a:t>
            </a:r>
            <a:r>
              <a:rPr lang="fr-FR" dirty="0">
                <a:solidFill>
                  <a:srgbClr val="000000"/>
                </a:solidFill>
                <a:latin typeface="Arial" panose="020B0604020202020204" pitchFamily="34" charset="0"/>
                <a:cs typeface="Arial" panose="020B0604020202020204" pitchFamily="34" charset="0"/>
              </a:rPr>
              <a:t>et pour lesquels </a:t>
            </a:r>
            <a:r>
              <a:rPr lang="fr-FR" b="1" dirty="0">
                <a:solidFill>
                  <a:srgbClr val="000000"/>
                </a:solidFill>
                <a:latin typeface="Arial" panose="020B0604020202020204" pitchFamily="34" charset="0"/>
                <a:cs typeface="Arial" panose="020B0604020202020204" pitchFamily="34" charset="0"/>
              </a:rPr>
              <a:t>des interventions non chirurgicales n’ont pas donné de résultats satisfaisants </a:t>
            </a:r>
            <a:r>
              <a:rPr lang="fr-FR" dirty="0">
                <a:solidFill>
                  <a:srgbClr val="000000"/>
                </a:solidFill>
                <a:latin typeface="Arial" panose="020B0604020202020204" pitchFamily="34" charset="0"/>
                <a:cs typeface="Arial" panose="020B0604020202020204" pitchFamily="34" charset="0"/>
              </a:rPr>
              <a:t>en matière de réduction de la douleur et d’amélioration des capacités fonctionnelles, la FMH recommande de </a:t>
            </a:r>
            <a:r>
              <a:rPr lang="fr-FR" b="1" dirty="0">
                <a:solidFill>
                  <a:srgbClr val="000000"/>
                </a:solidFill>
                <a:latin typeface="Arial" panose="020B0604020202020204" pitchFamily="34" charset="0"/>
                <a:cs typeface="Arial" panose="020B0604020202020204" pitchFamily="34" charset="0"/>
              </a:rPr>
              <a:t>consulter un spécialiste orthopédique </a:t>
            </a:r>
            <a:r>
              <a:rPr lang="fr-FR" dirty="0">
                <a:solidFill>
                  <a:srgbClr val="000000"/>
                </a:solidFill>
                <a:latin typeface="Arial" panose="020B0604020202020204" pitchFamily="34" charset="0"/>
                <a:cs typeface="Arial" panose="020B0604020202020204" pitchFamily="34" charset="0"/>
              </a:rPr>
              <a:t>pour connaître les alternatives chirurgicales qui peuvent inclure les procédures suivantes </a:t>
            </a:r>
            <a:r>
              <a:rPr lang="fr-FR" b="0" i="0" u="none" strike="noStrike" kern="1200" dirty="0">
                <a:solidFill>
                  <a:srgbClr val="000000"/>
                </a:solidFill>
                <a:effectLst/>
                <a:latin typeface="Arial" panose="020B0604020202020204" pitchFamily="34" charset="0"/>
                <a:cs typeface="Arial" panose="020B0604020202020204" pitchFamily="34" charset="0"/>
              </a:rPr>
              <a:t>:</a:t>
            </a:r>
          </a:p>
          <a:p>
            <a:pPr marL="0" indent="0" algn="l" rtl="0" eaLnBrk="1" fontAlgn="t" latinLnBrk="0" hangingPunct="1">
              <a:spcBef>
                <a:spcPts val="0"/>
              </a:spcBef>
              <a:buNone/>
            </a:pPr>
            <a:endParaRPr lang="fr-FR" b="0" i="0" u="none" strike="noStrike" kern="1200" dirty="0">
              <a:solidFill>
                <a:srgbClr val="000000"/>
              </a:solidFill>
              <a:effectLst/>
              <a:latin typeface="Arial" panose="020B0604020202020204" pitchFamily="34" charset="0"/>
              <a:cs typeface="Arial" panose="020B0604020202020204" pitchFamily="34" charset="0"/>
            </a:endParaRPr>
          </a:p>
          <a:p>
            <a:pPr lvl="1" fontAlgn="t">
              <a:spcBef>
                <a:spcPts val="600"/>
              </a:spcBef>
            </a:pPr>
            <a:r>
              <a:rPr lang="fr-FR" b="0" i="0" u="none" strike="noStrike" kern="1200" dirty="0">
                <a:solidFill>
                  <a:srgbClr val="000000"/>
                </a:solidFill>
                <a:effectLst/>
                <a:latin typeface="Arial" panose="020B0604020202020204" pitchFamily="34" charset="0"/>
                <a:cs typeface="Arial" panose="020B0604020202020204" pitchFamily="34" charset="0"/>
              </a:rPr>
              <a:t>synovectomie et débridement de l’articulation</a:t>
            </a:r>
          </a:p>
          <a:p>
            <a:pPr lvl="1" fontAlgn="t">
              <a:spcBef>
                <a:spcPts val="600"/>
              </a:spcBef>
            </a:pPr>
            <a:r>
              <a:rPr lang="fr-FR" b="0" i="0" u="none" strike="noStrike" kern="1200" dirty="0">
                <a:solidFill>
                  <a:srgbClr val="000000"/>
                </a:solidFill>
                <a:effectLst/>
                <a:latin typeface="Arial" panose="020B0604020202020204" pitchFamily="34" charset="0"/>
                <a:cs typeface="Arial" panose="020B0604020202020204" pitchFamily="34" charset="0"/>
              </a:rPr>
              <a:t>arthroscopie pour libérer les adhérences </a:t>
            </a:r>
            <a:r>
              <a:rPr lang="fr-FR" b="0" i="0" u="none" strike="noStrike" kern="1200" dirty="0" err="1">
                <a:solidFill>
                  <a:srgbClr val="000000"/>
                </a:solidFill>
                <a:effectLst/>
                <a:latin typeface="Arial" panose="020B0604020202020204" pitchFamily="34" charset="0"/>
                <a:cs typeface="Arial" panose="020B0604020202020204" pitchFamily="34" charset="0"/>
              </a:rPr>
              <a:t>intra-articulaires</a:t>
            </a:r>
            <a:r>
              <a:rPr lang="fr-FR" b="0" i="0" u="none" strike="noStrike" kern="1200" dirty="0">
                <a:solidFill>
                  <a:srgbClr val="000000"/>
                </a:solidFill>
                <a:effectLst/>
                <a:latin typeface="Arial" panose="020B0604020202020204" pitchFamily="34" charset="0"/>
                <a:cs typeface="Arial" panose="020B0604020202020204" pitchFamily="34" charset="0"/>
              </a:rPr>
              <a:t> et corriger l’empiètement</a:t>
            </a:r>
          </a:p>
          <a:p>
            <a:pPr lvl="1" fontAlgn="t">
              <a:spcBef>
                <a:spcPts val="600"/>
              </a:spcBef>
            </a:pPr>
            <a:r>
              <a:rPr lang="fr-FR" b="0" i="0" u="none" strike="noStrike" kern="1200" dirty="0">
                <a:solidFill>
                  <a:srgbClr val="000000"/>
                </a:solidFill>
                <a:effectLst/>
                <a:latin typeface="Arial" panose="020B0604020202020204" pitchFamily="34" charset="0"/>
                <a:cs typeface="Arial" panose="020B0604020202020204" pitchFamily="34" charset="0"/>
              </a:rPr>
              <a:t>libération des tissus mous extra-articulaires pour traiter les contractures</a:t>
            </a:r>
          </a:p>
          <a:p>
            <a:pPr lvl="1" fontAlgn="t">
              <a:spcBef>
                <a:spcPts val="600"/>
              </a:spcBef>
            </a:pPr>
            <a:r>
              <a:rPr lang="fr-FR" dirty="0">
                <a:solidFill>
                  <a:srgbClr val="000000"/>
                </a:solidFill>
                <a:latin typeface="Arial" panose="020B0604020202020204" pitchFamily="34" charset="0"/>
                <a:cs typeface="Arial" panose="020B0604020202020204" pitchFamily="34" charset="0"/>
              </a:rPr>
              <a:t>o</a:t>
            </a:r>
            <a:r>
              <a:rPr lang="fr-FR" b="0" i="0" u="none" strike="noStrike" kern="1200" dirty="0">
                <a:solidFill>
                  <a:srgbClr val="000000"/>
                </a:solidFill>
                <a:effectLst/>
                <a:latin typeface="Arial" panose="020B0604020202020204" pitchFamily="34" charset="0"/>
                <a:cs typeface="Arial" panose="020B0604020202020204" pitchFamily="34" charset="0"/>
              </a:rPr>
              <a:t>stéotomie pour corriger la déformation angulaire</a:t>
            </a:r>
          </a:p>
          <a:p>
            <a:pPr lvl="1" fontAlgn="t">
              <a:spcBef>
                <a:spcPts val="600"/>
              </a:spcBef>
            </a:pPr>
            <a:r>
              <a:rPr lang="fr-FR" dirty="0">
                <a:solidFill>
                  <a:srgbClr val="000000"/>
                </a:solidFill>
                <a:latin typeface="Arial" panose="020B0604020202020204" pitchFamily="34" charset="0"/>
                <a:cs typeface="Arial" panose="020B0604020202020204" pitchFamily="34" charset="0"/>
              </a:rPr>
              <a:t>a</a:t>
            </a:r>
            <a:r>
              <a:rPr lang="fr-FR" b="0" i="0" u="none" strike="noStrike" kern="1200" dirty="0">
                <a:solidFill>
                  <a:srgbClr val="000000"/>
                </a:solidFill>
                <a:effectLst/>
                <a:latin typeface="Arial" panose="020B0604020202020204" pitchFamily="34" charset="0"/>
                <a:cs typeface="Arial" panose="020B0604020202020204" pitchFamily="34" charset="0"/>
              </a:rPr>
              <a:t>rthrodèse (de la cheville)</a:t>
            </a:r>
          </a:p>
          <a:p>
            <a:pPr lvl="1" fontAlgn="t">
              <a:spcBef>
                <a:spcPts val="600"/>
              </a:spcBef>
            </a:pPr>
            <a:r>
              <a:rPr lang="fr-FR" b="0" i="0" u="none" strike="noStrike" kern="1200" dirty="0">
                <a:solidFill>
                  <a:srgbClr val="000000"/>
                </a:solidFill>
                <a:effectLst/>
                <a:latin typeface="Arial" panose="020B0604020202020204" pitchFamily="34" charset="0"/>
                <a:cs typeface="Arial" panose="020B0604020202020204" pitchFamily="34" charset="0"/>
              </a:rPr>
              <a:t>remplacement de l’articulation en cas d’arthrite à un stade avancé</a:t>
            </a:r>
          </a:p>
          <a:p>
            <a:pPr marL="0" indent="0" algn="l" rtl="0" eaLnBrk="1" fontAlgn="t" latinLnBrk="0" hangingPunct="1">
              <a:spcBef>
                <a:spcPts val="0"/>
              </a:spcBef>
              <a:buNone/>
            </a:pPr>
            <a:endParaRPr lang="fr-FR" dirty="0">
              <a:solidFill>
                <a:srgbClr val="000000"/>
              </a:solidFill>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388716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ED41-2324-4859-8980-91418163F2AE}"/>
              </a:ext>
            </a:extLst>
          </p:cNvPr>
          <p:cNvSpPr>
            <a:spLocks noGrp="1"/>
          </p:cNvSpPr>
          <p:nvPr>
            <p:ph type="title"/>
          </p:nvPr>
        </p:nvSpPr>
        <p:spPr>
          <a:prstGeom prst="rect">
            <a:avLst/>
          </a:prstGeom>
        </p:spPr>
        <p:txBody>
          <a:bodyPr>
            <a:normAutofit/>
          </a:bodyPr>
          <a:lstStyle/>
          <a:p>
            <a:pPr>
              <a:lnSpc>
                <a:spcPct val="100000"/>
              </a:lnSpc>
            </a:pPr>
            <a:r>
              <a:rPr lang="fr-FR" b="1" dirty="0"/>
              <a:t>Hémorragie musculaire</a:t>
            </a:r>
          </a:p>
        </p:txBody>
      </p:sp>
      <p:sp>
        <p:nvSpPr>
          <p:cNvPr id="3" name="Content Placeholder 2">
            <a:extLst>
              <a:ext uri="{FF2B5EF4-FFF2-40B4-BE49-F238E27FC236}">
                <a16:creationId xmlns:a16="http://schemas.microsoft.com/office/drawing/2014/main" id="{EEEF29FE-014D-4935-8933-F43BE53EBCEB}"/>
              </a:ext>
            </a:extLst>
          </p:cNvPr>
          <p:cNvSpPr>
            <a:spLocks noGrp="1"/>
          </p:cNvSpPr>
          <p:nvPr>
            <p:ph idx="1"/>
          </p:nvPr>
        </p:nvSpPr>
        <p:spPr>
          <a:xfrm>
            <a:off x="838200" y="1562100"/>
            <a:ext cx="6845300" cy="4614863"/>
          </a:xfrm>
          <a:prstGeom prst="rect">
            <a:avLst/>
          </a:prstGeom>
        </p:spPr>
        <p:txBody>
          <a:bodyPr>
            <a:normAutofit/>
          </a:bodyPr>
          <a:lstStyle/>
          <a:p>
            <a:r>
              <a:rPr lang="fr-FR" dirty="0"/>
              <a:t>Par saignement musculaire, on entend un épisode hémorragique dans un muscle, déterminé par examen clinique et/ou par imagerie</a:t>
            </a:r>
            <a:endParaRPr lang="fr-FR" sz="2000" dirty="0">
              <a:latin typeface="Arial" panose="020B0604020202020204" pitchFamily="34" charset="0"/>
              <a:cs typeface="Arial" panose="020B0604020202020204" pitchFamily="34" charset="0"/>
            </a:endParaRPr>
          </a:p>
          <a:p>
            <a:r>
              <a:rPr lang="fr-FR" dirty="0"/>
              <a:t>Peut survenir dans n’importe quel muscle du corps, est associé à une douleur et/ou à un gonflement, ainsi qu’à un déficit fonctionnel </a:t>
            </a:r>
          </a:p>
          <a:p>
            <a:r>
              <a:rPr lang="fr-FR" dirty="0"/>
              <a:t>Un saignement musculaire non traité peut provoquer un syndrome de loge avec des lésions neuromusculaires et tendineuses secondaires, ainsi qu’une contracture et une nécrose musculaires</a:t>
            </a:r>
          </a:p>
        </p:txBody>
      </p:sp>
      <p:pic>
        <p:nvPicPr>
          <p:cNvPr id="5" name="Picture 4">
            <a:extLst>
              <a:ext uri="{FF2B5EF4-FFF2-40B4-BE49-F238E27FC236}">
                <a16:creationId xmlns:a16="http://schemas.microsoft.com/office/drawing/2014/main" id="{BD3C8F35-CF8D-4E6D-B78A-7A717B26E182}"/>
              </a:ext>
            </a:extLst>
          </p:cNvPr>
          <p:cNvPicPr>
            <a:picLocks noChangeAspect="1"/>
          </p:cNvPicPr>
          <p:nvPr/>
        </p:nvPicPr>
        <p:blipFill>
          <a:blip r:embed="rId2"/>
          <a:stretch>
            <a:fillRect/>
          </a:stretch>
        </p:blipFill>
        <p:spPr>
          <a:xfrm>
            <a:off x="7832725" y="1629624"/>
            <a:ext cx="3428999" cy="2275608"/>
          </a:xfrm>
          <a:prstGeom prst="roundRect">
            <a:avLst/>
          </a:prstGeom>
        </p:spPr>
      </p:pic>
      <p:sp>
        <p:nvSpPr>
          <p:cNvPr id="8" name="Content Placeholder 2">
            <a:extLst>
              <a:ext uri="{FF2B5EF4-FFF2-40B4-BE49-F238E27FC236}">
                <a16:creationId xmlns:a16="http://schemas.microsoft.com/office/drawing/2014/main" id="{4DB6AB47-341A-49B8-A6E6-B486FD8E366A}"/>
              </a:ext>
            </a:extLst>
          </p:cNvPr>
          <p:cNvSpPr txBox="1">
            <a:spLocks/>
          </p:cNvSpPr>
          <p:nvPr/>
        </p:nvSpPr>
        <p:spPr>
          <a:xfrm>
            <a:off x="855516" y="5228376"/>
            <a:ext cx="10655300" cy="15620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t" latinLnBrk="0" hangingPunct="1">
              <a:spcBef>
                <a:spcPts val="0"/>
              </a:spcBef>
              <a:spcAft>
                <a:spcPts val="0"/>
              </a:spcAft>
              <a:buNone/>
            </a:pPr>
            <a:r>
              <a:rPr lang="fr-FR" b="1" i="0" u="none" strike="noStrike" kern="1200" baseline="0" dirty="0">
                <a:solidFill>
                  <a:srgbClr val="008BB0"/>
                </a:solidFill>
                <a:effectLst/>
                <a:latin typeface="Arial" panose="020B0604020202020204" pitchFamily="34" charset="0"/>
                <a:cs typeface="Arial" panose="020B0604020202020204" pitchFamily="34" charset="0"/>
              </a:rPr>
              <a:t>Recommandation 10.4.1</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Tous les patients atteints d’hémophilie présentant des saignements musculaires doivent recevoir immédiatement </a:t>
            </a:r>
            <a:r>
              <a:rPr lang="fr-FR" b="1" dirty="0">
                <a:solidFill>
                  <a:srgbClr val="000000"/>
                </a:solidFill>
                <a:latin typeface="Arial" panose="020B0604020202020204" pitchFamily="34" charset="0"/>
                <a:cs typeface="Arial" panose="020B0604020202020204" pitchFamily="34" charset="0"/>
              </a:rPr>
              <a:t>un traitement avec facteur de remplacement </a:t>
            </a:r>
            <a:r>
              <a:rPr lang="fr-FR" dirty="0">
                <a:solidFill>
                  <a:srgbClr val="000000"/>
                </a:solidFill>
                <a:latin typeface="Arial" panose="020B0604020202020204" pitchFamily="34" charset="0"/>
                <a:cs typeface="Arial" panose="020B0604020202020204" pitchFamily="34" charset="0"/>
              </a:rPr>
              <a:t>et, le cas échéant, faire l’objet d’une observation pour toute complication </a:t>
            </a:r>
            <a:r>
              <a:rPr lang="fr-FR" dirty="0" err="1">
                <a:solidFill>
                  <a:srgbClr val="000000"/>
                </a:solidFill>
                <a:latin typeface="Arial" panose="020B0604020202020204" pitchFamily="34" charset="0"/>
                <a:cs typeface="Arial" panose="020B0604020202020204" pitchFamily="34" charset="0"/>
              </a:rPr>
              <a:t>neurovasculaire</a:t>
            </a:r>
            <a:r>
              <a:rPr lang="fr-FR" dirty="0">
                <a:solidFill>
                  <a:srgbClr val="000000"/>
                </a:solidFill>
                <a:latin typeface="Arial" panose="020B0604020202020204" pitchFamily="34" charset="0"/>
                <a:cs typeface="Arial" panose="020B0604020202020204" pitchFamily="34" charset="0"/>
              </a:rPr>
              <a:t> associée audit saignement.</a:t>
            </a:r>
            <a:endParaRPr lang="fr-FR" b="0" i="0" u="none" strike="noStrike" dirty="0">
              <a:effectLst/>
              <a:latin typeface="Arial" panose="020B0604020202020204" pitchFamily="34" charset="0"/>
            </a:endParaRPr>
          </a:p>
        </p:txBody>
      </p:sp>
    </p:spTree>
    <p:extLst>
      <p:ext uri="{BB962C8B-B14F-4D97-AF65-F5344CB8AC3E}">
        <p14:creationId xmlns:p14="http://schemas.microsoft.com/office/powerpoint/2010/main" val="293130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xfrm>
            <a:off x="838199" y="225425"/>
            <a:ext cx="10515599" cy="1090079"/>
          </a:xfrm>
        </p:spPr>
        <p:txBody>
          <a:bodyPr>
            <a:normAutofit/>
          </a:bodyPr>
          <a:lstStyle/>
          <a:p>
            <a:pPr>
              <a:lnSpc>
                <a:spcPct val="100000"/>
              </a:lnSpc>
            </a:pPr>
            <a:r>
              <a:rPr lang="fr-FR" dirty="0"/>
              <a:t>Hémorragie musculaire</a:t>
            </a:r>
            <a:endParaRPr lang="en-US" dirty="0"/>
          </a:p>
        </p:txBody>
      </p:sp>
      <p:pic>
        <p:nvPicPr>
          <p:cNvPr id="4" name="Picture 3">
            <a:extLst>
              <a:ext uri="{FF2B5EF4-FFF2-40B4-BE49-F238E27FC236}">
                <a16:creationId xmlns:a16="http://schemas.microsoft.com/office/drawing/2014/main" id="{842952A3-F105-451D-8AB4-C9B1026C4C59}"/>
              </a:ext>
            </a:extLst>
          </p:cNvPr>
          <p:cNvPicPr>
            <a:picLocks noChangeAspect="1"/>
          </p:cNvPicPr>
          <p:nvPr/>
        </p:nvPicPr>
        <p:blipFill>
          <a:blip r:embed="rId2"/>
          <a:stretch>
            <a:fillRect/>
          </a:stretch>
        </p:blipFill>
        <p:spPr>
          <a:xfrm>
            <a:off x="3154425" y="1628983"/>
            <a:ext cx="5883150" cy="4413887"/>
          </a:xfrm>
          <a:prstGeom prst="roundRect">
            <a:avLst>
              <a:gd name="adj" fmla="val 10337"/>
            </a:avLst>
          </a:prstGeom>
        </p:spPr>
      </p:pic>
    </p:spTree>
    <p:extLst>
      <p:ext uri="{BB962C8B-B14F-4D97-AF65-F5344CB8AC3E}">
        <p14:creationId xmlns:p14="http://schemas.microsoft.com/office/powerpoint/2010/main" val="28580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4103-EBB8-43CD-9177-65364C451A08}"/>
              </a:ext>
            </a:extLst>
          </p:cNvPr>
          <p:cNvSpPr>
            <a:spLocks noGrp="1"/>
          </p:cNvSpPr>
          <p:nvPr>
            <p:ph type="title"/>
          </p:nvPr>
        </p:nvSpPr>
        <p:spPr>
          <a:xfrm>
            <a:off x="838199" y="225425"/>
            <a:ext cx="10515599" cy="1090079"/>
          </a:xfrm>
        </p:spPr>
        <p:txBody>
          <a:bodyPr>
            <a:noAutofit/>
          </a:bodyPr>
          <a:lstStyle/>
          <a:p>
            <a:pPr>
              <a:lnSpc>
                <a:spcPct val="100000"/>
              </a:lnSpc>
            </a:pPr>
            <a:r>
              <a:rPr lang="fr-FR" dirty="0"/>
              <a:t>Hémorragie musculaire</a:t>
            </a:r>
            <a:br>
              <a:rPr lang="fr-FR" dirty="0"/>
            </a:br>
            <a:r>
              <a:rPr lang="fr-FR" dirty="0"/>
              <a:t>Prise en charge et surveillance clinique</a:t>
            </a:r>
          </a:p>
        </p:txBody>
      </p:sp>
      <p:sp>
        <p:nvSpPr>
          <p:cNvPr id="3" name="Content Placeholder 2">
            <a:extLst>
              <a:ext uri="{FF2B5EF4-FFF2-40B4-BE49-F238E27FC236}">
                <a16:creationId xmlns:a16="http://schemas.microsoft.com/office/drawing/2014/main" id="{A1E9F77D-C3DC-40B4-983A-2F9C082BFEDA}"/>
              </a:ext>
            </a:extLst>
          </p:cNvPr>
          <p:cNvSpPr>
            <a:spLocks noGrp="1"/>
          </p:cNvSpPr>
          <p:nvPr>
            <p:ph idx="1"/>
          </p:nvPr>
        </p:nvSpPr>
        <p:spPr>
          <a:xfrm>
            <a:off x="838200" y="1562100"/>
            <a:ext cx="6616700" cy="1971675"/>
          </a:xfrm>
        </p:spPr>
        <p:txBody>
          <a:bodyPr>
            <a:normAutofit fontScale="92500" lnSpcReduction="20000"/>
          </a:bodyPr>
          <a:lstStyle/>
          <a:p>
            <a:pPr marL="0" indent="0">
              <a:buNone/>
            </a:pPr>
            <a:r>
              <a:rPr lang="fr-FR" b="1" dirty="0">
                <a:solidFill>
                  <a:schemeClr val="accent1"/>
                </a:solidFill>
              </a:rPr>
              <a:t>Recommandation 10.4.2</a:t>
            </a:r>
            <a:br>
              <a:rPr lang="fr-FR" dirty="0"/>
            </a:br>
            <a:r>
              <a:rPr lang="fr-FR" dirty="0"/>
              <a:t>Pour tous les patients atteints d’hémophilie présentant un saignement musculaire, la FMH recommande </a:t>
            </a:r>
            <a:r>
              <a:rPr lang="fr-FR" b="1" dirty="0"/>
              <a:t>une évaluation clinique détaillée, une mesure de la douleur et sa prise en charge</a:t>
            </a:r>
            <a:r>
              <a:rPr lang="fr-FR" dirty="0"/>
              <a:t> selon l’échelle de l’OMS, dans la mesure où la douleur liée aux saignements musculaires peut constituer un indicateur précoce de lésions </a:t>
            </a:r>
            <a:r>
              <a:rPr lang="fr-FR" dirty="0" err="1"/>
              <a:t>neurovasculaires</a:t>
            </a:r>
            <a:r>
              <a:rPr lang="fr-FR" dirty="0"/>
              <a:t> et tissulaires réversibles.</a:t>
            </a:r>
          </a:p>
          <a:p>
            <a:pPr marL="0" indent="0">
              <a:buNone/>
            </a:pPr>
            <a:endParaRPr lang="fr-FR" dirty="0"/>
          </a:p>
        </p:txBody>
      </p:sp>
      <p:grpSp>
        <p:nvGrpSpPr>
          <p:cNvPr id="5" name="Group 4">
            <a:extLst>
              <a:ext uri="{FF2B5EF4-FFF2-40B4-BE49-F238E27FC236}">
                <a16:creationId xmlns:a16="http://schemas.microsoft.com/office/drawing/2014/main" id="{643D224A-6BE2-480B-AB46-9BEB37B5F4E4}"/>
              </a:ext>
            </a:extLst>
          </p:cNvPr>
          <p:cNvGrpSpPr/>
          <p:nvPr/>
        </p:nvGrpSpPr>
        <p:grpSpPr>
          <a:xfrm>
            <a:off x="4089400" y="1346199"/>
            <a:ext cx="7721601" cy="1260462"/>
            <a:chOff x="4279899" y="3496168"/>
            <a:chExt cx="7721601" cy="2158704"/>
          </a:xfrm>
        </p:grpSpPr>
        <p:sp>
          <p:nvSpPr>
            <p:cNvPr id="6" name="Rectangle: Diagonal Corners Snipped 5">
              <a:extLst>
                <a:ext uri="{FF2B5EF4-FFF2-40B4-BE49-F238E27FC236}">
                  <a16:creationId xmlns:a16="http://schemas.microsoft.com/office/drawing/2014/main" id="{C75861F3-9CF8-4ABF-8630-DB662E57D9FC}"/>
                </a:ext>
              </a:extLst>
            </p:cNvPr>
            <p:cNvSpPr/>
            <p:nvPr/>
          </p:nvSpPr>
          <p:spPr>
            <a:xfrm>
              <a:off x="8686800" y="3606800"/>
              <a:ext cx="3314700" cy="1790700"/>
            </a:xfrm>
            <a:prstGeom prst="snip2DiagRect">
              <a:avLst>
                <a:gd name="adj1" fmla="val 20567"/>
                <a:gd name="adj2" fmla="val 0"/>
              </a:avLst>
            </a:pr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7" name="Rectangle: Diagonal Corners Snipped 6">
              <a:extLst>
                <a:ext uri="{FF2B5EF4-FFF2-40B4-BE49-F238E27FC236}">
                  <a16:creationId xmlns:a16="http://schemas.microsoft.com/office/drawing/2014/main" id="{D1E1554A-2510-4CBD-ADBE-1504DE2B70A7}"/>
                </a:ext>
              </a:extLst>
            </p:cNvPr>
            <p:cNvSpPr/>
            <p:nvPr/>
          </p:nvSpPr>
          <p:spPr>
            <a:xfrm>
              <a:off x="8610600" y="3606800"/>
              <a:ext cx="3314700" cy="2048072"/>
            </a:xfrm>
            <a:prstGeom prst="snip2DiagRect">
              <a:avLst>
                <a:gd name="adj1" fmla="val 20567"/>
                <a:gd name="adj2" fmla="val 0"/>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mj-lt"/>
                </a:rPr>
                <a:t>Il est important d’assurer un suivi permanent du patient pour détecter un éventuel syndrome de loge</a:t>
              </a:r>
            </a:p>
          </p:txBody>
        </p:sp>
        <p:cxnSp>
          <p:nvCxnSpPr>
            <p:cNvPr id="8" name="Straight Arrow Connector 7">
              <a:extLst>
                <a:ext uri="{FF2B5EF4-FFF2-40B4-BE49-F238E27FC236}">
                  <a16:creationId xmlns:a16="http://schemas.microsoft.com/office/drawing/2014/main" id="{C22F58DA-38A8-4B15-BE94-1CD8E7AD474F}"/>
                </a:ext>
              </a:extLst>
            </p:cNvPr>
            <p:cNvCxnSpPr>
              <a:cxnSpLocks/>
            </p:cNvCxnSpPr>
            <p:nvPr/>
          </p:nvCxnSpPr>
          <p:spPr>
            <a:xfrm flipH="1">
              <a:off x="4279899" y="4185599"/>
              <a:ext cx="4318003" cy="0"/>
            </a:xfrm>
            <a:prstGeom prst="straightConnector1">
              <a:avLst/>
            </a:prstGeom>
            <a:ln>
              <a:solidFill>
                <a:schemeClr val="accent3"/>
              </a:solidFill>
              <a:headEnd type="oval"/>
              <a:tailEnd type="oval" w="lg" len="lg"/>
            </a:ln>
          </p:spPr>
          <p:style>
            <a:lnRef idx="1">
              <a:schemeClr val="accent1"/>
            </a:lnRef>
            <a:fillRef idx="0">
              <a:schemeClr val="accent1"/>
            </a:fillRef>
            <a:effectRef idx="0">
              <a:schemeClr val="accent1"/>
            </a:effectRef>
            <a:fontRef idx="minor">
              <a:schemeClr val="tx1"/>
            </a:fontRef>
          </p:style>
        </p:cxnSp>
        <p:sp>
          <p:nvSpPr>
            <p:cNvPr id="9" name="Rectangle: Diagonal Corners Snipped 12">
              <a:extLst>
                <a:ext uri="{FF2B5EF4-FFF2-40B4-BE49-F238E27FC236}">
                  <a16:creationId xmlns:a16="http://schemas.microsoft.com/office/drawing/2014/main" id="{AE035AE9-68D7-4C5D-B177-EAC6F60793D6}"/>
                </a:ext>
              </a:extLst>
            </p:cNvPr>
            <p:cNvSpPr/>
            <p:nvPr/>
          </p:nvSpPr>
          <p:spPr>
            <a:xfrm>
              <a:off x="8573862" y="3496168"/>
              <a:ext cx="3313339" cy="362637"/>
            </a:xfrm>
            <a:custGeom>
              <a:avLst/>
              <a:gdLst>
                <a:gd name="connsiteX0" fmla="*/ 368293 w 3314700"/>
                <a:gd name="connsiteY0" fmla="*/ 0 h 1790700"/>
                <a:gd name="connsiteX1" fmla="*/ 3314700 w 3314700"/>
                <a:gd name="connsiteY1" fmla="*/ 0 h 1790700"/>
                <a:gd name="connsiteX2" fmla="*/ 3314700 w 3314700"/>
                <a:gd name="connsiteY2" fmla="*/ 0 h 1790700"/>
                <a:gd name="connsiteX3" fmla="*/ 3314700 w 3314700"/>
                <a:gd name="connsiteY3" fmla="*/ 1422407 h 1790700"/>
                <a:gd name="connsiteX4" fmla="*/ 2946407 w 3314700"/>
                <a:gd name="connsiteY4" fmla="*/ 1790700 h 1790700"/>
                <a:gd name="connsiteX5" fmla="*/ 0 w 3314700"/>
                <a:gd name="connsiteY5" fmla="*/ 1790700 h 1790700"/>
                <a:gd name="connsiteX6" fmla="*/ 0 w 3314700"/>
                <a:gd name="connsiteY6" fmla="*/ 1790700 h 1790700"/>
                <a:gd name="connsiteX7" fmla="*/ 0 w 3314700"/>
                <a:gd name="connsiteY7" fmla="*/ 368293 h 1790700"/>
                <a:gd name="connsiteX8" fmla="*/ 368293 w 3314700"/>
                <a:gd name="connsiteY8" fmla="*/ 0 h 1790700"/>
                <a:gd name="connsiteX0" fmla="*/ 2946407 w 3314700"/>
                <a:gd name="connsiteY0" fmla="*/ 1790700 h 1882140"/>
                <a:gd name="connsiteX1" fmla="*/ 0 w 3314700"/>
                <a:gd name="connsiteY1" fmla="*/ 1790700 h 1882140"/>
                <a:gd name="connsiteX2" fmla="*/ 0 w 3314700"/>
                <a:gd name="connsiteY2" fmla="*/ 1790700 h 1882140"/>
                <a:gd name="connsiteX3" fmla="*/ 0 w 3314700"/>
                <a:gd name="connsiteY3" fmla="*/ 368293 h 1882140"/>
                <a:gd name="connsiteX4" fmla="*/ 368293 w 3314700"/>
                <a:gd name="connsiteY4" fmla="*/ 0 h 1882140"/>
                <a:gd name="connsiteX5" fmla="*/ 3314700 w 3314700"/>
                <a:gd name="connsiteY5" fmla="*/ 0 h 1882140"/>
                <a:gd name="connsiteX6" fmla="*/ 3314700 w 3314700"/>
                <a:gd name="connsiteY6" fmla="*/ 0 h 1882140"/>
                <a:gd name="connsiteX7" fmla="*/ 3314700 w 3314700"/>
                <a:gd name="connsiteY7" fmla="*/ 1422407 h 1882140"/>
                <a:gd name="connsiteX8" fmla="*/ 3037847 w 3314700"/>
                <a:gd name="connsiteY8" fmla="*/ 1882140 h 1882140"/>
                <a:gd name="connsiteX0" fmla="*/ 2946407 w 3314700"/>
                <a:gd name="connsiteY0" fmla="*/ 1790700 h 1790700"/>
                <a:gd name="connsiteX1" fmla="*/ 0 w 3314700"/>
                <a:gd name="connsiteY1" fmla="*/ 1790700 h 1790700"/>
                <a:gd name="connsiteX2" fmla="*/ 0 w 3314700"/>
                <a:gd name="connsiteY2" fmla="*/ 1790700 h 1790700"/>
                <a:gd name="connsiteX3" fmla="*/ 0 w 3314700"/>
                <a:gd name="connsiteY3" fmla="*/ 368293 h 1790700"/>
                <a:gd name="connsiteX4" fmla="*/ 368293 w 3314700"/>
                <a:gd name="connsiteY4" fmla="*/ 0 h 1790700"/>
                <a:gd name="connsiteX5" fmla="*/ 3314700 w 3314700"/>
                <a:gd name="connsiteY5" fmla="*/ 0 h 1790700"/>
                <a:gd name="connsiteX6" fmla="*/ 3314700 w 3314700"/>
                <a:gd name="connsiteY6" fmla="*/ 0 h 1790700"/>
                <a:gd name="connsiteX7" fmla="*/ 3314700 w 3314700"/>
                <a:gd name="connsiteY7" fmla="*/ 1422407 h 1790700"/>
                <a:gd name="connsiteX0" fmla="*/ 2946407 w 3314700"/>
                <a:gd name="connsiteY0" fmla="*/ 1790700 h 1790700"/>
                <a:gd name="connsiteX1" fmla="*/ 0 w 3314700"/>
                <a:gd name="connsiteY1" fmla="*/ 1790700 h 1790700"/>
                <a:gd name="connsiteX2" fmla="*/ 0 w 3314700"/>
                <a:gd name="connsiteY2" fmla="*/ 1790700 h 1790700"/>
                <a:gd name="connsiteX3" fmla="*/ 0 w 3314700"/>
                <a:gd name="connsiteY3" fmla="*/ 368293 h 1790700"/>
                <a:gd name="connsiteX4" fmla="*/ 368293 w 3314700"/>
                <a:gd name="connsiteY4" fmla="*/ 0 h 1790700"/>
                <a:gd name="connsiteX5" fmla="*/ 3314700 w 3314700"/>
                <a:gd name="connsiteY5" fmla="*/ 0 h 1790700"/>
                <a:gd name="connsiteX6" fmla="*/ 3314700 w 3314700"/>
                <a:gd name="connsiteY6" fmla="*/ 0 h 1790700"/>
                <a:gd name="connsiteX0" fmla="*/ 0 w 3314700"/>
                <a:gd name="connsiteY0" fmla="*/ 1790700 h 1790700"/>
                <a:gd name="connsiteX1" fmla="*/ 0 w 3314700"/>
                <a:gd name="connsiteY1" fmla="*/ 1790700 h 1790700"/>
                <a:gd name="connsiteX2" fmla="*/ 0 w 3314700"/>
                <a:gd name="connsiteY2" fmla="*/ 368293 h 1790700"/>
                <a:gd name="connsiteX3" fmla="*/ 368293 w 3314700"/>
                <a:gd name="connsiteY3" fmla="*/ 0 h 1790700"/>
                <a:gd name="connsiteX4" fmla="*/ 3314700 w 3314700"/>
                <a:gd name="connsiteY4" fmla="*/ 0 h 1790700"/>
                <a:gd name="connsiteX5" fmla="*/ 3314700 w 3314700"/>
                <a:gd name="connsiteY5" fmla="*/ 0 h 1790700"/>
                <a:gd name="connsiteX0" fmla="*/ 0 w 3314700"/>
                <a:gd name="connsiteY0" fmla="*/ 1790700 h 1790700"/>
                <a:gd name="connsiteX1" fmla="*/ 0 w 3314700"/>
                <a:gd name="connsiteY1" fmla="*/ 368293 h 1790700"/>
                <a:gd name="connsiteX2" fmla="*/ 368293 w 3314700"/>
                <a:gd name="connsiteY2" fmla="*/ 0 h 1790700"/>
                <a:gd name="connsiteX3" fmla="*/ 3314700 w 3314700"/>
                <a:gd name="connsiteY3" fmla="*/ 0 h 1790700"/>
                <a:gd name="connsiteX4" fmla="*/ 3314700 w 3314700"/>
                <a:gd name="connsiteY4" fmla="*/ 0 h 1790700"/>
                <a:gd name="connsiteX0" fmla="*/ 0 w 3314700"/>
                <a:gd name="connsiteY0" fmla="*/ 368293 h 368293"/>
                <a:gd name="connsiteX1" fmla="*/ 368293 w 3314700"/>
                <a:gd name="connsiteY1" fmla="*/ 0 h 368293"/>
                <a:gd name="connsiteX2" fmla="*/ 3314700 w 3314700"/>
                <a:gd name="connsiteY2" fmla="*/ 0 h 368293"/>
                <a:gd name="connsiteX3" fmla="*/ 3314700 w 3314700"/>
                <a:gd name="connsiteY3" fmla="*/ 0 h 368293"/>
                <a:gd name="connsiteX0" fmla="*/ 0 w 3211438"/>
                <a:gd name="connsiteY0" fmla="*/ 401429 h 401429"/>
                <a:gd name="connsiteX1" fmla="*/ 265031 w 3211438"/>
                <a:gd name="connsiteY1" fmla="*/ 0 h 401429"/>
                <a:gd name="connsiteX2" fmla="*/ 3211438 w 3211438"/>
                <a:gd name="connsiteY2" fmla="*/ 0 h 401429"/>
                <a:gd name="connsiteX3" fmla="*/ 3211438 w 3211438"/>
                <a:gd name="connsiteY3" fmla="*/ 0 h 401429"/>
                <a:gd name="connsiteX0" fmla="*/ 0 w 3180460"/>
                <a:gd name="connsiteY0" fmla="*/ 285455 h 285455"/>
                <a:gd name="connsiteX1" fmla="*/ 234053 w 3180460"/>
                <a:gd name="connsiteY1" fmla="*/ 0 h 285455"/>
                <a:gd name="connsiteX2" fmla="*/ 3180460 w 3180460"/>
                <a:gd name="connsiteY2" fmla="*/ 0 h 285455"/>
                <a:gd name="connsiteX3" fmla="*/ 3180460 w 3180460"/>
                <a:gd name="connsiteY3" fmla="*/ 0 h 285455"/>
                <a:gd name="connsiteX0" fmla="*/ 0 w 3170134"/>
                <a:gd name="connsiteY0" fmla="*/ 335158 h 335158"/>
                <a:gd name="connsiteX1" fmla="*/ 223727 w 3170134"/>
                <a:gd name="connsiteY1" fmla="*/ 0 h 335158"/>
                <a:gd name="connsiteX2" fmla="*/ 3170134 w 3170134"/>
                <a:gd name="connsiteY2" fmla="*/ 0 h 335158"/>
                <a:gd name="connsiteX3" fmla="*/ 3170134 w 3170134"/>
                <a:gd name="connsiteY3" fmla="*/ 0 h 335158"/>
                <a:gd name="connsiteX0" fmla="*/ 0 w 3143028"/>
                <a:gd name="connsiteY0" fmla="*/ 291668 h 291668"/>
                <a:gd name="connsiteX1" fmla="*/ 196621 w 3143028"/>
                <a:gd name="connsiteY1" fmla="*/ 0 h 291668"/>
                <a:gd name="connsiteX2" fmla="*/ 3143028 w 3143028"/>
                <a:gd name="connsiteY2" fmla="*/ 0 h 291668"/>
                <a:gd name="connsiteX3" fmla="*/ 3143028 w 3143028"/>
                <a:gd name="connsiteY3" fmla="*/ 0 h 291668"/>
              </a:gdLst>
              <a:ahLst/>
              <a:cxnLst>
                <a:cxn ang="0">
                  <a:pos x="connsiteX0" y="connsiteY0"/>
                </a:cxn>
                <a:cxn ang="0">
                  <a:pos x="connsiteX1" y="connsiteY1"/>
                </a:cxn>
                <a:cxn ang="0">
                  <a:pos x="connsiteX2" y="connsiteY2"/>
                </a:cxn>
                <a:cxn ang="0">
                  <a:pos x="connsiteX3" y="connsiteY3"/>
                </a:cxn>
              </a:cxnLst>
              <a:rect l="l" t="t" r="r" b="b"/>
              <a:pathLst>
                <a:path w="3143028" h="291668">
                  <a:moveTo>
                    <a:pt x="0" y="291668"/>
                  </a:moveTo>
                  <a:lnTo>
                    <a:pt x="196621" y="0"/>
                  </a:lnTo>
                  <a:lnTo>
                    <a:pt x="3143028" y="0"/>
                  </a:lnTo>
                  <a:lnTo>
                    <a:pt x="3143028" y="0"/>
                  </a:lnTo>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grpSp>
      <p:sp>
        <p:nvSpPr>
          <p:cNvPr id="10" name="Text Placeholder 2">
            <a:extLst>
              <a:ext uri="{FF2B5EF4-FFF2-40B4-BE49-F238E27FC236}">
                <a16:creationId xmlns:a16="http://schemas.microsoft.com/office/drawing/2014/main" id="{9805C9A1-5598-42ED-9D5B-0E3F2309D8EB}"/>
              </a:ext>
            </a:extLst>
          </p:cNvPr>
          <p:cNvSpPr>
            <a:spLocks noGrp="1"/>
          </p:cNvSpPr>
          <p:nvPr>
            <p:ph type="body" sz="quarter" idx="13"/>
          </p:nvPr>
        </p:nvSpPr>
        <p:spPr>
          <a:xfrm>
            <a:off x="838201" y="6356351"/>
            <a:ext cx="9925050" cy="365125"/>
          </a:xfrm>
        </p:spPr>
        <p:txBody>
          <a:bodyPr/>
          <a:lstStyle/>
          <a:p>
            <a:r>
              <a:rPr lang="fr-FR" dirty="0"/>
              <a:t>OMS : Organisation mondiale de la santé.</a:t>
            </a:r>
          </a:p>
        </p:txBody>
      </p:sp>
      <p:sp>
        <p:nvSpPr>
          <p:cNvPr id="4" name="TextBox 3">
            <a:extLst>
              <a:ext uri="{FF2B5EF4-FFF2-40B4-BE49-F238E27FC236}">
                <a16:creationId xmlns:a16="http://schemas.microsoft.com/office/drawing/2014/main" id="{33E197CA-0628-4F3E-B498-C939B06DD3B6}"/>
              </a:ext>
            </a:extLst>
          </p:cNvPr>
          <p:cNvSpPr txBox="1"/>
          <p:nvPr/>
        </p:nvSpPr>
        <p:spPr>
          <a:xfrm>
            <a:off x="838199" y="3676415"/>
            <a:ext cx="10858503" cy="2246769"/>
          </a:xfrm>
          <a:prstGeom prst="rect">
            <a:avLst/>
          </a:prstGeom>
          <a:noFill/>
        </p:spPr>
        <p:txBody>
          <a:bodyPr wrap="square" rtlCol="0">
            <a:spAutoFit/>
          </a:bodyPr>
          <a:lstStyle/>
          <a:p>
            <a:r>
              <a:rPr lang="fr-FR" sz="2000" b="1" dirty="0">
                <a:solidFill>
                  <a:schemeClr val="accent1"/>
                </a:solidFill>
              </a:rPr>
              <a:t>Recommandation 10.4.3</a:t>
            </a:r>
            <a:br>
              <a:rPr lang="fr-FR" sz="2000" dirty="0"/>
            </a:br>
            <a:r>
              <a:rPr lang="fr-FR" sz="2000" dirty="0"/>
              <a:t>Chez les patients atteints d’hémophilie pré</a:t>
            </a:r>
            <a:r>
              <a:rPr lang="fr-FR" sz="2000" b="1" dirty="0"/>
              <a:t>sentant un saignement musculaire avec des symptômes associés à un syndrome de loge et un compromis </a:t>
            </a:r>
            <a:r>
              <a:rPr lang="fr-FR" sz="2000" b="1" dirty="0" err="1"/>
              <a:t>neurovasculaire</a:t>
            </a:r>
            <a:r>
              <a:rPr lang="fr-FR" sz="2000" dirty="0"/>
              <a:t>, il est nécessaire de procéder à une </a:t>
            </a:r>
            <a:r>
              <a:rPr lang="fr-FR" sz="2000" dirty="0" err="1"/>
              <a:t>fasciotomie</a:t>
            </a:r>
            <a:r>
              <a:rPr lang="fr-FR" sz="2000" dirty="0"/>
              <a:t> dans les 12 heures qui suivent l’apparition des symptômes et avant que des lésions irréversibles ne surviennent en raison de la nécrose des tissus.</a:t>
            </a:r>
          </a:p>
          <a:p>
            <a:endParaRPr lang="fr-FR" sz="2000" dirty="0"/>
          </a:p>
        </p:txBody>
      </p:sp>
    </p:spTree>
    <p:extLst>
      <p:ext uri="{BB962C8B-B14F-4D97-AF65-F5344CB8AC3E}">
        <p14:creationId xmlns:p14="http://schemas.microsoft.com/office/powerpoint/2010/main" val="35150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3AA2D-013D-4317-96F3-91AC7A426F01}"/>
              </a:ext>
            </a:extLst>
          </p:cNvPr>
          <p:cNvSpPr>
            <a:spLocks noGrp="1"/>
          </p:cNvSpPr>
          <p:nvPr>
            <p:ph type="title"/>
          </p:nvPr>
        </p:nvSpPr>
        <p:spPr/>
        <p:txBody>
          <a:bodyPr>
            <a:normAutofit/>
          </a:bodyPr>
          <a:lstStyle/>
          <a:p>
            <a:pPr>
              <a:lnSpc>
                <a:spcPct val="100000"/>
              </a:lnSpc>
            </a:pPr>
            <a:r>
              <a:rPr lang="fr-FR" b="1" dirty="0"/>
              <a:t>Pseudotumeurs</a:t>
            </a:r>
          </a:p>
        </p:txBody>
      </p:sp>
      <p:sp>
        <p:nvSpPr>
          <p:cNvPr id="3" name="Content Placeholder 2">
            <a:extLst>
              <a:ext uri="{FF2B5EF4-FFF2-40B4-BE49-F238E27FC236}">
                <a16:creationId xmlns:a16="http://schemas.microsoft.com/office/drawing/2014/main" id="{F42B5DFE-407A-4337-98B6-7D3844A16AC1}"/>
              </a:ext>
            </a:extLst>
          </p:cNvPr>
          <p:cNvSpPr>
            <a:spLocks noGrp="1"/>
          </p:cNvSpPr>
          <p:nvPr>
            <p:ph idx="1"/>
          </p:nvPr>
        </p:nvSpPr>
        <p:spPr>
          <a:xfrm>
            <a:off x="838200" y="1562100"/>
            <a:ext cx="7924799" cy="4614863"/>
          </a:xfrm>
        </p:spPr>
        <p:txBody>
          <a:bodyPr>
            <a:normAutofit/>
          </a:bodyPr>
          <a:lstStyle/>
          <a:p>
            <a:r>
              <a:rPr lang="fr-FR" dirty="0">
                <a:latin typeface="Arial" panose="020B0604020202020204" pitchFamily="34" charset="0"/>
                <a:cs typeface="Arial" panose="020B0604020202020204" pitchFamily="34" charset="0"/>
              </a:rPr>
              <a:t>Une pseudotumeur est une complication consistant en un gonflement kystique musculaire et/ou osseux</a:t>
            </a:r>
          </a:p>
          <a:p>
            <a:r>
              <a:rPr lang="fr-FR" dirty="0"/>
              <a:t>Due à un saignement des tissus mous qui n’a pas été correctement soigné, généralement dans les muscles adjacents aux os</a:t>
            </a:r>
          </a:p>
          <a:p>
            <a:r>
              <a:rPr lang="fr-FR" dirty="0"/>
              <a:t>Évaluée et suivie en série à l’aide de l’échographie</a:t>
            </a:r>
          </a:p>
          <a:p>
            <a:pPr lvl="1"/>
            <a:r>
              <a:rPr lang="fr-FR" dirty="0"/>
              <a:t>Il est possible d’utiliser la tomodensitométrie et l’IRM</a:t>
            </a:r>
            <a:endParaRPr lang="fr-FR" sz="2000" dirty="0"/>
          </a:p>
          <a:p>
            <a:r>
              <a:rPr lang="fr-FR" dirty="0"/>
              <a:t>La prise en charge dépend du site, de la taille, de la rapidité d’évolution et de l'effet sur les structures adjacentes</a:t>
            </a:r>
          </a:p>
        </p:txBody>
      </p:sp>
      <p:sp>
        <p:nvSpPr>
          <p:cNvPr id="4" name="Text Placeholder 3">
            <a:extLst>
              <a:ext uri="{FF2B5EF4-FFF2-40B4-BE49-F238E27FC236}">
                <a16:creationId xmlns:a16="http://schemas.microsoft.com/office/drawing/2014/main" id="{80BB351D-EBA9-4085-B6C9-8CD33515CFB2}"/>
              </a:ext>
            </a:extLst>
          </p:cNvPr>
          <p:cNvSpPr>
            <a:spLocks noGrp="1"/>
          </p:cNvSpPr>
          <p:nvPr>
            <p:ph type="body" sz="quarter" idx="13"/>
          </p:nvPr>
        </p:nvSpPr>
        <p:spPr/>
        <p:txBody>
          <a:bodyPr>
            <a:normAutofit/>
          </a:bodyPr>
          <a:lstStyle/>
          <a:p>
            <a:r>
              <a:rPr lang="fr-FR" baseline="30000" dirty="0"/>
              <a:t>1</a:t>
            </a:r>
            <a:r>
              <a:rPr lang="fr-FR" dirty="0"/>
              <a:t> Source  : Dr. </a:t>
            </a:r>
            <a:r>
              <a:rPr lang="fr-FR" dirty="0" err="1"/>
              <a:t>Prashant</a:t>
            </a:r>
            <a:r>
              <a:rPr lang="fr-FR" dirty="0"/>
              <a:t>  </a:t>
            </a:r>
            <a:r>
              <a:rPr lang="fr-FR" dirty="0" err="1"/>
              <a:t>Mudgal</a:t>
            </a:r>
            <a:r>
              <a:rPr lang="fr-FR" dirty="0"/>
              <a:t>, </a:t>
            </a:r>
            <a:r>
              <a:rPr lang="fr-FR" dirty="0" err="1"/>
              <a:t>Radiopaedia.org</a:t>
            </a:r>
            <a:r>
              <a:rPr lang="fr-FR" dirty="0"/>
              <a:t>, </a:t>
            </a:r>
            <a:r>
              <a:rPr lang="fr-FR" dirty="0" err="1"/>
              <a:t>rID</a:t>
            </a:r>
            <a:r>
              <a:rPr lang="fr-FR" dirty="0"/>
              <a:t>: 27167.</a:t>
            </a:r>
          </a:p>
          <a:p>
            <a:r>
              <a:rPr lang="fr-FR" dirty="0"/>
              <a:t>IRM : imagerie par résonance magnétique.</a:t>
            </a:r>
          </a:p>
        </p:txBody>
      </p:sp>
      <p:sp>
        <p:nvSpPr>
          <p:cNvPr id="6" name="TextBox 5">
            <a:extLst>
              <a:ext uri="{FF2B5EF4-FFF2-40B4-BE49-F238E27FC236}">
                <a16:creationId xmlns:a16="http://schemas.microsoft.com/office/drawing/2014/main" id="{B69EDA91-F8D9-4B06-BDC6-981119F97C80}"/>
              </a:ext>
            </a:extLst>
          </p:cNvPr>
          <p:cNvSpPr txBox="1"/>
          <p:nvPr/>
        </p:nvSpPr>
        <p:spPr>
          <a:xfrm>
            <a:off x="8657695" y="5457669"/>
            <a:ext cx="3238502" cy="584775"/>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Pseudotumeur hémophilique intra-osseuse</a:t>
            </a:r>
            <a:r>
              <a:rPr lang="fr-FR" sz="1600" baseline="30000" dirty="0">
                <a:latin typeface="Arial" panose="020B0604020202020204" pitchFamily="34" charset="0"/>
                <a:cs typeface="Arial" panose="020B0604020202020204" pitchFamily="34" charset="0"/>
              </a:rPr>
              <a:t>1</a:t>
            </a:r>
            <a:endParaRPr lang="fr-FR"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849412B3-0C47-4DA6-A6B4-910543813EA4}"/>
              </a:ext>
            </a:extLst>
          </p:cNvPr>
          <p:cNvPicPr>
            <a:picLocks noChangeAspect="1"/>
          </p:cNvPicPr>
          <p:nvPr/>
        </p:nvPicPr>
        <p:blipFill>
          <a:blip r:embed="rId3"/>
          <a:stretch>
            <a:fillRect/>
          </a:stretch>
        </p:blipFill>
        <p:spPr>
          <a:xfrm>
            <a:off x="9136594" y="1409417"/>
            <a:ext cx="2280705" cy="4048252"/>
          </a:xfrm>
          <a:prstGeom prst="roundRect">
            <a:avLst/>
          </a:prstGeom>
          <a:ln w="38100">
            <a:noFill/>
          </a:ln>
        </p:spPr>
      </p:pic>
    </p:spTree>
    <p:extLst>
      <p:ext uri="{BB962C8B-B14F-4D97-AF65-F5344CB8AC3E}">
        <p14:creationId xmlns:p14="http://schemas.microsoft.com/office/powerpoint/2010/main" val="68226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p:txBody>
          <a:bodyPr>
            <a:normAutofit/>
          </a:bodyPr>
          <a:lstStyle/>
          <a:p>
            <a:pPr>
              <a:lnSpc>
                <a:spcPct val="100000"/>
              </a:lnSpc>
            </a:pPr>
            <a:r>
              <a:rPr lang="fr-FR" dirty="0"/>
              <a:t>Pseudotumeurs</a:t>
            </a:r>
            <a:endParaRPr lang="en-US" sz="3400" b="1" dirty="0"/>
          </a:p>
        </p:txBody>
      </p:sp>
      <p:sp>
        <p:nvSpPr>
          <p:cNvPr id="3" name="Slide Number Placeholder 2">
            <a:extLst>
              <a:ext uri="{FF2B5EF4-FFF2-40B4-BE49-F238E27FC236}">
                <a16:creationId xmlns:a16="http://schemas.microsoft.com/office/drawing/2014/main" id="{2257F74E-EF42-4919-855F-81B5A6A16010}"/>
              </a:ext>
            </a:extLst>
          </p:cNvPr>
          <p:cNvSpPr>
            <a:spLocks noGrp="1"/>
          </p:cNvSpPr>
          <p:nvPr>
            <p:ph type="sldNum" sz="quarter" idx="12"/>
          </p:nvPr>
        </p:nvSpPr>
        <p:spPr/>
        <p:txBody>
          <a:bodyPr/>
          <a:lstStyle/>
          <a:p>
            <a:r>
              <a:rPr lang="en-CA" dirty="0"/>
              <a:t> </a:t>
            </a:r>
          </a:p>
        </p:txBody>
      </p:sp>
      <p:pic>
        <p:nvPicPr>
          <p:cNvPr id="5" name="Picture 4">
            <a:extLst>
              <a:ext uri="{FF2B5EF4-FFF2-40B4-BE49-F238E27FC236}">
                <a16:creationId xmlns:a16="http://schemas.microsoft.com/office/drawing/2014/main" id="{D0EA13D4-3C55-4C66-8049-96FC88F290E6}"/>
              </a:ext>
            </a:extLst>
          </p:cNvPr>
          <p:cNvPicPr>
            <a:picLocks noChangeAspect="1"/>
          </p:cNvPicPr>
          <p:nvPr/>
        </p:nvPicPr>
        <p:blipFill>
          <a:blip r:embed="rId2"/>
          <a:stretch>
            <a:fillRect/>
          </a:stretch>
        </p:blipFill>
        <p:spPr>
          <a:xfrm>
            <a:off x="2956288" y="1377492"/>
            <a:ext cx="6279424" cy="4712616"/>
          </a:xfrm>
          <a:prstGeom prst="roundRect">
            <a:avLst>
              <a:gd name="adj" fmla="val 9121"/>
            </a:avLst>
          </a:prstGeom>
        </p:spPr>
      </p:pic>
    </p:spTree>
    <p:extLst>
      <p:ext uri="{BB962C8B-B14F-4D97-AF65-F5344CB8AC3E}">
        <p14:creationId xmlns:p14="http://schemas.microsoft.com/office/powerpoint/2010/main" val="1656110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9E7F2-8A51-944D-9B89-44C4FD5FF276}"/>
              </a:ext>
            </a:extLst>
          </p:cNvPr>
          <p:cNvPicPr>
            <a:picLocks noChangeAspect="1"/>
          </p:cNvPicPr>
          <p:nvPr/>
        </p:nvPicPr>
        <p:blipFill>
          <a:blip r:embed="rId3"/>
          <a:srcRect/>
          <a:stretch/>
        </p:blipFill>
        <p:spPr>
          <a:xfrm>
            <a:off x="4074742" y="1096651"/>
            <a:ext cx="4042511" cy="5237938"/>
          </a:xfrm>
          <a:prstGeom prst="rect">
            <a:avLst/>
          </a:prstGeom>
        </p:spPr>
      </p:pic>
      <p:sp>
        <p:nvSpPr>
          <p:cNvPr id="2" name="Title 1">
            <a:extLst>
              <a:ext uri="{FF2B5EF4-FFF2-40B4-BE49-F238E27FC236}">
                <a16:creationId xmlns:a16="http://schemas.microsoft.com/office/drawing/2014/main" id="{0F3FA7CA-25A6-4E52-AD19-9B794E7D92C0}"/>
              </a:ext>
            </a:extLst>
          </p:cNvPr>
          <p:cNvSpPr>
            <a:spLocks noGrp="1"/>
          </p:cNvSpPr>
          <p:nvPr>
            <p:ph type="title"/>
          </p:nvPr>
        </p:nvSpPr>
        <p:spPr>
          <a:xfrm>
            <a:off x="838199" y="225425"/>
            <a:ext cx="10515599" cy="1241868"/>
          </a:xfrm>
        </p:spPr>
        <p:txBody>
          <a:bodyPr vert="horz" lIns="91440" tIns="45720" rIns="91440" bIns="45720" rtlCol="0" anchor="ctr">
            <a:noAutofit/>
          </a:bodyPr>
          <a:lstStyle/>
          <a:p>
            <a:pPr>
              <a:lnSpc>
                <a:spcPct val="100000"/>
              </a:lnSpc>
            </a:pPr>
            <a:r>
              <a:rPr lang="fr-FR" dirty="0"/>
              <a:t>Lignes directrices pour la prise en charge de l’hémophilie</a:t>
            </a:r>
            <a:endParaRPr lang="en-CA" b="1" dirty="0"/>
          </a:p>
        </p:txBody>
      </p:sp>
      <p:sp>
        <p:nvSpPr>
          <p:cNvPr id="8" name="Text Placeholder 4">
            <a:extLst>
              <a:ext uri="{FF2B5EF4-FFF2-40B4-BE49-F238E27FC236}">
                <a16:creationId xmlns:a16="http://schemas.microsoft.com/office/drawing/2014/main" id="{6B9AC624-FDA2-46BE-857A-512BF444C552}"/>
              </a:ext>
            </a:extLst>
          </p:cNvPr>
          <p:cNvSpPr>
            <a:spLocks noGrp="1"/>
          </p:cNvSpPr>
          <p:nvPr>
            <p:ph type="body" sz="quarter" idx="13"/>
          </p:nvPr>
        </p:nvSpPr>
        <p:spPr>
          <a:xfrm>
            <a:off x="838201" y="6356351"/>
            <a:ext cx="9925050" cy="365125"/>
          </a:xfrm>
        </p:spPr>
        <p:txBody>
          <a:bodyPr>
            <a:noAutofit/>
          </a:bodyPr>
          <a:lstStyle/>
          <a:p>
            <a:r>
              <a:rPr lang="fr-FR" b="1" i="1" dirty="0"/>
              <a:t>Toutes les recommandations sont basées sur le consensus</a:t>
            </a:r>
            <a:r>
              <a:rPr lang="en-US" sz="900" b="1" i="1" u="none" strike="noStrike" baseline="0" dirty="0"/>
              <a:t>.</a:t>
            </a:r>
          </a:p>
          <a:p>
            <a:pPr marL="0" indent="0">
              <a:spcBef>
                <a:spcPts val="0"/>
              </a:spcBef>
              <a:buNone/>
            </a:pPr>
            <a:r>
              <a:rPr lang="it-IT" sz="900" dirty="0"/>
              <a:t>Srivastava A et al. Haemophilia. 2020;26(Suppl 6):1–158. </a:t>
            </a:r>
          </a:p>
        </p:txBody>
      </p:sp>
    </p:spTree>
    <p:extLst>
      <p:ext uri="{BB962C8B-B14F-4D97-AF65-F5344CB8AC3E}">
        <p14:creationId xmlns:p14="http://schemas.microsoft.com/office/powerpoint/2010/main" val="16497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EF5C-DDAF-4610-AD41-3267F1AE6FEA}"/>
              </a:ext>
            </a:extLst>
          </p:cNvPr>
          <p:cNvSpPr>
            <a:spLocks noGrp="1"/>
          </p:cNvSpPr>
          <p:nvPr>
            <p:ph type="title"/>
          </p:nvPr>
        </p:nvSpPr>
        <p:spPr/>
        <p:txBody>
          <a:bodyPr>
            <a:noAutofit/>
          </a:bodyPr>
          <a:lstStyle/>
          <a:p>
            <a:pPr>
              <a:lnSpc>
                <a:spcPct val="100000"/>
              </a:lnSpc>
            </a:pPr>
            <a:r>
              <a:rPr lang="fr-FR" dirty="0"/>
              <a:t>Pseudotumeurs</a:t>
            </a:r>
            <a:br>
              <a:rPr lang="fr-FR" dirty="0"/>
            </a:br>
            <a:r>
              <a:rPr lang="fr-FR" b="1" dirty="0"/>
              <a:t>Prise en charge</a:t>
            </a:r>
          </a:p>
        </p:txBody>
      </p:sp>
      <p:sp>
        <p:nvSpPr>
          <p:cNvPr id="3" name="Content Placeholder 2">
            <a:extLst>
              <a:ext uri="{FF2B5EF4-FFF2-40B4-BE49-F238E27FC236}">
                <a16:creationId xmlns:a16="http://schemas.microsoft.com/office/drawing/2014/main" id="{92878886-0E6E-4198-9751-62376B21D1B9}"/>
              </a:ext>
            </a:extLst>
          </p:cNvPr>
          <p:cNvSpPr>
            <a:spLocks noGrp="1"/>
          </p:cNvSpPr>
          <p:nvPr>
            <p:ph idx="1"/>
          </p:nvPr>
        </p:nvSpPr>
        <p:spPr/>
        <p:txBody>
          <a:bodyPr>
            <a:normAutofit lnSpcReduction="10000"/>
          </a:bodyPr>
          <a:lstStyle/>
          <a:p>
            <a:pPr marL="0" indent="0" algn="l" rtl="0" eaLnBrk="1" fontAlgn="t" latinLnBrk="0" hangingPunct="1">
              <a:spcBef>
                <a:spcPts val="0"/>
              </a:spcBef>
              <a:spcAft>
                <a:spcPts val="0"/>
              </a:spcAft>
              <a:buNone/>
            </a:pPr>
            <a:r>
              <a:rPr lang="fr-FR" b="1" i="0" u="none" strike="noStrike" kern="1200" dirty="0">
                <a:solidFill>
                  <a:srgbClr val="008BB0"/>
                </a:solidFill>
                <a:effectLst/>
                <a:latin typeface="Arial" panose="020B0604020202020204" pitchFamily="34" charset="0"/>
                <a:cs typeface="Arial" panose="020B0604020202020204" pitchFamily="34" charset="0"/>
              </a:rPr>
              <a:t>Recommandation 10.5.2</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patients atteints d’hémophilie qui ont développé </a:t>
            </a:r>
            <a:r>
              <a:rPr lang="fr-FR" b="1" dirty="0">
                <a:solidFill>
                  <a:srgbClr val="000000"/>
                </a:solidFill>
                <a:latin typeface="Arial" panose="020B0604020202020204" pitchFamily="34" charset="0"/>
                <a:cs typeface="Arial" panose="020B0604020202020204" pitchFamily="34" charset="0"/>
              </a:rPr>
              <a:t>des pseudotumeurs précoces de petite taille </a:t>
            </a:r>
            <a:r>
              <a:rPr lang="fr-FR" dirty="0">
                <a:solidFill>
                  <a:srgbClr val="000000"/>
                </a:solidFill>
                <a:latin typeface="Arial" panose="020B0604020202020204" pitchFamily="34" charset="0"/>
                <a:cs typeface="Arial" panose="020B0604020202020204" pitchFamily="34" charset="0"/>
              </a:rPr>
              <a:t>(avant toute </a:t>
            </a:r>
            <a:r>
              <a:rPr lang="fr-FR" dirty="0" err="1">
                <a:solidFill>
                  <a:srgbClr val="000000"/>
                </a:solidFill>
                <a:latin typeface="Arial" panose="020B0604020202020204" pitchFamily="34" charset="0"/>
                <a:cs typeface="Arial" panose="020B0604020202020204" pitchFamily="34" charset="0"/>
              </a:rPr>
              <a:t>pseudocapsule</a:t>
            </a:r>
            <a:r>
              <a:rPr lang="fr-FR" dirty="0">
                <a:solidFill>
                  <a:srgbClr val="000000"/>
                </a:solidFill>
                <a:latin typeface="Arial" panose="020B0604020202020204" pitchFamily="34" charset="0"/>
                <a:cs typeface="Arial" panose="020B0604020202020204" pitchFamily="34" charset="0"/>
              </a:rPr>
              <a:t>) sans accès à une prophylaxie régulière, la FMH recommande la mise en œuvre d’un </a:t>
            </a:r>
            <a:r>
              <a:rPr lang="fr-FR" b="1" dirty="0">
                <a:solidFill>
                  <a:srgbClr val="000000"/>
                </a:solidFill>
                <a:latin typeface="Arial" panose="020B0604020202020204" pitchFamily="34" charset="0"/>
                <a:cs typeface="Arial" panose="020B0604020202020204" pitchFamily="34" charset="0"/>
              </a:rPr>
              <a:t>traitement avec facteur de remplacement de courte durée (six à huit semaines) </a:t>
            </a:r>
            <a:r>
              <a:rPr lang="fr-FR" dirty="0">
                <a:solidFill>
                  <a:srgbClr val="000000"/>
                </a:solidFill>
                <a:latin typeface="Arial" panose="020B0604020202020204" pitchFamily="34" charset="0"/>
                <a:cs typeface="Arial" panose="020B0604020202020204" pitchFamily="34" charset="0"/>
              </a:rPr>
              <a:t>et la poursuite éventuelle du traitement si des évaluations échographiques en série indiquent que la pseudotumeur diminue, avec une nouvelle évaluation après quatre à six mois</a:t>
            </a:r>
            <a:r>
              <a:rPr lang="fr-FR" b="0" i="0" u="none" strike="noStrike" kern="1200" dirty="0">
                <a:solidFill>
                  <a:srgbClr val="000000"/>
                </a:solidFill>
                <a:effectLst/>
                <a:latin typeface="Arial" panose="020B0604020202020204" pitchFamily="34" charset="0"/>
                <a:cs typeface="Arial" panose="020B0604020202020204" pitchFamily="34" charset="0"/>
              </a:rPr>
              <a:t>.</a:t>
            </a:r>
            <a:endParaRPr lang="fr-FR"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endParaRPr lang="fr-FR" b="1" i="0" u="none" strike="noStrike" kern="1200"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r>
              <a:rPr lang="fr-FR" b="1" i="0" u="none" strike="noStrike" kern="1200" dirty="0">
                <a:solidFill>
                  <a:srgbClr val="008BB0"/>
                </a:solidFill>
                <a:effectLst/>
                <a:latin typeface="Arial" panose="020B0604020202020204" pitchFamily="34" charset="0"/>
                <a:cs typeface="Arial" panose="020B0604020202020204" pitchFamily="34" charset="0"/>
              </a:rPr>
              <a:t>Recommandation 10.5.3</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patients atteints d’hémophilie présentant </a:t>
            </a:r>
            <a:r>
              <a:rPr lang="fr-FR" b="1" dirty="0">
                <a:solidFill>
                  <a:srgbClr val="000000"/>
                </a:solidFill>
                <a:latin typeface="Arial" panose="020B0604020202020204" pitchFamily="34" charset="0"/>
                <a:cs typeface="Arial" panose="020B0604020202020204" pitchFamily="34" charset="0"/>
              </a:rPr>
              <a:t>une pseudotumeur de grande taille</a:t>
            </a:r>
            <a:r>
              <a:rPr lang="fr-FR" dirty="0">
                <a:solidFill>
                  <a:srgbClr val="000000"/>
                </a:solidFill>
                <a:latin typeface="Arial" panose="020B0604020202020204" pitchFamily="34" charset="0"/>
                <a:cs typeface="Arial" panose="020B0604020202020204" pitchFamily="34" charset="0"/>
              </a:rPr>
              <a:t>, la FMH recommande de procéder à </a:t>
            </a:r>
            <a:r>
              <a:rPr lang="fr-FR" b="1" dirty="0">
                <a:solidFill>
                  <a:srgbClr val="000000"/>
                </a:solidFill>
                <a:latin typeface="Arial" panose="020B0604020202020204" pitchFamily="34" charset="0"/>
                <a:cs typeface="Arial" panose="020B0604020202020204" pitchFamily="34" charset="0"/>
              </a:rPr>
              <a:t>l’excision chirurgicale </a:t>
            </a:r>
            <a:r>
              <a:rPr lang="fr-FR" dirty="0">
                <a:solidFill>
                  <a:srgbClr val="000000"/>
                </a:solidFill>
                <a:latin typeface="Arial" panose="020B0604020202020204" pitchFamily="34" charset="0"/>
                <a:cs typeface="Arial" panose="020B0604020202020204" pitchFamily="34" charset="0"/>
              </a:rPr>
              <a:t>de la pseudotumeur avec la </a:t>
            </a:r>
            <a:r>
              <a:rPr lang="fr-FR" dirty="0" err="1">
                <a:solidFill>
                  <a:srgbClr val="000000"/>
                </a:solidFill>
                <a:latin typeface="Arial" panose="020B0604020202020204" pitchFamily="34" charset="0"/>
                <a:cs typeface="Arial" panose="020B0604020202020204" pitchFamily="34" charset="0"/>
              </a:rPr>
              <a:t>pseudocapsule</a:t>
            </a:r>
            <a:r>
              <a:rPr lang="fr-FR" dirty="0">
                <a:solidFill>
                  <a:srgbClr val="000000"/>
                </a:solidFill>
                <a:latin typeface="Arial" panose="020B0604020202020204" pitchFamily="34" charset="0"/>
                <a:cs typeface="Arial" panose="020B0604020202020204" pitchFamily="34" charset="0"/>
              </a:rPr>
              <a:t>, réalisée uniquement par une équipe chirurgicale ayant de l’expérience dans le domaine de l’hémophilie, au sein d’un centre de traitement de l’hémophilie dans la mesure du possible, suivie d’une surveillance étroite et de la mise en œuvre d’une prophylaxie à long terme pour prévenir toute récurrence des saignements</a:t>
            </a:r>
            <a:r>
              <a:rPr lang="fr-FR" b="0" i="0" u="none" strike="noStrike" kern="1200" dirty="0">
                <a:solidFill>
                  <a:srgbClr val="000000"/>
                </a:solidFill>
                <a:effectLst/>
                <a:latin typeface="Arial" panose="020B0604020202020204" pitchFamily="34" charset="0"/>
                <a:cs typeface="Arial" panose="020B0604020202020204" pitchFamily="34" charset="0"/>
              </a:rPr>
              <a:t>.</a:t>
            </a:r>
            <a:endParaRPr lang="fr-FR" b="0" i="0" u="none" strike="noStrike" dirty="0">
              <a:effectLst/>
              <a:latin typeface="Arial" panose="020B0604020202020204" pitchFamily="34" charset="0"/>
            </a:endParaRPr>
          </a:p>
          <a:p>
            <a:endParaRPr lang="fr-FR" dirty="0"/>
          </a:p>
        </p:txBody>
      </p:sp>
      <p:sp>
        <p:nvSpPr>
          <p:cNvPr id="4" name="Slide Number Placeholder 3">
            <a:extLst>
              <a:ext uri="{FF2B5EF4-FFF2-40B4-BE49-F238E27FC236}">
                <a16:creationId xmlns:a16="http://schemas.microsoft.com/office/drawing/2014/main" id="{AE5EFE66-BBDD-4901-85FF-8BA66DA078A7}"/>
              </a:ext>
            </a:extLst>
          </p:cNvPr>
          <p:cNvSpPr>
            <a:spLocks noGrp="1"/>
          </p:cNvSpPr>
          <p:nvPr>
            <p:ph type="sldNum" sz="quarter" idx="14"/>
          </p:nvPr>
        </p:nvSpPr>
        <p:spPr/>
        <p:txBody>
          <a:bodyPr/>
          <a:lstStyle/>
          <a:p>
            <a:r>
              <a:rPr lang="en-CA" dirty="0"/>
              <a:t> </a:t>
            </a:r>
          </a:p>
        </p:txBody>
      </p:sp>
    </p:spTree>
    <p:extLst>
      <p:ext uri="{BB962C8B-B14F-4D97-AF65-F5344CB8AC3E}">
        <p14:creationId xmlns:p14="http://schemas.microsoft.com/office/powerpoint/2010/main" val="2109939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2D2D-9476-4138-A3B2-F4B507E8889F}"/>
              </a:ext>
            </a:extLst>
          </p:cNvPr>
          <p:cNvSpPr>
            <a:spLocks noGrp="1"/>
          </p:cNvSpPr>
          <p:nvPr>
            <p:ph type="title"/>
          </p:nvPr>
        </p:nvSpPr>
        <p:spPr>
          <a:prstGeom prst="rect">
            <a:avLst/>
          </a:prstGeom>
        </p:spPr>
        <p:txBody>
          <a:bodyPr>
            <a:normAutofit/>
          </a:bodyPr>
          <a:lstStyle/>
          <a:p>
            <a:pPr>
              <a:lnSpc>
                <a:spcPct val="100000"/>
              </a:lnSpc>
            </a:pPr>
            <a:r>
              <a:rPr lang="en-US" b="1" dirty="0"/>
              <a:t>Fractures</a:t>
            </a:r>
            <a:endParaRPr lang="en-CA" b="1" dirty="0"/>
          </a:p>
        </p:txBody>
      </p:sp>
      <p:sp>
        <p:nvSpPr>
          <p:cNvPr id="3" name="Content Placeholder 2">
            <a:extLst>
              <a:ext uri="{FF2B5EF4-FFF2-40B4-BE49-F238E27FC236}">
                <a16:creationId xmlns:a16="http://schemas.microsoft.com/office/drawing/2014/main" id="{B0B947D1-9197-4309-9D0A-1DA93FFE0BDB}"/>
              </a:ext>
            </a:extLst>
          </p:cNvPr>
          <p:cNvSpPr>
            <a:spLocks noGrp="1"/>
          </p:cNvSpPr>
          <p:nvPr>
            <p:ph idx="1"/>
          </p:nvPr>
        </p:nvSpPr>
        <p:spPr>
          <a:xfrm>
            <a:off x="838200" y="1562100"/>
            <a:ext cx="5892800" cy="4614863"/>
          </a:xfrm>
          <a:prstGeom prst="rect">
            <a:avLst/>
          </a:prstGeom>
        </p:spPr>
        <p:txBody>
          <a:bodyPr>
            <a:normAutofit/>
          </a:bodyPr>
          <a:lstStyle/>
          <a:p>
            <a:r>
              <a:rPr lang="fr-FR" dirty="0"/>
              <a:t>Les fractures ne sont pas fréquentes chez les patients atteints d’hémophilie en dépit d’une incidence élevée d’ostéopénie et d’ostéoporose</a:t>
            </a:r>
          </a:p>
          <a:p>
            <a:r>
              <a:rPr lang="fr-FR" dirty="0"/>
              <a:t>Toutefois, une personne souffrant d’une arthropathie hémophilique court un risque de fractures autour des articulations présentant une perte importante d’amplitude de mouvement et de l’ostéoporose</a:t>
            </a:r>
          </a:p>
        </p:txBody>
      </p:sp>
      <p:sp>
        <p:nvSpPr>
          <p:cNvPr id="4" name="Text Placeholder 3">
            <a:extLst>
              <a:ext uri="{FF2B5EF4-FFF2-40B4-BE49-F238E27FC236}">
                <a16:creationId xmlns:a16="http://schemas.microsoft.com/office/drawing/2014/main" id="{3B9520F3-F252-465A-9BE9-BB42CD8F3A3D}"/>
              </a:ext>
            </a:extLst>
          </p:cNvPr>
          <p:cNvSpPr>
            <a:spLocks noGrp="1"/>
          </p:cNvSpPr>
          <p:nvPr>
            <p:ph type="body" sz="quarter" idx="13"/>
          </p:nvPr>
        </p:nvSpPr>
        <p:spPr>
          <a:prstGeom prst="rect">
            <a:avLst/>
          </a:prstGeom>
        </p:spPr>
        <p:txBody>
          <a:bodyPr>
            <a:normAutofit/>
          </a:bodyPr>
          <a:lstStyle/>
          <a:p>
            <a:pPr marL="0" indent="0">
              <a:buNone/>
            </a:pPr>
            <a:r>
              <a:rPr lang="it-IT" baseline="30000" dirty="0"/>
              <a:t>1</a:t>
            </a:r>
            <a:r>
              <a:rPr lang="it-IT" dirty="0"/>
              <a:t> Khanna P et al. Haemophilia. 2016 Mar;22(2):e113–5.</a:t>
            </a:r>
          </a:p>
        </p:txBody>
      </p:sp>
      <p:sp>
        <p:nvSpPr>
          <p:cNvPr id="10" name="TextBox 9">
            <a:extLst>
              <a:ext uri="{FF2B5EF4-FFF2-40B4-BE49-F238E27FC236}">
                <a16:creationId xmlns:a16="http://schemas.microsoft.com/office/drawing/2014/main" id="{93385170-ADA1-4CFE-8C23-532EFFE94E9D}"/>
              </a:ext>
            </a:extLst>
          </p:cNvPr>
          <p:cNvSpPr txBox="1"/>
          <p:nvPr/>
        </p:nvSpPr>
        <p:spPr>
          <a:xfrm>
            <a:off x="7336346" y="5134489"/>
            <a:ext cx="3585654" cy="1077218"/>
          </a:xfrm>
          <a:prstGeom prst="rect">
            <a:avLst/>
          </a:prstGeom>
          <a:noFill/>
        </p:spPr>
        <p:txBody>
          <a:bodyPr wrap="square">
            <a:spAutoFit/>
          </a:bodyPr>
          <a:lstStyle/>
          <a:p>
            <a:pPr algn="ctr"/>
            <a:r>
              <a:rPr lang="fr-FR" sz="1600" dirty="0">
                <a:latin typeface="Arial" panose="020B0604020202020204" pitchFamily="34" charset="0"/>
                <a:cs typeface="Arial" panose="020B0604020202020204" pitchFamily="34" charset="0"/>
              </a:rPr>
              <a:t>Vue antéropostérieure d’une fracture </a:t>
            </a:r>
            <a:r>
              <a:rPr lang="fr-FR" sz="1600" dirty="0" err="1">
                <a:latin typeface="Arial" panose="020B0604020202020204" pitchFamily="34" charset="0"/>
                <a:cs typeface="Arial" panose="020B0604020202020204" pitchFamily="34" charset="0"/>
              </a:rPr>
              <a:t>intra-articulaire</a:t>
            </a:r>
            <a:r>
              <a:rPr lang="fr-FR" sz="1600" dirty="0">
                <a:latin typeface="Arial" panose="020B0604020202020204" pitchFamily="34" charset="0"/>
                <a:cs typeface="Arial" panose="020B0604020202020204" pitchFamily="34" charset="0"/>
              </a:rPr>
              <a:t> comminutive du genou droit impliquant le plateau tibial latéral droit et la métaphyse</a:t>
            </a:r>
            <a:r>
              <a:rPr lang="fr-FR" sz="1600" baseline="30000" dirty="0">
                <a:latin typeface="Arial" panose="020B0604020202020204" pitchFamily="34" charset="0"/>
                <a:cs typeface="Arial" panose="020B0604020202020204" pitchFamily="34" charset="0"/>
              </a:rPr>
              <a:t>1</a:t>
            </a:r>
            <a:endParaRPr lang="fr-FR" sz="16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1307C3E-7E25-488B-9288-01634441EE43}"/>
              </a:ext>
            </a:extLst>
          </p:cNvPr>
          <p:cNvPicPr>
            <a:picLocks noChangeAspect="1"/>
          </p:cNvPicPr>
          <p:nvPr/>
        </p:nvPicPr>
        <p:blipFill>
          <a:blip r:embed="rId3"/>
          <a:stretch>
            <a:fillRect/>
          </a:stretch>
        </p:blipFill>
        <p:spPr>
          <a:xfrm>
            <a:off x="7851950" y="1315504"/>
            <a:ext cx="2554445" cy="3798137"/>
          </a:xfrm>
          <a:prstGeom prst="roundRect">
            <a:avLst/>
          </a:prstGeom>
        </p:spPr>
      </p:pic>
    </p:spTree>
    <p:extLst>
      <p:ext uri="{BB962C8B-B14F-4D97-AF65-F5344CB8AC3E}">
        <p14:creationId xmlns:p14="http://schemas.microsoft.com/office/powerpoint/2010/main" val="340384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xfrm>
            <a:off x="838199" y="225425"/>
            <a:ext cx="10515599" cy="1090079"/>
          </a:xfrm>
        </p:spPr>
        <p:txBody>
          <a:bodyPr>
            <a:normAutofit/>
          </a:bodyPr>
          <a:lstStyle/>
          <a:p>
            <a:pPr>
              <a:lnSpc>
                <a:spcPct val="100000"/>
              </a:lnSpc>
            </a:pPr>
            <a:r>
              <a:rPr lang="en-US" dirty="0"/>
              <a:t>Fractures</a:t>
            </a:r>
          </a:p>
        </p:txBody>
      </p:sp>
      <p:sp>
        <p:nvSpPr>
          <p:cNvPr id="3" name="Slide Number Placeholder 2">
            <a:extLst>
              <a:ext uri="{FF2B5EF4-FFF2-40B4-BE49-F238E27FC236}">
                <a16:creationId xmlns:a16="http://schemas.microsoft.com/office/drawing/2014/main" id="{59F7F8AD-2717-4420-96DB-3E2199FD7A21}"/>
              </a:ext>
            </a:extLst>
          </p:cNvPr>
          <p:cNvSpPr>
            <a:spLocks noGrp="1"/>
          </p:cNvSpPr>
          <p:nvPr>
            <p:ph type="sldNum" sz="quarter" idx="12"/>
          </p:nvPr>
        </p:nvSpPr>
        <p:spPr>
          <a:xfrm>
            <a:off x="241300" y="6356350"/>
            <a:ext cx="596900" cy="365125"/>
          </a:xfrm>
        </p:spPr>
        <p:txBody>
          <a:bodyPr/>
          <a:lstStyle/>
          <a:p>
            <a:r>
              <a:rPr lang="en-CA" dirty="0"/>
              <a:t> </a:t>
            </a:r>
          </a:p>
        </p:txBody>
      </p:sp>
      <p:pic>
        <p:nvPicPr>
          <p:cNvPr id="6" name="Picture 5">
            <a:extLst>
              <a:ext uri="{FF2B5EF4-FFF2-40B4-BE49-F238E27FC236}">
                <a16:creationId xmlns:a16="http://schemas.microsoft.com/office/drawing/2014/main" id="{64BC65F2-1F23-4897-902E-4604CDF0AD95}"/>
              </a:ext>
            </a:extLst>
          </p:cNvPr>
          <p:cNvPicPr>
            <a:picLocks noChangeAspect="1"/>
          </p:cNvPicPr>
          <p:nvPr/>
        </p:nvPicPr>
        <p:blipFill>
          <a:blip r:embed="rId2"/>
          <a:stretch>
            <a:fillRect/>
          </a:stretch>
        </p:blipFill>
        <p:spPr>
          <a:xfrm>
            <a:off x="1452096" y="1595965"/>
            <a:ext cx="9287808" cy="4106336"/>
          </a:xfrm>
          <a:prstGeom prst="roundRect">
            <a:avLst>
              <a:gd name="adj" fmla="val 13148"/>
            </a:avLst>
          </a:prstGeom>
        </p:spPr>
      </p:pic>
    </p:spTree>
    <p:extLst>
      <p:ext uri="{BB962C8B-B14F-4D97-AF65-F5344CB8AC3E}">
        <p14:creationId xmlns:p14="http://schemas.microsoft.com/office/powerpoint/2010/main" val="2165436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7BC3-F76A-4237-8306-830E0877C17A}"/>
              </a:ext>
            </a:extLst>
          </p:cNvPr>
          <p:cNvSpPr>
            <a:spLocks noGrp="1"/>
          </p:cNvSpPr>
          <p:nvPr>
            <p:ph type="title"/>
          </p:nvPr>
        </p:nvSpPr>
        <p:spPr/>
        <p:txBody>
          <a:bodyPr>
            <a:noAutofit/>
          </a:bodyPr>
          <a:lstStyle/>
          <a:p>
            <a:pPr>
              <a:lnSpc>
                <a:spcPct val="100000"/>
              </a:lnSpc>
            </a:pPr>
            <a:r>
              <a:rPr lang="fr-FR" b="1" dirty="0"/>
              <a:t>Fractures</a:t>
            </a:r>
            <a:br>
              <a:rPr lang="fr-FR" dirty="0"/>
            </a:br>
            <a:r>
              <a:rPr lang="fr-FR" b="1" dirty="0"/>
              <a:t>Prise en charge</a:t>
            </a:r>
          </a:p>
        </p:txBody>
      </p:sp>
      <p:sp>
        <p:nvSpPr>
          <p:cNvPr id="3" name="Content Placeholder 2">
            <a:extLst>
              <a:ext uri="{FF2B5EF4-FFF2-40B4-BE49-F238E27FC236}">
                <a16:creationId xmlns:a16="http://schemas.microsoft.com/office/drawing/2014/main" id="{2968030D-DE5D-428E-B550-6A4586835B30}"/>
              </a:ext>
            </a:extLst>
          </p:cNvPr>
          <p:cNvSpPr>
            <a:spLocks noGrp="1"/>
          </p:cNvSpPr>
          <p:nvPr>
            <p:ph idx="1"/>
          </p:nvPr>
        </p:nvSpPr>
        <p:spPr/>
        <p:txBody>
          <a:bodyPr>
            <a:normAutofit lnSpcReduction="10000"/>
          </a:bodyPr>
          <a:lstStyle/>
          <a:p>
            <a:pPr marL="0" indent="0" algn="l" rtl="0" eaLnBrk="1" fontAlgn="t" latinLnBrk="0" hangingPunct="1">
              <a:spcBef>
                <a:spcPts val="0"/>
              </a:spcBef>
              <a:spcAft>
                <a:spcPts val="0"/>
              </a:spcAft>
              <a:buNone/>
            </a:pPr>
            <a:r>
              <a:rPr lang="fr-FR" b="1" i="0" u="none" strike="noStrike" kern="1200" dirty="0">
                <a:solidFill>
                  <a:srgbClr val="008BB0"/>
                </a:solidFill>
                <a:effectLst/>
                <a:latin typeface="Arial" panose="020B0604020202020204" pitchFamily="34" charset="0"/>
                <a:cs typeface="Arial" panose="020B0604020202020204" pitchFamily="34" charset="0"/>
              </a:rPr>
              <a:t>Recommandation 10.6.1</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personnes atteintes d’hémophilie souffrant d’une fracture, la FMH recommande </a:t>
            </a:r>
            <a:r>
              <a:rPr lang="fr-FR" b="1" dirty="0">
                <a:solidFill>
                  <a:srgbClr val="000000"/>
                </a:solidFill>
                <a:latin typeface="Arial" panose="020B0604020202020204" pitchFamily="34" charset="0"/>
                <a:cs typeface="Arial" panose="020B0604020202020204" pitchFamily="34" charset="0"/>
              </a:rPr>
              <a:t>un traitement immédiat avec des concentrés de facteur de coagulation ou tout autre agent hémostatique</a:t>
            </a:r>
            <a:r>
              <a:rPr lang="fr-FR" dirty="0">
                <a:solidFill>
                  <a:srgbClr val="000000"/>
                </a:solidFill>
                <a:latin typeface="Arial" panose="020B0604020202020204" pitchFamily="34" charset="0"/>
                <a:cs typeface="Arial" panose="020B0604020202020204" pitchFamily="34" charset="0"/>
              </a:rPr>
              <a:t>, ainsi qu’un traitement continu pour maintenir un taux de facteur suffisant pour contrôler les saignements pendant au moins une semaine, en fonction de la probabilité de saignement liée au site de la fracture ou à sa stabilité. Par la suite, il est possible de </a:t>
            </a:r>
            <a:r>
              <a:rPr lang="fr-FR" b="1" dirty="0">
                <a:solidFill>
                  <a:srgbClr val="000000"/>
                </a:solidFill>
                <a:latin typeface="Arial" panose="020B0604020202020204" pitchFamily="34" charset="0"/>
                <a:cs typeface="Arial" panose="020B0604020202020204" pitchFamily="34" charset="0"/>
              </a:rPr>
              <a:t>maintenir un taux de facteur moins important pendant 10 à 14 jours </a:t>
            </a:r>
            <a:r>
              <a:rPr lang="fr-FR" dirty="0">
                <a:solidFill>
                  <a:srgbClr val="000000"/>
                </a:solidFill>
                <a:latin typeface="Arial" panose="020B0604020202020204" pitchFamily="34" charset="0"/>
                <a:cs typeface="Arial" panose="020B0604020202020204" pitchFamily="34" charset="0"/>
              </a:rPr>
              <a:t>afin de prévenir les saignements des tissus mous, le temps que la fracture se stabilise. Il est indispensable d’assurer une surveillance clinique étant donné le risque de syndrome de loge</a:t>
            </a:r>
            <a:r>
              <a:rPr lang="fr-FR" b="0" i="0" u="none" strike="noStrike" kern="1200" dirty="0">
                <a:solidFill>
                  <a:srgbClr val="000000"/>
                </a:solidFill>
                <a:effectLst/>
                <a:latin typeface="Arial" panose="020B0604020202020204" pitchFamily="34" charset="0"/>
                <a:cs typeface="Arial" panose="020B0604020202020204" pitchFamily="34" charset="0"/>
              </a:rPr>
              <a:t>.</a:t>
            </a:r>
            <a:endParaRPr lang="fr-FR"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endParaRPr lang="fr-FR" b="1" i="0" u="none" strike="noStrike" kern="1200" baseline="0"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r>
              <a:rPr lang="fr-FR" b="1" i="0" u="none" strike="noStrike" kern="1200" baseline="0" dirty="0">
                <a:solidFill>
                  <a:srgbClr val="008BB0"/>
                </a:solidFill>
                <a:effectLst/>
                <a:latin typeface="Arial" panose="020B0604020202020204" pitchFamily="34" charset="0"/>
                <a:cs typeface="Arial" panose="020B0604020202020204" pitchFamily="34" charset="0"/>
              </a:rPr>
              <a:t>Recommandation 10.6.2</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personnes atteintes d’hémophilie souffrant d’une fracture, la FMH recommande la pose d’une attelle plutôt que d’un plâtre circulaire afin d’éviter tout syndrome de loge (notamment dans les premiers stades) et des fixate</a:t>
            </a:r>
            <a:r>
              <a:rPr lang="fr-FR" b="1" dirty="0">
                <a:solidFill>
                  <a:srgbClr val="000000"/>
                </a:solidFill>
                <a:latin typeface="Arial" panose="020B0604020202020204" pitchFamily="34" charset="0"/>
                <a:cs typeface="Arial" panose="020B0604020202020204" pitchFamily="34" charset="0"/>
              </a:rPr>
              <a:t>urs externes pour les fractures ouvertes ou infectées</a:t>
            </a:r>
            <a:r>
              <a:rPr lang="fr-FR" b="0" i="0" u="none" strike="noStrike" kern="1200" baseline="0" dirty="0">
                <a:solidFill>
                  <a:srgbClr val="000000"/>
                </a:solidFill>
                <a:effectLst/>
                <a:latin typeface="Arial" panose="020B0604020202020204" pitchFamily="34" charset="0"/>
                <a:cs typeface="Arial" panose="020B0604020202020204" pitchFamily="34" charset="0"/>
              </a:rPr>
              <a:t>.</a:t>
            </a:r>
            <a:endParaRPr lang="fr-FR" b="0" i="0" u="none" strike="noStrike" dirty="0">
              <a:effectLst/>
              <a:latin typeface="Arial" panose="020B0604020202020204" pitchFamily="34" charset="0"/>
            </a:endParaRPr>
          </a:p>
          <a:p>
            <a:endParaRPr lang="fr-FR" dirty="0"/>
          </a:p>
        </p:txBody>
      </p:sp>
      <p:sp>
        <p:nvSpPr>
          <p:cNvPr id="4" name="Slide Number Placeholder 3">
            <a:extLst>
              <a:ext uri="{FF2B5EF4-FFF2-40B4-BE49-F238E27FC236}">
                <a16:creationId xmlns:a16="http://schemas.microsoft.com/office/drawing/2014/main" id="{3A87381C-2AB3-48F7-B023-B4BBC690D76D}"/>
              </a:ext>
            </a:extLst>
          </p:cNvPr>
          <p:cNvSpPr>
            <a:spLocks noGrp="1"/>
          </p:cNvSpPr>
          <p:nvPr>
            <p:ph type="sldNum" sz="quarter" idx="14"/>
          </p:nvPr>
        </p:nvSpPr>
        <p:spPr/>
        <p:txBody>
          <a:bodyPr/>
          <a:lstStyle/>
          <a:p>
            <a:r>
              <a:rPr lang="en-US" dirty="0"/>
              <a:t> </a:t>
            </a:r>
            <a:endParaRPr lang="en-CA" dirty="0"/>
          </a:p>
        </p:txBody>
      </p:sp>
    </p:spTree>
    <p:extLst>
      <p:ext uri="{BB962C8B-B14F-4D97-AF65-F5344CB8AC3E}">
        <p14:creationId xmlns:p14="http://schemas.microsoft.com/office/powerpoint/2010/main" val="203055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F4B4C-AA8A-4C2E-B0CE-8B2791810FCC}"/>
              </a:ext>
            </a:extLst>
          </p:cNvPr>
          <p:cNvSpPr>
            <a:spLocks noGrp="1"/>
          </p:cNvSpPr>
          <p:nvPr>
            <p:ph type="title"/>
          </p:nvPr>
        </p:nvSpPr>
        <p:spPr>
          <a:prstGeom prst="rect">
            <a:avLst/>
          </a:prstGeom>
        </p:spPr>
        <p:txBody>
          <a:bodyPr>
            <a:noAutofit/>
          </a:bodyPr>
          <a:lstStyle/>
          <a:p>
            <a:pPr>
              <a:lnSpc>
                <a:spcPct val="100000"/>
              </a:lnSpc>
            </a:pPr>
            <a:r>
              <a:rPr lang="fr-FR" b="1" dirty="0"/>
              <a:t>Chirurgie orthopédique</a:t>
            </a:r>
          </a:p>
        </p:txBody>
      </p:sp>
      <p:sp>
        <p:nvSpPr>
          <p:cNvPr id="3" name="Content Placeholder 2">
            <a:extLst>
              <a:ext uri="{FF2B5EF4-FFF2-40B4-BE49-F238E27FC236}">
                <a16:creationId xmlns:a16="http://schemas.microsoft.com/office/drawing/2014/main" id="{C5190F87-7082-4C64-BBB7-09A944E695AA}"/>
              </a:ext>
            </a:extLst>
          </p:cNvPr>
          <p:cNvSpPr>
            <a:spLocks noGrp="1"/>
          </p:cNvSpPr>
          <p:nvPr>
            <p:ph idx="1"/>
          </p:nvPr>
        </p:nvSpPr>
        <p:spPr>
          <a:prstGeom prst="rect">
            <a:avLst/>
          </a:prstGeom>
        </p:spPr>
        <p:txBody>
          <a:bodyPr>
            <a:noAutofit/>
          </a:bodyPr>
          <a:lstStyle/>
          <a:p>
            <a:pPr marL="0" indent="0">
              <a:buNone/>
            </a:pPr>
            <a:r>
              <a:rPr lang="fr-FR" sz="1800" dirty="0"/>
              <a:t>La chirurgie élective à sites multiples avec des interventions simultanées ou séquentielles peut permettre un rétablissement plus rapide de la démarche et des capacités motrices dans leur ensemble</a:t>
            </a:r>
            <a:br>
              <a:rPr lang="fr-FR" sz="1800" b="1" dirty="0"/>
            </a:br>
            <a:endParaRPr lang="fr-FR" sz="1800" b="1" dirty="0"/>
          </a:p>
          <a:p>
            <a:pPr marL="0" indent="0" algn="l" rtl="0" eaLnBrk="1" fontAlgn="t" latinLnBrk="0" hangingPunct="1">
              <a:spcBef>
                <a:spcPts val="0"/>
              </a:spcBef>
              <a:spcAft>
                <a:spcPts val="0"/>
              </a:spcAft>
              <a:buNone/>
            </a:pPr>
            <a:r>
              <a:rPr lang="fr-FR" sz="1800" b="1" i="0" u="none" strike="noStrike" kern="1200" dirty="0">
                <a:solidFill>
                  <a:srgbClr val="008BB0"/>
                </a:solidFill>
                <a:effectLst/>
                <a:cs typeface="Arial" panose="020B0604020202020204" pitchFamily="34" charset="0"/>
              </a:rPr>
              <a:t>Recommandation 10.7.1</a:t>
            </a:r>
            <a:endParaRPr lang="fr-FR" sz="1800" b="0" i="0" u="none" strike="noStrike" dirty="0">
              <a:effectLst/>
            </a:endParaRPr>
          </a:p>
          <a:p>
            <a:pPr marL="0" indent="0" fontAlgn="t">
              <a:spcBef>
                <a:spcPts val="0"/>
              </a:spcBef>
              <a:buNone/>
            </a:pPr>
            <a:r>
              <a:rPr lang="fr-FR" sz="1800" dirty="0">
                <a:solidFill>
                  <a:srgbClr val="000000"/>
                </a:solidFill>
                <a:cs typeface="Arial" panose="020B0604020202020204" pitchFamily="34" charset="0"/>
              </a:rPr>
              <a:t>Pour les patients atteints d’hémophilie nécessitant une intervention chirurgicale orthopédique, notamment </a:t>
            </a:r>
            <a:r>
              <a:rPr lang="fr-FR" sz="1800" b="1" dirty="0">
                <a:solidFill>
                  <a:srgbClr val="000000"/>
                </a:solidFill>
                <a:cs typeface="Arial" panose="020B0604020202020204" pitchFamily="34" charset="0"/>
              </a:rPr>
              <a:t>en cas de suintement à la fermeture</a:t>
            </a:r>
            <a:r>
              <a:rPr lang="fr-FR" sz="1800" dirty="0">
                <a:solidFill>
                  <a:srgbClr val="000000"/>
                </a:solidFill>
                <a:cs typeface="Arial" panose="020B0604020202020204" pitchFamily="34" charset="0"/>
              </a:rPr>
              <a:t>, ainsi qu’en cas d’espace mort ou de cavité, la FMH suggère </a:t>
            </a:r>
            <a:r>
              <a:rPr lang="fr-FR" sz="1800" b="1" dirty="0">
                <a:solidFill>
                  <a:srgbClr val="000000"/>
                </a:solidFill>
                <a:cs typeface="Arial" panose="020B0604020202020204" pitchFamily="34" charset="0"/>
              </a:rPr>
              <a:t>l’utilisation de stimulateurs locaux de la coagulation, et de procéder à l’infiltration de la zone lésée avec des agents anesthésiques locaux (</a:t>
            </a:r>
            <a:r>
              <a:rPr lang="fr-FR" sz="1800" b="1" dirty="0" err="1">
                <a:solidFill>
                  <a:srgbClr val="000000"/>
                </a:solidFill>
                <a:cs typeface="Arial" panose="020B0604020202020204" pitchFamily="34" charset="0"/>
              </a:rPr>
              <a:t>lignocaïne</a:t>
            </a:r>
            <a:r>
              <a:rPr lang="fr-FR" sz="1800" b="1" dirty="0">
                <a:solidFill>
                  <a:srgbClr val="000000"/>
                </a:solidFill>
                <a:cs typeface="Arial" panose="020B0604020202020204" pitchFamily="34" charset="0"/>
              </a:rPr>
              <a:t>/lidocaïne et/ou </a:t>
            </a:r>
            <a:r>
              <a:rPr lang="fr-FR" sz="1800" b="1" dirty="0" err="1">
                <a:solidFill>
                  <a:srgbClr val="000000"/>
                </a:solidFill>
                <a:cs typeface="Arial" panose="020B0604020202020204" pitchFamily="34" charset="0"/>
              </a:rPr>
              <a:t>bupivacaïne</a:t>
            </a:r>
            <a:r>
              <a:rPr lang="fr-FR" sz="1800" b="1" dirty="0">
                <a:solidFill>
                  <a:srgbClr val="000000"/>
                </a:solidFill>
                <a:cs typeface="Arial" panose="020B0604020202020204" pitchFamily="34" charset="0"/>
              </a:rPr>
              <a:t>), combinée à l’emploi d’une colle/d’un aérosol de fibrine et d’adrénaline</a:t>
            </a:r>
            <a:r>
              <a:rPr lang="fr-FR" sz="1800" dirty="0">
                <a:solidFill>
                  <a:srgbClr val="000000"/>
                </a:solidFill>
                <a:cs typeface="Arial" panose="020B0604020202020204" pitchFamily="34" charset="0"/>
              </a:rPr>
              <a:t>, afin de contrôler le suintement de sang en cas d’interventions dans de vastes champs chirurgicaux</a:t>
            </a:r>
            <a:r>
              <a:rPr lang="fr-FR" sz="1800" b="0" i="0" u="none" strike="noStrike" kern="1200" dirty="0">
                <a:solidFill>
                  <a:srgbClr val="000000"/>
                </a:solidFill>
                <a:effectLst/>
                <a:cs typeface="Arial" panose="020B0604020202020204" pitchFamily="34" charset="0"/>
              </a:rPr>
              <a:t>. </a:t>
            </a:r>
          </a:p>
          <a:p>
            <a:pPr marL="0" indent="0" algn="l" rtl="0" eaLnBrk="1" fontAlgn="t" latinLnBrk="0" hangingPunct="1">
              <a:spcBef>
                <a:spcPts val="0"/>
              </a:spcBef>
              <a:spcAft>
                <a:spcPts val="0"/>
              </a:spcAft>
              <a:buNone/>
            </a:pPr>
            <a:endParaRPr lang="fr-FR" sz="1800" b="0" i="0" u="none" strike="noStrike" dirty="0">
              <a:effectLst/>
            </a:endParaRPr>
          </a:p>
          <a:p>
            <a:pPr marL="0" indent="0" algn="l" rtl="0" eaLnBrk="1" fontAlgn="t" latinLnBrk="0" hangingPunct="1">
              <a:spcBef>
                <a:spcPts val="0"/>
              </a:spcBef>
              <a:spcAft>
                <a:spcPts val="0"/>
              </a:spcAft>
              <a:buNone/>
            </a:pPr>
            <a:r>
              <a:rPr lang="fr-FR" sz="1800" b="1" i="0" u="none" strike="noStrike" kern="1200" dirty="0">
                <a:solidFill>
                  <a:srgbClr val="008BB0"/>
                </a:solidFill>
                <a:effectLst/>
                <a:cs typeface="Arial" panose="020B0604020202020204" pitchFamily="34" charset="0"/>
              </a:rPr>
              <a:t>Recommandation 10.7.2</a:t>
            </a:r>
            <a:endParaRPr lang="fr-FR" sz="1800" b="0" i="0" u="none" strike="noStrike" dirty="0">
              <a:effectLst/>
            </a:endParaRPr>
          </a:p>
          <a:p>
            <a:pPr marL="0" indent="0" fontAlgn="t">
              <a:spcBef>
                <a:spcPts val="0"/>
              </a:spcBef>
              <a:buNone/>
            </a:pPr>
            <a:r>
              <a:rPr lang="fr-FR" sz="1800" dirty="0">
                <a:solidFill>
                  <a:srgbClr val="000000"/>
                </a:solidFill>
                <a:cs typeface="Arial" panose="020B0604020202020204" pitchFamily="34" charset="0"/>
              </a:rPr>
              <a:t>Pour les patients atteints d’hémophilie nécessitant une intervention chirurgicale orthopédique, la FMH recommande de mettre en œuvre </a:t>
            </a:r>
            <a:r>
              <a:rPr lang="fr-FR" sz="1800" b="1" dirty="0">
                <a:solidFill>
                  <a:srgbClr val="000000"/>
                </a:solidFill>
                <a:cs typeface="Arial" panose="020B0604020202020204" pitchFamily="34" charset="0"/>
              </a:rPr>
              <a:t>un traitement avec facteur de remplacement</a:t>
            </a:r>
            <a:r>
              <a:rPr lang="fr-FR" sz="1800" dirty="0">
                <a:solidFill>
                  <a:srgbClr val="000000"/>
                </a:solidFill>
                <a:cs typeface="Arial" panose="020B0604020202020204" pitchFamily="34" charset="0"/>
              </a:rPr>
              <a:t>, ainsi qu’une sur</a:t>
            </a:r>
            <a:r>
              <a:rPr lang="fr-FR" sz="1800" b="1" dirty="0">
                <a:solidFill>
                  <a:srgbClr val="000000"/>
                </a:solidFill>
                <a:cs typeface="Arial" panose="020B0604020202020204" pitchFamily="34" charset="0"/>
              </a:rPr>
              <a:t>veillance étroite et une gestion de la douleur, avec des doses plus élevées d’analgésiques </a:t>
            </a:r>
            <a:r>
              <a:rPr lang="fr-FR" sz="1800" dirty="0">
                <a:solidFill>
                  <a:srgbClr val="000000"/>
                </a:solidFill>
                <a:cs typeface="Arial" panose="020B0604020202020204" pitchFamily="34" charset="0"/>
              </a:rPr>
              <a:t>dans la période suivant l’intervention chirurgicale</a:t>
            </a:r>
            <a:r>
              <a:rPr lang="fr-FR" sz="1800" b="0" i="0" u="none" strike="noStrike" kern="1200" dirty="0">
                <a:solidFill>
                  <a:srgbClr val="000000"/>
                </a:solidFill>
                <a:effectLst/>
                <a:cs typeface="Arial" panose="020B0604020202020204" pitchFamily="34" charset="0"/>
              </a:rPr>
              <a:t>. </a:t>
            </a:r>
            <a:endParaRPr lang="fr-FR" sz="1800" b="0" i="0" u="none" strike="noStrike" dirty="0">
              <a:effectLst/>
            </a:endParaRPr>
          </a:p>
          <a:p>
            <a:pPr marL="0" indent="0">
              <a:buNone/>
            </a:pPr>
            <a:endParaRPr lang="fr-FR" sz="1800" dirty="0"/>
          </a:p>
        </p:txBody>
      </p:sp>
    </p:spTree>
    <p:extLst>
      <p:ext uri="{BB962C8B-B14F-4D97-AF65-F5344CB8AC3E}">
        <p14:creationId xmlns:p14="http://schemas.microsoft.com/office/powerpoint/2010/main" val="264486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4FDF-3693-4B03-A337-5E52FE5A0248}"/>
              </a:ext>
            </a:extLst>
          </p:cNvPr>
          <p:cNvSpPr>
            <a:spLocks noGrp="1"/>
          </p:cNvSpPr>
          <p:nvPr>
            <p:ph type="title"/>
          </p:nvPr>
        </p:nvSpPr>
        <p:spPr/>
        <p:txBody>
          <a:bodyPr>
            <a:normAutofit/>
          </a:bodyPr>
          <a:lstStyle/>
          <a:p>
            <a:pPr>
              <a:lnSpc>
                <a:spcPct val="100000"/>
              </a:lnSpc>
            </a:pPr>
            <a:r>
              <a:rPr lang="fr-FR" b="1" dirty="0"/>
              <a:t>Remplacement d’une articulation</a:t>
            </a:r>
          </a:p>
        </p:txBody>
      </p:sp>
      <p:sp>
        <p:nvSpPr>
          <p:cNvPr id="3" name="Content Placeholder 2">
            <a:extLst>
              <a:ext uri="{FF2B5EF4-FFF2-40B4-BE49-F238E27FC236}">
                <a16:creationId xmlns:a16="http://schemas.microsoft.com/office/drawing/2014/main" id="{77E30244-5B6C-487E-A762-75898E5C40AD}"/>
              </a:ext>
            </a:extLst>
          </p:cNvPr>
          <p:cNvSpPr>
            <a:spLocks noGrp="1"/>
          </p:cNvSpPr>
          <p:nvPr>
            <p:ph idx="1"/>
          </p:nvPr>
        </p:nvSpPr>
        <p:spPr/>
        <p:txBody>
          <a:bodyPr>
            <a:normAutofit/>
          </a:bodyPr>
          <a:lstStyle/>
          <a:p>
            <a:pPr marL="0" indent="0" algn="l" rtl="0" eaLnBrk="1" fontAlgn="t" latinLnBrk="0" hangingPunct="1">
              <a:spcBef>
                <a:spcPts val="0"/>
              </a:spcBef>
              <a:spcAft>
                <a:spcPts val="0"/>
              </a:spcAft>
              <a:buNone/>
            </a:pPr>
            <a:r>
              <a:rPr lang="fr-FR" b="1" i="0" u="none" strike="noStrike" kern="1200" dirty="0">
                <a:solidFill>
                  <a:srgbClr val="008BB0"/>
                </a:solidFill>
                <a:effectLst/>
                <a:latin typeface="Arial" panose="020B0604020202020204" pitchFamily="34" charset="0"/>
                <a:cs typeface="Arial" panose="020B0604020202020204" pitchFamily="34" charset="0"/>
              </a:rPr>
              <a:t>Recommandation 10.8.1 </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patients atteints d’hémophilie, la FMH recommande de </a:t>
            </a:r>
            <a:r>
              <a:rPr lang="fr-FR" b="1" dirty="0">
                <a:solidFill>
                  <a:srgbClr val="000000"/>
                </a:solidFill>
                <a:latin typeface="Arial" panose="020B0604020202020204" pitchFamily="34" charset="0"/>
                <a:cs typeface="Arial" panose="020B0604020202020204" pitchFamily="34" charset="0"/>
              </a:rPr>
              <a:t>procéder au remplacement d’une articulation uniquement dans les cas d’arthropathie hémophilique établie pour lesquels tout traitement non chirurgical ou tout autre traitement chirurgical ne donne pas de résultats satisfaisants </a:t>
            </a:r>
            <a:r>
              <a:rPr lang="fr-FR" dirty="0">
                <a:solidFill>
                  <a:srgbClr val="000000"/>
                </a:solidFill>
                <a:latin typeface="Arial" panose="020B0604020202020204" pitchFamily="34" charset="0"/>
                <a:cs typeface="Arial" panose="020B0604020202020204" pitchFamily="34" charset="0"/>
              </a:rPr>
              <a:t>et qui présentent une douleur associée, une incapacité fonctionnelle et une participation réduite aux activités de la vie quotidienne</a:t>
            </a:r>
            <a:r>
              <a:rPr lang="fr-FR" b="0" i="0" u="none" strike="noStrike" kern="1200" dirty="0">
                <a:solidFill>
                  <a:srgbClr val="000000"/>
                </a:solidFill>
                <a:effectLst/>
                <a:latin typeface="Arial" panose="020B0604020202020204" pitchFamily="34" charset="0"/>
                <a:cs typeface="Arial" panose="020B0604020202020204" pitchFamily="34" charset="0"/>
              </a:rPr>
              <a:t>.</a:t>
            </a:r>
            <a:endParaRPr lang="fr-FR" b="0" i="0" u="none" strike="noStrike" dirty="0">
              <a:effectLst/>
              <a:latin typeface="Arial" panose="020B0604020202020204" pitchFamily="34" charset="0"/>
            </a:endParaRPr>
          </a:p>
          <a:p>
            <a:pPr marL="0" indent="0" algn="l" rtl="0" eaLnBrk="1" fontAlgn="t" latinLnBrk="0" hangingPunct="1">
              <a:spcBef>
                <a:spcPts val="0"/>
              </a:spcBef>
              <a:spcAft>
                <a:spcPts val="0"/>
              </a:spcAft>
              <a:buNone/>
            </a:pPr>
            <a:endParaRPr lang="fr-FR" b="0" i="0" u="none" strike="noStrike" dirty="0">
              <a:effectLst/>
              <a:latin typeface="Arial" panose="020B0604020202020204" pitchFamily="34" charset="0"/>
            </a:endParaRPr>
          </a:p>
          <a:p>
            <a:pPr marL="0" indent="0" fontAlgn="t">
              <a:spcBef>
                <a:spcPts val="0"/>
              </a:spcBef>
              <a:buNone/>
            </a:pPr>
            <a:r>
              <a:rPr lang="fr-FR" b="1" i="0" u="none" strike="noStrike" kern="1200" baseline="0" dirty="0">
                <a:solidFill>
                  <a:srgbClr val="008BB0"/>
                </a:solidFill>
                <a:effectLst/>
                <a:latin typeface="Arial" panose="020B0604020202020204" pitchFamily="34" charset="0"/>
                <a:cs typeface="Arial" panose="020B0604020202020204" pitchFamily="34" charset="0"/>
              </a:rPr>
              <a:t>REMARQUE </a:t>
            </a:r>
            <a:r>
              <a:rPr lang="fr-FR" b="0" i="0" u="none" strike="noStrike" kern="1200" baseline="0" dirty="0">
                <a:solidFill>
                  <a:srgbClr val="008BB0"/>
                </a:solidFill>
                <a:effectLst/>
                <a:latin typeface="Arial" panose="020B0604020202020204" pitchFamily="34" charset="0"/>
                <a:cs typeface="Arial" panose="020B0604020202020204" pitchFamily="34" charset="0"/>
              </a:rPr>
              <a:t>: </a:t>
            </a:r>
            <a:r>
              <a:rPr lang="fr-FR" dirty="0">
                <a:solidFill>
                  <a:srgbClr val="000000"/>
                </a:solidFill>
                <a:latin typeface="Arial" panose="020B0604020202020204" pitchFamily="34" charset="0"/>
                <a:cs typeface="Arial" panose="020B0604020202020204" pitchFamily="34" charset="0"/>
              </a:rPr>
              <a:t>en </a:t>
            </a:r>
            <a:r>
              <a:rPr lang="fr-FR" dirty="0" err="1">
                <a:solidFill>
                  <a:srgbClr val="000000"/>
                </a:solidFill>
                <a:latin typeface="Arial" panose="020B0604020202020204" pitchFamily="34" charset="0"/>
                <a:cs typeface="Arial" panose="020B0604020202020204" pitchFamily="34" charset="0"/>
              </a:rPr>
              <a:t>périopératoire</a:t>
            </a:r>
            <a:r>
              <a:rPr lang="fr-FR" dirty="0">
                <a:solidFill>
                  <a:srgbClr val="000000"/>
                </a:solidFill>
                <a:latin typeface="Arial" panose="020B0604020202020204" pitchFamily="34" charset="0"/>
                <a:cs typeface="Arial" panose="020B0604020202020204" pitchFamily="34" charset="0"/>
              </a:rPr>
              <a:t>, l’acide </a:t>
            </a:r>
            <a:r>
              <a:rPr lang="fr-FR" dirty="0" err="1">
                <a:solidFill>
                  <a:srgbClr val="000000"/>
                </a:solidFill>
                <a:latin typeface="Arial" panose="020B0604020202020204" pitchFamily="34" charset="0"/>
                <a:cs typeface="Arial" panose="020B0604020202020204" pitchFamily="34" charset="0"/>
              </a:rPr>
              <a:t>tranexamique</a:t>
            </a:r>
            <a:r>
              <a:rPr lang="fr-FR" dirty="0">
                <a:solidFill>
                  <a:srgbClr val="000000"/>
                </a:solidFill>
                <a:latin typeface="Arial" panose="020B0604020202020204" pitchFamily="34" charset="0"/>
                <a:cs typeface="Arial" panose="020B0604020202020204" pitchFamily="34" charset="0"/>
              </a:rPr>
              <a:t> et les colles de fibrine peuvent être utilisés pour réduire les pertes de sang.</a:t>
            </a:r>
            <a:endParaRPr lang="fr-FR" b="0" i="0" u="none" strike="noStrike" kern="1200" baseline="0" dirty="0">
              <a:solidFill>
                <a:srgbClr val="000000"/>
              </a:solidFill>
              <a:effectLst/>
              <a:latin typeface="Arial" panose="020B0604020202020204" pitchFamily="34" charset="0"/>
              <a:cs typeface="Arial" panose="020B0604020202020204" pitchFamily="34" charset="0"/>
            </a:endParaRPr>
          </a:p>
          <a:p>
            <a:pPr marL="0" indent="0" fontAlgn="t">
              <a:spcBef>
                <a:spcPts val="0"/>
              </a:spcBef>
              <a:buNone/>
            </a:pPr>
            <a:r>
              <a:rPr lang="fr-FR" b="1" i="0" u="none" strike="noStrike" kern="1200" baseline="0" dirty="0">
                <a:solidFill>
                  <a:srgbClr val="008BB0"/>
                </a:solidFill>
                <a:effectLst/>
                <a:latin typeface="Arial" panose="020B0604020202020204" pitchFamily="34" charset="0"/>
                <a:cs typeface="Arial" panose="020B0604020202020204" pitchFamily="34" charset="0"/>
              </a:rPr>
              <a:t>REMARQUE </a:t>
            </a:r>
            <a:r>
              <a:rPr lang="fr-FR" dirty="0">
                <a:solidFill>
                  <a:srgbClr val="008BB0"/>
                </a:solidFill>
                <a:latin typeface="Arial" panose="020B0604020202020204" pitchFamily="34" charset="0"/>
                <a:cs typeface="Arial" panose="020B0604020202020204" pitchFamily="34" charset="0"/>
              </a:rPr>
              <a:t>:</a:t>
            </a:r>
            <a:r>
              <a:rPr lang="fr-FR" b="0" i="0" u="none" strike="noStrike" kern="1200" baseline="0" dirty="0">
                <a:solidFill>
                  <a:srgbClr val="008BB0"/>
                </a:solidFill>
                <a:effectLst/>
                <a:latin typeface="Arial" panose="020B0604020202020204" pitchFamily="34" charset="0"/>
                <a:cs typeface="Arial" panose="020B0604020202020204" pitchFamily="34" charset="0"/>
              </a:rPr>
              <a:t> </a:t>
            </a:r>
            <a:r>
              <a:rPr lang="fr-FR" dirty="0">
                <a:solidFill>
                  <a:srgbClr val="000000"/>
                </a:solidFill>
                <a:latin typeface="Arial" panose="020B0604020202020204" pitchFamily="34" charset="0"/>
                <a:cs typeface="Arial" panose="020B0604020202020204" pitchFamily="34" charset="0"/>
              </a:rPr>
              <a:t>l’idéa</a:t>
            </a:r>
            <a:r>
              <a:rPr lang="fr-FR" b="1" dirty="0">
                <a:solidFill>
                  <a:srgbClr val="000000"/>
                </a:solidFill>
                <a:latin typeface="Arial" panose="020B0604020202020204" pitchFamily="34" charset="0"/>
                <a:cs typeface="Arial" panose="020B0604020202020204" pitchFamily="34" charset="0"/>
              </a:rPr>
              <a:t>l est de démarrer la kinésithérapie le jour même de l’intervention chirurgicale</a:t>
            </a:r>
            <a:r>
              <a:rPr lang="fr-FR" dirty="0">
                <a:solidFill>
                  <a:srgbClr val="000000"/>
                </a:solidFill>
                <a:latin typeface="Arial" panose="020B0604020202020204" pitchFamily="34" charset="0"/>
                <a:cs typeface="Arial" panose="020B0604020202020204" pitchFamily="34" charset="0"/>
              </a:rPr>
              <a:t>, en mobilisant l’articulation dès que possible, et de mettre en œuvre des exercices pertinents de façon progressive afin de récupérer le mouvement et la force musculaire</a:t>
            </a:r>
            <a:r>
              <a:rPr lang="fr-FR" i="0" u="none" strike="noStrike" kern="1200" baseline="0" dirty="0">
                <a:solidFill>
                  <a:srgbClr val="000000"/>
                </a:solidFill>
                <a:effectLst/>
                <a:latin typeface="Arial" panose="020B0604020202020204" pitchFamily="34" charset="0"/>
                <a:cs typeface="Arial" panose="020B0604020202020204" pitchFamily="34" charset="0"/>
              </a:rPr>
              <a:t>.</a:t>
            </a:r>
            <a:endParaRPr lang="fr-FR" i="0" u="none" strike="noStrike" dirty="0">
              <a:effectLst/>
              <a:latin typeface="Arial" panose="020B0604020202020204" pitchFamily="34" charset="0"/>
            </a:endParaRPr>
          </a:p>
          <a:p>
            <a:pPr marL="0" indent="0" algn="l" rtl="0" eaLnBrk="1" fontAlgn="t" latinLnBrk="0" hangingPunct="1">
              <a:spcBef>
                <a:spcPts val="0"/>
              </a:spcBef>
              <a:spcAft>
                <a:spcPts val="0"/>
              </a:spcAft>
              <a:buNone/>
            </a:pPr>
            <a:endParaRPr lang="fr-FR" b="0" i="0" u="none" strike="noStrike" kern="1200" baseline="0" dirty="0">
              <a:solidFill>
                <a:srgbClr val="00000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endParaRPr lang="fr-FR" b="0" i="0" u="none" strike="noStrike" dirty="0">
              <a:effectLst/>
              <a:latin typeface="Arial" panose="020B0604020202020204" pitchFamily="34" charset="0"/>
            </a:endParaRPr>
          </a:p>
          <a:p>
            <a:endParaRPr lang="fr-FR" dirty="0"/>
          </a:p>
        </p:txBody>
      </p:sp>
      <p:sp>
        <p:nvSpPr>
          <p:cNvPr id="4" name="Slide Number Placeholder 3">
            <a:extLst>
              <a:ext uri="{FF2B5EF4-FFF2-40B4-BE49-F238E27FC236}">
                <a16:creationId xmlns:a16="http://schemas.microsoft.com/office/drawing/2014/main" id="{8113A241-468C-45C8-B36A-9395113F8B02}"/>
              </a:ext>
            </a:extLst>
          </p:cNvPr>
          <p:cNvSpPr>
            <a:spLocks noGrp="1"/>
          </p:cNvSpPr>
          <p:nvPr>
            <p:ph type="sldNum" sz="quarter" idx="14"/>
          </p:nvPr>
        </p:nvSpPr>
        <p:spPr/>
        <p:txBody>
          <a:bodyPr/>
          <a:lstStyle/>
          <a:p>
            <a:r>
              <a:rPr lang="en-US" dirty="0"/>
              <a:t> </a:t>
            </a:r>
            <a:endParaRPr lang="en-CA" dirty="0"/>
          </a:p>
        </p:txBody>
      </p:sp>
      <p:sp>
        <p:nvSpPr>
          <p:cNvPr id="8" name="Rectangle: Rounded Corners 7">
            <a:extLst>
              <a:ext uri="{FF2B5EF4-FFF2-40B4-BE49-F238E27FC236}">
                <a16:creationId xmlns:a16="http://schemas.microsoft.com/office/drawing/2014/main" id="{442324FD-7F1F-4487-B281-D3F000184638}"/>
              </a:ext>
            </a:extLst>
          </p:cNvPr>
          <p:cNvSpPr/>
          <p:nvPr/>
        </p:nvSpPr>
        <p:spPr>
          <a:xfrm>
            <a:off x="685800" y="3951797"/>
            <a:ext cx="10977632" cy="2022976"/>
          </a:xfrm>
          <a:prstGeom prst="roundRect">
            <a:avLst/>
          </a:prstGeom>
          <a:noFill/>
          <a:ln w="28575">
            <a:solidFill>
              <a:srgbClr val="008B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52799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45B63-31AE-4AB6-8F08-47EE798A93B1}"/>
              </a:ext>
            </a:extLst>
          </p:cNvPr>
          <p:cNvSpPr>
            <a:spLocks noGrp="1"/>
          </p:cNvSpPr>
          <p:nvPr>
            <p:ph type="title"/>
          </p:nvPr>
        </p:nvSpPr>
        <p:spPr/>
        <p:txBody>
          <a:bodyPr>
            <a:noAutofit/>
          </a:bodyPr>
          <a:lstStyle/>
          <a:p>
            <a:pPr>
              <a:lnSpc>
                <a:spcPct val="100000"/>
              </a:lnSpc>
            </a:pPr>
            <a:r>
              <a:rPr lang="fr-FR" dirty="0"/>
              <a:t>Remplacement d’une articulation</a:t>
            </a:r>
            <a:br>
              <a:rPr lang="fr-FR" b="1" dirty="0"/>
            </a:br>
            <a:r>
              <a:rPr lang="fr-FR" b="1" dirty="0"/>
              <a:t>Considérations chirurgicales</a:t>
            </a:r>
          </a:p>
        </p:txBody>
      </p:sp>
      <p:sp>
        <p:nvSpPr>
          <p:cNvPr id="8" name="Slide Number Placeholder 7">
            <a:extLst>
              <a:ext uri="{FF2B5EF4-FFF2-40B4-BE49-F238E27FC236}">
                <a16:creationId xmlns:a16="http://schemas.microsoft.com/office/drawing/2014/main" id="{D95C6B98-ADD9-49C3-8F8F-698928B161DA}"/>
              </a:ext>
            </a:extLst>
          </p:cNvPr>
          <p:cNvSpPr>
            <a:spLocks noGrp="1"/>
          </p:cNvSpPr>
          <p:nvPr>
            <p:ph type="sldNum" sz="quarter" idx="12"/>
          </p:nvPr>
        </p:nvSpPr>
        <p:spPr/>
        <p:txBody>
          <a:bodyPr/>
          <a:lstStyle/>
          <a:p>
            <a:r>
              <a:rPr lang="en-CA" dirty="0"/>
              <a:t> </a:t>
            </a:r>
          </a:p>
        </p:txBody>
      </p:sp>
      <p:grpSp>
        <p:nvGrpSpPr>
          <p:cNvPr id="4" name="Group 3">
            <a:extLst>
              <a:ext uri="{FF2B5EF4-FFF2-40B4-BE49-F238E27FC236}">
                <a16:creationId xmlns:a16="http://schemas.microsoft.com/office/drawing/2014/main" id="{4E421B1D-FEC9-4C17-A791-D1DA57A97B7A}"/>
              </a:ext>
            </a:extLst>
          </p:cNvPr>
          <p:cNvGrpSpPr/>
          <p:nvPr/>
        </p:nvGrpSpPr>
        <p:grpSpPr>
          <a:xfrm>
            <a:off x="937260" y="1663700"/>
            <a:ext cx="10071099" cy="4257522"/>
            <a:chOff x="1748064" y="1828600"/>
            <a:chExt cx="6855223" cy="4257522"/>
          </a:xfrm>
        </p:grpSpPr>
        <p:sp>
          <p:nvSpPr>
            <p:cNvPr id="5" name="Freeform: Shape 4">
              <a:extLst>
                <a:ext uri="{FF2B5EF4-FFF2-40B4-BE49-F238E27FC236}">
                  <a16:creationId xmlns:a16="http://schemas.microsoft.com/office/drawing/2014/main" id="{90B73C33-CB48-4C3E-879A-E7F85D3E9C4A}"/>
                </a:ext>
              </a:extLst>
            </p:cNvPr>
            <p:cNvSpPr/>
            <p:nvPr/>
          </p:nvSpPr>
          <p:spPr>
            <a:xfrm>
              <a:off x="1748064" y="1828600"/>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marL="0" lvl="0" indent="0" algn="ctr" defTabSz="933450">
                <a:spcBef>
                  <a:spcPct val="0"/>
                </a:spcBef>
                <a:spcAft>
                  <a:spcPct val="35000"/>
                </a:spcAft>
                <a:buNone/>
              </a:pPr>
              <a:r>
                <a:rPr lang="fr-FR" sz="2000" kern="1200" dirty="0">
                  <a:latin typeface="Arial" panose="020B0604020202020204" pitchFamily="34" charset="0"/>
                  <a:cs typeface="Arial" panose="020B0604020202020204" pitchFamily="34" charset="0"/>
                </a:rPr>
                <a:t>Il est indispensable de maintenir une bonne balance hémostatique pour la réussite de la procédure chirurgicale</a:t>
              </a:r>
            </a:p>
          </p:txBody>
        </p:sp>
        <p:sp>
          <p:nvSpPr>
            <p:cNvPr id="6" name="Freeform: Shape 5">
              <a:extLst>
                <a:ext uri="{FF2B5EF4-FFF2-40B4-BE49-F238E27FC236}">
                  <a16:creationId xmlns:a16="http://schemas.microsoft.com/office/drawing/2014/main" id="{47E50A8B-1A2A-4E1F-B4E2-72E006AEC04C}"/>
                </a:ext>
              </a:extLst>
            </p:cNvPr>
            <p:cNvSpPr/>
            <p:nvPr/>
          </p:nvSpPr>
          <p:spPr>
            <a:xfrm>
              <a:off x="5260682" y="1828600"/>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spcBef>
                  <a:spcPct val="0"/>
                </a:spcBef>
                <a:spcAft>
                  <a:spcPct val="35000"/>
                </a:spcAft>
              </a:pPr>
              <a:r>
                <a:rPr lang="fr-FR" sz="2000" dirty="0">
                  <a:latin typeface="Arial" panose="020B0604020202020204" pitchFamily="34" charset="0"/>
                  <a:cs typeface="Arial" panose="020B0604020202020204" pitchFamily="34" charset="0"/>
                </a:rPr>
                <a:t>En général, il n'est pas nécessaire de recourir à la prophylaxie de la thrombose veineuse profonde, sauf en cas de taux plasmatiques très élevés pendant la période postopératoire</a:t>
              </a:r>
              <a:endParaRPr lang="fr-FR" sz="2000" kern="1200" dirty="0">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793BF116-3C59-4D0D-928B-E28FCF3E3496}"/>
                </a:ext>
              </a:extLst>
            </p:cNvPr>
            <p:cNvSpPr/>
            <p:nvPr/>
          </p:nvSpPr>
          <p:spPr>
            <a:xfrm>
              <a:off x="1748064" y="4080559"/>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spcBef>
                  <a:spcPct val="0"/>
                </a:spcBef>
                <a:spcAft>
                  <a:spcPct val="35000"/>
                </a:spcAft>
              </a:pPr>
              <a:r>
                <a:rPr lang="fr-FR" dirty="0"/>
                <a:t>Il convient d’utiliser du ciment aux antibiotiques chaque fois qu’une fixation par ciment est réalisée</a:t>
              </a:r>
              <a:endParaRPr lang="fr-FR" sz="2000" kern="1200" dirty="0">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4E43DD72-A076-4399-A17A-D1AB7B8B68BA}"/>
                </a:ext>
              </a:extLst>
            </p:cNvPr>
            <p:cNvSpPr/>
            <p:nvPr/>
          </p:nvSpPr>
          <p:spPr>
            <a:xfrm>
              <a:off x="5260682" y="4080559"/>
              <a:ext cx="3342605" cy="2005563"/>
            </a:xfrm>
            <a:prstGeom prst="roundRect">
              <a:avLst/>
            </a:prstGeom>
            <a:ln w="38100">
              <a:solidFill>
                <a:schemeClr val="accent1"/>
              </a:solidFill>
            </a:ln>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lvl="0" algn="ctr" defTabSz="933450">
                <a:spcBef>
                  <a:spcPct val="0"/>
                </a:spcBef>
                <a:spcAft>
                  <a:spcPct val="35000"/>
                </a:spcAft>
              </a:pPr>
              <a:r>
                <a:rPr lang="fr-FR" dirty="0"/>
                <a:t>La fermeture de la plaie doit être réalisée avec grand soin</a:t>
              </a:r>
              <a:endParaRPr lang="fr-FR" sz="2000" kern="1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9298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F391-F1D7-425A-801D-8B6EFDA08BA1}"/>
              </a:ext>
            </a:extLst>
          </p:cNvPr>
          <p:cNvSpPr>
            <a:spLocks noGrp="1"/>
          </p:cNvSpPr>
          <p:nvPr>
            <p:ph type="title"/>
          </p:nvPr>
        </p:nvSpPr>
        <p:spPr/>
        <p:txBody>
          <a:bodyPr>
            <a:noAutofit/>
          </a:bodyPr>
          <a:lstStyle/>
          <a:p>
            <a:pPr>
              <a:lnSpc>
                <a:spcPct val="100000"/>
              </a:lnSpc>
            </a:pPr>
            <a:r>
              <a:rPr lang="fr-FR" b="1" dirty="0"/>
              <a:t>Répercussions psychosociales des complications musculo-squelettiques</a:t>
            </a:r>
          </a:p>
        </p:txBody>
      </p:sp>
      <p:sp>
        <p:nvSpPr>
          <p:cNvPr id="10" name="Content Placeholder 9">
            <a:extLst>
              <a:ext uri="{FF2B5EF4-FFF2-40B4-BE49-F238E27FC236}">
                <a16:creationId xmlns:a16="http://schemas.microsoft.com/office/drawing/2014/main" id="{9C63993B-BACD-4863-8B4D-760B6EDC07ED}"/>
              </a:ext>
            </a:extLst>
          </p:cNvPr>
          <p:cNvSpPr>
            <a:spLocks noGrp="1"/>
          </p:cNvSpPr>
          <p:nvPr>
            <p:ph idx="1"/>
          </p:nvPr>
        </p:nvSpPr>
        <p:spPr>
          <a:xfrm>
            <a:off x="863600" y="1405971"/>
            <a:ext cx="5020219" cy="4842432"/>
          </a:xfrm>
        </p:spPr>
        <p:txBody>
          <a:bodyPr>
            <a:normAutofit/>
          </a:bodyPr>
          <a:lstStyle/>
          <a:p>
            <a:pPr marL="0" indent="0">
              <a:buNone/>
            </a:pPr>
            <a:r>
              <a:rPr lang="fr-FR" sz="1900" b="1" dirty="0">
                <a:solidFill>
                  <a:srgbClr val="008BB0"/>
                </a:solidFill>
                <a:latin typeface="Arial" panose="020B0604020202020204" pitchFamily="34" charset="0"/>
                <a:cs typeface="Arial" panose="020B0604020202020204" pitchFamily="34" charset="0"/>
              </a:rPr>
              <a:t>Les limitations psychosociales liées à l’arthropathie hémophilique peuvent être aggravées par :</a:t>
            </a:r>
            <a:endParaRPr lang="fr-FR" sz="1900" b="1" kern="1200" dirty="0">
              <a:solidFill>
                <a:srgbClr val="008BB0"/>
              </a:solidFill>
              <a:latin typeface="Arial" panose="020B0604020202020204" pitchFamily="34" charset="0"/>
              <a:cs typeface="Arial" panose="020B0604020202020204" pitchFamily="34" charset="0"/>
            </a:endParaRPr>
          </a:p>
          <a:p>
            <a:pPr marL="0" indent="0">
              <a:buNone/>
            </a:pPr>
            <a:endParaRPr lang="fr-FR" sz="1000" b="1" kern="1200" dirty="0">
              <a:solidFill>
                <a:srgbClr val="008BB0"/>
              </a:solidFill>
              <a:latin typeface="Arial" panose="020B0604020202020204" pitchFamily="34" charset="0"/>
              <a:cs typeface="Arial" panose="020B0604020202020204" pitchFamily="34" charset="0"/>
            </a:endParaRPr>
          </a:p>
          <a:p>
            <a:pPr marL="171450" lvl="1" indent="-171450" algn="l" defTabSz="755650">
              <a:spcBef>
                <a:spcPct val="0"/>
              </a:spcBef>
              <a:spcAft>
                <a:spcPct val="15000"/>
              </a:spcAft>
              <a:buChar char="•"/>
            </a:pPr>
            <a:r>
              <a:rPr lang="fr-FR" sz="1900" kern="1200" dirty="0">
                <a:latin typeface="Arial" panose="020B0604020202020204" pitchFamily="34" charset="0"/>
                <a:cs typeface="Arial" panose="020B0604020202020204" pitchFamily="34" charset="0"/>
              </a:rPr>
              <a:t>Évolution de la démarche</a:t>
            </a:r>
          </a:p>
          <a:p>
            <a:pPr marL="171450" lvl="1" indent="-171450" algn="l" defTabSz="755650">
              <a:spcBef>
                <a:spcPct val="0"/>
              </a:spcBef>
              <a:spcAft>
                <a:spcPct val="15000"/>
              </a:spcAft>
              <a:buChar char="•"/>
            </a:pPr>
            <a:r>
              <a:rPr lang="fr-FR" sz="1900" kern="1200" dirty="0">
                <a:latin typeface="Arial" panose="020B0604020202020204" pitchFamily="34" charset="0"/>
                <a:cs typeface="Arial" panose="020B0604020202020204" pitchFamily="34" charset="0"/>
              </a:rPr>
              <a:t>Nombre d’articulations affectées</a:t>
            </a:r>
          </a:p>
          <a:p>
            <a:pPr marL="171450" lvl="1" indent="-171450" algn="l" defTabSz="755650">
              <a:spcBef>
                <a:spcPct val="0"/>
              </a:spcBef>
              <a:spcAft>
                <a:spcPct val="15000"/>
              </a:spcAft>
              <a:buChar char="•"/>
            </a:pPr>
            <a:r>
              <a:rPr lang="fr-FR" sz="1900" kern="1200" dirty="0">
                <a:latin typeface="Arial" panose="020B0604020202020204" pitchFamily="34" charset="0"/>
                <a:cs typeface="Arial" panose="020B0604020202020204" pitchFamily="34" charset="0"/>
              </a:rPr>
              <a:t>Douleur chronique</a:t>
            </a:r>
          </a:p>
          <a:p>
            <a:pPr marL="0" indent="0">
              <a:buNone/>
            </a:pPr>
            <a:endParaRPr lang="fr-FR" sz="1900" dirty="0"/>
          </a:p>
        </p:txBody>
      </p:sp>
      <p:sp>
        <p:nvSpPr>
          <p:cNvPr id="4" name="Slide Number Placeholder 3">
            <a:extLst>
              <a:ext uri="{FF2B5EF4-FFF2-40B4-BE49-F238E27FC236}">
                <a16:creationId xmlns:a16="http://schemas.microsoft.com/office/drawing/2014/main" id="{B15E61A4-FA89-4D15-BE0E-3ECA02DFBDD9}"/>
              </a:ext>
            </a:extLst>
          </p:cNvPr>
          <p:cNvSpPr>
            <a:spLocks noGrp="1"/>
          </p:cNvSpPr>
          <p:nvPr>
            <p:ph type="sldNum" sz="quarter" idx="14"/>
          </p:nvPr>
        </p:nvSpPr>
        <p:spPr/>
        <p:txBody>
          <a:bodyPr/>
          <a:lstStyle/>
          <a:p>
            <a:r>
              <a:rPr lang="en-CA" dirty="0"/>
              <a:t> </a:t>
            </a:r>
          </a:p>
        </p:txBody>
      </p:sp>
      <p:sp>
        <p:nvSpPr>
          <p:cNvPr id="12" name="Content Placeholder 9">
            <a:extLst>
              <a:ext uri="{FF2B5EF4-FFF2-40B4-BE49-F238E27FC236}">
                <a16:creationId xmlns:a16="http://schemas.microsoft.com/office/drawing/2014/main" id="{4C9FF912-3CC6-4FBD-9729-1696AFEC5841}"/>
              </a:ext>
            </a:extLst>
          </p:cNvPr>
          <p:cNvSpPr txBox="1">
            <a:spLocks/>
          </p:cNvSpPr>
          <p:nvPr/>
        </p:nvSpPr>
        <p:spPr>
          <a:xfrm>
            <a:off x="6121399" y="1405971"/>
            <a:ext cx="6070599" cy="484243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0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b="1" dirty="0">
                <a:solidFill>
                  <a:srgbClr val="008BB0"/>
                </a:solidFill>
                <a:latin typeface="Arial" panose="020B0604020202020204" pitchFamily="34" charset="0"/>
                <a:cs typeface="Arial" panose="020B0604020202020204" pitchFamily="34" charset="0"/>
              </a:rPr>
              <a:t>Les répercussions psychosociales de ces facteurs aggravants peuvent se traduire par :</a:t>
            </a:r>
          </a:p>
          <a:p>
            <a:pPr marL="0" indent="0">
              <a:lnSpc>
                <a:spcPct val="120000"/>
              </a:lnSpc>
              <a:buFont typeface="Arial" panose="020B0604020202020204" pitchFamily="34" charset="0"/>
              <a:buNone/>
            </a:pPr>
            <a:endParaRPr lang="fr-FR" sz="1100" b="1" dirty="0">
              <a:solidFill>
                <a:srgbClr val="008BB0"/>
              </a:solidFill>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Absentéisme scolaire ou professionnel </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Limitations dans la pratique sportive </a:t>
            </a: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Vie sociale réduite et/ou un isolement accru</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Perception de soi négative en lien avec l’image corporelle, la masculinité et/ou l’estime de soi</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Absence d’un sentiment de normalité</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Souplesse physique limitée pour adopter certaines positions sur le plan sexuel</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Difficultés à établir des relations personnelles</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Perte et/ou un changement de statut</a:t>
            </a:r>
            <a:endParaRPr lang="fr-FR" sz="2000" kern="1200" dirty="0">
              <a:latin typeface="Arial" panose="020B0604020202020204" pitchFamily="34" charset="0"/>
              <a:cs typeface="Arial" panose="020B0604020202020204" pitchFamily="34" charset="0"/>
            </a:endParaRP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Fatigue accrue  </a:t>
            </a:r>
          </a:p>
          <a:p>
            <a:pPr marL="171450" lvl="1" indent="-171450" defTabSz="755650">
              <a:lnSpc>
                <a:spcPct val="120000"/>
              </a:lnSpc>
              <a:spcBef>
                <a:spcPct val="0"/>
              </a:spcBef>
              <a:spcAft>
                <a:spcPct val="15000"/>
              </a:spcAft>
            </a:pPr>
            <a:r>
              <a:rPr lang="fr-FR" sz="2000" dirty="0">
                <a:latin typeface="Arial" panose="020B0604020202020204" pitchFamily="34" charset="0"/>
                <a:cs typeface="Arial" panose="020B0604020202020204" pitchFamily="34" charset="0"/>
              </a:rPr>
              <a:t>Comportements d’adaptation négatifs </a:t>
            </a:r>
            <a:endParaRPr lang="fr-FR" sz="2000" kern="12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0576629C-1718-4F7F-B0E6-44C483DD84CC}"/>
              </a:ext>
            </a:extLst>
          </p:cNvPr>
          <p:cNvCxnSpPr/>
          <p:nvPr/>
        </p:nvCxnSpPr>
        <p:spPr>
          <a:xfrm>
            <a:off x="5998119" y="1562100"/>
            <a:ext cx="0" cy="45212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634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7D7-6F9F-4D09-B0DE-5A23B61D5FA6}"/>
              </a:ext>
            </a:extLst>
          </p:cNvPr>
          <p:cNvSpPr>
            <a:spLocks noGrp="1"/>
          </p:cNvSpPr>
          <p:nvPr>
            <p:ph type="title"/>
          </p:nvPr>
        </p:nvSpPr>
        <p:spPr/>
        <p:txBody>
          <a:bodyPr>
            <a:noAutofit/>
          </a:bodyPr>
          <a:lstStyle/>
          <a:p>
            <a:pPr>
              <a:lnSpc>
                <a:spcPct val="100000"/>
              </a:lnSpc>
            </a:pPr>
            <a:r>
              <a:rPr lang="fr-FR" dirty="0"/>
              <a:t>Répercussions psychosociales des complications musculo-squelettiques</a:t>
            </a:r>
            <a:endParaRPr lang="en-CA" b="1" dirty="0"/>
          </a:p>
        </p:txBody>
      </p:sp>
      <p:sp>
        <p:nvSpPr>
          <p:cNvPr id="6" name="Content Placeholder 5">
            <a:extLst>
              <a:ext uri="{FF2B5EF4-FFF2-40B4-BE49-F238E27FC236}">
                <a16:creationId xmlns:a16="http://schemas.microsoft.com/office/drawing/2014/main" id="{8ED60052-C001-4866-9650-E12401D26485}"/>
              </a:ext>
            </a:extLst>
          </p:cNvPr>
          <p:cNvSpPr>
            <a:spLocks noGrp="1"/>
          </p:cNvSpPr>
          <p:nvPr>
            <p:ph idx="1"/>
          </p:nvPr>
        </p:nvSpPr>
        <p:spPr/>
        <p:txBody>
          <a:bodyPr>
            <a:normAutofit/>
          </a:bodyPr>
          <a:lstStyle/>
          <a:p>
            <a:pPr marL="0" indent="0" algn="l" rtl="0" eaLnBrk="1" fontAlgn="t" latinLnBrk="0" hangingPunct="1">
              <a:spcBef>
                <a:spcPts val="0"/>
              </a:spcBef>
              <a:spcAft>
                <a:spcPts val="0"/>
              </a:spcAft>
              <a:buNone/>
            </a:pPr>
            <a:r>
              <a:rPr lang="fr-FR" b="1" i="0" u="none" strike="noStrike" kern="1200" baseline="0" dirty="0">
                <a:solidFill>
                  <a:srgbClr val="008BB0"/>
                </a:solidFill>
                <a:effectLst/>
                <a:latin typeface="Arial" panose="020B0604020202020204" pitchFamily="34" charset="0"/>
                <a:cs typeface="Arial" panose="020B0604020202020204" pitchFamily="34" charset="0"/>
              </a:rPr>
              <a:t>Recommandation 10.9.2</a:t>
            </a:r>
            <a:endParaRPr lang="fr-FR" b="0" i="0" u="none" strike="noStrike" dirty="0">
              <a:effectLst/>
              <a:latin typeface="Arial" panose="020B0604020202020204" pitchFamily="34" charset="0"/>
            </a:endParaRPr>
          </a:p>
          <a:p>
            <a:pPr marL="0" indent="0" fontAlgn="t">
              <a:spcBef>
                <a:spcPts val="0"/>
              </a:spcBef>
              <a:buNone/>
            </a:pPr>
            <a:r>
              <a:rPr lang="fr-FR" dirty="0">
                <a:solidFill>
                  <a:srgbClr val="000000"/>
                </a:solidFill>
                <a:latin typeface="Arial" panose="020B0604020202020204" pitchFamily="34" charset="0"/>
                <a:cs typeface="Arial" panose="020B0604020202020204" pitchFamily="34" charset="0"/>
              </a:rPr>
              <a:t>Pour les patients atteints d’hémophilie présentant </a:t>
            </a:r>
            <a:r>
              <a:rPr lang="fr-FR" b="1" dirty="0">
                <a:solidFill>
                  <a:srgbClr val="000000"/>
                </a:solidFill>
                <a:latin typeface="Arial" panose="020B0604020202020204" pitchFamily="34" charset="0"/>
                <a:cs typeface="Arial" panose="020B0604020202020204" pitchFamily="34" charset="0"/>
              </a:rPr>
              <a:t>des douleurs musculo squelettiques chroniques ou des capacités fonctionnelles limitées</a:t>
            </a:r>
            <a:r>
              <a:rPr lang="fr-FR" dirty="0">
                <a:solidFill>
                  <a:srgbClr val="000000"/>
                </a:solidFill>
                <a:latin typeface="Arial" panose="020B0604020202020204" pitchFamily="34" charset="0"/>
                <a:cs typeface="Arial" panose="020B0604020202020204" pitchFamily="34" charset="0"/>
              </a:rPr>
              <a:t>, la FMH recommande </a:t>
            </a:r>
            <a:r>
              <a:rPr lang="fr-FR" b="1" dirty="0">
                <a:solidFill>
                  <a:srgbClr val="000000"/>
                </a:solidFill>
                <a:latin typeface="Arial" panose="020B0604020202020204" pitchFamily="34" charset="0"/>
                <a:cs typeface="Arial" panose="020B0604020202020204" pitchFamily="34" charset="0"/>
              </a:rPr>
              <a:t>une évaluation spécifique individualisée sur le plan psychosocial </a:t>
            </a:r>
            <a:r>
              <a:rPr lang="fr-FR" dirty="0">
                <a:solidFill>
                  <a:srgbClr val="000000"/>
                </a:solidFill>
                <a:latin typeface="Arial" panose="020B0604020202020204" pitchFamily="34" charset="0"/>
                <a:cs typeface="Arial" panose="020B0604020202020204" pitchFamily="34" charset="0"/>
              </a:rPr>
              <a:t>et une prise en charge visant à améliorer la qualité de vie du patient, notamment des conseils d’ordre psychosocial, éducatif et professionnel, ainsi qu’un soutien en matière de </a:t>
            </a:r>
            <a:r>
              <a:rPr lang="fr-FR" b="1" dirty="0">
                <a:solidFill>
                  <a:srgbClr val="000000"/>
                </a:solidFill>
                <a:latin typeface="Arial" panose="020B0604020202020204" pitchFamily="34" charset="0"/>
                <a:cs typeface="Arial" panose="020B0604020202020204" pitchFamily="34" charset="0"/>
              </a:rPr>
              <a:t>planification financière</a:t>
            </a:r>
            <a:r>
              <a:rPr lang="fr-FR" i="0" u="none" strike="noStrike" kern="1200" dirty="0">
                <a:solidFill>
                  <a:srgbClr val="000000"/>
                </a:solidFill>
                <a:effectLst/>
                <a:latin typeface="Arial" panose="020B0604020202020204" pitchFamily="34" charset="0"/>
                <a:cs typeface="Arial" panose="020B0604020202020204" pitchFamily="34" charset="0"/>
              </a:rPr>
              <a:t>.</a:t>
            </a:r>
          </a:p>
          <a:p>
            <a:pPr marL="0" indent="0" algn="l" rtl="0" eaLnBrk="1" fontAlgn="t" latinLnBrk="0" hangingPunct="1">
              <a:spcBef>
                <a:spcPts val="0"/>
              </a:spcBef>
              <a:spcAft>
                <a:spcPts val="0"/>
              </a:spcAft>
              <a:buNone/>
            </a:pPr>
            <a:endParaRPr lang="fr-FR" i="0" u="none" strike="noStrike" kern="1200" baseline="0" dirty="0">
              <a:solidFill>
                <a:srgbClr val="008BB0"/>
              </a:solidFill>
              <a:effectLst/>
              <a:latin typeface="Arial" panose="020B0604020202020204" pitchFamily="34" charset="0"/>
              <a:cs typeface="Arial" panose="020B0604020202020204" pitchFamily="34" charset="0"/>
            </a:endParaRPr>
          </a:p>
          <a:p>
            <a:pPr marL="0" indent="0" algn="l" rtl="0" eaLnBrk="1" fontAlgn="t" latinLnBrk="0" hangingPunct="1">
              <a:spcBef>
                <a:spcPts val="0"/>
              </a:spcBef>
              <a:spcAft>
                <a:spcPts val="0"/>
              </a:spcAft>
              <a:buNone/>
            </a:pPr>
            <a:r>
              <a:rPr lang="fr-FR" b="1" i="0" u="none" strike="noStrike" kern="1200" baseline="0" dirty="0">
                <a:solidFill>
                  <a:srgbClr val="008BB0"/>
                </a:solidFill>
                <a:effectLst/>
                <a:latin typeface="Arial" panose="020B0604020202020204" pitchFamily="34" charset="0"/>
                <a:cs typeface="Arial" panose="020B0604020202020204" pitchFamily="34" charset="0"/>
              </a:rPr>
              <a:t>Recommandation 10.9.3</a:t>
            </a:r>
            <a:endParaRPr lang="fr-FR" b="0" i="0" u="none" strike="noStrike" dirty="0">
              <a:effectLst/>
              <a:latin typeface="Arial" panose="020B0604020202020204" pitchFamily="34" charset="0"/>
            </a:endParaRPr>
          </a:p>
          <a:p>
            <a:pPr marL="0" indent="0">
              <a:spcBef>
                <a:spcPts val="0"/>
              </a:spcBef>
              <a:buNone/>
            </a:pPr>
            <a:r>
              <a:rPr lang="fr-FR" dirty="0">
                <a:solidFill>
                  <a:srgbClr val="000000"/>
                </a:solidFill>
                <a:latin typeface="Arial" panose="020B0604020202020204" pitchFamily="34" charset="0"/>
                <a:cs typeface="Arial" panose="020B0604020202020204" pitchFamily="34" charset="0"/>
              </a:rPr>
              <a:t>Pour les patients atteints d’hémophilie présentant </a:t>
            </a:r>
            <a:r>
              <a:rPr lang="fr-FR" b="1" dirty="0">
                <a:solidFill>
                  <a:srgbClr val="000000"/>
                </a:solidFill>
                <a:latin typeface="Arial" panose="020B0604020202020204" pitchFamily="34" charset="0"/>
                <a:cs typeface="Arial" panose="020B0604020202020204" pitchFamily="34" charset="0"/>
              </a:rPr>
              <a:t>des douleurs musculo-squelettiques chroniques ou des capacités fonctionnelles limitées</a:t>
            </a:r>
            <a:r>
              <a:rPr lang="fr-FR" dirty="0">
                <a:solidFill>
                  <a:srgbClr val="000000"/>
                </a:solidFill>
                <a:latin typeface="Arial" panose="020B0604020202020204" pitchFamily="34" charset="0"/>
                <a:cs typeface="Arial" panose="020B0604020202020204" pitchFamily="34" charset="0"/>
              </a:rPr>
              <a:t>, la FMH recommande de </a:t>
            </a:r>
            <a:r>
              <a:rPr lang="fr-FR" b="1" dirty="0">
                <a:solidFill>
                  <a:srgbClr val="000000"/>
                </a:solidFill>
                <a:latin typeface="Arial" panose="020B0604020202020204" pitchFamily="34" charset="0"/>
                <a:cs typeface="Arial" panose="020B0604020202020204" pitchFamily="34" charset="0"/>
              </a:rPr>
              <a:t>promouvoir les réseaux de soutien, le mentorat par les pairs et les occasions de formation en groupe </a:t>
            </a:r>
            <a:r>
              <a:rPr lang="fr-FR" dirty="0">
                <a:solidFill>
                  <a:srgbClr val="000000"/>
                </a:solidFill>
                <a:latin typeface="Arial" panose="020B0604020202020204" pitchFamily="34" charset="0"/>
                <a:cs typeface="Arial" panose="020B0604020202020204" pitchFamily="34" charset="0"/>
              </a:rPr>
              <a:t>afin de soutenir leur capacité à faire face aux complications musculo squelettiques, à réduire l’isolement et à renforcer la résilience</a:t>
            </a:r>
            <a:r>
              <a:rPr lang="fr-FR" b="0" i="0" u="none" strike="noStrike" kern="1200" dirty="0">
                <a:solidFill>
                  <a:srgbClr val="000000"/>
                </a:solidFill>
                <a:effectLst/>
                <a:latin typeface="Arial" panose="020B0604020202020204" pitchFamily="34" charset="0"/>
                <a:cs typeface="Arial" panose="020B0604020202020204" pitchFamily="34" charset="0"/>
              </a:rPr>
              <a:t>.</a:t>
            </a:r>
            <a:endParaRPr lang="fr-FR" b="0" i="0" u="none" strike="noStrike" dirty="0">
              <a:effectLst/>
              <a:latin typeface="Arial" panose="020B0604020202020204" pitchFamily="34" charset="0"/>
            </a:endParaRPr>
          </a:p>
          <a:p>
            <a:endParaRPr lang="fr-FR" dirty="0"/>
          </a:p>
        </p:txBody>
      </p:sp>
      <p:sp>
        <p:nvSpPr>
          <p:cNvPr id="5" name="Slide Number Placeholder 4">
            <a:extLst>
              <a:ext uri="{FF2B5EF4-FFF2-40B4-BE49-F238E27FC236}">
                <a16:creationId xmlns:a16="http://schemas.microsoft.com/office/drawing/2014/main" id="{4485DBDB-D2AF-43FE-A197-34B0B4095C19}"/>
              </a:ext>
            </a:extLst>
          </p:cNvPr>
          <p:cNvSpPr>
            <a:spLocks noGrp="1"/>
          </p:cNvSpPr>
          <p:nvPr>
            <p:ph type="sldNum" sz="quarter" idx="14"/>
          </p:nvPr>
        </p:nvSpPr>
        <p:spPr/>
        <p:txBody>
          <a:bodyPr/>
          <a:lstStyle/>
          <a:p>
            <a:r>
              <a:rPr lang="en-CA" dirty="0"/>
              <a:t> </a:t>
            </a:r>
          </a:p>
        </p:txBody>
      </p:sp>
    </p:spTree>
    <p:extLst>
      <p:ext uri="{BB962C8B-B14F-4D97-AF65-F5344CB8AC3E}">
        <p14:creationId xmlns:p14="http://schemas.microsoft.com/office/powerpoint/2010/main" val="3652628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542BD-828F-40F3-9627-2DB4E172B88A}"/>
              </a:ext>
            </a:extLst>
          </p:cNvPr>
          <p:cNvSpPr>
            <a:spLocks noGrp="1"/>
          </p:cNvSpPr>
          <p:nvPr>
            <p:ph type="title"/>
          </p:nvPr>
        </p:nvSpPr>
        <p:spPr/>
        <p:txBody>
          <a:bodyPr>
            <a:normAutofit/>
          </a:bodyPr>
          <a:lstStyle/>
          <a:p>
            <a:pPr>
              <a:lnSpc>
                <a:spcPct val="100000"/>
              </a:lnSpc>
            </a:pPr>
            <a:r>
              <a:rPr lang="en-CA" b="1" dirty="0"/>
              <a:t>Conclusions</a:t>
            </a:r>
          </a:p>
        </p:txBody>
      </p:sp>
      <p:sp>
        <p:nvSpPr>
          <p:cNvPr id="3" name="Content Placeholder 2">
            <a:extLst>
              <a:ext uri="{FF2B5EF4-FFF2-40B4-BE49-F238E27FC236}">
                <a16:creationId xmlns:a16="http://schemas.microsoft.com/office/drawing/2014/main" id="{D407E511-836F-41C1-9E29-AECE87B4BDB3}"/>
              </a:ext>
            </a:extLst>
          </p:cNvPr>
          <p:cNvSpPr>
            <a:spLocks noGrp="1"/>
          </p:cNvSpPr>
          <p:nvPr>
            <p:ph idx="1"/>
          </p:nvPr>
        </p:nvSpPr>
        <p:spPr/>
        <p:txBody>
          <a:bodyPr>
            <a:normAutofit/>
          </a:bodyPr>
          <a:lstStyle/>
          <a:p>
            <a:r>
              <a:rPr lang="fr-FR" dirty="0"/>
              <a:t>Les saignements articulaires récurrents provoquent </a:t>
            </a:r>
            <a:r>
              <a:rPr lang="fr-FR" b="1" dirty="0"/>
              <a:t>progressivement des lésions dans les articulations</a:t>
            </a:r>
            <a:endParaRPr lang="fr-FR" sz="2000" b="1" kern="1200" dirty="0">
              <a:latin typeface="Arial" panose="020B0604020202020204" pitchFamily="34" charset="0"/>
              <a:cs typeface="Arial" panose="020B0604020202020204" pitchFamily="34" charset="0"/>
            </a:endParaRPr>
          </a:p>
          <a:p>
            <a:r>
              <a:rPr lang="fr-FR" b="1" dirty="0"/>
              <a:t>Un traitement inadapté des hémorragies intramusculaires </a:t>
            </a:r>
            <a:r>
              <a:rPr lang="fr-FR" dirty="0"/>
              <a:t>peut entraîner des contractures musculaires </a:t>
            </a:r>
          </a:p>
          <a:p>
            <a:r>
              <a:rPr lang="fr-FR" sz="2000" b="1" kern="1200" dirty="0">
                <a:latin typeface="Arial" panose="020B0604020202020204" pitchFamily="34" charset="0"/>
                <a:cs typeface="Arial" panose="020B0604020202020204" pitchFamily="34" charset="0"/>
              </a:rPr>
              <a:t>La prophylaxie</a:t>
            </a:r>
            <a:r>
              <a:rPr lang="fr-FR" sz="2000" kern="1200" dirty="0">
                <a:latin typeface="Arial" panose="020B0604020202020204" pitchFamily="34" charset="0"/>
                <a:cs typeface="Arial" panose="020B0604020202020204" pitchFamily="34" charset="0"/>
              </a:rPr>
              <a:t> est considérée comme le traitement de référence</a:t>
            </a:r>
          </a:p>
          <a:p>
            <a:r>
              <a:rPr lang="fr-FR" dirty="0"/>
              <a:t>Pour récupérer complètement sur le plan fonctionnel, il convient d’associer </a:t>
            </a:r>
            <a:r>
              <a:rPr lang="fr-FR" b="1" dirty="0"/>
              <a:t>un traitement par concentrés de facteur de coagulation</a:t>
            </a:r>
            <a:r>
              <a:rPr lang="fr-FR" dirty="0"/>
              <a:t> ou </a:t>
            </a:r>
            <a:r>
              <a:rPr lang="fr-FR" b="1" dirty="0"/>
              <a:t>tout autre agent hémostatique </a:t>
            </a:r>
            <a:r>
              <a:rPr lang="fr-FR" dirty="0"/>
              <a:t>à de la </a:t>
            </a:r>
            <a:r>
              <a:rPr lang="fr-FR" b="1" dirty="0"/>
              <a:t>kinésithérapie</a:t>
            </a:r>
            <a:endParaRPr lang="fr-FR" sz="2000" b="1" kern="1200" dirty="0">
              <a:latin typeface="Arial" panose="020B0604020202020204" pitchFamily="34" charset="0"/>
              <a:cs typeface="Arial" panose="020B0604020202020204" pitchFamily="34" charset="0"/>
            </a:endParaRPr>
          </a:p>
          <a:p>
            <a:r>
              <a:rPr lang="fr-FR" dirty="0"/>
              <a:t>Dans le domaine de l’hémophilie, </a:t>
            </a:r>
            <a:r>
              <a:rPr lang="fr-FR" b="1" dirty="0"/>
              <a:t>l’éducation thérapeutique du patient </a:t>
            </a:r>
            <a:r>
              <a:rPr lang="fr-FR" dirty="0"/>
              <a:t>sur les questions musculo‑squelettiques est essentielle et devrait couvrir la question de la santé des articulations et des muscles</a:t>
            </a:r>
            <a:endParaRPr lang="fr-FR" sz="2000" kern="1200" dirty="0">
              <a:latin typeface="Arial" panose="020B0604020202020204" pitchFamily="34" charset="0"/>
              <a:cs typeface="Arial" panose="020B0604020202020204" pitchFamily="34" charset="0"/>
            </a:endParaRPr>
          </a:p>
          <a:p>
            <a:endParaRPr lang="fr-FR" sz="2000" kern="1200" dirty="0">
              <a:latin typeface="Arial" panose="020B0604020202020204" pitchFamily="34" charset="0"/>
              <a:cs typeface="Arial" panose="020B0604020202020204" pitchFamily="34" charset="0"/>
            </a:endParaRPr>
          </a:p>
          <a:p>
            <a:endParaRPr lang="fr-FR" sz="2000" b="1" kern="1200" dirty="0">
              <a:latin typeface="Arial" panose="020B0604020202020204" pitchFamily="34" charset="0"/>
              <a:cs typeface="Arial" panose="020B0604020202020204" pitchFamily="34" charset="0"/>
            </a:endParaRPr>
          </a:p>
          <a:p>
            <a:endParaRPr lang="fr-FR" dirty="0"/>
          </a:p>
        </p:txBody>
      </p:sp>
      <p:sp>
        <p:nvSpPr>
          <p:cNvPr id="5" name="Text Placeholder 4">
            <a:extLst>
              <a:ext uri="{FF2B5EF4-FFF2-40B4-BE49-F238E27FC236}">
                <a16:creationId xmlns:a16="http://schemas.microsoft.com/office/drawing/2014/main" id="{D1172219-FCC9-43AB-BEC1-8737B4401A15}"/>
              </a:ext>
            </a:extLst>
          </p:cNvPr>
          <p:cNvSpPr>
            <a:spLocks noGrp="1"/>
          </p:cNvSpPr>
          <p:nvPr>
            <p:ph type="body" sz="quarter" idx="13"/>
          </p:nvPr>
        </p:nvSpPr>
        <p:spPr/>
        <p:txBody>
          <a:bodyPr/>
          <a:lstStyle/>
          <a:p>
            <a:endParaRPr lang="en-CA" dirty="0"/>
          </a:p>
        </p:txBody>
      </p:sp>
      <p:sp>
        <p:nvSpPr>
          <p:cNvPr id="4" name="Slide Number Placeholder 3">
            <a:extLst>
              <a:ext uri="{FF2B5EF4-FFF2-40B4-BE49-F238E27FC236}">
                <a16:creationId xmlns:a16="http://schemas.microsoft.com/office/drawing/2014/main" id="{485E0F87-A87F-4314-A7A5-8FD7B3E2652C}"/>
              </a:ext>
            </a:extLst>
          </p:cNvPr>
          <p:cNvSpPr>
            <a:spLocks noGrp="1"/>
          </p:cNvSpPr>
          <p:nvPr>
            <p:ph type="sldNum" sz="quarter" idx="14"/>
          </p:nvPr>
        </p:nvSpPr>
        <p:spPr/>
        <p:txBody>
          <a:bodyPr/>
          <a:lstStyle/>
          <a:p>
            <a:r>
              <a:rPr lang="en-US" dirty="0"/>
              <a:t> </a:t>
            </a:r>
          </a:p>
        </p:txBody>
      </p:sp>
      <p:sp>
        <p:nvSpPr>
          <p:cNvPr id="7" name="Freeform: Shape 6">
            <a:extLst>
              <a:ext uri="{FF2B5EF4-FFF2-40B4-BE49-F238E27FC236}">
                <a16:creationId xmlns:a16="http://schemas.microsoft.com/office/drawing/2014/main" id="{E9B4DECC-64A8-456A-B01C-C2F58F1370CA}"/>
              </a:ext>
            </a:extLst>
          </p:cNvPr>
          <p:cNvSpPr/>
          <p:nvPr/>
        </p:nvSpPr>
        <p:spPr>
          <a:xfrm>
            <a:off x="838200" y="1096402"/>
            <a:ext cx="10515600" cy="953657"/>
          </a:xfrm>
          <a:custGeom>
            <a:avLst/>
            <a:gdLst>
              <a:gd name="connsiteX0" fmla="*/ 0 w 10515600"/>
              <a:gd name="connsiteY0" fmla="*/ 0 h 922747"/>
              <a:gd name="connsiteX1" fmla="*/ 10515600 w 10515600"/>
              <a:gd name="connsiteY1" fmla="*/ 0 h 922747"/>
              <a:gd name="connsiteX2" fmla="*/ 10515600 w 10515600"/>
              <a:gd name="connsiteY2" fmla="*/ 922747 h 922747"/>
              <a:gd name="connsiteX3" fmla="*/ 0 w 10515600"/>
              <a:gd name="connsiteY3" fmla="*/ 922747 h 922747"/>
              <a:gd name="connsiteX4" fmla="*/ 0 w 10515600"/>
              <a:gd name="connsiteY4" fmla="*/ 0 h 922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922747">
                <a:moveTo>
                  <a:pt x="0" y="0"/>
                </a:moveTo>
                <a:lnTo>
                  <a:pt x="10515600" y="0"/>
                </a:lnTo>
                <a:lnTo>
                  <a:pt x="10515600" y="922747"/>
                </a:lnTo>
                <a:lnTo>
                  <a:pt x="0" y="92274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marL="342900" lvl="0" indent="-342900" algn="l" defTabSz="889000">
              <a:lnSpc>
                <a:spcPct val="90000"/>
              </a:lnSpc>
              <a:spcBef>
                <a:spcPct val="0"/>
              </a:spcBef>
              <a:spcAft>
                <a:spcPct val="35000"/>
              </a:spcAft>
              <a:buFont typeface="Arial" panose="020B0604020202020204" pitchFamily="34" charset="0"/>
              <a:buChar char="•"/>
            </a:pPr>
            <a:endParaRPr lang="en-CA" sz="2400" b="1" kern="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46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D6C1-DA59-4362-B71C-AAE5FF9178D4}"/>
              </a:ext>
            </a:extLst>
          </p:cNvPr>
          <p:cNvSpPr>
            <a:spLocks noGrp="1"/>
          </p:cNvSpPr>
          <p:nvPr>
            <p:ph type="ctrTitle"/>
          </p:nvPr>
        </p:nvSpPr>
        <p:spPr>
          <a:xfrm>
            <a:off x="1219200" y="1122363"/>
            <a:ext cx="10972800" cy="2387600"/>
          </a:xfrm>
        </p:spPr>
        <p:txBody>
          <a:bodyPr>
            <a:normAutofit/>
          </a:bodyPr>
          <a:lstStyle/>
          <a:p>
            <a:pPr>
              <a:lnSpc>
                <a:spcPct val="100000"/>
              </a:lnSpc>
            </a:pPr>
            <a:r>
              <a:rPr lang="fr-FR" sz="4000" dirty="0">
                <a:solidFill>
                  <a:srgbClr val="008BB0"/>
                </a:solidFill>
                <a:ea typeface="+mn-ea"/>
                <a:cs typeface="+mn-cs"/>
              </a:rPr>
              <a:t>Chapitre 10 : Complications musculo-squelettiques</a:t>
            </a:r>
            <a:endParaRPr lang="fr-FR" sz="4000" dirty="0"/>
          </a:p>
        </p:txBody>
      </p:sp>
      <p:sp>
        <p:nvSpPr>
          <p:cNvPr id="5" name="Subtitle 4">
            <a:extLst>
              <a:ext uri="{FF2B5EF4-FFF2-40B4-BE49-F238E27FC236}">
                <a16:creationId xmlns:a16="http://schemas.microsoft.com/office/drawing/2014/main" id="{A08DB6CA-9BCD-4B3D-8166-A8CD815F2B2B}"/>
              </a:ext>
            </a:extLst>
          </p:cNvPr>
          <p:cNvSpPr>
            <a:spLocks noGrp="1"/>
          </p:cNvSpPr>
          <p:nvPr>
            <p:ph type="subTitle" idx="1"/>
          </p:nvPr>
        </p:nvSpPr>
        <p:spPr>
          <a:xfrm>
            <a:off x="1219200" y="3602038"/>
            <a:ext cx="10045700" cy="2646362"/>
          </a:xfrm>
        </p:spPr>
        <p:txBody>
          <a:bodyPr>
            <a:noAutofit/>
          </a:bodyPr>
          <a:lstStyle/>
          <a:p>
            <a:pPr>
              <a:spcBef>
                <a:spcPts val="0"/>
              </a:spcBef>
            </a:pPr>
            <a:r>
              <a:rPr lang="fr-FR" sz="3000" b="1" dirty="0"/>
              <a:t>Dr. Adolfo </a:t>
            </a:r>
            <a:r>
              <a:rPr lang="fr-FR" sz="3000" b="1" dirty="0" err="1"/>
              <a:t>Llinás</a:t>
            </a:r>
            <a:r>
              <a:rPr lang="fr-FR" sz="3000" b="1" dirty="0"/>
              <a:t> </a:t>
            </a:r>
            <a:r>
              <a:rPr lang="fr-FR" sz="3000" b="1" dirty="0" err="1"/>
              <a:t>Volpe</a:t>
            </a:r>
            <a:endParaRPr lang="fr-FR" sz="3000" b="1" dirty="0"/>
          </a:p>
          <a:p>
            <a:pPr>
              <a:spcBef>
                <a:spcPts val="0"/>
              </a:spcBef>
            </a:pPr>
            <a:r>
              <a:rPr lang="fr-FR" sz="2000" dirty="0"/>
              <a:t>Directeur médical, </a:t>
            </a:r>
            <a:r>
              <a:rPr lang="fr-FR" sz="2000" dirty="0" err="1"/>
              <a:t>Fundación</a:t>
            </a:r>
            <a:r>
              <a:rPr lang="fr-FR" sz="2000" dirty="0"/>
              <a:t> Santa Fe de Bogotá </a:t>
            </a:r>
            <a:br>
              <a:rPr lang="fr-FR" sz="2000" dirty="0"/>
            </a:br>
            <a:r>
              <a:rPr lang="fr-FR" sz="2000" dirty="0"/>
              <a:t>Bogotá D.C., Colombie</a:t>
            </a:r>
          </a:p>
          <a:p>
            <a:endParaRPr lang="fr-FR" dirty="0"/>
          </a:p>
        </p:txBody>
      </p:sp>
    </p:spTree>
    <p:extLst>
      <p:ext uri="{BB962C8B-B14F-4D97-AF65-F5344CB8AC3E}">
        <p14:creationId xmlns:p14="http://schemas.microsoft.com/office/powerpoint/2010/main" val="2999102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A6E-C584-499C-8520-F180DB23C60D}"/>
              </a:ext>
            </a:extLst>
          </p:cNvPr>
          <p:cNvSpPr>
            <a:spLocks noGrp="1"/>
          </p:cNvSpPr>
          <p:nvPr>
            <p:ph type="title"/>
          </p:nvPr>
        </p:nvSpPr>
        <p:spPr>
          <a:xfrm>
            <a:off x="838199" y="2328530"/>
            <a:ext cx="10515599" cy="1485625"/>
          </a:xfrm>
        </p:spPr>
        <p:txBody>
          <a:bodyPr>
            <a:normAutofit/>
          </a:bodyPr>
          <a:lstStyle/>
          <a:p>
            <a:pPr algn="ctr">
              <a:lnSpc>
                <a:spcPct val="100000"/>
              </a:lnSpc>
            </a:pPr>
            <a:r>
              <a:rPr lang="fr-FR" sz="3200" dirty="0"/>
              <a:t>Merci à l’</a:t>
            </a:r>
            <a:r>
              <a:rPr lang="fr-FR" sz="3200" dirty="0" err="1"/>
              <a:t>Hemophilia</a:t>
            </a:r>
            <a:r>
              <a:rPr lang="fr-FR" sz="3200"/>
              <a:t> Alliance pour son soutien à l’élaboration de cette présentation</a:t>
            </a:r>
            <a:endParaRPr lang="en-US" b="1" dirty="0">
              <a:latin typeface="Arial" panose="020B0604020202020204" pitchFamily="34" charset="0"/>
              <a:cs typeface="Arial" panose="020B0604020202020204" pitchFamily="34" charset="0"/>
            </a:endParaRPr>
          </a:p>
        </p:txBody>
      </p:sp>
      <p:pic>
        <p:nvPicPr>
          <p:cNvPr id="5" name="Content Placeholder 4" descr="A picture containing logo&#10;&#10;Description automatically generated">
            <a:extLst>
              <a:ext uri="{FF2B5EF4-FFF2-40B4-BE49-F238E27FC236}">
                <a16:creationId xmlns:a16="http://schemas.microsoft.com/office/drawing/2014/main" id="{490F289A-D8AB-4BFD-B8AD-37B762158981}"/>
              </a:ext>
            </a:extLst>
          </p:cNvPr>
          <p:cNvPicPr>
            <a:picLocks noGrp="1" noChangeAspect="1"/>
          </p:cNvPicPr>
          <p:nvPr>
            <p:ph idx="4294967295"/>
          </p:nvPr>
        </p:nvPicPr>
        <p:blipFill>
          <a:blip r:embed="rId2"/>
          <a:stretch>
            <a:fillRect/>
          </a:stretch>
        </p:blipFill>
        <p:spPr>
          <a:xfrm>
            <a:off x="4371179" y="4049713"/>
            <a:ext cx="3449638" cy="2012950"/>
          </a:xfrm>
        </p:spPr>
      </p:pic>
    </p:spTree>
    <p:extLst>
      <p:ext uri="{BB962C8B-B14F-4D97-AF65-F5344CB8AC3E}">
        <p14:creationId xmlns:p14="http://schemas.microsoft.com/office/powerpoint/2010/main" val="28275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1B90-F31B-4227-AF74-48120FABC7BB}"/>
              </a:ext>
            </a:extLst>
          </p:cNvPr>
          <p:cNvSpPr>
            <a:spLocks noGrp="1"/>
          </p:cNvSpPr>
          <p:nvPr>
            <p:ph type="title"/>
          </p:nvPr>
        </p:nvSpPr>
        <p:spPr>
          <a:xfrm>
            <a:off x="838199" y="225425"/>
            <a:ext cx="10515599" cy="1090079"/>
          </a:xfrm>
        </p:spPr>
        <p:txBody>
          <a:bodyPr>
            <a:normAutofit/>
          </a:bodyPr>
          <a:lstStyle/>
          <a:p>
            <a:pPr>
              <a:lnSpc>
                <a:spcPct val="100000"/>
              </a:lnSpc>
            </a:pPr>
            <a:r>
              <a:rPr lang="fr-FR" dirty="0"/>
              <a:t>Conflits d’intérêt : Adolfo </a:t>
            </a:r>
            <a:r>
              <a:rPr lang="fr-FR" dirty="0" err="1"/>
              <a:t>Llinás</a:t>
            </a:r>
            <a:r>
              <a:rPr lang="fr-FR" dirty="0"/>
              <a:t> </a:t>
            </a:r>
            <a:r>
              <a:rPr lang="fr-FR" dirty="0" err="1"/>
              <a:t>Volpe</a:t>
            </a:r>
            <a:r>
              <a:rPr lang="fr-FR" dirty="0"/>
              <a:t> </a:t>
            </a:r>
          </a:p>
        </p:txBody>
      </p:sp>
      <p:sp>
        <p:nvSpPr>
          <p:cNvPr id="3" name="Content Placeholder 2">
            <a:extLst>
              <a:ext uri="{FF2B5EF4-FFF2-40B4-BE49-F238E27FC236}">
                <a16:creationId xmlns:a16="http://schemas.microsoft.com/office/drawing/2014/main" id="{1FB7F2FE-0642-4502-9CC1-97228A28909F}"/>
              </a:ext>
            </a:extLst>
          </p:cNvPr>
          <p:cNvSpPr>
            <a:spLocks noGrp="1"/>
          </p:cNvSpPr>
          <p:nvPr>
            <p:ph idx="1"/>
          </p:nvPr>
        </p:nvSpPr>
        <p:spPr>
          <a:xfrm>
            <a:off x="838200" y="1562100"/>
            <a:ext cx="10515600" cy="4614863"/>
          </a:xfrm>
        </p:spPr>
        <p:txBody>
          <a:bodyPr>
            <a:normAutofit/>
          </a:bodyPr>
          <a:lstStyle/>
          <a:p>
            <a:pPr marL="0" indent="0">
              <a:buNone/>
            </a:pPr>
            <a:r>
              <a:rPr lang="fr-FR" b="1" dirty="0">
                <a:solidFill>
                  <a:srgbClr val="008BB0"/>
                </a:solidFill>
              </a:rPr>
              <a:t>Consultant</a:t>
            </a:r>
          </a:p>
          <a:p>
            <a:r>
              <a:rPr lang="fr-FR" dirty="0"/>
              <a:t>Bayer et Novo </a:t>
            </a:r>
            <a:r>
              <a:rPr lang="fr-FR" dirty="0" err="1"/>
              <a:t>Nordisk</a:t>
            </a:r>
            <a:r>
              <a:rPr lang="fr-FR" dirty="0"/>
              <a:t> au cours des 12 derniers mois</a:t>
            </a:r>
          </a:p>
        </p:txBody>
      </p:sp>
    </p:spTree>
    <p:extLst>
      <p:ext uri="{BB962C8B-B14F-4D97-AF65-F5344CB8AC3E}">
        <p14:creationId xmlns:p14="http://schemas.microsoft.com/office/powerpoint/2010/main" val="186672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05B9-B8F3-4BAD-B33E-CE66B088923A}"/>
              </a:ext>
            </a:extLst>
          </p:cNvPr>
          <p:cNvSpPr>
            <a:spLocks noGrp="1"/>
          </p:cNvSpPr>
          <p:nvPr>
            <p:ph type="title"/>
          </p:nvPr>
        </p:nvSpPr>
        <p:spPr>
          <a:prstGeom prst="rect">
            <a:avLst/>
          </a:prstGeom>
        </p:spPr>
        <p:txBody>
          <a:bodyPr>
            <a:normAutofit/>
          </a:bodyPr>
          <a:lstStyle/>
          <a:p>
            <a:pPr>
              <a:lnSpc>
                <a:spcPct val="100000"/>
              </a:lnSpc>
            </a:pPr>
            <a:r>
              <a:rPr lang="fr-FR" b="1" dirty="0"/>
              <a:t>Auteurs</a:t>
            </a:r>
          </a:p>
        </p:txBody>
      </p:sp>
      <p:sp>
        <p:nvSpPr>
          <p:cNvPr id="3" name="Content Placeholder 2">
            <a:extLst>
              <a:ext uri="{FF2B5EF4-FFF2-40B4-BE49-F238E27FC236}">
                <a16:creationId xmlns:a16="http://schemas.microsoft.com/office/drawing/2014/main" id="{177E4F86-6C2F-4004-9502-3953902B91D1}"/>
              </a:ext>
            </a:extLst>
          </p:cNvPr>
          <p:cNvSpPr>
            <a:spLocks noGrp="1"/>
          </p:cNvSpPr>
          <p:nvPr>
            <p:ph idx="1"/>
          </p:nvPr>
        </p:nvSpPr>
        <p:spPr>
          <a:prstGeom prst="rect">
            <a:avLst/>
          </a:prstGeom>
        </p:spPr>
        <p:txBody>
          <a:bodyPr>
            <a:normAutofit/>
          </a:bodyPr>
          <a:lstStyle/>
          <a:p>
            <a:pPr algn="l">
              <a:spcBef>
                <a:spcPts val="600"/>
              </a:spcBef>
            </a:pPr>
            <a:r>
              <a:rPr lang="en-CA" sz="2000" b="1" i="0" u="none" strike="noStrike" baseline="0" dirty="0"/>
              <a:t>Adolfo </a:t>
            </a:r>
            <a:r>
              <a:rPr lang="en-CA" sz="2000" b="1" i="0" u="none" strike="noStrike" baseline="0" dirty="0" err="1"/>
              <a:t>Llinás</a:t>
            </a:r>
            <a:endParaRPr lang="en-CA" sz="2000" b="1" i="0" u="none" strike="noStrike" baseline="0" dirty="0"/>
          </a:p>
          <a:p>
            <a:pPr algn="l">
              <a:spcBef>
                <a:spcPts val="600"/>
              </a:spcBef>
            </a:pPr>
            <a:r>
              <a:rPr lang="en-CA" sz="2000" b="1" i="0" u="none" strike="noStrike" baseline="0" dirty="0"/>
              <a:t>Pradeep M. </a:t>
            </a:r>
            <a:r>
              <a:rPr lang="en-CA" sz="2000" b="1" i="0" u="none" strike="noStrike" baseline="0" dirty="0" err="1"/>
              <a:t>Poonnoose</a:t>
            </a:r>
            <a:endParaRPr lang="en-CA" sz="2000" b="1" i="0" u="none" strike="noStrike" baseline="0" dirty="0"/>
          </a:p>
          <a:p>
            <a:pPr algn="l">
              <a:spcBef>
                <a:spcPts val="600"/>
              </a:spcBef>
            </a:pPr>
            <a:r>
              <a:rPr lang="en-CA" sz="2000" b="1" i="0" u="none" strike="noStrike" baseline="0" dirty="0"/>
              <a:t>Nicholas J. Goddard</a:t>
            </a:r>
          </a:p>
          <a:p>
            <a:pPr algn="l">
              <a:spcBef>
                <a:spcPts val="600"/>
              </a:spcBef>
            </a:pPr>
            <a:r>
              <a:rPr lang="en-CA" sz="2000" b="1" i="0" u="none" strike="noStrike" baseline="0" dirty="0"/>
              <a:t>Greig Blamey</a:t>
            </a:r>
          </a:p>
          <a:p>
            <a:pPr algn="l">
              <a:spcBef>
                <a:spcPts val="600"/>
              </a:spcBef>
            </a:pPr>
            <a:r>
              <a:rPr lang="en-CA" sz="2000" b="1" i="0" u="none" strike="noStrike" baseline="0" dirty="0"/>
              <a:t>Abdelaziz Al Sharif*</a:t>
            </a:r>
          </a:p>
          <a:p>
            <a:pPr algn="l">
              <a:spcBef>
                <a:spcPts val="600"/>
              </a:spcBef>
            </a:pPr>
            <a:r>
              <a:rPr lang="en-CA" sz="2000" b="1" i="0" u="none" strike="noStrike" baseline="0" dirty="0"/>
              <a:t>Piet de Kleijn</a:t>
            </a:r>
          </a:p>
          <a:p>
            <a:pPr algn="l">
              <a:spcBef>
                <a:spcPts val="600"/>
              </a:spcBef>
            </a:pPr>
            <a:r>
              <a:rPr lang="en-CA" sz="2000" b="1" i="0" u="none" strike="noStrike" baseline="0" dirty="0" err="1"/>
              <a:t>Gaëtan</a:t>
            </a:r>
            <a:r>
              <a:rPr lang="en-CA" sz="2000" b="1" i="0" u="none" strike="noStrike" baseline="0" dirty="0"/>
              <a:t> </a:t>
            </a:r>
            <a:r>
              <a:rPr lang="en-CA" sz="2000" b="1" i="0" u="none" strike="noStrike" baseline="0" dirty="0" err="1"/>
              <a:t>Duport</a:t>
            </a:r>
            <a:r>
              <a:rPr lang="en-CA" sz="2000" b="1" i="0" u="none" strike="noStrike" baseline="0" dirty="0"/>
              <a:t>*</a:t>
            </a:r>
          </a:p>
          <a:p>
            <a:pPr algn="l">
              <a:spcBef>
                <a:spcPts val="600"/>
              </a:spcBef>
            </a:pPr>
            <a:r>
              <a:rPr lang="en-CA" sz="2000" b="1" i="0" u="none" strike="noStrike" baseline="0" dirty="0"/>
              <a:t>Richa Mohan</a:t>
            </a:r>
          </a:p>
          <a:p>
            <a:pPr algn="l">
              <a:spcBef>
                <a:spcPts val="600"/>
              </a:spcBef>
            </a:pPr>
            <a:r>
              <a:rPr lang="en-CA" sz="2000" b="1" i="0" u="none" strike="noStrike" baseline="0" dirty="0"/>
              <a:t>Gianluigi Pasta</a:t>
            </a:r>
          </a:p>
          <a:p>
            <a:pPr algn="l">
              <a:spcBef>
                <a:spcPts val="600"/>
              </a:spcBef>
            </a:pPr>
            <a:r>
              <a:rPr lang="en-CA" sz="2000" b="1" i="0" u="none" strike="noStrike" baseline="0" dirty="0"/>
              <a:t>Glenn F. Pierce</a:t>
            </a:r>
          </a:p>
          <a:p>
            <a:pPr algn="l">
              <a:spcBef>
                <a:spcPts val="600"/>
              </a:spcBef>
            </a:pPr>
            <a:r>
              <a:rPr lang="en-CA" sz="2000" b="1" i="0" u="none" strike="noStrike" baseline="0" dirty="0"/>
              <a:t>Alok Srivastava</a:t>
            </a:r>
          </a:p>
          <a:p>
            <a:pPr algn="l">
              <a:spcBef>
                <a:spcPts val="600"/>
              </a:spcBef>
            </a:pPr>
            <a:endParaRPr lang="en-CA" sz="2800" dirty="0"/>
          </a:p>
        </p:txBody>
      </p:sp>
      <p:sp>
        <p:nvSpPr>
          <p:cNvPr id="4" name="Text Placeholder 3">
            <a:extLst>
              <a:ext uri="{FF2B5EF4-FFF2-40B4-BE49-F238E27FC236}">
                <a16:creationId xmlns:a16="http://schemas.microsoft.com/office/drawing/2014/main" id="{CFDFE90E-D10B-4A44-8BB8-FF3622B33045}"/>
              </a:ext>
            </a:extLst>
          </p:cNvPr>
          <p:cNvSpPr>
            <a:spLocks noGrp="1"/>
          </p:cNvSpPr>
          <p:nvPr>
            <p:ph type="body" sz="quarter" idx="13"/>
          </p:nvPr>
        </p:nvSpPr>
        <p:spPr/>
        <p:txBody>
          <a:bodyPr/>
          <a:lstStyle/>
          <a:p>
            <a:r>
              <a:rPr lang="fr-FR" dirty="0"/>
              <a:t>*Personne atteinte d’hémophilie</a:t>
            </a:r>
            <a:r>
              <a:rPr lang="en-CA" dirty="0"/>
              <a:t>.</a:t>
            </a:r>
          </a:p>
        </p:txBody>
      </p:sp>
      <p:pic>
        <p:nvPicPr>
          <p:cNvPr id="6" name="Picture 5">
            <a:extLst>
              <a:ext uri="{FF2B5EF4-FFF2-40B4-BE49-F238E27FC236}">
                <a16:creationId xmlns:a16="http://schemas.microsoft.com/office/drawing/2014/main" id="{BBDE8444-6148-4AB0-ACDC-AEC9E2AF9D5C}"/>
              </a:ext>
            </a:extLst>
          </p:cNvPr>
          <p:cNvPicPr>
            <a:picLocks noChangeAspect="1"/>
          </p:cNvPicPr>
          <p:nvPr/>
        </p:nvPicPr>
        <p:blipFill>
          <a:blip r:embed="rId3"/>
          <a:srcRect/>
          <a:stretch/>
        </p:blipFill>
        <p:spPr>
          <a:xfrm>
            <a:off x="4671231" y="1783713"/>
            <a:ext cx="7064379" cy="3290573"/>
          </a:xfrm>
          <a:prstGeom prst="rect">
            <a:avLst/>
          </a:prstGeom>
        </p:spPr>
      </p:pic>
    </p:spTree>
    <p:extLst>
      <p:ext uri="{BB962C8B-B14F-4D97-AF65-F5344CB8AC3E}">
        <p14:creationId xmlns:p14="http://schemas.microsoft.com/office/powerpoint/2010/main" val="1215102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a:prstGeom prst="rect">
            <a:avLst/>
          </a:prstGeom>
        </p:spPr>
        <p:txBody>
          <a:bodyPr>
            <a:normAutofit/>
          </a:bodyPr>
          <a:lstStyle/>
          <a:p>
            <a:pPr>
              <a:lnSpc>
                <a:spcPct val="100000"/>
              </a:lnSpc>
            </a:pPr>
            <a:r>
              <a:rPr lang="en-US" b="1" dirty="0"/>
              <a:t>Introduction</a:t>
            </a:r>
          </a:p>
        </p:txBody>
      </p:sp>
      <p:sp>
        <p:nvSpPr>
          <p:cNvPr id="5" name="Content Placeholder 4">
            <a:extLst>
              <a:ext uri="{FF2B5EF4-FFF2-40B4-BE49-F238E27FC236}">
                <a16:creationId xmlns:a16="http://schemas.microsoft.com/office/drawing/2014/main" id="{F5845780-D5B7-44FB-BF96-3B1CFE30C970}"/>
              </a:ext>
            </a:extLst>
          </p:cNvPr>
          <p:cNvSpPr>
            <a:spLocks noGrp="1"/>
          </p:cNvSpPr>
          <p:nvPr>
            <p:ph idx="1"/>
          </p:nvPr>
        </p:nvSpPr>
        <p:spPr>
          <a:xfrm>
            <a:off x="838200" y="1562100"/>
            <a:ext cx="6362700" cy="4614863"/>
          </a:xfrm>
          <a:prstGeom prst="rect">
            <a:avLst/>
          </a:prstGeom>
        </p:spPr>
        <p:txBody>
          <a:bodyPr>
            <a:normAutofit/>
          </a:bodyPr>
          <a:lstStyle/>
          <a:p>
            <a:pPr marL="0" indent="0">
              <a:buNone/>
            </a:pPr>
            <a:r>
              <a:rPr lang="fr-FR" b="1" dirty="0">
                <a:solidFill>
                  <a:schemeClr val="accent1"/>
                </a:solidFill>
              </a:rPr>
              <a:t>L’hémophilie se caractérise par des saignements aigus, dont plus de 80 % sont localisés dans des articulations et des muscles spécifiques</a:t>
            </a:r>
          </a:p>
          <a:p>
            <a:r>
              <a:rPr lang="fr-FR" dirty="0"/>
              <a:t>Le plus fréquemment dans les chevilles, les genoux et les coudes et souvent aux hanches, aux épaules et aux poignets) et dans certains muscles (ilio‑psoas et gastrocnémien)</a:t>
            </a:r>
          </a:p>
          <a:p>
            <a:r>
              <a:rPr lang="fr-FR" dirty="0"/>
              <a:t>Les saignements articulaires récurrents provoquent progressivement une </a:t>
            </a:r>
            <a:r>
              <a:rPr lang="fr-FR" b="1" dirty="0"/>
              <a:t>synovite chronique </a:t>
            </a:r>
            <a:r>
              <a:rPr lang="fr-FR" dirty="0"/>
              <a:t>et une </a:t>
            </a:r>
            <a:r>
              <a:rPr lang="fr-FR" b="1" dirty="0"/>
              <a:t>arthropathie hémophilique</a:t>
            </a:r>
            <a:endParaRPr lang="fr-FR" sz="2000" b="1" dirty="0">
              <a:latin typeface="Arial" panose="020B0604020202020204" pitchFamily="34" charset="0"/>
              <a:cs typeface="Arial" panose="020B0604020202020204" pitchFamily="34" charset="0"/>
            </a:endParaRPr>
          </a:p>
          <a:p>
            <a:endParaRPr lang="fr-FR" dirty="0"/>
          </a:p>
        </p:txBody>
      </p:sp>
      <p:sp>
        <p:nvSpPr>
          <p:cNvPr id="7" name="Rectangle: Rounded Corners 6" descr="A picture containing person&#10;&#10;Description automatically generated">
            <a:extLst>
              <a:ext uri="{FF2B5EF4-FFF2-40B4-BE49-F238E27FC236}">
                <a16:creationId xmlns:a16="http://schemas.microsoft.com/office/drawing/2014/main" id="{31C40BD1-A7D0-45F5-8586-8314BDF23F31}"/>
              </a:ext>
            </a:extLst>
          </p:cNvPr>
          <p:cNvSpPr/>
          <p:nvPr/>
        </p:nvSpPr>
        <p:spPr>
          <a:xfrm>
            <a:off x="8080454" y="1633000"/>
            <a:ext cx="2981246" cy="2981246"/>
          </a:xfrm>
          <a:prstGeom prst="roundRect">
            <a:avLst/>
          </a:prstGeom>
          <a:blipFill rotWithShape="1">
            <a:blip r:embed="rId2"/>
            <a:srcRect/>
            <a:stretch>
              <a:fillRect l="-103621" t="-5785" r="-2673" b="-3945"/>
            </a:stretch>
          </a:blipFill>
          <a:ln w="381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B31683AB-CAB4-44D9-8C86-6C84C1974F0D}"/>
              </a:ext>
            </a:extLst>
          </p:cNvPr>
          <p:cNvSpPr txBox="1"/>
          <p:nvPr/>
        </p:nvSpPr>
        <p:spPr>
          <a:xfrm>
            <a:off x="8080454" y="4622773"/>
            <a:ext cx="2977372" cy="584775"/>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Synovite chronique du genou gauche</a:t>
            </a:r>
          </a:p>
        </p:txBody>
      </p:sp>
    </p:spTree>
    <p:extLst>
      <p:ext uri="{BB962C8B-B14F-4D97-AF65-F5344CB8AC3E}">
        <p14:creationId xmlns:p14="http://schemas.microsoft.com/office/powerpoint/2010/main" val="692343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890CB-CBA0-400B-B1B0-D7FEE1A9BCF6}"/>
              </a:ext>
            </a:extLst>
          </p:cNvPr>
          <p:cNvSpPr>
            <a:spLocks noGrp="1"/>
          </p:cNvSpPr>
          <p:nvPr>
            <p:ph type="title"/>
          </p:nvPr>
        </p:nvSpPr>
        <p:spPr>
          <a:prstGeom prst="rect">
            <a:avLst/>
          </a:prstGeom>
        </p:spPr>
        <p:txBody>
          <a:bodyPr>
            <a:normAutofit/>
          </a:bodyPr>
          <a:lstStyle/>
          <a:p>
            <a:pPr>
              <a:lnSpc>
                <a:spcPct val="100000"/>
              </a:lnSpc>
            </a:pPr>
            <a:r>
              <a:rPr lang="fr-FR" sz="3400" b="1" dirty="0"/>
              <a:t>Synovite</a:t>
            </a:r>
          </a:p>
        </p:txBody>
      </p:sp>
      <p:sp>
        <p:nvSpPr>
          <p:cNvPr id="3" name="Content Placeholder 2">
            <a:extLst>
              <a:ext uri="{FF2B5EF4-FFF2-40B4-BE49-F238E27FC236}">
                <a16:creationId xmlns:a16="http://schemas.microsoft.com/office/drawing/2014/main" id="{AD4F91FF-D852-4FCB-995A-4793061C9F10}"/>
              </a:ext>
            </a:extLst>
          </p:cNvPr>
          <p:cNvSpPr>
            <a:spLocks noGrp="1"/>
          </p:cNvSpPr>
          <p:nvPr>
            <p:ph idx="1"/>
          </p:nvPr>
        </p:nvSpPr>
        <p:spPr>
          <a:xfrm>
            <a:off x="838201" y="1562100"/>
            <a:ext cx="6121400" cy="4614863"/>
          </a:xfrm>
          <a:prstGeom prst="rect">
            <a:avLst/>
          </a:prstGeom>
        </p:spPr>
        <p:txBody>
          <a:bodyPr>
            <a:normAutofit lnSpcReduction="10000"/>
          </a:bodyPr>
          <a:lstStyle/>
          <a:p>
            <a:r>
              <a:rPr lang="fr-FR" dirty="0"/>
              <a:t>Après une hémarthrose aiguë, la membrane synoviale commence à s’enflammer, se remplit de sang et est extrêmement friable</a:t>
            </a:r>
          </a:p>
          <a:p>
            <a:r>
              <a:rPr lang="fr-FR" dirty="0"/>
              <a:t>Une mauvaise prise en charge de la synovite aiguë peut occasionner des hémarthroses à répétition et des </a:t>
            </a:r>
            <a:r>
              <a:rPr lang="fr-FR" dirty="0" err="1"/>
              <a:t>microsaignements</a:t>
            </a:r>
            <a:endParaRPr lang="fr-FR" dirty="0"/>
          </a:p>
          <a:p>
            <a:r>
              <a:rPr lang="fr-FR" dirty="0"/>
              <a:t>Des évaluations régulièrement sont nécessaires jusqu’à ce que l’articulation et la synovie soient complètement rétablies</a:t>
            </a:r>
          </a:p>
          <a:p>
            <a:r>
              <a:rPr lang="fr-FR" dirty="0"/>
              <a:t>Il est conseillé de procéder à une échographie ou une IRM étant donné que les signes cliniques ne sont pas toujours représentatifs de la situation réelle </a:t>
            </a:r>
          </a:p>
        </p:txBody>
      </p:sp>
      <p:sp>
        <p:nvSpPr>
          <p:cNvPr id="4" name="Text Placeholder 3">
            <a:extLst>
              <a:ext uri="{FF2B5EF4-FFF2-40B4-BE49-F238E27FC236}">
                <a16:creationId xmlns:a16="http://schemas.microsoft.com/office/drawing/2014/main" id="{3BF09920-3491-4D05-ACFE-C06244861386}"/>
              </a:ext>
            </a:extLst>
          </p:cNvPr>
          <p:cNvSpPr>
            <a:spLocks noGrp="1"/>
          </p:cNvSpPr>
          <p:nvPr>
            <p:ph type="body" sz="quarter" idx="13"/>
          </p:nvPr>
        </p:nvSpPr>
        <p:spPr/>
        <p:txBody>
          <a:bodyPr/>
          <a:lstStyle/>
          <a:p>
            <a:r>
              <a:rPr lang="fr-FR" dirty="0"/>
              <a:t>IRM : imagerie par résonance magnétique.</a:t>
            </a:r>
          </a:p>
        </p:txBody>
      </p:sp>
      <p:sp>
        <p:nvSpPr>
          <p:cNvPr id="12" name="Rectangle: Rounded Corners 11">
            <a:extLst>
              <a:ext uri="{FF2B5EF4-FFF2-40B4-BE49-F238E27FC236}">
                <a16:creationId xmlns:a16="http://schemas.microsoft.com/office/drawing/2014/main" id="{703A5DA2-D918-4D74-A448-A20363A702C5}"/>
              </a:ext>
            </a:extLst>
          </p:cNvPr>
          <p:cNvSpPr/>
          <p:nvPr/>
        </p:nvSpPr>
        <p:spPr>
          <a:xfrm>
            <a:off x="8080453" y="1633000"/>
            <a:ext cx="2981246" cy="2981246"/>
          </a:xfrm>
          <a:prstGeom prst="roundRect">
            <a:avLst/>
          </a:prstGeom>
          <a:blipFill>
            <a:blip r:embed="rId2"/>
            <a:srcRect/>
            <a:stretch>
              <a:fillRect l="-19170" t="-1673" r="-1278" b="-1673"/>
            </a:stretch>
          </a:blipFill>
          <a:ln w="38100">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TextBox 5">
            <a:extLst>
              <a:ext uri="{FF2B5EF4-FFF2-40B4-BE49-F238E27FC236}">
                <a16:creationId xmlns:a16="http://schemas.microsoft.com/office/drawing/2014/main" id="{D2D5E56B-6158-4D79-BEF7-A641CADA3C09}"/>
              </a:ext>
            </a:extLst>
          </p:cNvPr>
          <p:cNvSpPr txBox="1"/>
          <p:nvPr/>
        </p:nvSpPr>
        <p:spPr>
          <a:xfrm>
            <a:off x="8080454" y="4622773"/>
            <a:ext cx="2977372" cy="584775"/>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Synovite chronique du genou gauche</a:t>
            </a:r>
          </a:p>
        </p:txBody>
      </p:sp>
    </p:spTree>
    <p:extLst>
      <p:ext uri="{BB962C8B-B14F-4D97-AF65-F5344CB8AC3E}">
        <p14:creationId xmlns:p14="http://schemas.microsoft.com/office/powerpoint/2010/main" val="10591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3924B-A6EF-224F-BB16-86ED31F7C0E6}"/>
              </a:ext>
            </a:extLst>
          </p:cNvPr>
          <p:cNvSpPr>
            <a:spLocks noGrp="1"/>
          </p:cNvSpPr>
          <p:nvPr>
            <p:ph type="title"/>
          </p:nvPr>
        </p:nvSpPr>
        <p:spPr>
          <a:prstGeom prst="rect">
            <a:avLst/>
          </a:prstGeom>
        </p:spPr>
        <p:txBody>
          <a:bodyPr>
            <a:normAutofit/>
          </a:bodyPr>
          <a:lstStyle/>
          <a:p>
            <a:pPr>
              <a:lnSpc>
                <a:spcPct val="100000"/>
              </a:lnSpc>
            </a:pPr>
            <a:r>
              <a:rPr lang="fr-FR" sz="3600" dirty="0"/>
              <a:t>Synovite aigue</a:t>
            </a:r>
            <a:endParaRPr lang="fr-FR" sz="3600" b="1" dirty="0"/>
          </a:p>
        </p:txBody>
      </p:sp>
      <p:pic>
        <p:nvPicPr>
          <p:cNvPr id="4" name="Imagen 3">
            <a:extLst>
              <a:ext uri="{FF2B5EF4-FFF2-40B4-BE49-F238E27FC236}">
                <a16:creationId xmlns:a16="http://schemas.microsoft.com/office/drawing/2014/main" id="{BA8527C9-7D18-4D38-A5B1-84DABEAA0A2F}"/>
              </a:ext>
            </a:extLst>
          </p:cNvPr>
          <p:cNvPicPr>
            <a:picLocks noChangeAspect="1"/>
          </p:cNvPicPr>
          <p:nvPr/>
        </p:nvPicPr>
        <p:blipFill rotWithShape="1">
          <a:blip r:embed="rId2"/>
          <a:srcRect t="2117" b="1"/>
          <a:stretch/>
        </p:blipFill>
        <p:spPr>
          <a:xfrm>
            <a:off x="838199" y="1549400"/>
            <a:ext cx="10617200" cy="4395372"/>
          </a:xfrm>
          <a:prstGeom prst="roundRect">
            <a:avLst>
              <a:gd name="adj" fmla="val 9207"/>
            </a:avLst>
          </a:prstGeom>
        </p:spPr>
      </p:pic>
    </p:spTree>
    <p:extLst>
      <p:ext uri="{BB962C8B-B14F-4D97-AF65-F5344CB8AC3E}">
        <p14:creationId xmlns:p14="http://schemas.microsoft.com/office/powerpoint/2010/main" val="317475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C4DAD-4217-45F0-B2A4-D4795F050258}"/>
              </a:ext>
            </a:extLst>
          </p:cNvPr>
          <p:cNvSpPr>
            <a:spLocks noGrp="1"/>
          </p:cNvSpPr>
          <p:nvPr>
            <p:ph type="title"/>
          </p:nvPr>
        </p:nvSpPr>
        <p:spPr>
          <a:prstGeom prst="rect">
            <a:avLst/>
          </a:prstGeom>
        </p:spPr>
        <p:txBody>
          <a:bodyPr>
            <a:normAutofit/>
          </a:bodyPr>
          <a:lstStyle/>
          <a:p>
            <a:pPr>
              <a:lnSpc>
                <a:spcPct val="100000"/>
              </a:lnSpc>
            </a:pPr>
            <a:r>
              <a:rPr lang="fr-FR" b="1" dirty="0"/>
              <a:t>Synovite</a:t>
            </a:r>
          </a:p>
        </p:txBody>
      </p:sp>
      <p:sp>
        <p:nvSpPr>
          <p:cNvPr id="4" name="Content Placeholder 3">
            <a:extLst>
              <a:ext uri="{FF2B5EF4-FFF2-40B4-BE49-F238E27FC236}">
                <a16:creationId xmlns:a16="http://schemas.microsoft.com/office/drawing/2014/main" id="{A2730519-AB36-4E2A-9170-EF9170597E3C}"/>
              </a:ext>
            </a:extLst>
          </p:cNvPr>
          <p:cNvSpPr>
            <a:spLocks noGrp="1"/>
          </p:cNvSpPr>
          <p:nvPr>
            <p:ph idx="1"/>
          </p:nvPr>
        </p:nvSpPr>
        <p:spPr/>
        <p:txBody>
          <a:bodyPr/>
          <a:lstStyle/>
          <a:p>
            <a:pPr marL="0" indent="0">
              <a:buNone/>
            </a:pPr>
            <a:r>
              <a:rPr lang="fr-FR" sz="2000" b="1" dirty="0">
                <a:solidFill>
                  <a:srgbClr val="008BB0"/>
                </a:solidFill>
                <a:latin typeface="Arial" panose="020B0604020202020204" pitchFamily="34" charset="0"/>
                <a:cs typeface="Arial" panose="020B0604020202020204" pitchFamily="34" charset="0"/>
              </a:rPr>
              <a:t>Recommandation 10.2.1</a:t>
            </a:r>
          </a:p>
          <a:p>
            <a:pPr marL="0" indent="0">
              <a:spcBef>
                <a:spcPts val="300"/>
              </a:spcBef>
              <a:spcAft>
                <a:spcPts val="600"/>
              </a:spcAft>
              <a:buClr>
                <a:srgbClr val="C00A36"/>
              </a:buClr>
              <a:buNone/>
              <a:defRPr/>
            </a:pPr>
            <a:r>
              <a:rPr lang="fr-FR" dirty="0">
                <a:latin typeface="Arial" panose="020B0604020202020204" pitchFamily="34" charset="0"/>
                <a:cs typeface="Arial" panose="020B0604020202020204" pitchFamily="34" charset="0"/>
              </a:rPr>
              <a:t>Pour les personnes atteintes d’hémophilie, la FMH recommande </a:t>
            </a:r>
            <a:r>
              <a:rPr lang="fr-FR" b="1" dirty="0">
                <a:latin typeface="Arial" panose="020B0604020202020204" pitchFamily="34" charset="0"/>
                <a:cs typeface="Arial" panose="020B0604020202020204" pitchFamily="34" charset="0"/>
              </a:rPr>
              <a:t>une évaluation physique régulière</a:t>
            </a:r>
            <a:r>
              <a:rPr lang="fr-FR" dirty="0">
                <a:latin typeface="Arial" panose="020B0604020202020204" pitchFamily="34" charset="0"/>
                <a:cs typeface="Arial" panose="020B0604020202020204" pitchFamily="34" charset="0"/>
              </a:rPr>
              <a:t> de l’état de la synovie </a:t>
            </a:r>
            <a:r>
              <a:rPr lang="fr-FR" b="1" dirty="0">
                <a:latin typeface="Arial" panose="020B0604020202020204" pitchFamily="34" charset="0"/>
                <a:cs typeface="Arial" panose="020B0604020202020204" pitchFamily="34" charset="0"/>
              </a:rPr>
              <a:t>après chaque saignement</a:t>
            </a:r>
            <a:r>
              <a:rPr lang="fr-FR" dirty="0">
                <a:latin typeface="Arial" panose="020B0604020202020204" pitchFamily="34" charset="0"/>
                <a:cs typeface="Arial" panose="020B0604020202020204" pitchFamily="34" charset="0"/>
              </a:rPr>
              <a:t>, de préférence en utilisant des techniques d’imagerie appropriées telles que </a:t>
            </a:r>
            <a:r>
              <a:rPr lang="fr-FR" b="1" dirty="0">
                <a:latin typeface="Arial" panose="020B0604020202020204" pitchFamily="34" charset="0"/>
                <a:cs typeface="Arial" panose="020B0604020202020204" pitchFamily="34" charset="0"/>
              </a:rPr>
              <a:t>l’échographie</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dans la mesure du possible</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jusqu’à ce que la situation soit maîtrisée</a:t>
            </a:r>
            <a:r>
              <a:rPr lang="fr-FR" dirty="0">
                <a:latin typeface="Arial" panose="020B0604020202020204" pitchFamily="34" charset="0"/>
                <a:cs typeface="Arial" panose="020B0604020202020204" pitchFamily="34" charset="0"/>
              </a:rPr>
              <a:t>, car l’évaluation clinique seule ne permet pas de détecter une synovite précoce.</a:t>
            </a:r>
          </a:p>
          <a:p>
            <a:pPr marL="0" indent="0">
              <a:spcBef>
                <a:spcPts val="300"/>
              </a:spcBef>
              <a:spcAft>
                <a:spcPts val="600"/>
              </a:spcAft>
              <a:buClr>
                <a:srgbClr val="C00A36"/>
              </a:buClr>
              <a:buFont typeface="Arial" panose="020B0604020202020204" pitchFamily="34" charset="0"/>
              <a:buNone/>
              <a:defRPr/>
            </a:pPr>
            <a:endParaRPr lang="fr-FR" dirty="0">
              <a:latin typeface="Arial" panose="020B06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760923447"/>
      </p:ext>
    </p:extLst>
  </p:cSld>
  <p:clrMapOvr>
    <a:masterClrMapping/>
  </p:clrMapOvr>
</p:sld>
</file>

<file path=ppt/theme/theme1.xml><?xml version="1.0" encoding="utf-8"?>
<a:theme xmlns:a="http://schemas.openxmlformats.org/drawingml/2006/main" name="WFH">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D04D5609056428849DEFF65104C64" ma:contentTypeVersion="13" ma:contentTypeDescription="Create a new document." ma:contentTypeScope="" ma:versionID="9d211ba89ba97d4c7ac1ff23b3a00ba7">
  <xsd:schema xmlns:xsd="http://www.w3.org/2001/XMLSchema" xmlns:xs="http://www.w3.org/2001/XMLSchema" xmlns:p="http://schemas.microsoft.com/office/2006/metadata/properties" xmlns:ns2="902d07f0-7c98-4576-84da-3dac784571f8" xmlns:ns3="026d5d3f-5486-42e2-99f8-af2f5497c969" targetNamespace="http://schemas.microsoft.com/office/2006/metadata/properties" ma:root="true" ma:fieldsID="1c0cad683535ecbd424f06aa3a5df09b" ns2:_="" ns3:_="">
    <xsd:import namespace="902d07f0-7c98-4576-84da-3dac784571f8"/>
    <xsd:import namespace="026d5d3f-5486-42e2-99f8-af2f5497c9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2d07f0-7c98-4576-84da-3dac784571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d5d3f-5486-42e2-99f8-af2f5497c96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1B6542-67FA-4D63-AC21-69943F9388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2d07f0-7c98-4576-84da-3dac784571f8"/>
    <ds:schemaRef ds:uri="026d5d3f-5486-42e2-99f8-af2f5497c9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B8B1CC-0A55-4CFC-A221-4E2902719CE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67E2359-BF33-48A4-886D-0EE2371F60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3217</TotalTime>
  <Words>2352</Words>
  <Application>Microsoft Office PowerPoint</Application>
  <PresentationFormat>Widescreen</PresentationFormat>
  <Paragraphs>177</Paragraphs>
  <Slides>30</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WFH</vt:lpstr>
      <vt:lpstr>Lignes directrices pour l’hémophilie applicables à tous</vt:lpstr>
      <vt:lpstr>Lignes directrices pour la prise en charge de l’hémophilie</vt:lpstr>
      <vt:lpstr>Chapitre 10 : Complications musculo-squelettiques</vt:lpstr>
      <vt:lpstr>Conflits d’intérêt : Adolfo Llinás Volpe </vt:lpstr>
      <vt:lpstr>Auteurs</vt:lpstr>
      <vt:lpstr>Introduction</vt:lpstr>
      <vt:lpstr>Synovite</vt:lpstr>
      <vt:lpstr>Synovite aigue</vt:lpstr>
      <vt:lpstr>Synovite</vt:lpstr>
      <vt:lpstr>Synovite Prise en charge de la synovite chronique</vt:lpstr>
      <vt:lpstr>Arthropathie hémophilique</vt:lpstr>
      <vt:lpstr>Arthropathie hémophilique</vt:lpstr>
      <vt:lpstr>Arthropathie hémophilique Traitement de l’arthropathie hémophilique chronique</vt:lpstr>
      <vt:lpstr>Arthropathie hémophilique Traitement de l’arthropathie hémophilique chronique</vt:lpstr>
      <vt:lpstr>Hémorragie musculaire</vt:lpstr>
      <vt:lpstr>Hémorragie musculaire</vt:lpstr>
      <vt:lpstr>Hémorragie musculaire Prise en charge et surveillance clinique</vt:lpstr>
      <vt:lpstr>Pseudotumeurs</vt:lpstr>
      <vt:lpstr>Pseudotumeurs</vt:lpstr>
      <vt:lpstr>Pseudotumeurs Prise en charge</vt:lpstr>
      <vt:lpstr>Fractures</vt:lpstr>
      <vt:lpstr>Fractures</vt:lpstr>
      <vt:lpstr>Fractures Prise en charge</vt:lpstr>
      <vt:lpstr>Chirurgie orthopédique</vt:lpstr>
      <vt:lpstr>Remplacement d’une articulation</vt:lpstr>
      <vt:lpstr>Remplacement d’une articulation Considérations chirurgicales</vt:lpstr>
      <vt:lpstr>Répercussions psychosociales des complications musculo-squelettiques</vt:lpstr>
      <vt:lpstr>Répercussions psychosociales des complications musculo-squelettiques</vt:lpstr>
      <vt:lpstr>Conclusions</vt:lpstr>
      <vt:lpstr>Merci à l’Hemophilia Alliance pour son soutien à l’élaboration de cette présentation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Jubb</dc:creator>
  <cp:lastModifiedBy>Julia Chadwick</cp:lastModifiedBy>
  <cp:revision>142</cp:revision>
  <dcterms:created xsi:type="dcterms:W3CDTF">2020-08-28T16:07:48Z</dcterms:created>
  <dcterms:modified xsi:type="dcterms:W3CDTF">2021-11-26T15:25:29Z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1556000.00000000</vt:lpwstr>
  </property>
  <property fmtid="{D5CDD505-2E9C-101B-9397-08002B2CF9AE}" pid="3" name="ContentTypeId">
    <vt:lpwstr>0x010100E24D04D5609056428849DEFF65104C64</vt:lpwstr>
  </property>
</Properties>
</file>