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 id="2147483686" r:id="rId5"/>
  </p:sldMasterIdLst>
  <p:notesMasterIdLst>
    <p:notesMasterId r:id="rId39"/>
  </p:notesMasterIdLst>
  <p:sldIdLst>
    <p:sldId id="2984" r:id="rId6"/>
    <p:sldId id="2807" r:id="rId7"/>
    <p:sldId id="2976" r:id="rId8"/>
    <p:sldId id="2781" r:id="rId9"/>
    <p:sldId id="2782" r:id="rId10"/>
    <p:sldId id="261" r:id="rId11"/>
    <p:sldId id="2975" r:id="rId12"/>
    <p:sldId id="264" r:id="rId13"/>
    <p:sldId id="265" r:id="rId14"/>
    <p:sldId id="2973" r:id="rId15"/>
    <p:sldId id="2792" r:id="rId16"/>
    <p:sldId id="2977" r:id="rId17"/>
    <p:sldId id="2978" r:id="rId18"/>
    <p:sldId id="2989" r:id="rId19"/>
    <p:sldId id="2980" r:id="rId20"/>
    <p:sldId id="2981" r:id="rId21"/>
    <p:sldId id="2982" r:id="rId22"/>
    <p:sldId id="273" r:id="rId23"/>
    <p:sldId id="2983" r:id="rId24"/>
    <p:sldId id="2985" r:id="rId25"/>
    <p:sldId id="2988" r:id="rId26"/>
    <p:sldId id="270" r:id="rId27"/>
    <p:sldId id="271" r:id="rId28"/>
    <p:sldId id="2803" r:id="rId29"/>
    <p:sldId id="2767" r:id="rId30"/>
    <p:sldId id="2986" r:id="rId31"/>
    <p:sldId id="276" r:id="rId32"/>
    <p:sldId id="2987" r:id="rId33"/>
    <p:sldId id="278" r:id="rId34"/>
    <p:sldId id="277" r:id="rId35"/>
    <p:sldId id="279" r:id="rId36"/>
    <p:sldId id="2768" r:id="rId37"/>
    <p:sldId id="276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Chadwick" initials="JC" lastIdx="60" clrIdx="0">
    <p:extLst>
      <p:ext uri="{19B8F6BF-5375-455C-9EA6-DF929625EA0E}">
        <p15:presenceInfo xmlns:p15="http://schemas.microsoft.com/office/powerpoint/2012/main" userId="S::jchadwick@wfh.org::bd1ae82f-124b-4de6-bc22-d4eddcd0bf4b" providerId="AD"/>
      </p:ext>
    </p:extLst>
  </p:cmAuthor>
  <p:cmAuthor id="2" name="janice meisner" initials="jm" lastIdx="6" clrIdx="1">
    <p:extLst>
      <p:ext uri="{19B8F6BF-5375-455C-9EA6-DF929625EA0E}">
        <p15:presenceInfo xmlns:p15="http://schemas.microsoft.com/office/powerpoint/2012/main" userId="S::janice.meisner@livagency.ca::8a8d4f83-58bd-46bc-8c13-248eb80342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B0"/>
    <a:srgbClr val="E31837"/>
    <a:srgbClr val="FFFFFF"/>
    <a:srgbClr val="719500"/>
    <a:srgbClr val="FDB913"/>
    <a:srgbClr val="642566"/>
    <a:srgbClr val="E6E6E6"/>
    <a:srgbClr val="8B0E04"/>
    <a:srgbClr val="FF0C30"/>
    <a:srgbClr val="FFB3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842E99-04EA-4010-B4D2-736791A0FE4E}" v="1" dt="2021-03-11T14:56:35.085"/>
  </p1510:revLst>
</p1510:revInfo>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87" autoAdjust="0"/>
    <p:restoredTop sz="96197" autoAdjust="0"/>
  </p:normalViewPr>
  <p:slideViewPr>
    <p:cSldViewPr snapToGrid="0" snapToObjects="1" showGuides="1">
      <p:cViewPr varScale="1">
        <p:scale>
          <a:sx n="53" d="100"/>
          <a:sy n="53" d="100"/>
        </p:scale>
        <p:origin x="1228" y="40"/>
      </p:cViewPr>
      <p:guideLst>
        <p:guide orient="horz" pos="2160"/>
        <p:guide pos="3817"/>
      </p:guideLst>
    </p:cSldViewPr>
  </p:slideViewPr>
  <p:outlineViewPr>
    <p:cViewPr>
      <p:scale>
        <a:sx n="33" d="100"/>
        <a:sy n="33" d="100"/>
      </p:scale>
      <p:origin x="0" y="-12288"/>
    </p:cViewPr>
  </p:outlineViewPr>
  <p:notesTextViewPr>
    <p:cViewPr>
      <p:scale>
        <a:sx n="1" d="1"/>
        <a:sy n="1" d="1"/>
      </p:scale>
      <p:origin x="0" y="0"/>
    </p:cViewPr>
  </p:notesTextViewPr>
  <p:sorterViewPr>
    <p:cViewPr varScale="1">
      <p:scale>
        <a:sx n="1" d="1"/>
        <a:sy n="1" d="1"/>
      </p:scale>
      <p:origin x="0" y="-27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06248C-F8BE-43AC-B910-B1131989AF57}" type="datetimeFigureOut">
              <a:rPr lang="en-CA" smtClean="0"/>
              <a:t>2021-11-26</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89C09-0639-464C-95EC-4EF91C0B1B79}" type="slidenum">
              <a:rPr lang="en-CA" smtClean="0"/>
              <a:t>‹#›</a:t>
            </a:fld>
            <a:endParaRPr lang="en-CA" dirty="0"/>
          </a:p>
        </p:txBody>
      </p:sp>
    </p:spTree>
    <p:extLst>
      <p:ext uri="{BB962C8B-B14F-4D97-AF65-F5344CB8AC3E}">
        <p14:creationId xmlns:p14="http://schemas.microsoft.com/office/powerpoint/2010/main" val="58579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wfh.org/en/our-work-research-data/world-bleeding-disorders-registry"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elearning.wfh.org/resource/compendium-of-assessment-tool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D89C09-0639-464C-95EC-4EF91C0B1B79}" type="slidenum">
              <a:rPr lang="en-CA" smtClean="0"/>
              <a:t>1</a:t>
            </a:fld>
            <a:endParaRPr lang="en-CA" dirty="0"/>
          </a:p>
        </p:txBody>
      </p:sp>
    </p:spTree>
    <p:extLst>
      <p:ext uri="{BB962C8B-B14F-4D97-AF65-F5344CB8AC3E}">
        <p14:creationId xmlns:p14="http://schemas.microsoft.com/office/powerpoint/2010/main" val="773057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t>To extract the potential of value-based health care, standardized outcome </a:t>
            </a:r>
            <a:br>
              <a:rPr lang="en-CA" sz="1200" kern="1200" dirty="0"/>
            </a:br>
            <a:r>
              <a:rPr lang="en-CA" sz="1200" kern="1200" dirty="0"/>
              <a:t>measures must be encouraged.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t>The WFH World Bleeding Disorders Registry (WBDR) provides a platform </a:t>
            </a:r>
            <a:br>
              <a:rPr lang="en-CA" sz="1200" kern="1200" dirty="0"/>
            </a:br>
            <a:r>
              <a:rPr lang="en-CA" sz="1200" kern="1200" dirty="0"/>
              <a:t>for hemophilia treatment centres to collect uniform and standardized patient </a:t>
            </a:r>
            <a:br>
              <a:rPr lang="en-CA" sz="1200" kern="1200" dirty="0"/>
            </a:br>
            <a:r>
              <a:rPr lang="en-CA" sz="1200" kern="1200" dirty="0"/>
              <a:t>data and outcomes globally to guide clinical practice </a:t>
            </a:r>
            <a:br>
              <a:rPr lang="en-CA" sz="1200" kern="1200" dirty="0"/>
            </a:br>
            <a:r>
              <a:rPr lang="en-CA" sz="1200" kern="1200" dirty="0"/>
              <a:t>(</a:t>
            </a:r>
            <a:r>
              <a:rPr lang="en-CA" sz="1200" kern="1200" dirty="0">
                <a:hlinkClick r:id="rId3"/>
              </a:rPr>
              <a:t>http://www.wfh.org/en/our-work-research-data/world-bleeding-disorders-registry</a:t>
            </a:r>
            <a:r>
              <a:rPr lang="en-CA" sz="1200" kern="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t>A selection of outcome assessment instruments can be accessed at the WFH Compendium of Assessment Tools webpage (</a:t>
            </a:r>
            <a:r>
              <a:rPr lang="en-CA" sz="1200" kern="1200" dirty="0">
                <a:hlinkClick r:id="rId4"/>
              </a:rPr>
              <a:t>http://elearning.wfh.org/resource/compendium-of-assessment-tools/</a:t>
            </a:r>
            <a:r>
              <a:rPr lang="en-CA" sz="1200" kern="1200" dirty="0"/>
              <a:t>)</a:t>
            </a:r>
            <a:endParaRPr lang="en-CA" sz="1200" b="1" kern="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p>
          <a:p>
            <a:endParaRPr lang="en-CA" dirty="0"/>
          </a:p>
        </p:txBody>
      </p:sp>
      <p:sp>
        <p:nvSpPr>
          <p:cNvPr id="4" name="Slide Number Placeholder 3"/>
          <p:cNvSpPr>
            <a:spLocks noGrp="1"/>
          </p:cNvSpPr>
          <p:nvPr>
            <p:ph type="sldNum" sz="quarter" idx="5"/>
          </p:nvPr>
        </p:nvSpPr>
        <p:spPr/>
        <p:txBody>
          <a:bodyPr/>
          <a:lstStyle/>
          <a:p>
            <a:fld id="{10D89C09-0639-464C-95EC-4EF91C0B1B79}" type="slidenum">
              <a:rPr lang="en-CA" smtClean="0"/>
              <a:t>31</a:t>
            </a:fld>
            <a:endParaRPr lang="en-CA" dirty="0"/>
          </a:p>
        </p:txBody>
      </p:sp>
    </p:spTree>
    <p:extLst>
      <p:ext uri="{BB962C8B-B14F-4D97-AF65-F5344CB8AC3E}">
        <p14:creationId xmlns:p14="http://schemas.microsoft.com/office/powerpoint/2010/main" val="1439471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306AF15-8A5C-4CF2-A296-805ED02749C9}" type="slidenum">
              <a:rPr lang="en-CA" smtClean="0"/>
              <a:t>32</a:t>
            </a:fld>
            <a:endParaRPr lang="en-CA" dirty="0"/>
          </a:p>
        </p:txBody>
      </p:sp>
    </p:spTree>
    <p:extLst>
      <p:ext uri="{BB962C8B-B14F-4D97-AF65-F5344CB8AC3E}">
        <p14:creationId xmlns:p14="http://schemas.microsoft.com/office/powerpoint/2010/main" val="126769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BCE48-BBE6-4F6B-B025-041E5A99350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658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00AC2BFD-7DF5-43F3-B370-424F643A0134}" type="slidenum">
              <a:rPr lang="en-CA" smtClean="0"/>
              <a:t>4</a:t>
            </a:fld>
            <a:endParaRPr lang="en-CA" dirty="0"/>
          </a:p>
        </p:txBody>
      </p:sp>
    </p:spTree>
    <p:extLst>
      <p:ext uri="{BB962C8B-B14F-4D97-AF65-F5344CB8AC3E}">
        <p14:creationId xmlns:p14="http://schemas.microsoft.com/office/powerpoint/2010/main" val="1024439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D89C09-0639-464C-95EC-4EF91C0B1B79}" type="slidenum">
              <a:rPr lang="en-CA" smtClean="0"/>
              <a:t>5</a:t>
            </a:fld>
            <a:endParaRPr lang="en-CA" dirty="0"/>
          </a:p>
        </p:txBody>
      </p:sp>
    </p:spTree>
    <p:extLst>
      <p:ext uri="{BB962C8B-B14F-4D97-AF65-F5344CB8AC3E}">
        <p14:creationId xmlns:p14="http://schemas.microsoft.com/office/powerpoint/2010/main" val="2965030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06AF15-8A5C-4CF2-A296-805ED02749C9}" type="slidenum">
              <a:rPr lang="en-CA" smtClean="0"/>
              <a:t>11</a:t>
            </a:fld>
            <a:endParaRPr lang="en-CA" dirty="0"/>
          </a:p>
        </p:txBody>
      </p:sp>
    </p:spTree>
    <p:extLst>
      <p:ext uri="{BB962C8B-B14F-4D97-AF65-F5344CB8AC3E}">
        <p14:creationId xmlns:p14="http://schemas.microsoft.com/office/powerpoint/2010/main" val="2967105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306AF15-8A5C-4CF2-A296-805ED02749C9}" type="slidenum">
              <a:rPr lang="en-CA" smtClean="0"/>
              <a:t>21</a:t>
            </a:fld>
            <a:endParaRPr lang="en-CA" dirty="0"/>
          </a:p>
        </p:txBody>
      </p:sp>
    </p:spTree>
    <p:extLst>
      <p:ext uri="{BB962C8B-B14F-4D97-AF65-F5344CB8AC3E}">
        <p14:creationId xmlns:p14="http://schemas.microsoft.com/office/powerpoint/2010/main" val="1203901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306AF15-8A5C-4CF2-A296-805ED02749C9}" type="slidenum">
              <a:rPr lang="en-CA" smtClean="0"/>
              <a:t>23</a:t>
            </a:fld>
            <a:endParaRPr lang="en-CA" dirty="0"/>
          </a:p>
        </p:txBody>
      </p:sp>
    </p:spTree>
    <p:extLst>
      <p:ext uri="{BB962C8B-B14F-4D97-AF65-F5344CB8AC3E}">
        <p14:creationId xmlns:p14="http://schemas.microsoft.com/office/powerpoint/2010/main" val="32882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306AF15-8A5C-4CF2-A296-805ED02749C9}" type="slidenum">
              <a:rPr lang="en-CA" smtClean="0"/>
              <a:t>24</a:t>
            </a:fld>
            <a:endParaRPr lang="en-CA"/>
          </a:p>
        </p:txBody>
      </p:sp>
    </p:spTree>
    <p:extLst>
      <p:ext uri="{BB962C8B-B14F-4D97-AF65-F5344CB8AC3E}">
        <p14:creationId xmlns:p14="http://schemas.microsoft.com/office/powerpoint/2010/main" val="1298603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06AF15-8A5C-4CF2-A296-805ED02749C9}" type="slidenum">
              <a:rPr lang="en-CA" smtClean="0"/>
              <a:t>30</a:t>
            </a:fld>
            <a:endParaRPr lang="en-CA" dirty="0"/>
          </a:p>
        </p:txBody>
      </p:sp>
    </p:spTree>
    <p:extLst>
      <p:ext uri="{BB962C8B-B14F-4D97-AF65-F5344CB8AC3E}">
        <p14:creationId xmlns:p14="http://schemas.microsoft.com/office/powerpoint/2010/main" val="825761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dirty="0"/>
          </a:p>
        </p:txBody>
      </p:sp>
    </p:spTree>
    <p:extLst>
      <p:ext uri="{BB962C8B-B14F-4D97-AF65-F5344CB8AC3E}">
        <p14:creationId xmlns:p14="http://schemas.microsoft.com/office/powerpoint/2010/main" val="1489188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A1B5EF04-EA75-4AC8-AC70-6045E38E15D2}"/>
              </a:ext>
            </a:extLst>
          </p:cNvPr>
          <p:cNvPicPr>
            <a:picLocks noChangeAspect="1"/>
          </p:cNvPicPr>
          <p:nvPr userDrawn="1"/>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t="37776"/>
          <a:stretch/>
        </p:blipFill>
        <p:spPr>
          <a:xfrm>
            <a:off x="-1" y="6003985"/>
            <a:ext cx="12192000" cy="872820"/>
          </a:xfrm>
          <a:prstGeom prst="rect">
            <a:avLst/>
          </a:prstGeom>
        </p:spPr>
      </p:pic>
      <p:sp>
        <p:nvSpPr>
          <p:cNvPr id="7" name="TextBox 6">
            <a:extLst>
              <a:ext uri="{FF2B5EF4-FFF2-40B4-BE49-F238E27FC236}">
                <a16:creationId xmlns:a16="http://schemas.microsoft.com/office/drawing/2014/main" id="{338F0EE8-D609-4BD8-AD29-831B6343E33B}"/>
              </a:ext>
            </a:extLst>
          </p:cNvPr>
          <p:cNvSpPr txBox="1"/>
          <p:nvPr userDrawn="1"/>
        </p:nvSpPr>
        <p:spPr>
          <a:xfrm>
            <a:off x="491501" y="6217257"/>
            <a:ext cx="11208995" cy="446276"/>
          </a:xfrm>
          <a:prstGeom prst="rect">
            <a:avLst/>
          </a:prstGeom>
          <a:noFill/>
        </p:spPr>
        <p:txBody>
          <a:bodyPr wrap="square" rtlCol="0">
            <a:spAutoFit/>
          </a:bodyPr>
          <a:lstStyle/>
          <a:p>
            <a:r>
              <a:rPr lang="fr-FR" sz="2300" b="1" i="1" noProof="0" dirty="0">
                <a:solidFill>
                  <a:schemeClr val="bg1"/>
                </a:solidFill>
              </a:rPr>
              <a:t>Lignes directrices pour la prise en charge de l’hémophilie de la FMH, 3e édition</a:t>
            </a:r>
            <a:endParaRPr lang="es-ES" sz="2300" b="1" i="0" noProof="0" dirty="0">
              <a:solidFill>
                <a:schemeClr val="bg1"/>
              </a:solidFill>
            </a:endParaRPr>
          </a:p>
        </p:txBody>
      </p:sp>
      <p:pic>
        <p:nvPicPr>
          <p:cNvPr id="9" name="Picture 8" descr="Text&#10;&#10;Description automatically generated">
            <a:extLst>
              <a:ext uri="{FF2B5EF4-FFF2-40B4-BE49-F238E27FC236}">
                <a16:creationId xmlns:a16="http://schemas.microsoft.com/office/drawing/2014/main" id="{5E9EF28A-A33A-41DD-9E93-E8430C241180}"/>
              </a:ext>
            </a:extLst>
          </p:cNvPr>
          <p:cNvPicPr>
            <a:picLocks noChangeAspect="1"/>
          </p:cNvPicPr>
          <p:nvPr userDrawn="1"/>
        </p:nvPicPr>
        <p:blipFill>
          <a:blip r:embed="rId4"/>
          <a:stretch>
            <a:fillRect/>
          </a:stretch>
        </p:blipFill>
        <p:spPr>
          <a:xfrm>
            <a:off x="10199058" y="389627"/>
            <a:ext cx="1739861" cy="760757"/>
          </a:xfrm>
          <a:prstGeom prst="rect">
            <a:avLst/>
          </a:prstGeom>
        </p:spPr>
      </p:pic>
    </p:spTree>
    <p:extLst>
      <p:ext uri="{BB962C8B-B14F-4D97-AF65-F5344CB8AC3E}">
        <p14:creationId xmlns:p14="http://schemas.microsoft.com/office/powerpoint/2010/main" val="1912667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682458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1308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fld id="{2CA814A5-5B67-49A0-A5BA-40050328EF92}" type="slidenum">
              <a:rPr lang="en-CA" smtClean="0"/>
              <a:t>‹#›</a:t>
            </a:fld>
            <a:endParaRPr lang="en-CA"/>
          </a:p>
        </p:txBody>
      </p:sp>
    </p:spTree>
    <p:extLst>
      <p:ext uri="{BB962C8B-B14F-4D97-AF65-F5344CB8AC3E}">
        <p14:creationId xmlns:p14="http://schemas.microsoft.com/office/powerpoint/2010/main" val="579982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C62F1EA1-7BC6-4666-B1E5-786A78963938}"/>
              </a:ext>
            </a:extLst>
          </p:cNvPr>
          <p:cNvPicPr>
            <a:picLocks noChangeAspect="1"/>
          </p:cNvPicPr>
          <p:nvPr userDrawn="1"/>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t="37776"/>
          <a:stretch/>
        </p:blipFill>
        <p:spPr>
          <a:xfrm>
            <a:off x="-1" y="6003985"/>
            <a:ext cx="12192000" cy="872820"/>
          </a:xfrm>
          <a:prstGeom prst="rect">
            <a:avLst/>
          </a:prstGeom>
        </p:spPr>
      </p:pic>
      <p:sp>
        <p:nvSpPr>
          <p:cNvPr id="7" name="TextBox 6">
            <a:extLst>
              <a:ext uri="{FF2B5EF4-FFF2-40B4-BE49-F238E27FC236}">
                <a16:creationId xmlns:a16="http://schemas.microsoft.com/office/drawing/2014/main" id="{9BF6391C-FE34-46F8-953C-C0E3956F794D}"/>
              </a:ext>
            </a:extLst>
          </p:cNvPr>
          <p:cNvSpPr txBox="1"/>
          <p:nvPr userDrawn="1"/>
        </p:nvSpPr>
        <p:spPr>
          <a:xfrm>
            <a:off x="491501" y="6217257"/>
            <a:ext cx="11208995" cy="446276"/>
          </a:xfrm>
          <a:prstGeom prst="rect">
            <a:avLst/>
          </a:prstGeom>
          <a:noFill/>
        </p:spPr>
        <p:txBody>
          <a:bodyPr wrap="square" rtlCol="0">
            <a:spAutoFit/>
          </a:bodyPr>
          <a:lstStyle/>
          <a:p>
            <a:r>
              <a:rPr lang="fr-FR" sz="2300" b="1" i="1" noProof="0" dirty="0">
                <a:solidFill>
                  <a:schemeClr val="bg1"/>
                </a:solidFill>
              </a:rPr>
              <a:t>Lignes directrices pour la prise en charge de l’hémophilie de la FMH, 3e édition</a:t>
            </a:r>
            <a:endParaRPr lang="es-ES" sz="2300" b="1" i="0" noProof="0" dirty="0">
              <a:solidFill>
                <a:schemeClr val="bg1"/>
              </a:solidFill>
            </a:endParaRPr>
          </a:p>
        </p:txBody>
      </p:sp>
      <p:pic>
        <p:nvPicPr>
          <p:cNvPr id="9" name="Picture 8" descr="Text&#10;&#10;Description automatically generated">
            <a:extLst>
              <a:ext uri="{FF2B5EF4-FFF2-40B4-BE49-F238E27FC236}">
                <a16:creationId xmlns:a16="http://schemas.microsoft.com/office/drawing/2014/main" id="{EAF97187-0F6A-487C-A2CE-377270A4775D}"/>
              </a:ext>
            </a:extLst>
          </p:cNvPr>
          <p:cNvPicPr>
            <a:picLocks noChangeAspect="1"/>
          </p:cNvPicPr>
          <p:nvPr userDrawn="1"/>
        </p:nvPicPr>
        <p:blipFill>
          <a:blip r:embed="rId4"/>
          <a:stretch>
            <a:fillRect/>
          </a:stretch>
        </p:blipFill>
        <p:spPr>
          <a:xfrm>
            <a:off x="10199058" y="389627"/>
            <a:ext cx="1739861" cy="760757"/>
          </a:xfrm>
          <a:prstGeom prst="rect">
            <a:avLst/>
          </a:prstGeom>
        </p:spPr>
      </p:pic>
    </p:spTree>
    <p:extLst>
      <p:ext uri="{BB962C8B-B14F-4D97-AF65-F5344CB8AC3E}">
        <p14:creationId xmlns:p14="http://schemas.microsoft.com/office/powerpoint/2010/main" val="3145984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7638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5" name="Slide Number Placeholder 4"/>
          <p:cNvSpPr>
            <a:spLocks noGrp="1"/>
          </p:cNvSpPr>
          <p:nvPr>
            <p:ph type="sldNum" sz="quarter" idx="12"/>
          </p:nvPr>
        </p:nvSpPr>
        <p:spPr/>
        <p:txBody>
          <a:bodyPr/>
          <a:lstStyle/>
          <a:p>
            <a:fld id="{2CA814A5-5B67-49A0-A5BA-40050328EF92}" type="slidenum">
              <a:rPr lang="en-CA" smtClean="0"/>
              <a:t>‹#›</a:t>
            </a:fld>
            <a:endParaRPr lang="en-CA" dirty="0"/>
          </a:p>
        </p:txBody>
      </p:sp>
    </p:spTree>
    <p:extLst>
      <p:ext uri="{BB962C8B-B14F-4D97-AF65-F5344CB8AC3E}">
        <p14:creationId xmlns:p14="http://schemas.microsoft.com/office/powerpoint/2010/main" val="550988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8025CEEB-F343-4305-BEF6-BDADFB97071F}"/>
              </a:ext>
            </a:extLst>
          </p:cNvPr>
          <p:cNvPicPr>
            <a:picLocks noChangeAspect="1"/>
          </p:cNvPicPr>
          <p:nvPr userDrawn="1"/>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t="37776"/>
          <a:stretch/>
        </p:blipFill>
        <p:spPr>
          <a:xfrm>
            <a:off x="-1" y="6003985"/>
            <a:ext cx="12192000" cy="872820"/>
          </a:xfrm>
          <a:prstGeom prst="rect">
            <a:avLst/>
          </a:prstGeom>
        </p:spPr>
      </p:pic>
      <p:sp>
        <p:nvSpPr>
          <p:cNvPr id="7" name="TextBox 6">
            <a:extLst>
              <a:ext uri="{FF2B5EF4-FFF2-40B4-BE49-F238E27FC236}">
                <a16:creationId xmlns:a16="http://schemas.microsoft.com/office/drawing/2014/main" id="{FC91F696-7142-454E-92F0-DC614220E1B3}"/>
              </a:ext>
            </a:extLst>
          </p:cNvPr>
          <p:cNvSpPr txBox="1"/>
          <p:nvPr userDrawn="1"/>
        </p:nvSpPr>
        <p:spPr>
          <a:xfrm>
            <a:off x="491501" y="6217257"/>
            <a:ext cx="11208995" cy="446276"/>
          </a:xfrm>
          <a:prstGeom prst="rect">
            <a:avLst/>
          </a:prstGeom>
          <a:noFill/>
        </p:spPr>
        <p:txBody>
          <a:bodyPr wrap="square" rtlCol="0">
            <a:spAutoFit/>
          </a:bodyPr>
          <a:lstStyle/>
          <a:p>
            <a:r>
              <a:rPr lang="fr-FR" sz="2300" b="1" i="1" noProof="0" dirty="0">
                <a:solidFill>
                  <a:schemeClr val="bg1"/>
                </a:solidFill>
              </a:rPr>
              <a:t>Lignes directrices pour la prise en charge de l’hémophilie de la FMH, 3e édition</a:t>
            </a:r>
            <a:endParaRPr lang="es-ES" sz="2300" b="1" i="0" noProof="0" dirty="0">
              <a:solidFill>
                <a:schemeClr val="bg1"/>
              </a:solidFill>
            </a:endParaRPr>
          </a:p>
        </p:txBody>
      </p:sp>
      <p:pic>
        <p:nvPicPr>
          <p:cNvPr id="9" name="Picture 8" descr="Text&#10;&#10;Description automatically generated">
            <a:extLst>
              <a:ext uri="{FF2B5EF4-FFF2-40B4-BE49-F238E27FC236}">
                <a16:creationId xmlns:a16="http://schemas.microsoft.com/office/drawing/2014/main" id="{42F42047-93A9-4424-BCEA-B400A2F48410}"/>
              </a:ext>
            </a:extLst>
          </p:cNvPr>
          <p:cNvPicPr>
            <a:picLocks noChangeAspect="1"/>
          </p:cNvPicPr>
          <p:nvPr userDrawn="1"/>
        </p:nvPicPr>
        <p:blipFill>
          <a:blip r:embed="rId4"/>
          <a:stretch>
            <a:fillRect/>
          </a:stretch>
        </p:blipFill>
        <p:spPr>
          <a:xfrm>
            <a:off x="10199058" y="389627"/>
            <a:ext cx="1739861" cy="760757"/>
          </a:xfrm>
          <a:prstGeom prst="rect">
            <a:avLst/>
          </a:prstGeom>
        </p:spPr>
      </p:pic>
    </p:spTree>
    <p:extLst>
      <p:ext uri="{BB962C8B-B14F-4D97-AF65-F5344CB8AC3E}">
        <p14:creationId xmlns:p14="http://schemas.microsoft.com/office/powerpoint/2010/main" val="188100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8835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fld id="{2CA814A5-5B67-49A0-A5BA-40050328EF92}" type="slidenum">
              <a:rPr lang="en-CA" smtClean="0"/>
              <a:t>‹#›</a:t>
            </a:fld>
            <a:endParaRPr lang="en-CA" dirty="0"/>
          </a:p>
        </p:txBody>
      </p:sp>
      <p:sp>
        <p:nvSpPr>
          <p:cNvPr id="4" name="Text Placeholder 6">
            <a:extLst>
              <a:ext uri="{FF2B5EF4-FFF2-40B4-BE49-F238E27FC236}">
                <a16:creationId xmlns:a16="http://schemas.microsoft.com/office/drawing/2014/main" id="{E835B60B-2EC8-4D93-ACB6-1B1834D46592}"/>
              </a:ext>
            </a:extLst>
          </p:cNvPr>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907966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4CFA2C3F-6194-49D0-982E-FA3E69642FFA}"/>
              </a:ext>
            </a:extLst>
          </p:cNvPr>
          <p:cNvPicPr>
            <a:picLocks noChangeAspect="1"/>
          </p:cNvPicPr>
          <p:nvPr userDrawn="1"/>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t="37776"/>
          <a:stretch/>
        </p:blipFill>
        <p:spPr>
          <a:xfrm>
            <a:off x="-1" y="6003985"/>
            <a:ext cx="12192000" cy="872820"/>
          </a:xfrm>
          <a:prstGeom prst="rect">
            <a:avLst/>
          </a:prstGeom>
        </p:spPr>
      </p:pic>
      <p:sp>
        <p:nvSpPr>
          <p:cNvPr id="7" name="TextBox 6">
            <a:extLst>
              <a:ext uri="{FF2B5EF4-FFF2-40B4-BE49-F238E27FC236}">
                <a16:creationId xmlns:a16="http://schemas.microsoft.com/office/drawing/2014/main" id="{AB50EEBA-9C20-471A-BF6D-E0A70CD1C683}"/>
              </a:ext>
            </a:extLst>
          </p:cNvPr>
          <p:cNvSpPr txBox="1"/>
          <p:nvPr userDrawn="1"/>
        </p:nvSpPr>
        <p:spPr>
          <a:xfrm>
            <a:off x="491501" y="6217257"/>
            <a:ext cx="11208995" cy="446276"/>
          </a:xfrm>
          <a:prstGeom prst="rect">
            <a:avLst/>
          </a:prstGeom>
          <a:noFill/>
        </p:spPr>
        <p:txBody>
          <a:bodyPr wrap="square" rtlCol="0">
            <a:spAutoFit/>
          </a:bodyPr>
          <a:lstStyle/>
          <a:p>
            <a:r>
              <a:rPr lang="fr-FR" sz="2300" b="1" i="1" noProof="0" dirty="0">
                <a:solidFill>
                  <a:schemeClr val="bg1"/>
                </a:solidFill>
              </a:rPr>
              <a:t>Lignes directrices pour la prise en charge de l’hémophilie de la FMH, 3e édition</a:t>
            </a:r>
            <a:endParaRPr lang="es-ES" sz="2300" b="1" i="0" noProof="0" dirty="0">
              <a:solidFill>
                <a:schemeClr val="bg1"/>
              </a:solidFill>
            </a:endParaRPr>
          </a:p>
        </p:txBody>
      </p:sp>
      <p:pic>
        <p:nvPicPr>
          <p:cNvPr id="9" name="Picture 8" descr="Text&#10;&#10;Description automatically generated">
            <a:extLst>
              <a:ext uri="{FF2B5EF4-FFF2-40B4-BE49-F238E27FC236}">
                <a16:creationId xmlns:a16="http://schemas.microsoft.com/office/drawing/2014/main" id="{BAA8CA99-80AF-4816-9324-50F41986CCAF}"/>
              </a:ext>
            </a:extLst>
          </p:cNvPr>
          <p:cNvPicPr>
            <a:picLocks noChangeAspect="1"/>
          </p:cNvPicPr>
          <p:nvPr userDrawn="1"/>
        </p:nvPicPr>
        <p:blipFill>
          <a:blip r:embed="rId4"/>
          <a:stretch>
            <a:fillRect/>
          </a:stretch>
        </p:blipFill>
        <p:spPr>
          <a:xfrm>
            <a:off x="10199058" y="389627"/>
            <a:ext cx="1739861" cy="760757"/>
          </a:xfrm>
          <a:prstGeom prst="rect">
            <a:avLst/>
          </a:prstGeom>
        </p:spPr>
      </p:pic>
    </p:spTree>
    <p:extLst>
      <p:ext uri="{BB962C8B-B14F-4D97-AF65-F5344CB8AC3E}">
        <p14:creationId xmlns:p14="http://schemas.microsoft.com/office/powerpoint/2010/main" val="869278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A814A5-5B67-49A0-A5BA-40050328EF92}" type="slidenum">
              <a:rPr lang="en-CA" smtClean="0"/>
              <a:t>‹#›</a:t>
            </a:fld>
            <a:endParaRPr lang="en-CA" dirty="0"/>
          </a:p>
        </p:txBody>
      </p:sp>
      <p:sp>
        <p:nvSpPr>
          <p:cNvPr id="5"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4240636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70068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8BDC-5F40-B44F-B411-5716E71E1D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791514-CD23-BA48-8CFD-2C47D10AE54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4053E-FC2C-E94D-A750-B4B12D10F9E3}"/>
              </a:ext>
            </a:extLst>
          </p:cNvPr>
          <p:cNvSpPr>
            <a:spLocks noGrp="1"/>
          </p:cNvSpPr>
          <p:nvPr>
            <p:ph type="dt" sz="half" idx="10"/>
          </p:nvPr>
        </p:nvSpPr>
        <p:spPr>
          <a:xfrm>
            <a:off x="838200" y="6356350"/>
            <a:ext cx="2743200" cy="365125"/>
          </a:xfrm>
          <a:prstGeom prst="rect">
            <a:avLst/>
          </a:prstGeom>
        </p:spPr>
        <p:txBody>
          <a:bodyPr/>
          <a:lstStyle/>
          <a:p>
            <a:fld id="{99FA353C-B228-D648-BA6F-C5FE40FF6F9E}" type="datetimeFigureOut">
              <a:rPr lang="en-US" smtClean="0"/>
              <a:t>11/26/2021</a:t>
            </a:fld>
            <a:endParaRPr lang="en-US" dirty="0"/>
          </a:p>
        </p:txBody>
      </p:sp>
      <p:sp>
        <p:nvSpPr>
          <p:cNvPr id="5" name="Footer Placeholder 4">
            <a:extLst>
              <a:ext uri="{FF2B5EF4-FFF2-40B4-BE49-F238E27FC236}">
                <a16:creationId xmlns:a16="http://schemas.microsoft.com/office/drawing/2014/main" id="{422FB87F-6580-3A4E-8873-B9D95E20A4C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9EF87C7-4ED0-F349-B151-5FDCAC834362}"/>
              </a:ext>
            </a:extLst>
          </p:cNvPr>
          <p:cNvSpPr>
            <a:spLocks noGrp="1"/>
          </p:cNvSpPr>
          <p:nvPr>
            <p:ph type="sldNum" sz="quarter" idx="12"/>
          </p:nvPr>
        </p:nvSpPr>
        <p:spPr/>
        <p:txBody>
          <a:bodyPr/>
          <a:lstStyle/>
          <a:p>
            <a:fld id="{5BAC8732-66C3-AF47-99DC-2B6DA4C694F7}" type="slidenum">
              <a:rPr lang="en-US" smtClean="0"/>
              <a:t>‹#›</a:t>
            </a:fld>
            <a:endParaRPr lang="en-US" dirty="0"/>
          </a:p>
        </p:txBody>
      </p:sp>
      <p:pic>
        <p:nvPicPr>
          <p:cNvPr id="11" name="Picture 10">
            <a:extLst>
              <a:ext uri="{FF2B5EF4-FFF2-40B4-BE49-F238E27FC236}">
                <a16:creationId xmlns:a16="http://schemas.microsoft.com/office/drawing/2014/main" id="{7F4401E8-4B35-492D-96A4-2240F564BCBD}"/>
              </a:ext>
            </a:extLst>
          </p:cNvPr>
          <p:cNvPicPr>
            <a:picLocks noChangeAspect="1"/>
          </p:cNvPicPr>
          <p:nvPr userDrawn="1"/>
        </p:nvPicPr>
        <p:blipFill rotWithShape="1">
          <a:blip r:embed="rId2">
            <a:duotone>
              <a:prstClr val="black"/>
              <a:srgbClr val="008BB0">
                <a:tint val="45000"/>
                <a:satMod val="400000"/>
              </a:srgbClr>
            </a:duotone>
            <a:extLst>
              <a:ext uri="{BEBA8EAE-BF5A-486C-A8C5-ECC9F3942E4B}">
                <a14:imgProps xmlns:a14="http://schemas.microsoft.com/office/drawing/2010/main">
                  <a14:imgLayer r:embed="rId3">
                    <a14:imgEffect>
                      <a14:saturation sat="0"/>
                    </a14:imgEffect>
                  </a14:imgLayer>
                </a14:imgProps>
              </a:ext>
            </a:extLst>
          </a:blip>
          <a:srcRect b="96644"/>
          <a:stretch/>
        </p:blipFill>
        <p:spPr>
          <a:xfrm>
            <a:off x="0" y="6724650"/>
            <a:ext cx="12192000" cy="152400"/>
          </a:xfrm>
          <a:prstGeom prst="rect">
            <a:avLst/>
          </a:prstGeom>
        </p:spPr>
      </p:pic>
    </p:spTree>
    <p:extLst>
      <p:ext uri="{BB962C8B-B14F-4D97-AF65-F5344CB8AC3E}">
        <p14:creationId xmlns:p14="http://schemas.microsoft.com/office/powerpoint/2010/main" val="374256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898349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21183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microsoft.com/office/2007/relationships/hdphoto" Target="../media/hdphoto1.wdp"/><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F3365-1B3B-AE40-897B-3F273547EDE7}"/>
              </a:ext>
            </a:extLst>
          </p:cNvPr>
          <p:cNvSpPr>
            <a:spLocks noGrp="1"/>
          </p:cNvSpPr>
          <p:nvPr>
            <p:ph type="title"/>
          </p:nvPr>
        </p:nvSpPr>
        <p:spPr>
          <a:xfrm>
            <a:off x="838199" y="225425"/>
            <a:ext cx="10515599" cy="10900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C2DC2FB9-82F0-7645-AE9C-21EDC14F354F}"/>
              </a:ext>
            </a:extLst>
          </p:cNvPr>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99C6682-5A17-3349-B2C2-42FD07376596}"/>
              </a:ext>
            </a:extLst>
          </p:cNvPr>
          <p:cNvSpPr>
            <a:spLocks noGrp="1"/>
          </p:cNvSpPr>
          <p:nvPr>
            <p:ph type="sldNum" sz="quarter" idx="4"/>
          </p:nvPr>
        </p:nvSpPr>
        <p:spPr>
          <a:xfrm>
            <a:off x="241300" y="6356350"/>
            <a:ext cx="596900" cy="365125"/>
          </a:xfrm>
          <a:prstGeom prst="rect">
            <a:avLst/>
          </a:prstGeom>
        </p:spPr>
        <p:txBody>
          <a:bodyPr vert="horz" lIns="91440" tIns="45720" rIns="91440" bIns="0" rtlCol="0" anchor="b"/>
          <a:lstStyle>
            <a:lvl1pPr algn="r">
              <a:defRPr sz="1100">
                <a:solidFill>
                  <a:schemeClr val="tx1">
                    <a:tint val="75000"/>
                  </a:schemeClr>
                </a:solidFill>
              </a:defRPr>
            </a:lvl1pPr>
          </a:lstStyle>
          <a:p>
            <a:fld id="{5BAC8732-66C3-AF47-99DC-2B6DA4C694F7}" type="slidenum">
              <a:rPr lang="en-US" smtClean="0"/>
              <a:pPr/>
              <a:t>‹#›</a:t>
            </a:fld>
            <a:endParaRPr lang="en-US" sz="1100" dirty="0"/>
          </a:p>
        </p:txBody>
      </p:sp>
      <p:pic>
        <p:nvPicPr>
          <p:cNvPr id="8" name="Picture 7">
            <a:extLst>
              <a:ext uri="{FF2B5EF4-FFF2-40B4-BE49-F238E27FC236}">
                <a16:creationId xmlns:a16="http://schemas.microsoft.com/office/drawing/2014/main" id="{609C7A7C-071F-4B63-90CB-BB6650ECC3A7}"/>
              </a:ext>
            </a:extLst>
          </p:cNvPr>
          <p:cNvPicPr>
            <a:picLocks noChangeAspect="1"/>
          </p:cNvPicPr>
          <p:nvPr userDrawn="1"/>
        </p:nvPicPr>
        <p:blipFill rotWithShape="1">
          <a:blip r:embed="rId9">
            <a:duotone>
              <a:prstClr val="black"/>
              <a:srgbClr val="008BB0">
                <a:tint val="45000"/>
                <a:satMod val="400000"/>
              </a:srgbClr>
            </a:duotone>
            <a:extLst>
              <a:ext uri="{BEBA8EAE-BF5A-486C-A8C5-ECC9F3942E4B}">
                <a14:imgProps xmlns:a14="http://schemas.microsoft.com/office/drawing/2010/main">
                  <a14:imgLayer r:embed="rId10">
                    <a14:imgEffect>
                      <a14:saturation sat="0"/>
                    </a14:imgEffect>
                  </a14:imgLayer>
                </a14:imgProps>
              </a:ext>
            </a:extLst>
          </a:blip>
          <a:srcRect b="96644"/>
          <a:stretch/>
        </p:blipFill>
        <p:spPr>
          <a:xfrm>
            <a:off x="0" y="6724650"/>
            <a:ext cx="12192000" cy="152400"/>
          </a:xfrm>
          <a:prstGeom prst="rect">
            <a:avLst/>
          </a:prstGeom>
        </p:spPr>
      </p:pic>
      <p:pic>
        <p:nvPicPr>
          <p:cNvPr id="9" name="Picture 8" descr="Text&#10;&#10;Description automatically generated">
            <a:extLst>
              <a:ext uri="{FF2B5EF4-FFF2-40B4-BE49-F238E27FC236}">
                <a16:creationId xmlns:a16="http://schemas.microsoft.com/office/drawing/2014/main" id="{212D9C5B-F20A-4671-8CF8-7985A370551F}"/>
              </a:ext>
            </a:extLst>
          </p:cNvPr>
          <p:cNvPicPr>
            <a:picLocks noChangeAspect="1"/>
          </p:cNvPicPr>
          <p:nvPr userDrawn="1"/>
        </p:nvPicPr>
        <p:blipFill>
          <a:blip r:embed="rId11"/>
          <a:stretch>
            <a:fillRect/>
          </a:stretch>
        </p:blipFill>
        <p:spPr>
          <a:xfrm>
            <a:off x="10879085" y="6127662"/>
            <a:ext cx="1154742" cy="504913"/>
          </a:xfrm>
          <a:prstGeom prst="rect">
            <a:avLst/>
          </a:prstGeom>
        </p:spPr>
      </p:pic>
    </p:spTree>
    <p:extLst>
      <p:ext uri="{BB962C8B-B14F-4D97-AF65-F5344CB8AC3E}">
        <p14:creationId xmlns:p14="http://schemas.microsoft.com/office/powerpoint/2010/main" val="339636122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4" r:id="rId5"/>
    <p:sldLayoutId id="2147483685" r:id="rId6"/>
    <p:sldLayoutId id="2147483697" r:id="rId7"/>
  </p:sldLayoutIdLst>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F3365-1B3B-AE40-897B-3F273547EDE7}"/>
              </a:ext>
            </a:extLst>
          </p:cNvPr>
          <p:cNvSpPr>
            <a:spLocks noGrp="1"/>
          </p:cNvSpPr>
          <p:nvPr>
            <p:ph type="title"/>
          </p:nvPr>
        </p:nvSpPr>
        <p:spPr>
          <a:xfrm>
            <a:off x="838199" y="225425"/>
            <a:ext cx="10515599" cy="10900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C2DC2FB9-82F0-7645-AE9C-21EDC14F354F}"/>
              </a:ext>
            </a:extLst>
          </p:cNvPr>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99C6682-5A17-3349-B2C2-42FD07376596}"/>
              </a:ext>
            </a:extLst>
          </p:cNvPr>
          <p:cNvSpPr>
            <a:spLocks noGrp="1"/>
          </p:cNvSpPr>
          <p:nvPr>
            <p:ph type="sldNum" sz="quarter" idx="4"/>
          </p:nvPr>
        </p:nvSpPr>
        <p:spPr>
          <a:xfrm>
            <a:off x="241300" y="6356350"/>
            <a:ext cx="596900" cy="365125"/>
          </a:xfrm>
          <a:prstGeom prst="rect">
            <a:avLst/>
          </a:prstGeom>
        </p:spPr>
        <p:txBody>
          <a:bodyPr vert="horz" lIns="91440" tIns="45720" rIns="91440" bIns="0" rtlCol="0" anchor="b"/>
          <a:lstStyle>
            <a:lvl1pPr algn="r">
              <a:defRPr sz="11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AC8732-66C3-AF47-99DC-2B6DA4C694F7}" type="slidenum">
              <a:rPr kumimoji="0" lang="en-US"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609C7A7C-071F-4B63-90CB-BB6650ECC3A7}"/>
              </a:ext>
            </a:extLst>
          </p:cNvPr>
          <p:cNvPicPr>
            <a:picLocks noChangeAspect="1"/>
          </p:cNvPicPr>
          <p:nvPr userDrawn="1"/>
        </p:nvPicPr>
        <p:blipFill rotWithShape="1">
          <a:blip r:embed="rId12">
            <a:duotone>
              <a:prstClr val="black"/>
              <a:srgbClr val="008BB0">
                <a:tint val="45000"/>
                <a:satMod val="400000"/>
              </a:srgbClr>
            </a:duotone>
            <a:extLst>
              <a:ext uri="{BEBA8EAE-BF5A-486C-A8C5-ECC9F3942E4B}">
                <a14:imgProps xmlns:a14="http://schemas.microsoft.com/office/drawing/2010/main">
                  <a14:imgLayer r:embed="rId13">
                    <a14:imgEffect>
                      <a14:saturation sat="0"/>
                    </a14:imgEffect>
                  </a14:imgLayer>
                </a14:imgProps>
              </a:ext>
            </a:extLst>
          </a:blip>
          <a:srcRect b="96644"/>
          <a:stretch/>
        </p:blipFill>
        <p:spPr>
          <a:xfrm>
            <a:off x="0" y="6724650"/>
            <a:ext cx="12192000" cy="152400"/>
          </a:xfrm>
          <a:prstGeom prst="rect">
            <a:avLst/>
          </a:prstGeom>
        </p:spPr>
      </p:pic>
      <p:pic>
        <p:nvPicPr>
          <p:cNvPr id="9" name="Picture 8" descr="Text&#10;&#10;Description automatically generated">
            <a:extLst>
              <a:ext uri="{FF2B5EF4-FFF2-40B4-BE49-F238E27FC236}">
                <a16:creationId xmlns:a16="http://schemas.microsoft.com/office/drawing/2014/main" id="{743F438C-F76F-4691-B8E7-5F2F37F051E6}"/>
              </a:ext>
            </a:extLst>
          </p:cNvPr>
          <p:cNvPicPr>
            <a:picLocks noChangeAspect="1"/>
          </p:cNvPicPr>
          <p:nvPr userDrawn="1"/>
        </p:nvPicPr>
        <p:blipFill>
          <a:blip r:embed="rId14"/>
          <a:stretch>
            <a:fillRect/>
          </a:stretch>
        </p:blipFill>
        <p:spPr>
          <a:xfrm>
            <a:off x="10879085" y="6127662"/>
            <a:ext cx="1154742" cy="504913"/>
          </a:xfrm>
          <a:prstGeom prst="rect">
            <a:avLst/>
          </a:prstGeom>
        </p:spPr>
      </p:pic>
    </p:spTree>
    <p:extLst>
      <p:ext uri="{BB962C8B-B14F-4D97-AF65-F5344CB8AC3E}">
        <p14:creationId xmlns:p14="http://schemas.microsoft.com/office/powerpoint/2010/main" val="1269525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1.wfh.org/docs/en/Publications/Assessment_Tools/HJHS_Summary_Score.pdf"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microsoft.com/office/2007/relationships/hdphoto" Target="../media/hdphoto6.wdp"/><Relationship Id="rId5" Type="http://schemas.openxmlformats.org/officeDocument/2006/relationships/image" Target="../media/image14.png"/><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0.png"/><Relationship Id="rId1" Type="http://schemas.openxmlformats.org/officeDocument/2006/relationships/slideLayout" Target="../slideLayouts/slideLayout6.xml"/><Relationship Id="rId5" Type="http://schemas.microsoft.com/office/2007/relationships/hdphoto" Target="../media/hdphoto8.wdp"/><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wfh.org/en/our-work-research-data/world-bleeding-disorders-registry"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elearning.wfh.org/resource/compendium-of-assessment-tool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3469-532D-4691-87EF-3C3CB476CFBA}"/>
              </a:ext>
            </a:extLst>
          </p:cNvPr>
          <p:cNvSpPr>
            <a:spLocks noGrp="1"/>
          </p:cNvSpPr>
          <p:nvPr>
            <p:ph type="ctrTitle"/>
          </p:nvPr>
        </p:nvSpPr>
        <p:spPr/>
        <p:txBody>
          <a:bodyPr>
            <a:normAutofit/>
          </a:bodyPr>
          <a:lstStyle/>
          <a:p>
            <a:r>
              <a:rPr lang="fr-FR" dirty="0"/>
              <a:t>Lignes directrices pour l’hémophilie applicables à tous</a:t>
            </a:r>
            <a:endParaRPr lang="en-CA" dirty="0"/>
          </a:p>
        </p:txBody>
      </p:sp>
      <p:sp>
        <p:nvSpPr>
          <p:cNvPr id="3" name="Subtitle 2">
            <a:extLst>
              <a:ext uri="{FF2B5EF4-FFF2-40B4-BE49-F238E27FC236}">
                <a16:creationId xmlns:a16="http://schemas.microsoft.com/office/drawing/2014/main" id="{AA7C183B-16C7-4831-96B4-F20CAE110378}"/>
              </a:ext>
            </a:extLst>
          </p:cNvPr>
          <p:cNvSpPr>
            <a:spLocks noGrp="1"/>
          </p:cNvSpPr>
          <p:nvPr>
            <p:ph type="subTitle" idx="1"/>
          </p:nvPr>
        </p:nvSpPr>
        <p:spPr/>
        <p:txBody>
          <a:bodyPr/>
          <a:lstStyle/>
          <a:p>
            <a:r>
              <a:rPr lang="fr-FR" dirty="0"/>
              <a:t>Une nouvelle ambition de la Fédération mondiale de l’hémophilie</a:t>
            </a:r>
          </a:p>
        </p:txBody>
      </p:sp>
    </p:spTree>
    <p:extLst>
      <p:ext uri="{BB962C8B-B14F-4D97-AF65-F5344CB8AC3E}">
        <p14:creationId xmlns:p14="http://schemas.microsoft.com/office/powerpoint/2010/main" val="249579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D40D6-7A67-49B0-921E-28749E9F4B8F}"/>
              </a:ext>
            </a:extLst>
          </p:cNvPr>
          <p:cNvSpPr>
            <a:spLocks noGrp="1"/>
          </p:cNvSpPr>
          <p:nvPr>
            <p:ph type="title"/>
          </p:nvPr>
        </p:nvSpPr>
        <p:spPr>
          <a:xfrm>
            <a:off x="838199" y="225425"/>
            <a:ext cx="10515599" cy="1090079"/>
          </a:xfrm>
        </p:spPr>
        <p:txBody>
          <a:bodyPr>
            <a:noAutofit/>
          </a:bodyPr>
          <a:lstStyle/>
          <a:p>
            <a:pPr>
              <a:lnSpc>
                <a:spcPct val="100000"/>
              </a:lnSpc>
            </a:pPr>
            <a:r>
              <a:rPr lang="fr-FR" dirty="0">
                <a:latin typeface="Arial" panose="020B0604020202020204" pitchFamily="34" charset="0"/>
                <a:cs typeface="Arial" panose="020B0604020202020204" pitchFamily="34" charset="0"/>
              </a:rPr>
              <a:t>Résultats</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Fréquence des saignements</a:t>
            </a:r>
            <a:endParaRPr lang="fr-FR" dirty="0"/>
          </a:p>
        </p:txBody>
      </p:sp>
      <p:sp>
        <p:nvSpPr>
          <p:cNvPr id="3" name="Content Placeholder 2">
            <a:extLst>
              <a:ext uri="{FF2B5EF4-FFF2-40B4-BE49-F238E27FC236}">
                <a16:creationId xmlns:a16="http://schemas.microsoft.com/office/drawing/2014/main" id="{8ACCCC87-EBD8-4209-85BB-75EACE6078EE}"/>
              </a:ext>
            </a:extLst>
          </p:cNvPr>
          <p:cNvSpPr>
            <a:spLocks noGrp="1"/>
          </p:cNvSpPr>
          <p:nvPr>
            <p:ph idx="1"/>
          </p:nvPr>
        </p:nvSpPr>
        <p:spPr>
          <a:xfrm>
            <a:off x="838200" y="1562100"/>
            <a:ext cx="10515600" cy="4614863"/>
          </a:xfrm>
        </p:spPr>
        <p:txBody>
          <a:bodyPr/>
          <a:lstStyle/>
          <a:p>
            <a:pPr marL="0" indent="0">
              <a:buNone/>
            </a:pPr>
            <a:r>
              <a:rPr lang="fr-FR" b="1" dirty="0">
                <a:solidFill>
                  <a:schemeClr val="accent1"/>
                </a:solidFill>
              </a:rPr>
              <a:t>Recommandation 11.2.1</a:t>
            </a:r>
            <a:br>
              <a:rPr lang="fr-FR" dirty="0"/>
            </a:br>
            <a:r>
              <a:rPr lang="fr-FR" dirty="0"/>
              <a:t>Pour les professionnels de santé suivant des personnes atteintes d’hémophilie, la FMH recommande de </a:t>
            </a:r>
            <a:r>
              <a:rPr lang="fr-FR" b="1" dirty="0"/>
              <a:t>veiller à ce que les patients/aidants documentent en temps réel la fréquence de tous les saignements afin de les passer en revue ensemble au moins une fois par an</a:t>
            </a:r>
            <a:r>
              <a:rPr lang="fr-FR" dirty="0"/>
              <a:t>, en portant une attention particulière aux saignements intra articulaires, intramusculaires et du système nerveux central, notamment au degré de rétablissement du patient. Il convient d’utiliser les critères définis par le Comité scientifique et de normalisation de l’International Society on </a:t>
            </a:r>
            <a:r>
              <a:rPr lang="fr-FR" dirty="0" err="1"/>
              <a:t>Thrombosis</a:t>
            </a:r>
            <a:r>
              <a:rPr lang="fr-FR" dirty="0"/>
              <a:t> and </a:t>
            </a:r>
            <a:r>
              <a:rPr lang="fr-FR" dirty="0" err="1"/>
              <a:t>Haemostasis</a:t>
            </a:r>
            <a:r>
              <a:rPr lang="fr-FR" dirty="0"/>
              <a:t>.</a:t>
            </a:r>
          </a:p>
        </p:txBody>
      </p:sp>
    </p:spTree>
    <p:extLst>
      <p:ext uri="{BB962C8B-B14F-4D97-AF65-F5344CB8AC3E}">
        <p14:creationId xmlns:p14="http://schemas.microsoft.com/office/powerpoint/2010/main" val="1401757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225425"/>
            <a:ext cx="10515599" cy="1090079"/>
          </a:xfrm>
        </p:spPr>
        <p:txBody>
          <a:bodyPr>
            <a:normAutofit/>
          </a:bodyPr>
          <a:lstStyle/>
          <a:p>
            <a:r>
              <a:rPr lang="fr-FR" dirty="0"/>
              <a:t>Il y a 20 ans, la sévérité de l’arthropathie articulaire était évaluée par :</a:t>
            </a:r>
          </a:p>
        </p:txBody>
      </p:sp>
      <p:sp>
        <p:nvSpPr>
          <p:cNvPr id="5" name="Content Placeholder 4"/>
          <p:cNvSpPr>
            <a:spLocks noGrp="1"/>
          </p:cNvSpPr>
          <p:nvPr>
            <p:ph idx="1"/>
          </p:nvPr>
        </p:nvSpPr>
        <p:spPr>
          <a:xfrm>
            <a:off x="838200" y="1562100"/>
            <a:ext cx="10515600" cy="4614863"/>
          </a:xfrm>
        </p:spPr>
        <p:txBody>
          <a:bodyPr/>
          <a:lstStyle/>
          <a:p>
            <a:r>
              <a:rPr lang="fr-FR" dirty="0"/>
              <a:t>la fréquence des saignements</a:t>
            </a:r>
          </a:p>
          <a:p>
            <a:r>
              <a:rPr lang="fr-FR" dirty="0"/>
              <a:t>une évaluation clinique – score de Gilbert</a:t>
            </a:r>
          </a:p>
          <a:p>
            <a:r>
              <a:rPr lang="fr-FR" dirty="0"/>
              <a:t>une évaluation radiologique – score de </a:t>
            </a:r>
            <a:r>
              <a:rPr lang="fr-FR" dirty="0" err="1"/>
              <a:t>Pettersson</a:t>
            </a:r>
            <a:r>
              <a:rPr lang="fr-FR" dirty="0"/>
              <a:t> (radiographie)</a:t>
            </a:r>
          </a:p>
          <a:p>
            <a:endParaRPr lang="fr-FR" dirty="0"/>
          </a:p>
        </p:txBody>
      </p:sp>
      <p:sp>
        <p:nvSpPr>
          <p:cNvPr id="6" name="TextBox 5"/>
          <p:cNvSpPr txBox="1"/>
          <p:nvPr/>
        </p:nvSpPr>
        <p:spPr>
          <a:xfrm>
            <a:off x="1866901" y="3737153"/>
            <a:ext cx="8458194" cy="1123712"/>
          </a:xfrm>
          <a:prstGeom prst="roundRect">
            <a:avLst/>
          </a:prstGeom>
          <a:noFill/>
          <a:ln w="28575">
            <a:solidFill>
              <a:srgbClr val="E31837"/>
            </a:solidFill>
          </a:ln>
        </p:spPr>
        <p:txBody>
          <a:bodyPr wrap="square" rtlCol="0" anchor="ctr">
            <a:spAutoFit/>
          </a:bodyPr>
          <a:lstStyle/>
          <a:p>
            <a:pPr marL="285750" indent="-285750">
              <a:buFont typeface="Arial" pitchFamily="34" charset="0"/>
              <a:buChar char="•"/>
            </a:pPr>
            <a:r>
              <a:rPr lang="fr-FR" sz="2000" dirty="0"/>
              <a:t>Pas standardisé – pas d’études de validité/fiabilité</a:t>
            </a:r>
          </a:p>
          <a:p>
            <a:pPr marL="285750" indent="-285750">
              <a:buFont typeface="Arial" pitchFamily="34" charset="0"/>
              <a:buChar char="•"/>
            </a:pPr>
            <a:r>
              <a:rPr lang="fr-FR" sz="2000" dirty="0"/>
              <a:t>Pas sensible aux premiers signes de changement</a:t>
            </a:r>
          </a:p>
          <a:p>
            <a:pPr marL="285750" indent="-285750">
              <a:buFont typeface="Arial" pitchFamily="34" charset="0"/>
              <a:buChar char="•"/>
            </a:pPr>
            <a:r>
              <a:rPr lang="fr-FR" sz="2000" dirty="0"/>
              <a:t>Ne tient pas compte des variantes normales de l’enfance</a:t>
            </a:r>
          </a:p>
        </p:txBody>
      </p:sp>
    </p:spTree>
    <p:extLst>
      <p:ext uri="{BB962C8B-B14F-4D97-AF65-F5344CB8AC3E}">
        <p14:creationId xmlns:p14="http://schemas.microsoft.com/office/powerpoint/2010/main" val="248197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2F169-EFB9-4836-A32C-017C4C6FB2E3}"/>
              </a:ext>
            </a:extLst>
          </p:cNvPr>
          <p:cNvSpPr>
            <a:spLocks noGrp="1"/>
          </p:cNvSpPr>
          <p:nvPr>
            <p:ph type="title"/>
          </p:nvPr>
        </p:nvSpPr>
        <p:spPr>
          <a:xfrm>
            <a:off x="838199" y="225425"/>
            <a:ext cx="10515599" cy="1090079"/>
          </a:xfrm>
        </p:spPr>
        <p:txBody>
          <a:bodyPr/>
          <a:lstStyle/>
          <a:p>
            <a:r>
              <a:rPr lang="fr-FR" dirty="0"/>
              <a:t>Vidéo d’un garçon marchant à 4 pattes</a:t>
            </a:r>
          </a:p>
        </p:txBody>
      </p:sp>
    </p:spTree>
    <p:extLst>
      <p:ext uri="{BB962C8B-B14F-4D97-AF65-F5344CB8AC3E}">
        <p14:creationId xmlns:p14="http://schemas.microsoft.com/office/powerpoint/2010/main" val="296031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A793-182F-4B35-9B7C-CD3DBD35EECE}"/>
              </a:ext>
            </a:extLst>
          </p:cNvPr>
          <p:cNvSpPr>
            <a:spLocks noGrp="1"/>
          </p:cNvSpPr>
          <p:nvPr>
            <p:ph type="title"/>
          </p:nvPr>
        </p:nvSpPr>
        <p:spPr>
          <a:xfrm>
            <a:off x="838199" y="225425"/>
            <a:ext cx="10515599" cy="1090079"/>
          </a:xfrm>
        </p:spPr>
        <p:txBody>
          <a:bodyPr/>
          <a:lstStyle/>
          <a:p>
            <a:r>
              <a:rPr lang="fr-FR" dirty="0"/>
              <a:t>Vidéo d’un garçon marchant à 4 pattes</a:t>
            </a:r>
            <a:endParaRPr lang="en-CA" dirty="0"/>
          </a:p>
        </p:txBody>
      </p:sp>
    </p:spTree>
    <p:extLst>
      <p:ext uri="{BB962C8B-B14F-4D97-AF65-F5344CB8AC3E}">
        <p14:creationId xmlns:p14="http://schemas.microsoft.com/office/powerpoint/2010/main" val="1344683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CA26CE6-F13F-48CC-A6A2-D83828704BB3}"/>
              </a:ext>
            </a:extLst>
          </p:cNvPr>
          <p:cNvSpPr>
            <a:spLocks noGrp="1"/>
          </p:cNvSpPr>
          <p:nvPr>
            <p:ph type="title"/>
          </p:nvPr>
        </p:nvSpPr>
        <p:spPr>
          <a:xfrm>
            <a:off x="838199" y="225425"/>
            <a:ext cx="10515599" cy="1090079"/>
          </a:xfrm>
        </p:spPr>
        <p:txBody>
          <a:bodyPr>
            <a:normAutofit fontScale="90000"/>
          </a:bodyPr>
          <a:lstStyle/>
          <a:p>
            <a:r>
              <a:rPr lang="fr-FR" dirty="0"/>
              <a:t>Instruments d’évaluation des résultats</a:t>
            </a:r>
            <a:br>
              <a:rPr lang="fr-FR" dirty="0"/>
            </a:br>
            <a:r>
              <a:rPr lang="fr-FR" dirty="0"/>
              <a:t>Modèle de classification internationale du fonctionnement, du handicap et de la santé (CIF)</a:t>
            </a:r>
          </a:p>
        </p:txBody>
      </p:sp>
      <p:sp>
        <p:nvSpPr>
          <p:cNvPr id="15" name="Text Placeholder 14">
            <a:extLst>
              <a:ext uri="{FF2B5EF4-FFF2-40B4-BE49-F238E27FC236}">
                <a16:creationId xmlns:a16="http://schemas.microsoft.com/office/drawing/2014/main" id="{A55C504D-A486-4268-99FD-2EA00B60BB7A}"/>
              </a:ext>
            </a:extLst>
          </p:cNvPr>
          <p:cNvSpPr>
            <a:spLocks noGrp="1"/>
          </p:cNvSpPr>
          <p:nvPr>
            <p:ph type="body" sz="quarter" idx="13"/>
          </p:nvPr>
        </p:nvSpPr>
        <p:spPr/>
        <p:txBody>
          <a:bodyPr/>
          <a:lstStyle/>
          <a:p>
            <a:endParaRPr lang="en-CA" dirty="0"/>
          </a:p>
        </p:txBody>
      </p:sp>
      <p:grpSp>
        <p:nvGrpSpPr>
          <p:cNvPr id="2" name="Group 1">
            <a:extLst>
              <a:ext uri="{FF2B5EF4-FFF2-40B4-BE49-F238E27FC236}">
                <a16:creationId xmlns:a16="http://schemas.microsoft.com/office/drawing/2014/main" id="{D853B4D2-4A50-4AEB-B015-4BCAA7D10A9D}"/>
              </a:ext>
            </a:extLst>
          </p:cNvPr>
          <p:cNvGrpSpPr/>
          <p:nvPr/>
        </p:nvGrpSpPr>
        <p:grpSpPr>
          <a:xfrm>
            <a:off x="3155404" y="1435100"/>
            <a:ext cx="5295012" cy="4391837"/>
            <a:chOff x="3155404" y="1435100"/>
            <a:chExt cx="5295012" cy="4391837"/>
          </a:xfrm>
        </p:grpSpPr>
        <p:sp>
          <p:nvSpPr>
            <p:cNvPr id="19" name="Rectangle 18">
              <a:extLst>
                <a:ext uri="{FF2B5EF4-FFF2-40B4-BE49-F238E27FC236}">
                  <a16:creationId xmlns:a16="http://schemas.microsoft.com/office/drawing/2014/main" id="{5374580C-4A36-432A-BBEF-EFC4DA0956DB}"/>
                </a:ext>
              </a:extLst>
            </p:cNvPr>
            <p:cNvSpPr/>
            <p:nvPr/>
          </p:nvSpPr>
          <p:spPr>
            <a:xfrm>
              <a:off x="4835347" y="1435100"/>
              <a:ext cx="1935126" cy="510658"/>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Hémophilie</a:t>
              </a:r>
            </a:p>
          </p:txBody>
        </p:sp>
        <p:sp>
          <p:nvSpPr>
            <p:cNvPr id="20" name="Rectangle 19">
              <a:extLst>
                <a:ext uri="{FF2B5EF4-FFF2-40B4-BE49-F238E27FC236}">
                  <a16:creationId xmlns:a16="http://schemas.microsoft.com/office/drawing/2014/main" id="{BB403E79-0FA7-4698-8444-94E284D15F03}"/>
                </a:ext>
              </a:extLst>
            </p:cNvPr>
            <p:cNvSpPr/>
            <p:nvPr/>
          </p:nvSpPr>
          <p:spPr>
            <a:xfrm>
              <a:off x="5228753" y="3465918"/>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ysClr val="windowText" lastClr="000000"/>
                  </a:solidFill>
                </a:rPr>
                <a:t>Activité</a:t>
              </a:r>
            </a:p>
          </p:txBody>
        </p:sp>
        <p:sp>
          <p:nvSpPr>
            <p:cNvPr id="21" name="Rectangle 20">
              <a:extLst>
                <a:ext uri="{FF2B5EF4-FFF2-40B4-BE49-F238E27FC236}">
                  <a16:creationId xmlns:a16="http://schemas.microsoft.com/office/drawing/2014/main" id="{8646F620-FF9C-4EBB-BC96-EB085C5B3AAC}"/>
                </a:ext>
              </a:extLst>
            </p:cNvPr>
            <p:cNvSpPr/>
            <p:nvPr/>
          </p:nvSpPr>
          <p:spPr>
            <a:xfrm>
              <a:off x="6430232" y="5316279"/>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ysClr val="windowText" lastClr="000000"/>
                  </a:solidFill>
                </a:rPr>
                <a:t>Facteurs personnels</a:t>
              </a:r>
            </a:p>
          </p:txBody>
        </p:sp>
        <p:sp>
          <p:nvSpPr>
            <p:cNvPr id="22" name="Rectangle 21">
              <a:extLst>
                <a:ext uri="{FF2B5EF4-FFF2-40B4-BE49-F238E27FC236}">
                  <a16:creationId xmlns:a16="http://schemas.microsoft.com/office/drawing/2014/main" id="{1EB61BA0-6ACB-4C43-91F7-29A635789EE3}"/>
                </a:ext>
              </a:extLst>
            </p:cNvPr>
            <p:cNvSpPr/>
            <p:nvPr/>
          </p:nvSpPr>
          <p:spPr>
            <a:xfrm>
              <a:off x="3954417" y="5316279"/>
              <a:ext cx="1294810"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dirty="0">
                  <a:solidFill>
                    <a:sysClr val="windowText" lastClr="000000"/>
                  </a:solidFill>
                </a:rPr>
                <a:t>Facteurs environnementaux</a:t>
              </a:r>
            </a:p>
          </p:txBody>
        </p:sp>
        <p:cxnSp>
          <p:nvCxnSpPr>
            <p:cNvPr id="26" name="Straight Arrow Connector 25">
              <a:extLst>
                <a:ext uri="{FF2B5EF4-FFF2-40B4-BE49-F238E27FC236}">
                  <a16:creationId xmlns:a16="http://schemas.microsoft.com/office/drawing/2014/main" id="{704FC264-2A89-4E5C-83A1-B90228C616DF}"/>
                </a:ext>
              </a:extLst>
            </p:cNvPr>
            <p:cNvCxnSpPr>
              <a:cxnSpLocks/>
            </p:cNvCxnSpPr>
            <p:nvPr/>
          </p:nvCxnSpPr>
          <p:spPr>
            <a:xfrm>
              <a:off x="5802910" y="1958952"/>
              <a:ext cx="0" cy="1496629"/>
            </a:xfrm>
            <a:prstGeom prst="straightConnector1">
              <a:avLst/>
            </a:prstGeom>
            <a:ln w="1905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2866956-21DC-4311-86E0-D138B887EBBC}"/>
                </a:ext>
              </a:extLst>
            </p:cNvPr>
            <p:cNvCxnSpPr>
              <a:cxnSpLocks/>
            </p:cNvCxnSpPr>
            <p:nvPr/>
          </p:nvCxnSpPr>
          <p:spPr>
            <a:xfrm>
              <a:off x="6377067" y="3701753"/>
              <a:ext cx="922472" cy="0"/>
            </a:xfrm>
            <a:prstGeom prst="straightConnector1">
              <a:avLst/>
            </a:prstGeom>
            <a:ln w="1905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1615B68-FA66-4BAE-819B-3C6B1002048F}"/>
                </a:ext>
              </a:extLst>
            </p:cNvPr>
            <p:cNvCxnSpPr>
              <a:cxnSpLocks/>
            </p:cNvCxnSpPr>
            <p:nvPr/>
          </p:nvCxnSpPr>
          <p:spPr>
            <a:xfrm>
              <a:off x="4306281" y="3701753"/>
              <a:ext cx="922472" cy="0"/>
            </a:xfrm>
            <a:prstGeom prst="straightConnector1">
              <a:avLst/>
            </a:prstGeom>
            <a:ln w="1905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2087E6AD-7C9A-4F0B-8EB7-CA3605AE74F0}"/>
                </a:ext>
              </a:extLst>
            </p:cNvPr>
            <p:cNvSpPr/>
            <p:nvPr/>
          </p:nvSpPr>
          <p:spPr>
            <a:xfrm>
              <a:off x="5802910" y="2554604"/>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Freeform: Shape 29">
              <a:extLst>
                <a:ext uri="{FF2B5EF4-FFF2-40B4-BE49-F238E27FC236}">
                  <a16:creationId xmlns:a16="http://schemas.microsoft.com/office/drawing/2014/main" id="{6C9ABBEB-0C54-4173-96C2-6B74DB3ED529}"/>
                </a:ext>
              </a:extLst>
            </p:cNvPr>
            <p:cNvSpPr/>
            <p:nvPr/>
          </p:nvSpPr>
          <p:spPr>
            <a:xfrm flipH="1">
              <a:off x="3725581" y="2554604"/>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1" name="Group 30">
              <a:extLst>
                <a:ext uri="{FF2B5EF4-FFF2-40B4-BE49-F238E27FC236}">
                  <a16:creationId xmlns:a16="http://schemas.microsoft.com/office/drawing/2014/main" id="{8026E0E2-EAB5-40AD-B832-9656F77AD1F4}"/>
                </a:ext>
              </a:extLst>
            </p:cNvPr>
            <p:cNvGrpSpPr/>
            <p:nvPr/>
          </p:nvGrpSpPr>
          <p:grpSpPr>
            <a:xfrm>
              <a:off x="4601822" y="4887890"/>
              <a:ext cx="2406640" cy="428389"/>
              <a:chOff x="2058737" y="4277078"/>
              <a:chExt cx="4159122" cy="911551"/>
            </a:xfrm>
          </p:grpSpPr>
          <p:sp>
            <p:nvSpPr>
              <p:cNvPr id="54" name="Freeform: Shape 53">
                <a:extLst>
                  <a:ext uri="{FF2B5EF4-FFF2-40B4-BE49-F238E27FC236}">
                    <a16:creationId xmlns:a16="http://schemas.microsoft.com/office/drawing/2014/main" id="{76690311-C8E6-4D4D-8F25-FF9208482BDC}"/>
                  </a:ext>
                </a:extLst>
              </p:cNvPr>
              <p:cNvSpPr/>
              <p:nvPr/>
            </p:nvSpPr>
            <p:spPr>
              <a:xfrm>
                <a:off x="4136066"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Freeform: Shape 54">
                <a:extLst>
                  <a:ext uri="{FF2B5EF4-FFF2-40B4-BE49-F238E27FC236}">
                    <a16:creationId xmlns:a16="http://schemas.microsoft.com/office/drawing/2014/main" id="{B8530BDA-6639-46ED-A480-69BA285D46E9}"/>
                  </a:ext>
                </a:extLst>
              </p:cNvPr>
              <p:cNvSpPr/>
              <p:nvPr/>
            </p:nvSpPr>
            <p:spPr>
              <a:xfrm flipH="1">
                <a:off x="2058737"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2" name="Group 31">
              <a:extLst>
                <a:ext uri="{FF2B5EF4-FFF2-40B4-BE49-F238E27FC236}">
                  <a16:creationId xmlns:a16="http://schemas.microsoft.com/office/drawing/2014/main" id="{BF34A345-E208-42B9-B2AD-9D665DE72C56}"/>
                </a:ext>
              </a:extLst>
            </p:cNvPr>
            <p:cNvGrpSpPr/>
            <p:nvPr/>
          </p:nvGrpSpPr>
          <p:grpSpPr>
            <a:xfrm rot="10800000">
              <a:off x="3725580" y="3976576"/>
              <a:ext cx="4159122" cy="548322"/>
              <a:chOff x="2058737" y="4277078"/>
              <a:chExt cx="4159122" cy="911551"/>
            </a:xfrm>
          </p:grpSpPr>
          <p:sp>
            <p:nvSpPr>
              <p:cNvPr id="52" name="Freeform: Shape 51">
                <a:extLst>
                  <a:ext uri="{FF2B5EF4-FFF2-40B4-BE49-F238E27FC236}">
                    <a16:creationId xmlns:a16="http://schemas.microsoft.com/office/drawing/2014/main" id="{B5BAB23A-9E37-4E81-BB3C-CB71B72ACFA7}"/>
                  </a:ext>
                </a:extLst>
              </p:cNvPr>
              <p:cNvSpPr/>
              <p:nvPr/>
            </p:nvSpPr>
            <p:spPr>
              <a:xfrm>
                <a:off x="4136066"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Freeform: Shape 52">
                <a:extLst>
                  <a:ext uri="{FF2B5EF4-FFF2-40B4-BE49-F238E27FC236}">
                    <a16:creationId xmlns:a16="http://schemas.microsoft.com/office/drawing/2014/main" id="{3C1D369C-2ACE-49B6-8C8E-FC5FDC7A81A2}"/>
                  </a:ext>
                </a:extLst>
              </p:cNvPr>
              <p:cNvSpPr/>
              <p:nvPr/>
            </p:nvSpPr>
            <p:spPr>
              <a:xfrm flipH="1">
                <a:off x="2058737"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cxnSp>
          <p:nvCxnSpPr>
            <p:cNvPr id="33" name="Straight Arrow Connector 32">
              <a:extLst>
                <a:ext uri="{FF2B5EF4-FFF2-40B4-BE49-F238E27FC236}">
                  <a16:creationId xmlns:a16="http://schemas.microsoft.com/office/drawing/2014/main" id="{4BE0CA9E-B32C-4F38-859A-281E2A5ECD79}"/>
                </a:ext>
              </a:extLst>
            </p:cNvPr>
            <p:cNvCxnSpPr>
              <a:cxnSpLocks/>
            </p:cNvCxnSpPr>
            <p:nvPr/>
          </p:nvCxnSpPr>
          <p:spPr>
            <a:xfrm>
              <a:off x="5802910" y="3976813"/>
              <a:ext cx="0" cy="914164"/>
            </a:xfrm>
            <a:prstGeom prst="straightConnector1">
              <a:avLst/>
            </a:prstGeom>
            <a:ln w="19050">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06A474A-3E7C-42DC-A031-3D08DF6F06B0}"/>
                </a:ext>
              </a:extLst>
            </p:cNvPr>
            <p:cNvSpPr/>
            <p:nvPr/>
          </p:nvSpPr>
          <p:spPr>
            <a:xfrm>
              <a:off x="3155404" y="3465918"/>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fr-FR" sz="1100" b="1" dirty="0">
                  <a:solidFill>
                    <a:sysClr val="windowText" lastClr="000000"/>
                  </a:solidFill>
                </a:rPr>
                <a:t>Structure et fonctions corporelles</a:t>
              </a:r>
            </a:p>
          </p:txBody>
        </p:sp>
        <p:sp>
          <p:nvSpPr>
            <p:cNvPr id="45" name="Rectangle 44">
              <a:extLst>
                <a:ext uri="{FF2B5EF4-FFF2-40B4-BE49-F238E27FC236}">
                  <a16:creationId xmlns:a16="http://schemas.microsoft.com/office/drawing/2014/main" id="{006D2811-7359-40F3-8F3E-F1F9BEF16041}"/>
                </a:ext>
              </a:extLst>
            </p:cNvPr>
            <p:cNvSpPr/>
            <p:nvPr/>
          </p:nvSpPr>
          <p:spPr>
            <a:xfrm>
              <a:off x="7302102" y="3465918"/>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Participation</a:t>
              </a:r>
            </a:p>
          </p:txBody>
        </p:sp>
      </p:grpSp>
      <p:sp>
        <p:nvSpPr>
          <p:cNvPr id="60" name="TextBox 59">
            <a:extLst>
              <a:ext uri="{FF2B5EF4-FFF2-40B4-BE49-F238E27FC236}">
                <a16:creationId xmlns:a16="http://schemas.microsoft.com/office/drawing/2014/main" id="{00B11F60-2CB2-4390-B19B-EBACE6FCC74F}"/>
              </a:ext>
            </a:extLst>
          </p:cNvPr>
          <p:cNvSpPr txBox="1"/>
          <p:nvPr/>
        </p:nvSpPr>
        <p:spPr>
          <a:xfrm rot="20298728">
            <a:off x="8393567" y="2281845"/>
            <a:ext cx="3024187" cy="1200329"/>
          </a:xfrm>
          <a:prstGeom prst="rect">
            <a:avLst/>
          </a:prstGeom>
          <a:noFill/>
        </p:spPr>
        <p:txBody>
          <a:bodyPr>
            <a:spAutoFit/>
          </a:bodyPr>
          <a:lstStyle/>
          <a:p>
            <a:pPr algn="ctr">
              <a:defRPr/>
            </a:pPr>
            <a:r>
              <a:rPr lang="fr-FR" sz="3600" b="1" i="1" dirty="0">
                <a:solidFill>
                  <a:srgbClr val="FF0000"/>
                </a:solidFill>
                <a:effectLst>
                  <a:outerShdw blurRad="38100" dist="38100" dir="2700000" algn="tl">
                    <a:srgbClr val="000000">
                      <a:alpha val="43137"/>
                    </a:srgbClr>
                  </a:outerShdw>
                </a:effectLst>
              </a:rPr>
              <a:t>Qualité de vie</a:t>
            </a:r>
          </a:p>
        </p:txBody>
      </p:sp>
    </p:spTree>
    <p:extLst>
      <p:ext uri="{BB962C8B-B14F-4D97-AF65-F5344CB8AC3E}">
        <p14:creationId xmlns:p14="http://schemas.microsoft.com/office/powerpoint/2010/main" val="372135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randombar(horizontal)">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6C998A-3101-4465-9D08-E8040C85CAB2}"/>
              </a:ext>
            </a:extLst>
          </p:cNvPr>
          <p:cNvSpPr>
            <a:spLocks noGrp="1"/>
          </p:cNvSpPr>
          <p:nvPr>
            <p:ph type="title"/>
          </p:nvPr>
        </p:nvSpPr>
        <p:spPr>
          <a:xfrm>
            <a:off x="838199" y="225425"/>
            <a:ext cx="10515599" cy="1090079"/>
          </a:xfrm>
        </p:spPr>
        <p:txBody>
          <a:bodyPr>
            <a:normAutofit/>
          </a:bodyPr>
          <a:lstStyle/>
          <a:p>
            <a:r>
              <a:rPr lang="fr-FR" dirty="0"/>
              <a:t>Instruments d’évaluation des résultats</a:t>
            </a:r>
            <a:br>
              <a:rPr lang="fr-FR" dirty="0"/>
            </a:br>
            <a:r>
              <a:rPr lang="fr-FR" dirty="0"/>
              <a:t>Structure et fonctions corporelles</a:t>
            </a:r>
          </a:p>
        </p:txBody>
      </p:sp>
      <p:sp>
        <p:nvSpPr>
          <p:cNvPr id="5" name="TextBox 4">
            <a:extLst>
              <a:ext uri="{FF2B5EF4-FFF2-40B4-BE49-F238E27FC236}">
                <a16:creationId xmlns:a16="http://schemas.microsoft.com/office/drawing/2014/main" id="{CF9A5759-5E9E-4456-BD4A-D60210C4467F}"/>
              </a:ext>
            </a:extLst>
          </p:cNvPr>
          <p:cNvSpPr txBox="1"/>
          <p:nvPr/>
        </p:nvSpPr>
        <p:spPr>
          <a:xfrm>
            <a:off x="911939" y="6278111"/>
            <a:ext cx="9559414" cy="369332"/>
          </a:xfrm>
          <a:prstGeom prst="rect">
            <a:avLst/>
          </a:prstGeom>
          <a:solidFill>
            <a:schemeClr val="bg1"/>
          </a:solidFill>
        </p:spPr>
        <p:txBody>
          <a:bodyPr wrap="square">
            <a:spAutoFit/>
          </a:bodyPr>
          <a:lstStyle/>
          <a:p>
            <a:r>
              <a:rPr lang="fr-FR" sz="900" dirty="0">
                <a:latin typeface="+mj-lt"/>
              </a:rPr>
              <a:t>Score de l’état articulaire du patient atteint d’hémophilie 2.1 – Fiche de synthèse. </a:t>
            </a:r>
          </a:p>
          <a:p>
            <a:r>
              <a:rPr lang="fr-FR" sz="900" dirty="0">
                <a:latin typeface="+mj-lt"/>
              </a:rPr>
              <a:t>Disponible :  </a:t>
            </a:r>
            <a:r>
              <a:rPr lang="fr-FR" sz="900" dirty="0">
                <a:latin typeface="+mj-lt"/>
                <a:hlinkClick r:id="rId2"/>
              </a:rPr>
              <a:t>http://www1.wfh.org/docs/en/Publications/Assessment_Tools/HJHS_Summary_Score.pdf</a:t>
            </a:r>
            <a:r>
              <a:rPr lang="fr-FR" sz="900" dirty="0">
                <a:latin typeface="+mj-lt"/>
              </a:rPr>
              <a:t> </a:t>
            </a:r>
          </a:p>
        </p:txBody>
      </p:sp>
      <p:grpSp>
        <p:nvGrpSpPr>
          <p:cNvPr id="2" name="Group 1">
            <a:extLst>
              <a:ext uri="{FF2B5EF4-FFF2-40B4-BE49-F238E27FC236}">
                <a16:creationId xmlns:a16="http://schemas.microsoft.com/office/drawing/2014/main" id="{DD0497D1-1901-42E7-A8C1-B1D845CC50E4}"/>
              </a:ext>
            </a:extLst>
          </p:cNvPr>
          <p:cNvGrpSpPr/>
          <p:nvPr/>
        </p:nvGrpSpPr>
        <p:grpSpPr>
          <a:xfrm>
            <a:off x="2043716" y="1422655"/>
            <a:ext cx="3135581" cy="4361604"/>
            <a:chOff x="2029272" y="1076633"/>
            <a:chExt cx="3600000" cy="5033384"/>
          </a:xfrm>
        </p:grpSpPr>
        <p:pic>
          <p:nvPicPr>
            <p:cNvPr id="4" name="Content Placeholder 3">
              <a:extLst>
                <a:ext uri="{FF2B5EF4-FFF2-40B4-BE49-F238E27FC236}">
                  <a16:creationId xmlns:a16="http://schemas.microsoft.com/office/drawing/2014/main" id="{C6053102-8356-4721-8EBA-949C4D1AF895}"/>
                </a:ext>
              </a:extLst>
            </p:cNvPr>
            <p:cNvPicPr>
              <a:picLocks noChangeAspect="1"/>
            </p:cNvPicPr>
            <p:nvPr/>
          </p:nvPicPr>
          <p:blipFill rotWithShape="1">
            <a:blip r:embed="rId3"/>
            <a:srcRect l="662" r="662"/>
            <a:stretch/>
          </p:blipFill>
          <p:spPr>
            <a:xfrm>
              <a:off x="2353748" y="1903151"/>
              <a:ext cx="2922953" cy="4206862"/>
            </a:xfrm>
            <a:prstGeom prst="rect">
              <a:avLst/>
            </a:prstGeom>
          </p:spPr>
        </p:pic>
        <p:grpSp>
          <p:nvGrpSpPr>
            <p:cNvPr id="6" name="Group 5">
              <a:extLst>
                <a:ext uri="{FF2B5EF4-FFF2-40B4-BE49-F238E27FC236}">
                  <a16:creationId xmlns:a16="http://schemas.microsoft.com/office/drawing/2014/main" id="{9475083B-8DF6-4208-AB26-B32C5344297F}"/>
                </a:ext>
              </a:extLst>
            </p:cNvPr>
            <p:cNvGrpSpPr/>
            <p:nvPr/>
          </p:nvGrpSpPr>
          <p:grpSpPr>
            <a:xfrm>
              <a:off x="2206788" y="1286442"/>
              <a:ext cx="3240044" cy="532848"/>
              <a:chOff x="3953" y="41959"/>
              <a:chExt cx="2377306" cy="532848"/>
            </a:xfrm>
          </p:grpSpPr>
          <p:sp>
            <p:nvSpPr>
              <p:cNvPr id="7" name="Rectangle 6">
                <a:extLst>
                  <a:ext uri="{FF2B5EF4-FFF2-40B4-BE49-F238E27FC236}">
                    <a16:creationId xmlns:a16="http://schemas.microsoft.com/office/drawing/2014/main" id="{85C33BD7-DA61-4C0E-A22F-E1A3211B594B}"/>
                  </a:ext>
                </a:extLst>
              </p:cNvPr>
              <p:cNvSpPr/>
              <p:nvPr/>
            </p:nvSpPr>
            <p:spPr>
              <a:xfrm>
                <a:off x="3953" y="41959"/>
                <a:ext cx="2377306" cy="53284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6BBDA38B-43AE-47B0-8912-C0CE7C5563D5}"/>
                  </a:ext>
                </a:extLst>
              </p:cNvPr>
              <p:cNvSpPr txBox="1"/>
              <p:nvPr/>
            </p:nvSpPr>
            <p:spPr>
              <a:xfrm>
                <a:off x="3953" y="41959"/>
                <a:ext cx="2377306" cy="5328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i="0" kern="1200" baseline="0" dirty="0">
                    <a:latin typeface="+mj-lt"/>
                  </a:rPr>
                  <a:t>HJHS</a:t>
                </a:r>
                <a:endParaRPr lang="en-CA" sz="2400" b="1" kern="1200" dirty="0">
                  <a:latin typeface="+mj-lt"/>
                </a:endParaRPr>
              </a:p>
            </p:txBody>
          </p:sp>
        </p:grpSp>
        <p:sp>
          <p:nvSpPr>
            <p:cNvPr id="10" name="Rectangle 9">
              <a:extLst>
                <a:ext uri="{FF2B5EF4-FFF2-40B4-BE49-F238E27FC236}">
                  <a16:creationId xmlns:a16="http://schemas.microsoft.com/office/drawing/2014/main" id="{1BE5B774-4D76-472B-BD89-89981483987E}"/>
                </a:ext>
              </a:extLst>
            </p:cNvPr>
            <p:cNvSpPr/>
            <p:nvPr/>
          </p:nvSpPr>
          <p:spPr>
            <a:xfrm>
              <a:off x="2029272" y="1076633"/>
              <a:ext cx="3600000" cy="50333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mj-lt"/>
              </a:endParaRPr>
            </a:p>
          </p:txBody>
        </p:sp>
      </p:grpSp>
      <p:sp>
        <p:nvSpPr>
          <p:cNvPr id="12" name="TextBox 11">
            <a:extLst>
              <a:ext uri="{FF2B5EF4-FFF2-40B4-BE49-F238E27FC236}">
                <a16:creationId xmlns:a16="http://schemas.microsoft.com/office/drawing/2014/main" id="{CB07D5CC-A05A-43EC-A05A-1D64C143FEC9}"/>
              </a:ext>
            </a:extLst>
          </p:cNvPr>
          <p:cNvSpPr txBox="1"/>
          <p:nvPr/>
        </p:nvSpPr>
        <p:spPr>
          <a:xfrm>
            <a:off x="7012705" y="2018407"/>
            <a:ext cx="4130917" cy="3785652"/>
          </a:xfrm>
          <a:prstGeom prst="rect">
            <a:avLst/>
          </a:prstGeom>
          <a:noFill/>
        </p:spPr>
        <p:txBody>
          <a:bodyPr wrap="square" rtlCol="0">
            <a:spAutoFit/>
          </a:bodyPr>
          <a:lstStyle/>
          <a:p>
            <a:pPr>
              <a:buClr>
                <a:srgbClr val="642566"/>
              </a:buClr>
            </a:pPr>
            <a:r>
              <a:rPr lang="fr-FR" sz="2000" b="0" i="0" u="none" strike="noStrike" baseline="0" dirty="0"/>
              <a:t>Le score HJHS évalue :</a:t>
            </a:r>
          </a:p>
          <a:p>
            <a:pPr marL="342900" indent="-342900" fontAlgn="ctr">
              <a:spcBef>
                <a:spcPts val="0"/>
              </a:spcBef>
              <a:spcAft>
                <a:spcPts val="0"/>
              </a:spcAft>
              <a:buClr>
                <a:srgbClr val="642566"/>
              </a:buClr>
              <a:buFont typeface="Arial" panose="020B0604020202020204" pitchFamily="34" charset="0"/>
              <a:buChar char="•"/>
            </a:pPr>
            <a:r>
              <a:rPr lang="fr-FR" sz="2000" dirty="0"/>
              <a:t>Durée (gonflement)</a:t>
            </a:r>
          </a:p>
          <a:p>
            <a:pPr marL="342900" indent="-342900" fontAlgn="ctr">
              <a:spcBef>
                <a:spcPts val="0"/>
              </a:spcBef>
              <a:spcAft>
                <a:spcPts val="0"/>
              </a:spcAft>
              <a:buClr>
                <a:srgbClr val="642566"/>
              </a:buClr>
              <a:buFont typeface="Arial" panose="020B0604020202020204" pitchFamily="34" charset="0"/>
              <a:buChar char="•"/>
            </a:pPr>
            <a:r>
              <a:rPr lang="fr-FR" sz="2000" dirty="0"/>
              <a:t>Gonflement</a:t>
            </a:r>
          </a:p>
          <a:p>
            <a:pPr marL="342900" indent="-342900" fontAlgn="ctr">
              <a:spcBef>
                <a:spcPts val="0"/>
              </a:spcBef>
              <a:spcAft>
                <a:spcPts val="0"/>
              </a:spcAft>
              <a:buClr>
                <a:srgbClr val="642566"/>
              </a:buClr>
              <a:buFont typeface="Arial" panose="020B0604020202020204" pitchFamily="34" charset="0"/>
              <a:buChar char="•"/>
            </a:pPr>
            <a:r>
              <a:rPr lang="fr-FR" sz="2000" dirty="0"/>
              <a:t>Atrophie musculaire</a:t>
            </a:r>
          </a:p>
          <a:p>
            <a:pPr marL="342900" indent="-342900" fontAlgn="ctr">
              <a:spcBef>
                <a:spcPts val="0"/>
              </a:spcBef>
              <a:spcAft>
                <a:spcPts val="0"/>
              </a:spcAft>
              <a:buClr>
                <a:srgbClr val="642566"/>
              </a:buClr>
              <a:buFont typeface="Arial" panose="020B0604020202020204" pitchFamily="34" charset="0"/>
              <a:buChar char="•"/>
            </a:pPr>
            <a:r>
              <a:rPr lang="fr-FR" sz="2000" dirty="0"/>
              <a:t>Craquement articulaire</a:t>
            </a:r>
          </a:p>
          <a:p>
            <a:pPr marL="342900" indent="-342900" fontAlgn="ctr">
              <a:spcBef>
                <a:spcPts val="0"/>
              </a:spcBef>
              <a:spcAft>
                <a:spcPts val="0"/>
              </a:spcAft>
              <a:buClr>
                <a:srgbClr val="642566"/>
              </a:buClr>
              <a:buFont typeface="Arial" panose="020B0604020202020204" pitchFamily="34" charset="0"/>
              <a:buChar char="•"/>
            </a:pPr>
            <a:r>
              <a:rPr lang="fr-FR" sz="2000" dirty="0"/>
              <a:t>Perte de flexion</a:t>
            </a:r>
          </a:p>
          <a:p>
            <a:pPr marL="342900" indent="-342900" fontAlgn="ctr">
              <a:spcBef>
                <a:spcPts val="0"/>
              </a:spcBef>
              <a:spcAft>
                <a:spcPts val="0"/>
              </a:spcAft>
              <a:buClr>
                <a:srgbClr val="642566"/>
              </a:buClr>
              <a:buFont typeface="Arial" panose="020B0604020202020204" pitchFamily="34" charset="0"/>
              <a:buChar char="•"/>
            </a:pPr>
            <a:r>
              <a:rPr lang="fr-FR" sz="2000" dirty="0"/>
              <a:t>Perte d’extension</a:t>
            </a:r>
          </a:p>
          <a:p>
            <a:pPr marL="342900" indent="-342900" fontAlgn="ctr">
              <a:spcBef>
                <a:spcPts val="0"/>
              </a:spcBef>
              <a:spcAft>
                <a:spcPts val="0"/>
              </a:spcAft>
              <a:buClr>
                <a:srgbClr val="642566"/>
              </a:buClr>
              <a:buFont typeface="Arial" panose="020B0604020202020204" pitchFamily="34" charset="0"/>
              <a:buChar char="•"/>
            </a:pPr>
            <a:r>
              <a:rPr lang="fr-FR" sz="2000" dirty="0"/>
              <a:t>Douleur articulaire</a:t>
            </a:r>
          </a:p>
          <a:p>
            <a:pPr marL="342900" indent="-342900" fontAlgn="ctr">
              <a:spcBef>
                <a:spcPts val="0"/>
              </a:spcBef>
              <a:spcAft>
                <a:spcPts val="0"/>
              </a:spcAft>
              <a:buClr>
                <a:srgbClr val="642566"/>
              </a:buClr>
              <a:buFont typeface="Arial" panose="020B0604020202020204" pitchFamily="34" charset="0"/>
              <a:buChar char="•"/>
            </a:pPr>
            <a:r>
              <a:rPr lang="fr-FR" sz="2000" dirty="0"/>
              <a:t>Force</a:t>
            </a:r>
          </a:p>
          <a:p>
            <a:pPr marL="342900" indent="-342900" fontAlgn="ctr">
              <a:spcBef>
                <a:spcPts val="0"/>
              </a:spcBef>
              <a:spcAft>
                <a:spcPts val="0"/>
              </a:spcAft>
              <a:buClr>
                <a:srgbClr val="642566"/>
              </a:buClr>
              <a:buFont typeface="Arial" panose="020B0604020202020204" pitchFamily="34" charset="0"/>
              <a:buChar char="•"/>
            </a:pPr>
            <a:r>
              <a:rPr lang="fr-FR" sz="2000" dirty="0"/>
              <a:t>Somme du total articulaire + score de la marche = Score total HJHS</a:t>
            </a:r>
          </a:p>
        </p:txBody>
      </p:sp>
    </p:spTree>
    <p:extLst>
      <p:ext uri="{BB962C8B-B14F-4D97-AF65-F5344CB8AC3E}">
        <p14:creationId xmlns:p14="http://schemas.microsoft.com/office/powerpoint/2010/main" val="1475816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3FC4C3-1D04-43E8-B375-AB129F027BCC}"/>
              </a:ext>
            </a:extLst>
          </p:cNvPr>
          <p:cNvSpPr>
            <a:spLocks noGrp="1"/>
          </p:cNvSpPr>
          <p:nvPr>
            <p:ph type="title"/>
          </p:nvPr>
        </p:nvSpPr>
        <p:spPr>
          <a:xfrm>
            <a:off x="838199" y="225425"/>
            <a:ext cx="10515599" cy="1090079"/>
          </a:xfrm>
        </p:spPr>
        <p:txBody>
          <a:bodyPr/>
          <a:lstStyle/>
          <a:p>
            <a:r>
              <a:rPr lang="fr-FR" dirty="0"/>
              <a:t>Instruments d’évaluation des résultats</a:t>
            </a:r>
            <a:br>
              <a:rPr lang="fr-FR" dirty="0"/>
            </a:br>
            <a:r>
              <a:rPr lang="fr-FR" dirty="0"/>
              <a:t>Structure et fonctions corporelles</a:t>
            </a:r>
            <a:endParaRPr lang="en-CA" dirty="0"/>
          </a:p>
        </p:txBody>
      </p:sp>
      <p:pic>
        <p:nvPicPr>
          <p:cNvPr id="4" name="Picture 3">
            <a:extLst>
              <a:ext uri="{FF2B5EF4-FFF2-40B4-BE49-F238E27FC236}">
                <a16:creationId xmlns:a16="http://schemas.microsoft.com/office/drawing/2014/main" id="{A6D74911-9F2A-4AA8-9F13-EA1E3D3F7EC6}"/>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a:stretch/>
        </p:blipFill>
        <p:spPr>
          <a:xfrm>
            <a:off x="7836488" y="2143954"/>
            <a:ext cx="2156334" cy="4056918"/>
          </a:xfrm>
          <a:prstGeom prst="rect">
            <a:avLst/>
          </a:prstGeom>
        </p:spPr>
      </p:pic>
      <p:grpSp>
        <p:nvGrpSpPr>
          <p:cNvPr id="5" name="Group 4">
            <a:extLst>
              <a:ext uri="{FF2B5EF4-FFF2-40B4-BE49-F238E27FC236}">
                <a16:creationId xmlns:a16="http://schemas.microsoft.com/office/drawing/2014/main" id="{84AC7AFF-5120-4C74-8BB6-679768C4B683}"/>
              </a:ext>
            </a:extLst>
          </p:cNvPr>
          <p:cNvGrpSpPr/>
          <p:nvPr/>
        </p:nvGrpSpPr>
        <p:grpSpPr>
          <a:xfrm>
            <a:off x="1496647" y="1527245"/>
            <a:ext cx="5308198" cy="532848"/>
            <a:chOff x="3953" y="41959"/>
            <a:chExt cx="2377306" cy="532848"/>
          </a:xfrm>
        </p:grpSpPr>
        <p:sp>
          <p:nvSpPr>
            <p:cNvPr id="6" name="Rectangle 5">
              <a:extLst>
                <a:ext uri="{FF2B5EF4-FFF2-40B4-BE49-F238E27FC236}">
                  <a16:creationId xmlns:a16="http://schemas.microsoft.com/office/drawing/2014/main" id="{E6F27662-0668-4D21-B2A4-30397D2EE60E}"/>
                </a:ext>
              </a:extLst>
            </p:cNvPr>
            <p:cNvSpPr/>
            <p:nvPr/>
          </p:nvSpPr>
          <p:spPr>
            <a:xfrm>
              <a:off x="3953" y="41959"/>
              <a:ext cx="2377306" cy="53284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5357F43A-2861-4C27-9975-5E11EBAF236C}"/>
                </a:ext>
              </a:extLst>
            </p:cNvPr>
            <p:cNvSpPr txBox="1"/>
            <p:nvPr/>
          </p:nvSpPr>
          <p:spPr>
            <a:xfrm>
              <a:off x="3953" y="41959"/>
              <a:ext cx="2377306" cy="5328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i="0" kern="1200" baseline="0" dirty="0"/>
                <a:t>Score de </a:t>
              </a:r>
              <a:r>
                <a:rPr lang="en-US" sz="2400" b="1" i="0" kern="1200" baseline="0" dirty="0" err="1"/>
                <a:t>Pettersson</a:t>
              </a:r>
              <a:endParaRPr lang="en-CA" sz="2400" b="1" kern="1200" dirty="0"/>
            </a:p>
          </p:txBody>
        </p:sp>
      </p:grpSp>
      <p:grpSp>
        <p:nvGrpSpPr>
          <p:cNvPr id="8" name="Group 7">
            <a:extLst>
              <a:ext uri="{FF2B5EF4-FFF2-40B4-BE49-F238E27FC236}">
                <a16:creationId xmlns:a16="http://schemas.microsoft.com/office/drawing/2014/main" id="{E4A46FD1-FAE0-42B5-A00E-8835B0FD65F3}"/>
              </a:ext>
            </a:extLst>
          </p:cNvPr>
          <p:cNvGrpSpPr/>
          <p:nvPr/>
        </p:nvGrpSpPr>
        <p:grpSpPr>
          <a:xfrm>
            <a:off x="7280923" y="1527245"/>
            <a:ext cx="3267467" cy="532848"/>
            <a:chOff x="3953" y="41959"/>
            <a:chExt cx="2377306" cy="532848"/>
          </a:xfrm>
        </p:grpSpPr>
        <p:sp>
          <p:nvSpPr>
            <p:cNvPr id="9" name="Rectangle 8">
              <a:extLst>
                <a:ext uri="{FF2B5EF4-FFF2-40B4-BE49-F238E27FC236}">
                  <a16:creationId xmlns:a16="http://schemas.microsoft.com/office/drawing/2014/main" id="{37DB862A-9669-4610-BE10-7D21DAE7BF0C}"/>
                </a:ext>
              </a:extLst>
            </p:cNvPr>
            <p:cNvSpPr/>
            <p:nvPr/>
          </p:nvSpPr>
          <p:spPr>
            <a:xfrm>
              <a:off x="3953" y="41959"/>
              <a:ext cx="2377306" cy="53284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C3F925DC-4C0E-429E-BFBB-3B59E2689072}"/>
                </a:ext>
              </a:extLst>
            </p:cNvPr>
            <p:cNvSpPr txBox="1"/>
            <p:nvPr/>
          </p:nvSpPr>
          <p:spPr>
            <a:xfrm>
              <a:off x="3953" y="41959"/>
              <a:ext cx="2377306" cy="5328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i="0" kern="1200" baseline="0" dirty="0" err="1"/>
                <a:t>Radiographie</a:t>
              </a:r>
              <a:endParaRPr lang="en-CA" sz="2400" b="1" kern="1200" dirty="0"/>
            </a:p>
          </p:txBody>
        </p:sp>
      </p:grpSp>
      <p:sp>
        <p:nvSpPr>
          <p:cNvPr id="12" name="Rectangle 11">
            <a:extLst>
              <a:ext uri="{FF2B5EF4-FFF2-40B4-BE49-F238E27FC236}">
                <a16:creationId xmlns:a16="http://schemas.microsoft.com/office/drawing/2014/main" id="{D6125212-3F60-49F1-BCB3-887A0C956F10}"/>
              </a:ext>
            </a:extLst>
          </p:cNvPr>
          <p:cNvSpPr/>
          <p:nvPr/>
        </p:nvSpPr>
        <p:spPr>
          <a:xfrm>
            <a:off x="7280925" y="1527244"/>
            <a:ext cx="3267468" cy="48235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540410F8-6F2B-4D5C-B4F1-FFC644E72523}"/>
              </a:ext>
            </a:extLst>
          </p:cNvPr>
          <p:cNvSpPr/>
          <p:nvPr/>
        </p:nvSpPr>
        <p:spPr>
          <a:xfrm>
            <a:off x="1496646" y="1527244"/>
            <a:ext cx="5308199" cy="48235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Picture 6" descr="http://www.bonepit.com/cases/david%20sartoris/Pictures/4521.6561%20DS%20Hemophilic%20arthropathy%2020M%20AP.jpg">
            <a:extLst>
              <a:ext uri="{FF2B5EF4-FFF2-40B4-BE49-F238E27FC236}">
                <a16:creationId xmlns:a16="http://schemas.microsoft.com/office/drawing/2014/main" id="{46121A00-E679-4328-8567-E824700311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5170" y="2381691"/>
            <a:ext cx="2902140" cy="340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a:extLst>
              <a:ext uri="{FF2B5EF4-FFF2-40B4-BE49-F238E27FC236}">
                <a16:creationId xmlns:a16="http://schemas.microsoft.com/office/drawing/2014/main" id="{2683821D-914D-4E10-97CD-1D8C48606525}"/>
              </a:ext>
            </a:extLst>
          </p:cNvPr>
          <p:cNvCxnSpPr/>
          <p:nvPr/>
        </p:nvCxnSpPr>
        <p:spPr>
          <a:xfrm flipV="1">
            <a:off x="3944467" y="4859078"/>
            <a:ext cx="376950" cy="3299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026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A3D46CE-7843-4CDB-964F-48BA07B34F28}"/>
              </a:ext>
            </a:extLst>
          </p:cNvPr>
          <p:cNvSpPr>
            <a:spLocks noGrp="1"/>
          </p:cNvSpPr>
          <p:nvPr>
            <p:ph type="title"/>
          </p:nvPr>
        </p:nvSpPr>
        <p:spPr>
          <a:xfrm>
            <a:off x="838199" y="225425"/>
            <a:ext cx="10515599" cy="1090079"/>
          </a:xfrm>
        </p:spPr>
        <p:txBody>
          <a:bodyPr>
            <a:normAutofit/>
          </a:bodyPr>
          <a:lstStyle/>
          <a:p>
            <a:r>
              <a:rPr lang="fr-FR" dirty="0"/>
              <a:t>Mesures recommandées</a:t>
            </a:r>
            <a:br>
              <a:rPr lang="fr-FR" dirty="0"/>
            </a:br>
            <a:r>
              <a:rPr lang="fr-FR" dirty="0"/>
              <a:t>Structure et fonctions corporelles</a:t>
            </a:r>
          </a:p>
        </p:txBody>
      </p:sp>
      <p:sp>
        <p:nvSpPr>
          <p:cNvPr id="2" name="Content Placeholder 1">
            <a:extLst>
              <a:ext uri="{FF2B5EF4-FFF2-40B4-BE49-F238E27FC236}">
                <a16:creationId xmlns:a16="http://schemas.microsoft.com/office/drawing/2014/main" id="{E4FD0BCF-A36C-454A-A050-6D450A6E7840}"/>
              </a:ext>
            </a:extLst>
          </p:cNvPr>
          <p:cNvSpPr>
            <a:spLocks noGrp="1"/>
          </p:cNvSpPr>
          <p:nvPr>
            <p:ph idx="1"/>
          </p:nvPr>
        </p:nvSpPr>
        <p:spPr>
          <a:xfrm>
            <a:off x="838200" y="1562101"/>
            <a:ext cx="10515600" cy="1090614"/>
          </a:xfrm>
        </p:spPr>
        <p:txBody>
          <a:bodyPr>
            <a:normAutofit/>
          </a:bodyPr>
          <a:lstStyle/>
          <a:p>
            <a:r>
              <a:rPr lang="fr-FR" dirty="0"/>
              <a:t>Dans le cas de l’hémophilie, on entend par structure et fonctions corporelles l’état des articulations et de groupes musculaires spécifiques, évalué à la fois cliniquement et radiologiquement</a:t>
            </a:r>
          </a:p>
        </p:txBody>
      </p:sp>
      <p:grpSp>
        <p:nvGrpSpPr>
          <p:cNvPr id="3" name="Group 2">
            <a:extLst>
              <a:ext uri="{FF2B5EF4-FFF2-40B4-BE49-F238E27FC236}">
                <a16:creationId xmlns:a16="http://schemas.microsoft.com/office/drawing/2014/main" id="{34761F42-6605-458B-926C-E7C70C03A6B0}"/>
              </a:ext>
            </a:extLst>
          </p:cNvPr>
          <p:cNvGrpSpPr/>
          <p:nvPr/>
        </p:nvGrpSpPr>
        <p:grpSpPr>
          <a:xfrm>
            <a:off x="880253" y="2626008"/>
            <a:ext cx="10507693" cy="3193488"/>
            <a:chOff x="880253" y="2626008"/>
            <a:chExt cx="10507693" cy="3193488"/>
          </a:xfrm>
        </p:grpSpPr>
        <p:sp>
          <p:nvSpPr>
            <p:cNvPr id="11" name="Freeform: Shape 10">
              <a:extLst>
                <a:ext uri="{FF2B5EF4-FFF2-40B4-BE49-F238E27FC236}">
                  <a16:creationId xmlns:a16="http://schemas.microsoft.com/office/drawing/2014/main" id="{90923F9F-6C0C-4E00-80E7-AB08D8F6D386}"/>
                </a:ext>
              </a:extLst>
            </p:cNvPr>
            <p:cNvSpPr/>
            <p:nvPr/>
          </p:nvSpPr>
          <p:spPr>
            <a:xfrm>
              <a:off x="880253"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000" b="1" i="0" kern="1200" baseline="0" dirty="0"/>
                <a:t>HJHS</a:t>
              </a:r>
              <a:endParaRPr lang="en-CA" sz="2000" b="1" kern="1200" dirty="0"/>
            </a:p>
          </p:txBody>
        </p:sp>
        <p:sp>
          <p:nvSpPr>
            <p:cNvPr id="12" name="Freeform: Shape 11">
              <a:extLst>
                <a:ext uri="{FF2B5EF4-FFF2-40B4-BE49-F238E27FC236}">
                  <a16:creationId xmlns:a16="http://schemas.microsoft.com/office/drawing/2014/main" id="{C768240F-4921-4832-88CD-CD6433A4A288}"/>
                </a:ext>
              </a:extLst>
            </p:cNvPr>
            <p:cNvSpPr/>
            <p:nvPr/>
          </p:nvSpPr>
          <p:spPr>
            <a:xfrm>
              <a:off x="880253"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pPr marL="0" lvl="1" defTabSz="800100">
                <a:lnSpc>
                  <a:spcPct val="90000"/>
                </a:lnSpc>
                <a:spcBef>
                  <a:spcPct val="0"/>
                </a:spcBef>
                <a:spcAft>
                  <a:spcPct val="15000"/>
                </a:spcAft>
              </a:pPr>
              <a:r>
                <a:rPr lang="fr-FR" dirty="0"/>
                <a:t>Le </a:t>
              </a:r>
              <a:r>
                <a:rPr lang="fr-FR" dirty="0" err="1"/>
                <a:t>Hemophilia</a:t>
              </a:r>
              <a:r>
                <a:rPr lang="fr-FR" dirty="0"/>
                <a:t> Joint </a:t>
              </a:r>
              <a:r>
                <a:rPr lang="fr-FR" dirty="0" err="1"/>
                <a:t>Health</a:t>
              </a:r>
              <a:r>
                <a:rPr lang="fr-FR" dirty="0"/>
                <a:t> Score (HJHS) est l’instrument d’examen physique le mieux étudié, tant chez les enfants que chez les adultes.</a:t>
              </a:r>
            </a:p>
          </p:txBody>
        </p:sp>
        <p:sp>
          <p:nvSpPr>
            <p:cNvPr id="13" name="Freeform: Shape 12">
              <a:extLst>
                <a:ext uri="{FF2B5EF4-FFF2-40B4-BE49-F238E27FC236}">
                  <a16:creationId xmlns:a16="http://schemas.microsoft.com/office/drawing/2014/main" id="{4F099109-67AF-4AF2-ACF4-E99EA3C4ACEA}"/>
                </a:ext>
              </a:extLst>
            </p:cNvPr>
            <p:cNvSpPr/>
            <p:nvPr/>
          </p:nvSpPr>
          <p:spPr>
            <a:xfrm>
              <a:off x="3590382"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fr-FR" sz="2000" b="1" i="0" kern="1200" baseline="0" dirty="0"/>
                <a:t>Radiographie</a:t>
              </a:r>
              <a:endParaRPr lang="fr-FR" sz="2000" b="1" kern="1200" dirty="0"/>
            </a:p>
          </p:txBody>
        </p:sp>
        <p:sp>
          <p:nvSpPr>
            <p:cNvPr id="14" name="Freeform: Shape 13">
              <a:extLst>
                <a:ext uri="{FF2B5EF4-FFF2-40B4-BE49-F238E27FC236}">
                  <a16:creationId xmlns:a16="http://schemas.microsoft.com/office/drawing/2014/main" id="{49CA6797-A7D8-40DF-B996-9E1FB3F44BA1}"/>
                </a:ext>
              </a:extLst>
            </p:cNvPr>
            <p:cNvSpPr/>
            <p:nvPr/>
          </p:nvSpPr>
          <p:spPr>
            <a:xfrm>
              <a:off x="3590382"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pPr marL="0" lvl="1" defTabSz="800100">
                <a:lnSpc>
                  <a:spcPct val="90000"/>
                </a:lnSpc>
                <a:spcBef>
                  <a:spcPct val="0"/>
                </a:spcBef>
                <a:spcAft>
                  <a:spcPct val="15000"/>
                </a:spcAft>
              </a:pPr>
              <a:r>
                <a:rPr lang="fr-FR" dirty="0"/>
                <a:t>Le score radiologique de </a:t>
              </a:r>
              <a:r>
                <a:rPr lang="fr-FR" dirty="0" err="1"/>
                <a:t>Pettersson</a:t>
              </a:r>
              <a:r>
                <a:rPr lang="fr-FR" dirty="0"/>
                <a:t> est l’instrument de mesure par imagerie de la structure articulaire le plus largement utilisé. Il n’est pas pertinent pour détecter les premiers signes de changements</a:t>
              </a:r>
              <a:r>
                <a:rPr lang="fr-FR" b="0" i="0" u="none" kern="1200" baseline="0" dirty="0">
                  <a:solidFill>
                    <a:schemeClr val="tx1"/>
                  </a:solidFill>
                </a:rPr>
                <a:t>.</a:t>
              </a:r>
              <a:endParaRPr lang="fr-FR" i="0" u="none" kern="1200" dirty="0">
                <a:solidFill>
                  <a:schemeClr val="tx1"/>
                </a:solidFill>
              </a:endParaRPr>
            </a:p>
          </p:txBody>
        </p:sp>
        <p:sp>
          <p:nvSpPr>
            <p:cNvPr id="15" name="Freeform: Shape 14">
              <a:extLst>
                <a:ext uri="{FF2B5EF4-FFF2-40B4-BE49-F238E27FC236}">
                  <a16:creationId xmlns:a16="http://schemas.microsoft.com/office/drawing/2014/main" id="{FC196695-9E1A-4F97-9FC5-8D8C4E89CB5B}"/>
                </a:ext>
              </a:extLst>
            </p:cNvPr>
            <p:cNvSpPr/>
            <p:nvPr/>
          </p:nvSpPr>
          <p:spPr>
            <a:xfrm>
              <a:off x="6300511"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fr-FR" sz="2000" b="1" i="0" kern="1200" baseline="0" dirty="0"/>
                <a:t>Échographie</a:t>
              </a:r>
              <a:endParaRPr lang="fr-FR" sz="2000" b="1" kern="1200" dirty="0"/>
            </a:p>
          </p:txBody>
        </p:sp>
        <p:sp>
          <p:nvSpPr>
            <p:cNvPr id="16" name="Freeform: Shape 15">
              <a:extLst>
                <a:ext uri="{FF2B5EF4-FFF2-40B4-BE49-F238E27FC236}">
                  <a16:creationId xmlns:a16="http://schemas.microsoft.com/office/drawing/2014/main" id="{5104729C-B21A-40BC-8574-CF0DC5F98CA0}"/>
                </a:ext>
              </a:extLst>
            </p:cNvPr>
            <p:cNvSpPr/>
            <p:nvPr/>
          </p:nvSpPr>
          <p:spPr>
            <a:xfrm>
              <a:off x="6300511"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pPr marL="0" lvl="1" algn="l" defTabSz="800100">
                <a:lnSpc>
                  <a:spcPct val="90000"/>
                </a:lnSpc>
                <a:spcBef>
                  <a:spcPct val="0"/>
                </a:spcBef>
                <a:spcAft>
                  <a:spcPct val="15000"/>
                </a:spcAft>
              </a:pPr>
              <a:r>
                <a:rPr lang="fr-FR" b="0" i="0" u="none" kern="1200" baseline="0" dirty="0">
                  <a:solidFill>
                    <a:schemeClr val="tx1"/>
                  </a:solidFill>
                </a:rPr>
                <a:t>L’</a:t>
              </a:r>
              <a:r>
                <a:rPr lang="fr-FR" i="0" u="none" kern="1200" baseline="0" dirty="0">
                  <a:solidFill>
                    <a:schemeClr val="tx1"/>
                  </a:solidFill>
                </a:rPr>
                <a:t>échographie permet de détecter les épanchements articulaires, les premiers signes d’une maladie articulaire et d’une maladie </a:t>
              </a:r>
              <a:r>
                <a:rPr lang="fr-FR" i="0" u="none" kern="1200" baseline="0" dirty="0" err="1">
                  <a:solidFill>
                    <a:schemeClr val="tx1"/>
                  </a:solidFill>
                </a:rPr>
                <a:t>subclinique</a:t>
              </a:r>
              <a:r>
                <a:rPr lang="fr-FR" b="0" i="0" u="none" kern="1200" baseline="0" dirty="0">
                  <a:solidFill>
                    <a:schemeClr val="tx1"/>
                  </a:solidFill>
                </a:rPr>
                <a:t> et de promouvoir l’adhésion au traitement.</a:t>
              </a:r>
              <a:endParaRPr lang="fr-FR" i="0" u="none" kern="1200" dirty="0">
                <a:solidFill>
                  <a:schemeClr val="tx1"/>
                </a:solidFill>
              </a:endParaRPr>
            </a:p>
          </p:txBody>
        </p:sp>
        <p:sp>
          <p:nvSpPr>
            <p:cNvPr id="17" name="Freeform: Shape 16">
              <a:extLst>
                <a:ext uri="{FF2B5EF4-FFF2-40B4-BE49-F238E27FC236}">
                  <a16:creationId xmlns:a16="http://schemas.microsoft.com/office/drawing/2014/main" id="{E3937ADE-DE67-4165-AAAB-CA7F0449D3B0}"/>
                </a:ext>
              </a:extLst>
            </p:cNvPr>
            <p:cNvSpPr/>
            <p:nvPr/>
          </p:nvSpPr>
          <p:spPr>
            <a:xfrm>
              <a:off x="9010640"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fr-FR" sz="2000" b="1" i="0" kern="1200" baseline="0" dirty="0"/>
                <a:t>IRM</a:t>
              </a:r>
              <a:endParaRPr lang="fr-FR" sz="2000" b="1" kern="1200" dirty="0"/>
            </a:p>
          </p:txBody>
        </p:sp>
        <p:sp>
          <p:nvSpPr>
            <p:cNvPr id="18" name="Freeform: Shape 17">
              <a:extLst>
                <a:ext uri="{FF2B5EF4-FFF2-40B4-BE49-F238E27FC236}">
                  <a16:creationId xmlns:a16="http://schemas.microsoft.com/office/drawing/2014/main" id="{4920956C-872F-4AAA-A21F-88BD3DCF2BE3}"/>
                </a:ext>
              </a:extLst>
            </p:cNvPr>
            <p:cNvSpPr/>
            <p:nvPr/>
          </p:nvSpPr>
          <p:spPr>
            <a:xfrm>
              <a:off x="9010639"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pPr marL="0" lvl="1" defTabSz="800100">
                <a:lnSpc>
                  <a:spcPct val="90000"/>
                </a:lnSpc>
                <a:spcBef>
                  <a:spcPct val="0"/>
                </a:spcBef>
                <a:spcAft>
                  <a:spcPct val="15000"/>
                </a:spcAft>
              </a:pPr>
              <a:r>
                <a:rPr lang="fr-FR" dirty="0"/>
                <a:t>L’imagerie par résonance magnétique (IRM) est probablement l’instrument le plus sensible pour évaluer la structure articulaire, mais est onéreuse, chronophage et difficile à utiliser auprès de jeunes enfants</a:t>
              </a:r>
              <a:r>
                <a:rPr lang="fr-FR" b="0" i="0" u="none" kern="1200" baseline="0" dirty="0">
                  <a:solidFill>
                    <a:schemeClr val="tx1"/>
                  </a:solidFill>
                </a:rPr>
                <a:t>.</a:t>
              </a:r>
              <a:endParaRPr lang="fr-FR" b="0" i="0" u="none" kern="1200" dirty="0">
                <a:solidFill>
                  <a:schemeClr val="tx1"/>
                </a:solidFill>
              </a:endParaRPr>
            </a:p>
          </p:txBody>
        </p:sp>
      </p:grpSp>
    </p:spTree>
    <p:extLst>
      <p:ext uri="{BB962C8B-B14F-4D97-AF65-F5344CB8AC3E}">
        <p14:creationId xmlns:p14="http://schemas.microsoft.com/office/powerpoint/2010/main" val="4150924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750C7317-280F-41E5-810D-58BDDF9751F5}"/>
              </a:ext>
            </a:extLst>
          </p:cNvPr>
          <p:cNvSpPr>
            <a:spLocks noGrp="1"/>
          </p:cNvSpPr>
          <p:nvPr>
            <p:ph type="title"/>
          </p:nvPr>
        </p:nvSpPr>
        <p:spPr>
          <a:xfrm>
            <a:off x="838199" y="225425"/>
            <a:ext cx="10515599" cy="1090079"/>
          </a:xfrm>
        </p:spPr>
        <p:txBody>
          <a:bodyPr/>
          <a:lstStyle/>
          <a:p>
            <a:r>
              <a:rPr lang="fr-FR" dirty="0"/>
              <a:t>Instruments d’évaluation des résultats</a:t>
            </a:r>
            <a:br>
              <a:rPr lang="en-CA" dirty="0"/>
            </a:br>
            <a:r>
              <a:rPr lang="en-CA" dirty="0"/>
              <a:t>Body structure and function</a:t>
            </a:r>
          </a:p>
        </p:txBody>
      </p:sp>
      <p:sp>
        <p:nvSpPr>
          <p:cNvPr id="4" name="Text Placeholder 3">
            <a:extLst>
              <a:ext uri="{FF2B5EF4-FFF2-40B4-BE49-F238E27FC236}">
                <a16:creationId xmlns:a16="http://schemas.microsoft.com/office/drawing/2014/main" id="{BE968BF8-298A-4910-A635-FC24AC0E06E1}"/>
              </a:ext>
            </a:extLst>
          </p:cNvPr>
          <p:cNvSpPr>
            <a:spLocks noGrp="1"/>
          </p:cNvSpPr>
          <p:nvPr>
            <p:ph type="body" sz="quarter" idx="13"/>
          </p:nvPr>
        </p:nvSpPr>
        <p:spPr/>
        <p:txBody>
          <a:bodyPr/>
          <a:lstStyle/>
          <a:p>
            <a:endParaRPr lang="fr-FR" dirty="0"/>
          </a:p>
        </p:txBody>
      </p:sp>
      <p:pic>
        <p:nvPicPr>
          <p:cNvPr id="27" name="Picture 26">
            <a:extLst>
              <a:ext uri="{FF2B5EF4-FFF2-40B4-BE49-F238E27FC236}">
                <a16:creationId xmlns:a16="http://schemas.microsoft.com/office/drawing/2014/main" id="{96207F8A-44BE-474B-AB04-8D76AF29FFF0}"/>
              </a:ext>
            </a:extLst>
          </p:cNvPr>
          <p:cNvPicPr>
            <a:picLocks noChangeAspect="1"/>
          </p:cNvPicPr>
          <p:nvPr/>
        </p:nvPicPr>
        <p:blipFill>
          <a:blip r:embed="rId2"/>
          <a:srcRect/>
          <a:stretch/>
        </p:blipFill>
        <p:spPr>
          <a:xfrm>
            <a:off x="6736285" y="2118205"/>
            <a:ext cx="4026966" cy="4077053"/>
          </a:xfrm>
          <a:prstGeom prst="rect">
            <a:avLst/>
          </a:prstGeom>
        </p:spPr>
      </p:pic>
      <p:grpSp>
        <p:nvGrpSpPr>
          <p:cNvPr id="29" name="Group 28">
            <a:extLst>
              <a:ext uri="{FF2B5EF4-FFF2-40B4-BE49-F238E27FC236}">
                <a16:creationId xmlns:a16="http://schemas.microsoft.com/office/drawing/2014/main" id="{3E57474E-7455-4CE8-A60C-97130F8F1CD0}"/>
              </a:ext>
            </a:extLst>
          </p:cNvPr>
          <p:cNvGrpSpPr/>
          <p:nvPr/>
        </p:nvGrpSpPr>
        <p:grpSpPr>
          <a:xfrm>
            <a:off x="1338943" y="1403407"/>
            <a:ext cx="5114311" cy="532848"/>
            <a:chOff x="3953" y="41959"/>
            <a:chExt cx="2377306" cy="532848"/>
          </a:xfrm>
        </p:grpSpPr>
        <p:sp>
          <p:nvSpPr>
            <p:cNvPr id="30" name="Rectangle 29">
              <a:extLst>
                <a:ext uri="{FF2B5EF4-FFF2-40B4-BE49-F238E27FC236}">
                  <a16:creationId xmlns:a16="http://schemas.microsoft.com/office/drawing/2014/main" id="{8ABEF9B0-C3DC-423C-9859-469DFE14C388}"/>
                </a:ext>
              </a:extLst>
            </p:cNvPr>
            <p:cNvSpPr/>
            <p:nvPr/>
          </p:nvSpPr>
          <p:spPr>
            <a:xfrm>
              <a:off x="3953" y="41959"/>
              <a:ext cx="2377306" cy="53284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TextBox 30">
              <a:extLst>
                <a:ext uri="{FF2B5EF4-FFF2-40B4-BE49-F238E27FC236}">
                  <a16:creationId xmlns:a16="http://schemas.microsoft.com/office/drawing/2014/main" id="{35B0FA7E-2933-4EB6-89DD-DF86F2CF7AA4}"/>
                </a:ext>
              </a:extLst>
            </p:cNvPr>
            <p:cNvSpPr txBox="1"/>
            <p:nvPr/>
          </p:nvSpPr>
          <p:spPr>
            <a:xfrm>
              <a:off x="3953" y="41959"/>
              <a:ext cx="2377306" cy="5328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fr-FR" sz="2000" b="1" i="0" kern="1200" baseline="0" dirty="0"/>
                <a:t>Échographie</a:t>
              </a:r>
              <a:endParaRPr lang="fr-FR" sz="2000" b="1" kern="1200" dirty="0"/>
            </a:p>
          </p:txBody>
        </p:sp>
      </p:grpSp>
      <p:grpSp>
        <p:nvGrpSpPr>
          <p:cNvPr id="32" name="Group 31">
            <a:extLst>
              <a:ext uri="{FF2B5EF4-FFF2-40B4-BE49-F238E27FC236}">
                <a16:creationId xmlns:a16="http://schemas.microsoft.com/office/drawing/2014/main" id="{D02AD6A6-DB1A-4DAF-BB00-E15B683A2159}"/>
              </a:ext>
            </a:extLst>
          </p:cNvPr>
          <p:cNvGrpSpPr/>
          <p:nvPr/>
        </p:nvGrpSpPr>
        <p:grpSpPr>
          <a:xfrm>
            <a:off x="6666433" y="1424263"/>
            <a:ext cx="4026965" cy="693941"/>
            <a:chOff x="3953" y="41959"/>
            <a:chExt cx="2377306" cy="532848"/>
          </a:xfrm>
        </p:grpSpPr>
        <p:sp>
          <p:nvSpPr>
            <p:cNvPr id="33" name="Rectangle 32">
              <a:extLst>
                <a:ext uri="{FF2B5EF4-FFF2-40B4-BE49-F238E27FC236}">
                  <a16:creationId xmlns:a16="http://schemas.microsoft.com/office/drawing/2014/main" id="{3BE59A53-B113-45F8-AA52-B3C555CAA1BB}"/>
                </a:ext>
              </a:extLst>
            </p:cNvPr>
            <p:cNvSpPr/>
            <p:nvPr/>
          </p:nvSpPr>
          <p:spPr>
            <a:xfrm>
              <a:off x="3953" y="41959"/>
              <a:ext cx="2377306" cy="53284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TextBox 33">
              <a:extLst>
                <a:ext uri="{FF2B5EF4-FFF2-40B4-BE49-F238E27FC236}">
                  <a16:creationId xmlns:a16="http://schemas.microsoft.com/office/drawing/2014/main" id="{44E4DB9F-39AC-4E2C-915C-436DEC71C05A}"/>
                </a:ext>
              </a:extLst>
            </p:cNvPr>
            <p:cNvSpPr txBox="1"/>
            <p:nvPr/>
          </p:nvSpPr>
          <p:spPr>
            <a:xfrm>
              <a:off x="3953" y="41959"/>
              <a:ext cx="2377306" cy="5328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fr-FR" sz="2000" b="1" i="0" kern="1200" baseline="0" dirty="0"/>
                <a:t>Imagerie à résonance magnétique</a:t>
              </a:r>
              <a:endParaRPr lang="fr-FR" sz="2000" b="1" kern="1200" dirty="0"/>
            </a:p>
          </p:txBody>
        </p:sp>
      </p:grpSp>
      <p:sp>
        <p:nvSpPr>
          <p:cNvPr id="36" name="Rectangle 35">
            <a:extLst>
              <a:ext uri="{FF2B5EF4-FFF2-40B4-BE49-F238E27FC236}">
                <a16:creationId xmlns:a16="http://schemas.microsoft.com/office/drawing/2014/main" id="{07EC059F-5296-4470-B34E-74DFF6B20C65}"/>
              </a:ext>
            </a:extLst>
          </p:cNvPr>
          <p:cNvSpPr/>
          <p:nvPr/>
        </p:nvSpPr>
        <p:spPr>
          <a:xfrm>
            <a:off x="6666433" y="1424264"/>
            <a:ext cx="4026967" cy="49092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Rectangle 36">
            <a:extLst>
              <a:ext uri="{FF2B5EF4-FFF2-40B4-BE49-F238E27FC236}">
                <a16:creationId xmlns:a16="http://schemas.microsoft.com/office/drawing/2014/main" id="{B01E3E1E-F839-40F0-A55F-FB2431369A22}"/>
              </a:ext>
            </a:extLst>
          </p:cNvPr>
          <p:cNvSpPr/>
          <p:nvPr/>
        </p:nvSpPr>
        <p:spPr>
          <a:xfrm>
            <a:off x="1338943" y="1406924"/>
            <a:ext cx="5114311" cy="49438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 name="Picture 2" descr="Graphical user interface, text, application, email&#10;&#10;Description automatically generated">
            <a:extLst>
              <a:ext uri="{FF2B5EF4-FFF2-40B4-BE49-F238E27FC236}">
                <a16:creationId xmlns:a16="http://schemas.microsoft.com/office/drawing/2014/main" id="{9245F088-EA3B-492F-939B-596DC70AD69C}"/>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435177" y="2284986"/>
            <a:ext cx="5018076" cy="3429757"/>
          </a:xfrm>
          <a:prstGeom prst="rect">
            <a:avLst/>
          </a:prstGeom>
        </p:spPr>
      </p:pic>
    </p:spTree>
    <p:extLst>
      <p:ext uri="{BB962C8B-B14F-4D97-AF65-F5344CB8AC3E}">
        <p14:creationId xmlns:p14="http://schemas.microsoft.com/office/powerpoint/2010/main" val="3249773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upload.wikimedia.org/wikipedia/commons/9/93/Coude_fp.PNG">
            <a:extLst>
              <a:ext uri="{FF2B5EF4-FFF2-40B4-BE49-F238E27FC236}">
                <a16:creationId xmlns:a16="http://schemas.microsoft.com/office/drawing/2014/main" id="{13DC498F-9260-46A5-8DB7-0E11C3479C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132"/>
          <a:stretch/>
        </p:blipFill>
        <p:spPr bwMode="auto">
          <a:xfrm>
            <a:off x="7465614" y="1224159"/>
            <a:ext cx="3492526" cy="440968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1220064">
            <a:extLst>
              <a:ext uri="{FF2B5EF4-FFF2-40B4-BE49-F238E27FC236}">
                <a16:creationId xmlns:a16="http://schemas.microsoft.com/office/drawing/2014/main" id="{7542B953-4C7A-4E99-BDC3-E78C054F6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233860" y="1173689"/>
            <a:ext cx="6014823" cy="4510622"/>
          </a:xfrm>
          <a:prstGeom prst="roundRect">
            <a:avLst/>
          </a:prstGeom>
        </p:spPr>
      </p:pic>
    </p:spTree>
    <p:extLst>
      <p:ext uri="{BB962C8B-B14F-4D97-AF65-F5344CB8AC3E}">
        <p14:creationId xmlns:p14="http://schemas.microsoft.com/office/powerpoint/2010/main" val="3713539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F9E7F2-8A51-944D-9B89-44C4FD5FF276}"/>
              </a:ext>
            </a:extLst>
          </p:cNvPr>
          <p:cNvPicPr>
            <a:picLocks noChangeAspect="1"/>
          </p:cNvPicPr>
          <p:nvPr/>
        </p:nvPicPr>
        <p:blipFill>
          <a:blip r:embed="rId3"/>
          <a:srcRect/>
          <a:stretch/>
        </p:blipFill>
        <p:spPr>
          <a:xfrm>
            <a:off x="4074742" y="1096651"/>
            <a:ext cx="4042511" cy="5237938"/>
          </a:xfrm>
          <a:prstGeom prst="rect">
            <a:avLst/>
          </a:prstGeom>
        </p:spPr>
      </p:pic>
      <p:sp>
        <p:nvSpPr>
          <p:cNvPr id="2" name="Title 1">
            <a:extLst>
              <a:ext uri="{FF2B5EF4-FFF2-40B4-BE49-F238E27FC236}">
                <a16:creationId xmlns:a16="http://schemas.microsoft.com/office/drawing/2014/main" id="{0F3FA7CA-25A6-4E52-AD19-9B794E7D92C0}"/>
              </a:ext>
            </a:extLst>
          </p:cNvPr>
          <p:cNvSpPr>
            <a:spLocks noGrp="1"/>
          </p:cNvSpPr>
          <p:nvPr>
            <p:ph type="title"/>
          </p:nvPr>
        </p:nvSpPr>
        <p:spPr>
          <a:xfrm>
            <a:off x="838199" y="225425"/>
            <a:ext cx="10515599" cy="1090079"/>
          </a:xfrm>
        </p:spPr>
        <p:txBody>
          <a:bodyPr vert="horz" lIns="91440" tIns="45720" rIns="91440" bIns="45720" rtlCol="0" anchor="ctr">
            <a:noAutofit/>
          </a:bodyPr>
          <a:lstStyle/>
          <a:p>
            <a:r>
              <a:rPr lang="fr-FR" dirty="0"/>
              <a:t>Lignes directrices pour la prise en charge de l’hémophilie</a:t>
            </a:r>
            <a:endParaRPr lang="en-CA" dirty="0"/>
          </a:p>
        </p:txBody>
      </p:sp>
      <p:sp>
        <p:nvSpPr>
          <p:cNvPr id="6" name="Text Placeholder 5">
            <a:extLst>
              <a:ext uri="{FF2B5EF4-FFF2-40B4-BE49-F238E27FC236}">
                <a16:creationId xmlns:a16="http://schemas.microsoft.com/office/drawing/2014/main" id="{9AEF09F4-0E4B-421D-89A7-61BE5E96CF54}"/>
              </a:ext>
            </a:extLst>
          </p:cNvPr>
          <p:cNvSpPr>
            <a:spLocks noGrp="1"/>
          </p:cNvSpPr>
          <p:nvPr>
            <p:ph type="body" sz="quarter" idx="13"/>
          </p:nvPr>
        </p:nvSpPr>
        <p:spPr>
          <a:xfrm>
            <a:off x="838201" y="6356351"/>
            <a:ext cx="9925050" cy="365125"/>
          </a:xfrm>
        </p:spPr>
        <p:txBody>
          <a:bodyPr/>
          <a:lstStyle/>
          <a:p>
            <a:r>
              <a:rPr lang="fr-FR" b="1" i="1" dirty="0"/>
              <a:t>Toutes les recommandations sont basées sur le consensus</a:t>
            </a:r>
            <a:r>
              <a:rPr lang="en-CA" sz="900" b="1" i="1" u="none" strike="noStrike" baseline="0" noProof="0" dirty="0"/>
              <a:t>.</a:t>
            </a:r>
          </a:p>
          <a:p>
            <a:r>
              <a:rPr lang="en-CA" dirty="0"/>
              <a:t>Srivastava A et al. Haemophilia. 2020;26(Suppl 6):1–158. </a:t>
            </a:r>
          </a:p>
        </p:txBody>
      </p:sp>
    </p:spTree>
    <p:extLst>
      <p:ext uri="{BB962C8B-B14F-4D97-AF65-F5344CB8AC3E}">
        <p14:creationId xmlns:p14="http://schemas.microsoft.com/office/powerpoint/2010/main" val="4278045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EEAA-5666-4825-BB74-CD43AB77E523}"/>
              </a:ext>
            </a:extLst>
          </p:cNvPr>
          <p:cNvSpPr>
            <a:spLocks noGrp="1"/>
          </p:cNvSpPr>
          <p:nvPr>
            <p:ph type="title"/>
          </p:nvPr>
        </p:nvSpPr>
        <p:spPr>
          <a:xfrm>
            <a:off x="838199" y="225425"/>
            <a:ext cx="10515599" cy="1090079"/>
          </a:xfrm>
        </p:spPr>
        <p:txBody>
          <a:bodyPr/>
          <a:lstStyle/>
          <a:p>
            <a:r>
              <a:rPr lang="fr-FR" dirty="0"/>
              <a:t>Vidéo d’un coude en mouvement</a:t>
            </a:r>
          </a:p>
        </p:txBody>
      </p:sp>
    </p:spTree>
    <p:extLst>
      <p:ext uri="{BB962C8B-B14F-4D97-AF65-F5344CB8AC3E}">
        <p14:creationId xmlns:p14="http://schemas.microsoft.com/office/powerpoint/2010/main" val="2211507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B0C5F-CF50-4A15-8EDD-0424460DD67F}"/>
              </a:ext>
            </a:extLst>
          </p:cNvPr>
          <p:cNvSpPr>
            <a:spLocks noGrp="1"/>
          </p:cNvSpPr>
          <p:nvPr>
            <p:ph type="title"/>
          </p:nvPr>
        </p:nvSpPr>
        <p:spPr>
          <a:xfrm>
            <a:off x="838199" y="225425"/>
            <a:ext cx="10515599" cy="1090079"/>
          </a:xfrm>
        </p:spPr>
        <p:txBody>
          <a:bodyPr vert="horz" lIns="91440" tIns="45720" rIns="91440" bIns="45720" rtlCol="0" anchor="ctr">
            <a:normAutofit/>
          </a:bodyPr>
          <a:lstStyle/>
          <a:p>
            <a:r>
              <a:rPr lang="fr-FR" dirty="0"/>
              <a:t>Instruments d’évaluation des résultats</a:t>
            </a:r>
            <a:br>
              <a:rPr lang="fr-FR" dirty="0"/>
            </a:br>
            <a:r>
              <a:rPr lang="fr-FR" dirty="0"/>
              <a:t>Activité et participation</a:t>
            </a:r>
          </a:p>
        </p:txBody>
      </p:sp>
      <p:sp>
        <p:nvSpPr>
          <p:cNvPr id="9" name="Text Placeholder 3">
            <a:extLst>
              <a:ext uri="{FF2B5EF4-FFF2-40B4-BE49-F238E27FC236}">
                <a16:creationId xmlns:a16="http://schemas.microsoft.com/office/drawing/2014/main" id="{84232E70-4E6B-472B-8358-B20A5AE155C5}"/>
              </a:ext>
            </a:extLst>
          </p:cNvPr>
          <p:cNvSpPr>
            <a:spLocks noGrp="1"/>
          </p:cNvSpPr>
          <p:nvPr>
            <p:ph type="body" sz="quarter" idx="13"/>
          </p:nvPr>
        </p:nvSpPr>
        <p:spPr/>
        <p:txBody>
          <a:bodyPr/>
          <a:lstStyle/>
          <a:p>
            <a:r>
              <a:rPr lang="en-CA" dirty="0"/>
              <a:t>COPM : Canadian Occupational Performance Measure ; FISH : Functional Independence Score in Hemophilia ; HAEMO-QoL-A : hemophilia specific quality-of-life questionnaire for adults ; HAL : Haemophilia Activities List ; HJHS : Hemophilia Joint Health Score ; </a:t>
            </a:r>
            <a:r>
              <a:rPr lang="en-CA" dirty="0" err="1"/>
              <a:t>PedHAL</a:t>
            </a:r>
            <a:r>
              <a:rPr lang="en-CA" dirty="0"/>
              <a:t> : Haemophilia Activities List for children ; PROBE : Patient-Reported Outcomes, Burdens and Experiences ; SF-36 : 36-Item Short Form Survey Instrument.</a:t>
            </a:r>
          </a:p>
        </p:txBody>
      </p:sp>
      <p:grpSp>
        <p:nvGrpSpPr>
          <p:cNvPr id="78" name="Group 77">
            <a:extLst>
              <a:ext uri="{FF2B5EF4-FFF2-40B4-BE49-F238E27FC236}">
                <a16:creationId xmlns:a16="http://schemas.microsoft.com/office/drawing/2014/main" id="{6959E4EE-21ED-4352-BCE2-1466B52201E0}"/>
              </a:ext>
            </a:extLst>
          </p:cNvPr>
          <p:cNvGrpSpPr/>
          <p:nvPr/>
        </p:nvGrpSpPr>
        <p:grpSpPr>
          <a:xfrm>
            <a:off x="425398" y="1435100"/>
            <a:ext cx="7416968" cy="4391837"/>
            <a:chOff x="425398" y="1435100"/>
            <a:chExt cx="7416968" cy="4391837"/>
          </a:xfrm>
        </p:grpSpPr>
        <p:cxnSp>
          <p:nvCxnSpPr>
            <p:cNvPr id="49" name="Straight Connector 48">
              <a:extLst>
                <a:ext uri="{FF2B5EF4-FFF2-40B4-BE49-F238E27FC236}">
                  <a16:creationId xmlns:a16="http://schemas.microsoft.com/office/drawing/2014/main" id="{1346D213-E059-4AB6-B16A-B2E3EAE04964}"/>
                </a:ext>
              </a:extLst>
            </p:cNvPr>
            <p:cNvCxnSpPr>
              <a:cxnSpLocks/>
            </p:cNvCxnSpPr>
            <p:nvPr/>
          </p:nvCxnSpPr>
          <p:spPr>
            <a:xfrm>
              <a:off x="6783572" y="3725025"/>
              <a:ext cx="4040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62728F-AC53-495B-8674-0EC276F8315E}"/>
                </a:ext>
              </a:extLst>
            </p:cNvPr>
            <p:cNvSpPr/>
            <p:nvPr/>
          </p:nvSpPr>
          <p:spPr>
            <a:xfrm>
              <a:off x="3168503" y="1435100"/>
              <a:ext cx="1935126" cy="510658"/>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Hémophilie</a:t>
              </a:r>
            </a:p>
          </p:txBody>
        </p:sp>
        <p:sp>
          <p:nvSpPr>
            <p:cNvPr id="11" name="Rectangle 10">
              <a:extLst>
                <a:ext uri="{FF2B5EF4-FFF2-40B4-BE49-F238E27FC236}">
                  <a16:creationId xmlns:a16="http://schemas.microsoft.com/office/drawing/2014/main" id="{4CFEBF4E-A6E9-40BA-9AF8-53C3ACA6C12C}"/>
                </a:ext>
              </a:extLst>
            </p:cNvPr>
            <p:cNvSpPr/>
            <p:nvPr/>
          </p:nvSpPr>
          <p:spPr>
            <a:xfrm>
              <a:off x="3561909" y="3465918"/>
              <a:ext cx="1148314" cy="510658"/>
            </a:xfrm>
            <a:prstGeom prst="rect">
              <a:avLst/>
            </a:prstGeom>
            <a:solidFill>
              <a:schemeClr val="accent5">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ysClr val="windowText" lastClr="000000"/>
                  </a:solidFill>
                </a:rPr>
                <a:t>Activité</a:t>
              </a:r>
            </a:p>
          </p:txBody>
        </p:sp>
        <p:sp>
          <p:nvSpPr>
            <p:cNvPr id="15" name="Rectangle 14">
              <a:extLst>
                <a:ext uri="{FF2B5EF4-FFF2-40B4-BE49-F238E27FC236}">
                  <a16:creationId xmlns:a16="http://schemas.microsoft.com/office/drawing/2014/main" id="{FC0D48E0-F74D-4843-81DC-A6A3708E41D8}"/>
                </a:ext>
              </a:extLst>
            </p:cNvPr>
            <p:cNvSpPr/>
            <p:nvPr/>
          </p:nvSpPr>
          <p:spPr>
            <a:xfrm>
              <a:off x="4763388" y="5316279"/>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ysClr val="windowText" lastClr="000000"/>
                  </a:solidFill>
                </a:rPr>
                <a:t>Facteurs personnels</a:t>
              </a:r>
            </a:p>
          </p:txBody>
        </p:sp>
        <p:sp>
          <p:nvSpPr>
            <p:cNvPr id="16" name="Rectangle 15">
              <a:extLst>
                <a:ext uri="{FF2B5EF4-FFF2-40B4-BE49-F238E27FC236}">
                  <a16:creationId xmlns:a16="http://schemas.microsoft.com/office/drawing/2014/main" id="{625947BA-6F82-45E2-9B02-793A78912EB8}"/>
                </a:ext>
              </a:extLst>
            </p:cNvPr>
            <p:cNvSpPr/>
            <p:nvPr/>
          </p:nvSpPr>
          <p:spPr>
            <a:xfrm>
              <a:off x="2311180" y="5316279"/>
              <a:ext cx="1284751"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dirty="0">
                  <a:solidFill>
                    <a:sysClr val="windowText" lastClr="000000"/>
                  </a:solidFill>
                </a:rPr>
                <a:t>Facteurs environnementaux</a:t>
              </a:r>
            </a:p>
          </p:txBody>
        </p:sp>
        <p:sp>
          <p:nvSpPr>
            <p:cNvPr id="18" name="Rectangle 17">
              <a:extLst>
                <a:ext uri="{FF2B5EF4-FFF2-40B4-BE49-F238E27FC236}">
                  <a16:creationId xmlns:a16="http://schemas.microsoft.com/office/drawing/2014/main" id="{A429E4A5-D2E0-4238-BB80-665DCA372792}"/>
                </a:ext>
              </a:extLst>
            </p:cNvPr>
            <p:cNvSpPr/>
            <p:nvPr/>
          </p:nvSpPr>
          <p:spPr>
            <a:xfrm>
              <a:off x="4794192" y="2743200"/>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HAL / </a:t>
              </a:r>
              <a:r>
                <a:rPr lang="en-CA" sz="1100" b="1" dirty="0" err="1">
                  <a:solidFill>
                    <a:sysClr val="windowText" lastClr="000000"/>
                  </a:solidFill>
                </a:rPr>
                <a:t>PedHAL</a:t>
              </a:r>
              <a:endParaRPr lang="en-CA" sz="1100" b="1" dirty="0">
                <a:solidFill>
                  <a:sysClr val="windowText" lastClr="000000"/>
                </a:solidFill>
              </a:endParaRPr>
            </a:p>
          </p:txBody>
        </p:sp>
        <p:sp>
          <p:nvSpPr>
            <p:cNvPr id="19" name="Rectangle 18">
              <a:extLst>
                <a:ext uri="{FF2B5EF4-FFF2-40B4-BE49-F238E27FC236}">
                  <a16:creationId xmlns:a16="http://schemas.microsoft.com/office/drawing/2014/main" id="{B846760D-9A18-4897-9875-3C7248F3E32E}"/>
                </a:ext>
              </a:extLst>
            </p:cNvPr>
            <p:cNvSpPr/>
            <p:nvPr/>
          </p:nvSpPr>
          <p:spPr>
            <a:xfrm>
              <a:off x="2716863" y="2743200"/>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FISH</a:t>
              </a:r>
            </a:p>
          </p:txBody>
        </p:sp>
        <p:grpSp>
          <p:nvGrpSpPr>
            <p:cNvPr id="25" name="Group 24">
              <a:extLst>
                <a:ext uri="{FF2B5EF4-FFF2-40B4-BE49-F238E27FC236}">
                  <a16:creationId xmlns:a16="http://schemas.microsoft.com/office/drawing/2014/main" id="{932AD165-090E-466A-B884-D27003F56551}"/>
                </a:ext>
              </a:extLst>
            </p:cNvPr>
            <p:cNvGrpSpPr/>
            <p:nvPr/>
          </p:nvGrpSpPr>
          <p:grpSpPr>
            <a:xfrm>
              <a:off x="425398" y="2610471"/>
              <a:ext cx="765542" cy="2221552"/>
              <a:chOff x="7857463" y="2913321"/>
              <a:chExt cx="765542" cy="2221552"/>
            </a:xfrm>
          </p:grpSpPr>
          <p:sp>
            <p:nvSpPr>
              <p:cNvPr id="26" name="Rectangle 25">
                <a:extLst>
                  <a:ext uri="{FF2B5EF4-FFF2-40B4-BE49-F238E27FC236}">
                    <a16:creationId xmlns:a16="http://schemas.microsoft.com/office/drawing/2014/main" id="{C7C8E801-B683-44B0-9650-E18774705613}"/>
                  </a:ext>
                </a:extLst>
              </p:cNvPr>
              <p:cNvSpPr/>
              <p:nvPr/>
            </p:nvSpPr>
            <p:spPr>
              <a:xfrm>
                <a:off x="7857463" y="2913321"/>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HJHS</a:t>
                </a:r>
              </a:p>
            </p:txBody>
          </p:sp>
          <p:sp>
            <p:nvSpPr>
              <p:cNvPr id="28" name="Rectangle 27">
                <a:extLst>
                  <a:ext uri="{FF2B5EF4-FFF2-40B4-BE49-F238E27FC236}">
                    <a16:creationId xmlns:a16="http://schemas.microsoft.com/office/drawing/2014/main" id="{11D2406E-6048-406D-81D7-96E2C684C629}"/>
                  </a:ext>
                </a:extLst>
              </p:cNvPr>
              <p:cNvSpPr/>
              <p:nvPr/>
            </p:nvSpPr>
            <p:spPr>
              <a:xfrm>
                <a:off x="7857463" y="4054233"/>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ysClr val="windowText" lastClr="000000"/>
                    </a:solidFill>
                  </a:rPr>
                  <a:t>Échographie</a:t>
                </a:r>
              </a:p>
            </p:txBody>
          </p:sp>
          <p:sp>
            <p:nvSpPr>
              <p:cNvPr id="29" name="Rectangle 28">
                <a:extLst>
                  <a:ext uri="{FF2B5EF4-FFF2-40B4-BE49-F238E27FC236}">
                    <a16:creationId xmlns:a16="http://schemas.microsoft.com/office/drawing/2014/main" id="{2C449DA6-6097-436A-B402-D34134441588}"/>
                  </a:ext>
                </a:extLst>
              </p:cNvPr>
              <p:cNvSpPr/>
              <p:nvPr/>
            </p:nvSpPr>
            <p:spPr>
              <a:xfrm>
                <a:off x="7857463" y="3483777"/>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ysClr val="windowText" lastClr="000000"/>
                    </a:solidFill>
                  </a:rPr>
                  <a:t>Radiographie</a:t>
                </a:r>
              </a:p>
            </p:txBody>
          </p:sp>
          <p:sp>
            <p:nvSpPr>
              <p:cNvPr id="30" name="Rectangle 29">
                <a:extLst>
                  <a:ext uri="{FF2B5EF4-FFF2-40B4-BE49-F238E27FC236}">
                    <a16:creationId xmlns:a16="http://schemas.microsoft.com/office/drawing/2014/main" id="{48132B19-9485-415A-AA65-2A2AC8580C28}"/>
                  </a:ext>
                </a:extLst>
              </p:cNvPr>
              <p:cNvSpPr/>
              <p:nvPr/>
            </p:nvSpPr>
            <p:spPr>
              <a:xfrm>
                <a:off x="7857463" y="4624215"/>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ysClr val="windowText" lastClr="000000"/>
                    </a:solidFill>
                  </a:rPr>
                  <a:t>IRM</a:t>
                </a:r>
              </a:p>
            </p:txBody>
          </p:sp>
        </p:grpSp>
        <p:cxnSp>
          <p:nvCxnSpPr>
            <p:cNvPr id="6" name="Straight Arrow Connector 5">
              <a:extLst>
                <a:ext uri="{FF2B5EF4-FFF2-40B4-BE49-F238E27FC236}">
                  <a16:creationId xmlns:a16="http://schemas.microsoft.com/office/drawing/2014/main" id="{4E2BFFA3-3DBA-4A3F-A275-C71F601B2585}"/>
                </a:ext>
              </a:extLst>
            </p:cNvPr>
            <p:cNvCxnSpPr>
              <a:cxnSpLocks/>
            </p:cNvCxnSpPr>
            <p:nvPr/>
          </p:nvCxnSpPr>
          <p:spPr>
            <a:xfrm>
              <a:off x="4136066" y="1958952"/>
              <a:ext cx="0" cy="1496629"/>
            </a:xfrm>
            <a:prstGeom prst="straightConnector1">
              <a:avLst/>
            </a:prstGeom>
            <a:ln w="1905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F1FCD2B-13C1-473B-B5C3-1083EE5350EC}"/>
                </a:ext>
              </a:extLst>
            </p:cNvPr>
            <p:cNvCxnSpPr>
              <a:cxnSpLocks/>
            </p:cNvCxnSpPr>
            <p:nvPr/>
          </p:nvCxnSpPr>
          <p:spPr>
            <a:xfrm>
              <a:off x="4710223" y="3701753"/>
              <a:ext cx="922472" cy="0"/>
            </a:xfrm>
            <a:prstGeom prst="straightConnector1">
              <a:avLst/>
            </a:prstGeom>
            <a:ln w="1905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8382372-B510-4B3B-B97B-52E53AE10F98}"/>
                </a:ext>
              </a:extLst>
            </p:cNvPr>
            <p:cNvCxnSpPr>
              <a:cxnSpLocks/>
            </p:cNvCxnSpPr>
            <p:nvPr/>
          </p:nvCxnSpPr>
          <p:spPr>
            <a:xfrm>
              <a:off x="2639437" y="3701753"/>
              <a:ext cx="922472" cy="0"/>
            </a:xfrm>
            <a:prstGeom prst="straightConnector1">
              <a:avLst/>
            </a:prstGeom>
            <a:ln w="1905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4FFB3743-D422-4B49-8E43-2126CDD9317E}"/>
                </a:ext>
              </a:extLst>
            </p:cNvPr>
            <p:cNvSpPr/>
            <p:nvPr/>
          </p:nvSpPr>
          <p:spPr>
            <a:xfrm>
              <a:off x="4136066" y="2554604"/>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Freeform: Shape 35">
              <a:extLst>
                <a:ext uri="{FF2B5EF4-FFF2-40B4-BE49-F238E27FC236}">
                  <a16:creationId xmlns:a16="http://schemas.microsoft.com/office/drawing/2014/main" id="{B1931A9D-2AFB-44B4-A54B-F57B06E7739B}"/>
                </a:ext>
              </a:extLst>
            </p:cNvPr>
            <p:cNvSpPr/>
            <p:nvPr/>
          </p:nvSpPr>
          <p:spPr>
            <a:xfrm flipH="1">
              <a:off x="2058737" y="2554604"/>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9" name="Group 38">
              <a:extLst>
                <a:ext uri="{FF2B5EF4-FFF2-40B4-BE49-F238E27FC236}">
                  <a16:creationId xmlns:a16="http://schemas.microsoft.com/office/drawing/2014/main" id="{50ABDDDD-A504-49E1-823B-DD3F9DEFC2FF}"/>
                </a:ext>
              </a:extLst>
            </p:cNvPr>
            <p:cNvGrpSpPr/>
            <p:nvPr/>
          </p:nvGrpSpPr>
          <p:grpSpPr>
            <a:xfrm>
              <a:off x="2934978" y="4887890"/>
              <a:ext cx="2406640" cy="428389"/>
              <a:chOff x="2058737" y="4277078"/>
              <a:chExt cx="4159122" cy="911551"/>
            </a:xfrm>
          </p:grpSpPr>
          <p:sp>
            <p:nvSpPr>
              <p:cNvPr id="37" name="Freeform: Shape 36">
                <a:extLst>
                  <a:ext uri="{FF2B5EF4-FFF2-40B4-BE49-F238E27FC236}">
                    <a16:creationId xmlns:a16="http://schemas.microsoft.com/office/drawing/2014/main" id="{29112B3F-4E0C-4BCE-843B-C1BF04FE6509}"/>
                  </a:ext>
                </a:extLst>
              </p:cNvPr>
              <p:cNvSpPr/>
              <p:nvPr/>
            </p:nvSpPr>
            <p:spPr>
              <a:xfrm>
                <a:off x="4136066"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Freeform: Shape 37">
                <a:extLst>
                  <a:ext uri="{FF2B5EF4-FFF2-40B4-BE49-F238E27FC236}">
                    <a16:creationId xmlns:a16="http://schemas.microsoft.com/office/drawing/2014/main" id="{B4C6A935-5C1E-4E46-873E-5B3094A23ED8}"/>
                  </a:ext>
                </a:extLst>
              </p:cNvPr>
              <p:cNvSpPr/>
              <p:nvPr/>
            </p:nvSpPr>
            <p:spPr>
              <a:xfrm flipH="1">
                <a:off x="2058737"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40" name="Group 39">
              <a:extLst>
                <a:ext uri="{FF2B5EF4-FFF2-40B4-BE49-F238E27FC236}">
                  <a16:creationId xmlns:a16="http://schemas.microsoft.com/office/drawing/2014/main" id="{36B2149A-46E8-4624-B270-37ABAD697169}"/>
                </a:ext>
              </a:extLst>
            </p:cNvPr>
            <p:cNvGrpSpPr/>
            <p:nvPr/>
          </p:nvGrpSpPr>
          <p:grpSpPr>
            <a:xfrm rot="10800000">
              <a:off x="2058736" y="3976576"/>
              <a:ext cx="4159122" cy="548322"/>
              <a:chOff x="2058737" y="4277078"/>
              <a:chExt cx="4159122" cy="911551"/>
            </a:xfrm>
          </p:grpSpPr>
          <p:sp>
            <p:nvSpPr>
              <p:cNvPr id="41" name="Freeform: Shape 40">
                <a:extLst>
                  <a:ext uri="{FF2B5EF4-FFF2-40B4-BE49-F238E27FC236}">
                    <a16:creationId xmlns:a16="http://schemas.microsoft.com/office/drawing/2014/main" id="{755E81F0-7757-4CBD-BE15-62C31AE416A1}"/>
                  </a:ext>
                </a:extLst>
              </p:cNvPr>
              <p:cNvSpPr/>
              <p:nvPr/>
            </p:nvSpPr>
            <p:spPr>
              <a:xfrm>
                <a:off x="4136066"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Freeform: Shape 41">
                <a:extLst>
                  <a:ext uri="{FF2B5EF4-FFF2-40B4-BE49-F238E27FC236}">
                    <a16:creationId xmlns:a16="http://schemas.microsoft.com/office/drawing/2014/main" id="{91F189AB-76E1-4D5B-A37B-B2AF172AEE9E}"/>
                  </a:ext>
                </a:extLst>
              </p:cNvPr>
              <p:cNvSpPr/>
              <p:nvPr/>
            </p:nvSpPr>
            <p:spPr>
              <a:xfrm flipH="1">
                <a:off x="2058737"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cxnSp>
          <p:nvCxnSpPr>
            <p:cNvPr id="43" name="Straight Arrow Connector 42">
              <a:extLst>
                <a:ext uri="{FF2B5EF4-FFF2-40B4-BE49-F238E27FC236}">
                  <a16:creationId xmlns:a16="http://schemas.microsoft.com/office/drawing/2014/main" id="{5A4318F6-12C9-4DC2-B6CA-022AE3207C44}"/>
                </a:ext>
              </a:extLst>
            </p:cNvPr>
            <p:cNvCxnSpPr>
              <a:cxnSpLocks/>
            </p:cNvCxnSpPr>
            <p:nvPr/>
          </p:nvCxnSpPr>
          <p:spPr>
            <a:xfrm>
              <a:off x="4136066" y="3976813"/>
              <a:ext cx="0" cy="914164"/>
            </a:xfrm>
            <a:prstGeom prst="straightConnector1">
              <a:avLst/>
            </a:prstGeom>
            <a:ln w="19050">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8EF20F5-A1B3-4736-ABA8-CE655AB8BDC8}"/>
                </a:ext>
              </a:extLst>
            </p:cNvPr>
            <p:cNvCxnSpPr/>
            <p:nvPr/>
          </p:nvCxnSpPr>
          <p:spPr>
            <a:xfrm flipH="1">
              <a:off x="4720856" y="3242930"/>
              <a:ext cx="404037" cy="34024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F9753EA-51D9-44F3-94ED-5DFADAAA480F}"/>
                </a:ext>
              </a:extLst>
            </p:cNvPr>
            <p:cNvCxnSpPr>
              <a:cxnSpLocks/>
            </p:cNvCxnSpPr>
            <p:nvPr/>
          </p:nvCxnSpPr>
          <p:spPr>
            <a:xfrm>
              <a:off x="3147236" y="3242930"/>
              <a:ext cx="404037" cy="34024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26B0BB8-C0AF-4FBC-B12F-98F975DF84AF}"/>
                </a:ext>
              </a:extLst>
            </p:cNvPr>
            <p:cNvCxnSpPr>
              <a:cxnSpLocks/>
              <a:stCxn id="12" idx="3"/>
              <a:endCxn id="20" idx="1"/>
            </p:cNvCxnSpPr>
            <p:nvPr/>
          </p:nvCxnSpPr>
          <p:spPr>
            <a:xfrm flipV="1">
              <a:off x="6783572" y="3151028"/>
              <a:ext cx="293252" cy="57021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3B3E0B3-4D6C-4EB8-BEB2-924D20340C08}"/>
                </a:ext>
              </a:extLst>
            </p:cNvPr>
            <p:cNvCxnSpPr>
              <a:cxnSpLocks/>
              <a:stCxn id="12" idx="3"/>
              <a:endCxn id="21" idx="1"/>
            </p:cNvCxnSpPr>
            <p:nvPr/>
          </p:nvCxnSpPr>
          <p:spPr>
            <a:xfrm flipV="1">
              <a:off x="6783572" y="2580572"/>
              <a:ext cx="293252" cy="114067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07402E1-BD53-41DC-8880-C1F3D7FD7D68}"/>
                </a:ext>
              </a:extLst>
            </p:cNvPr>
            <p:cNvCxnSpPr>
              <a:cxnSpLocks/>
            </p:cNvCxnSpPr>
            <p:nvPr/>
          </p:nvCxnSpPr>
          <p:spPr>
            <a:xfrm>
              <a:off x="6783572" y="3721128"/>
              <a:ext cx="293252" cy="114067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1FF3C32-EFE0-4369-B622-F72B9DDBAE3D}"/>
                </a:ext>
              </a:extLst>
            </p:cNvPr>
            <p:cNvCxnSpPr>
              <a:cxnSpLocks/>
              <a:stCxn id="12" idx="3"/>
              <a:endCxn id="22" idx="1"/>
            </p:cNvCxnSpPr>
            <p:nvPr/>
          </p:nvCxnSpPr>
          <p:spPr>
            <a:xfrm>
              <a:off x="6783572" y="3721247"/>
              <a:ext cx="293252" cy="57069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FB1E6AA-46D3-4CFD-8AC9-D160CD1C4351}"/>
                </a:ext>
              </a:extLst>
            </p:cNvPr>
            <p:cNvCxnSpPr>
              <a:cxnSpLocks/>
              <a:stCxn id="29" idx="3"/>
            </p:cNvCxnSpPr>
            <p:nvPr/>
          </p:nvCxnSpPr>
          <p:spPr>
            <a:xfrm>
              <a:off x="1190940" y="3436256"/>
              <a:ext cx="297620" cy="28876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7F175-C6D3-46EA-9090-22E964783144}"/>
                </a:ext>
              </a:extLst>
            </p:cNvPr>
            <p:cNvCxnSpPr>
              <a:cxnSpLocks/>
              <a:stCxn id="26" idx="3"/>
              <a:endCxn id="13" idx="1"/>
            </p:cNvCxnSpPr>
            <p:nvPr/>
          </p:nvCxnSpPr>
          <p:spPr>
            <a:xfrm>
              <a:off x="1190940" y="2865800"/>
              <a:ext cx="297620" cy="85544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6F78451-E93B-45D4-81F8-67AA98C3BC9F}"/>
                </a:ext>
              </a:extLst>
            </p:cNvPr>
            <p:cNvCxnSpPr>
              <a:cxnSpLocks/>
              <a:stCxn id="28" idx="3"/>
              <a:endCxn id="13" idx="1"/>
            </p:cNvCxnSpPr>
            <p:nvPr/>
          </p:nvCxnSpPr>
          <p:spPr>
            <a:xfrm flipV="1">
              <a:off x="1190940" y="3721247"/>
              <a:ext cx="297620" cy="28546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A3AD70A-69CC-4D20-A853-7A731E886DCC}"/>
                </a:ext>
              </a:extLst>
            </p:cNvPr>
            <p:cNvCxnSpPr>
              <a:cxnSpLocks/>
              <a:stCxn id="30" idx="3"/>
              <a:endCxn id="13" idx="1"/>
            </p:cNvCxnSpPr>
            <p:nvPr/>
          </p:nvCxnSpPr>
          <p:spPr>
            <a:xfrm flipV="1">
              <a:off x="1190940" y="3721247"/>
              <a:ext cx="297620" cy="85544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2E0BD6F-2D77-4585-BA40-3F3D9093E301}"/>
                </a:ext>
              </a:extLst>
            </p:cNvPr>
            <p:cNvSpPr/>
            <p:nvPr/>
          </p:nvSpPr>
          <p:spPr>
            <a:xfrm>
              <a:off x="1488560" y="3465918"/>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fr-FR" sz="1100" b="1" dirty="0">
                  <a:solidFill>
                    <a:sysClr val="windowText" lastClr="000000"/>
                  </a:solidFill>
                </a:rPr>
                <a:t>Structure et fonctions corporelles</a:t>
              </a:r>
            </a:p>
          </p:txBody>
        </p:sp>
        <p:sp>
          <p:nvSpPr>
            <p:cNvPr id="12" name="Rectangle 11">
              <a:extLst>
                <a:ext uri="{FF2B5EF4-FFF2-40B4-BE49-F238E27FC236}">
                  <a16:creationId xmlns:a16="http://schemas.microsoft.com/office/drawing/2014/main" id="{10792661-CC7B-4961-90FA-24F59F8EF850}"/>
                </a:ext>
              </a:extLst>
            </p:cNvPr>
            <p:cNvSpPr/>
            <p:nvPr/>
          </p:nvSpPr>
          <p:spPr>
            <a:xfrm>
              <a:off x="5635258" y="3465918"/>
              <a:ext cx="1148314" cy="510658"/>
            </a:xfrm>
            <a:prstGeom prst="rect">
              <a:avLst/>
            </a:prstGeom>
            <a:solidFill>
              <a:schemeClr val="accent5">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Participation</a:t>
              </a:r>
            </a:p>
          </p:txBody>
        </p:sp>
        <p:grpSp>
          <p:nvGrpSpPr>
            <p:cNvPr id="4" name="Group 3">
              <a:extLst>
                <a:ext uri="{FF2B5EF4-FFF2-40B4-BE49-F238E27FC236}">
                  <a16:creationId xmlns:a16="http://schemas.microsoft.com/office/drawing/2014/main" id="{9A64C80F-94E7-4F4F-BC96-B7559E3C16F7}"/>
                </a:ext>
              </a:extLst>
            </p:cNvPr>
            <p:cNvGrpSpPr/>
            <p:nvPr/>
          </p:nvGrpSpPr>
          <p:grpSpPr>
            <a:xfrm>
              <a:off x="7076824" y="2325243"/>
              <a:ext cx="765542" cy="2792008"/>
              <a:chOff x="7857463" y="2342865"/>
              <a:chExt cx="765542" cy="2792008"/>
            </a:xfrm>
          </p:grpSpPr>
          <p:sp>
            <p:nvSpPr>
              <p:cNvPr id="20" name="Rectangle 19">
                <a:extLst>
                  <a:ext uri="{FF2B5EF4-FFF2-40B4-BE49-F238E27FC236}">
                    <a16:creationId xmlns:a16="http://schemas.microsoft.com/office/drawing/2014/main" id="{7566A0D2-4BEB-4836-A6D2-EBF127392B2D}"/>
                  </a:ext>
                </a:extLst>
              </p:cNvPr>
              <p:cNvSpPr/>
              <p:nvPr/>
            </p:nvSpPr>
            <p:spPr>
              <a:xfrm>
                <a:off x="7857463" y="2913321"/>
                <a:ext cx="765542" cy="510658"/>
              </a:xfrm>
              <a:prstGeom prst="rect">
                <a:avLst/>
              </a:prstGeom>
              <a:solidFill>
                <a:schemeClr val="accent5">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COPM</a:t>
                </a:r>
              </a:p>
            </p:txBody>
          </p:sp>
          <p:sp>
            <p:nvSpPr>
              <p:cNvPr id="21" name="Rectangle 20">
                <a:extLst>
                  <a:ext uri="{FF2B5EF4-FFF2-40B4-BE49-F238E27FC236}">
                    <a16:creationId xmlns:a16="http://schemas.microsoft.com/office/drawing/2014/main" id="{0AC6C089-3227-478F-96C5-754E1DE0FBF1}"/>
                  </a:ext>
                </a:extLst>
              </p:cNvPr>
              <p:cNvSpPr/>
              <p:nvPr/>
            </p:nvSpPr>
            <p:spPr>
              <a:xfrm>
                <a:off x="7857463" y="2342865"/>
                <a:ext cx="765542" cy="510658"/>
              </a:xfrm>
              <a:prstGeom prst="rect">
                <a:avLst/>
              </a:prstGeom>
              <a:solidFill>
                <a:schemeClr val="accent5">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HAL / </a:t>
                </a:r>
                <a:r>
                  <a:rPr lang="en-CA" sz="1100" b="1" dirty="0" err="1">
                    <a:solidFill>
                      <a:sysClr val="windowText" lastClr="000000"/>
                    </a:solidFill>
                  </a:rPr>
                  <a:t>PedHAL</a:t>
                </a:r>
                <a:endParaRPr lang="en-CA" sz="1100" b="1" dirty="0">
                  <a:solidFill>
                    <a:sysClr val="windowText" lastClr="000000"/>
                  </a:solidFill>
                </a:endParaRPr>
              </a:p>
            </p:txBody>
          </p:sp>
          <p:sp>
            <p:nvSpPr>
              <p:cNvPr id="22" name="Rectangle 21">
                <a:extLst>
                  <a:ext uri="{FF2B5EF4-FFF2-40B4-BE49-F238E27FC236}">
                    <a16:creationId xmlns:a16="http://schemas.microsoft.com/office/drawing/2014/main" id="{9CBA975E-130E-4C7F-868E-2233D2B85700}"/>
                  </a:ext>
                </a:extLst>
              </p:cNvPr>
              <p:cNvSpPr/>
              <p:nvPr/>
            </p:nvSpPr>
            <p:spPr>
              <a:xfrm>
                <a:off x="7857463" y="4054233"/>
                <a:ext cx="765542" cy="510658"/>
              </a:xfrm>
              <a:prstGeom prst="rect">
                <a:avLst/>
              </a:prstGeom>
              <a:solidFill>
                <a:schemeClr val="accent5">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PROBE</a:t>
                </a:r>
              </a:p>
            </p:txBody>
          </p:sp>
          <p:sp>
            <p:nvSpPr>
              <p:cNvPr id="23" name="Rectangle 22">
                <a:extLst>
                  <a:ext uri="{FF2B5EF4-FFF2-40B4-BE49-F238E27FC236}">
                    <a16:creationId xmlns:a16="http://schemas.microsoft.com/office/drawing/2014/main" id="{003B7447-3002-49AF-9240-15ABEFCCB80D}"/>
                  </a:ext>
                </a:extLst>
              </p:cNvPr>
              <p:cNvSpPr/>
              <p:nvPr/>
            </p:nvSpPr>
            <p:spPr>
              <a:xfrm>
                <a:off x="7857463" y="3483777"/>
                <a:ext cx="765542" cy="510658"/>
              </a:xfrm>
              <a:prstGeom prst="rect">
                <a:avLst/>
              </a:prstGeom>
              <a:solidFill>
                <a:schemeClr val="accent5">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SF-36</a:t>
                </a:r>
              </a:p>
            </p:txBody>
          </p:sp>
          <p:sp>
            <p:nvSpPr>
              <p:cNvPr id="24" name="Rectangle 23">
                <a:extLst>
                  <a:ext uri="{FF2B5EF4-FFF2-40B4-BE49-F238E27FC236}">
                    <a16:creationId xmlns:a16="http://schemas.microsoft.com/office/drawing/2014/main" id="{A21742D4-0F55-4467-B31B-924D6973965C}"/>
                  </a:ext>
                </a:extLst>
              </p:cNvPr>
              <p:cNvSpPr/>
              <p:nvPr/>
            </p:nvSpPr>
            <p:spPr>
              <a:xfrm>
                <a:off x="7857463" y="4624215"/>
                <a:ext cx="765542" cy="510658"/>
              </a:xfrm>
              <a:prstGeom prst="rect">
                <a:avLst/>
              </a:prstGeom>
              <a:solidFill>
                <a:schemeClr val="accent5">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HAEMO-QoL-A</a:t>
                </a:r>
              </a:p>
            </p:txBody>
          </p:sp>
        </p:grpSp>
      </p:grpSp>
      <p:sp>
        <p:nvSpPr>
          <p:cNvPr id="79" name="Rectangle 78">
            <a:extLst>
              <a:ext uri="{FF2B5EF4-FFF2-40B4-BE49-F238E27FC236}">
                <a16:creationId xmlns:a16="http://schemas.microsoft.com/office/drawing/2014/main" id="{44ED23CD-788D-4A37-972D-6F4EC299180F}"/>
              </a:ext>
            </a:extLst>
          </p:cNvPr>
          <p:cNvSpPr/>
          <p:nvPr/>
        </p:nvSpPr>
        <p:spPr>
          <a:xfrm>
            <a:off x="3331100" y="2162629"/>
            <a:ext cx="4825929" cy="3133874"/>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TextBox 49">
            <a:extLst>
              <a:ext uri="{FF2B5EF4-FFF2-40B4-BE49-F238E27FC236}">
                <a16:creationId xmlns:a16="http://schemas.microsoft.com/office/drawing/2014/main" id="{0C461AE3-2494-473C-9030-B1E7F9F97652}"/>
              </a:ext>
            </a:extLst>
          </p:cNvPr>
          <p:cNvSpPr txBox="1"/>
          <p:nvPr/>
        </p:nvSpPr>
        <p:spPr>
          <a:xfrm>
            <a:off x="8402586" y="2874220"/>
            <a:ext cx="3378763" cy="2246769"/>
          </a:xfrm>
          <a:prstGeom prst="rect">
            <a:avLst/>
          </a:prstGeom>
          <a:noFill/>
        </p:spPr>
        <p:txBody>
          <a:bodyPr wrap="square" rtlCol="0">
            <a:spAutoFit/>
          </a:bodyPr>
          <a:lstStyle/>
          <a:p>
            <a:pPr marL="342900" indent="-342900">
              <a:buClr>
                <a:srgbClr val="642566"/>
              </a:buClr>
              <a:buFont typeface="Arial" panose="020B0604020202020204" pitchFamily="34" charset="0"/>
              <a:buChar char="•"/>
            </a:pPr>
            <a:r>
              <a:rPr lang="fr-FR" sz="2000" b="0" i="0" u="none" strike="noStrike" baseline="0" dirty="0"/>
              <a:t>Modèle de classification internationale du fonctionnement, du handicap et de la santé avec instruments d’évaluation des résultats par domaine</a:t>
            </a:r>
          </a:p>
        </p:txBody>
      </p:sp>
    </p:spTree>
    <p:extLst>
      <p:ext uri="{BB962C8B-B14F-4D97-AF65-F5344CB8AC3E}">
        <p14:creationId xmlns:p14="http://schemas.microsoft.com/office/powerpoint/2010/main" val="84303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02787E9-A98C-4C65-8504-5635B59D1387}"/>
              </a:ext>
            </a:extLst>
          </p:cNvPr>
          <p:cNvSpPr>
            <a:spLocks noGrp="1"/>
          </p:cNvSpPr>
          <p:nvPr>
            <p:ph type="title"/>
          </p:nvPr>
        </p:nvSpPr>
        <p:spPr>
          <a:xfrm>
            <a:off x="838199" y="225425"/>
            <a:ext cx="10515599" cy="1090079"/>
          </a:xfrm>
        </p:spPr>
        <p:txBody>
          <a:bodyPr>
            <a:normAutofit/>
          </a:bodyPr>
          <a:lstStyle/>
          <a:p>
            <a:r>
              <a:rPr lang="fr-FR" dirty="0"/>
              <a:t>Instruments d’évaluation des résultats</a:t>
            </a:r>
            <a:br>
              <a:rPr lang="fr-FR" dirty="0"/>
            </a:br>
            <a:r>
              <a:rPr lang="fr-FR" dirty="0"/>
              <a:t>Activité et participation</a:t>
            </a:r>
            <a:endParaRPr lang="en-CA" dirty="0"/>
          </a:p>
        </p:txBody>
      </p:sp>
      <p:sp>
        <p:nvSpPr>
          <p:cNvPr id="13" name="Content Placeholder 12">
            <a:extLst>
              <a:ext uri="{FF2B5EF4-FFF2-40B4-BE49-F238E27FC236}">
                <a16:creationId xmlns:a16="http://schemas.microsoft.com/office/drawing/2014/main" id="{FA48C4F2-0757-48AD-B457-1B753FD02F38}"/>
              </a:ext>
            </a:extLst>
          </p:cNvPr>
          <p:cNvSpPr>
            <a:spLocks noGrp="1"/>
          </p:cNvSpPr>
          <p:nvPr>
            <p:ph idx="1"/>
          </p:nvPr>
        </p:nvSpPr>
        <p:spPr>
          <a:xfrm>
            <a:off x="838200" y="1562101"/>
            <a:ext cx="10515600" cy="1295400"/>
          </a:xfrm>
        </p:spPr>
        <p:txBody>
          <a:bodyPr>
            <a:normAutofit fontScale="92500" lnSpcReduction="20000"/>
          </a:bodyPr>
          <a:lstStyle/>
          <a:p>
            <a:pPr>
              <a:spcBef>
                <a:spcPts val="0"/>
              </a:spcBef>
            </a:pPr>
            <a:r>
              <a:rPr lang="fr-FR" dirty="0"/>
              <a:t>Dans le cadre de l’hémophilie, on entent par activité l’exécution de tâches déterminantes de la vie quotidienne (par exemple, marcher, monter un escalier, se brosser les dents, faire sa toilette</a:t>
            </a:r>
            <a:r>
              <a:rPr lang="en-CA" dirty="0"/>
              <a:t>)</a:t>
            </a:r>
          </a:p>
          <a:p>
            <a:pPr>
              <a:spcBef>
                <a:spcPts val="0"/>
              </a:spcBef>
            </a:pPr>
            <a:r>
              <a:rPr lang="fr-FR" dirty="0"/>
              <a:t>Par participation, on entend l’implication d’un individu dans le cadre d’interactions sociales du quotidien</a:t>
            </a:r>
            <a:endParaRPr lang="en-CA" dirty="0"/>
          </a:p>
        </p:txBody>
      </p:sp>
      <p:grpSp>
        <p:nvGrpSpPr>
          <p:cNvPr id="23" name="Group 22">
            <a:extLst>
              <a:ext uri="{FF2B5EF4-FFF2-40B4-BE49-F238E27FC236}">
                <a16:creationId xmlns:a16="http://schemas.microsoft.com/office/drawing/2014/main" id="{46B69542-F6EF-4627-813C-D81F96ACB4D0}"/>
              </a:ext>
            </a:extLst>
          </p:cNvPr>
          <p:cNvGrpSpPr/>
          <p:nvPr/>
        </p:nvGrpSpPr>
        <p:grpSpPr>
          <a:xfrm>
            <a:off x="880253" y="2829208"/>
            <a:ext cx="10507693" cy="3193488"/>
            <a:chOff x="880253" y="2626008"/>
            <a:chExt cx="10507693" cy="3193488"/>
          </a:xfrm>
        </p:grpSpPr>
        <p:sp>
          <p:nvSpPr>
            <p:cNvPr id="24" name="Freeform: Shape 23">
              <a:extLst>
                <a:ext uri="{FF2B5EF4-FFF2-40B4-BE49-F238E27FC236}">
                  <a16:creationId xmlns:a16="http://schemas.microsoft.com/office/drawing/2014/main" id="{B0486C16-F55C-4675-87B5-33602EC24D36}"/>
                </a:ext>
              </a:extLst>
            </p:cNvPr>
            <p:cNvSpPr/>
            <p:nvPr/>
          </p:nvSpPr>
          <p:spPr>
            <a:xfrm>
              <a:off x="880253"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889000">
                <a:lnSpc>
                  <a:spcPct val="90000"/>
                </a:lnSpc>
                <a:spcBef>
                  <a:spcPct val="0"/>
                </a:spcBef>
                <a:spcAft>
                  <a:spcPct val="35000"/>
                </a:spcAft>
                <a:buNone/>
              </a:pPr>
              <a:r>
                <a:rPr lang="en-US" sz="2000" b="1" i="0" u="none" strike="noStrike" kern="1200" baseline="0" dirty="0">
                  <a:latin typeface="Arial" panose="020B0604020202020204" pitchFamily="34" charset="0"/>
                  <a:cs typeface="Arial" panose="020B0604020202020204" pitchFamily="34" charset="0"/>
                </a:rPr>
                <a:t>HAL </a:t>
              </a:r>
              <a:r>
                <a:rPr lang="en-US" sz="2000" b="1" i="0" u="none" strike="noStrike" kern="1200" baseline="0" dirty="0">
                  <a:solidFill>
                    <a:schemeClr val="bg1"/>
                  </a:solidFill>
                  <a:latin typeface="Arial" panose="020B0604020202020204" pitchFamily="34" charset="0"/>
                  <a:cs typeface="Arial" panose="020B0604020202020204" pitchFamily="34" charset="0"/>
                </a:rPr>
                <a:t>&amp; </a:t>
              </a:r>
              <a:r>
                <a:rPr lang="en-US" sz="2000" b="1" i="0" u="none" strike="noStrike" kern="1200" baseline="0" dirty="0" err="1">
                  <a:solidFill>
                    <a:schemeClr val="bg1"/>
                  </a:solidFill>
                  <a:latin typeface="Arial" panose="020B0604020202020204" pitchFamily="34" charset="0"/>
                  <a:cs typeface="Arial" panose="020B0604020202020204" pitchFamily="34" charset="0"/>
                </a:rPr>
                <a:t>PedHAL</a:t>
              </a:r>
              <a:endParaRPr lang="en-CA" sz="2000" b="1" i="0" u="none" kern="1200" dirty="0">
                <a:solidFill>
                  <a:schemeClr val="bg1"/>
                </a:solidFill>
                <a:latin typeface="Arial" panose="020B0604020202020204" pitchFamily="34" charset="0"/>
                <a:cs typeface="Arial" panose="020B0604020202020204" pitchFamily="34" charset="0"/>
              </a:endParaRPr>
            </a:p>
          </p:txBody>
        </p:sp>
        <p:sp>
          <p:nvSpPr>
            <p:cNvPr id="25" name="Freeform: Shape 24">
              <a:extLst>
                <a:ext uri="{FF2B5EF4-FFF2-40B4-BE49-F238E27FC236}">
                  <a16:creationId xmlns:a16="http://schemas.microsoft.com/office/drawing/2014/main" id="{DD1B9A6B-D23E-4951-98F3-54BEB0BDABDF}"/>
                </a:ext>
              </a:extLst>
            </p:cNvPr>
            <p:cNvSpPr/>
            <p:nvPr/>
          </p:nvSpPr>
          <p:spPr>
            <a:xfrm>
              <a:off x="880253"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pPr marL="0" lvl="1" defTabSz="800100">
                <a:lnSpc>
                  <a:spcPct val="90000"/>
                </a:lnSpc>
                <a:spcBef>
                  <a:spcPct val="0"/>
                </a:spcBef>
                <a:spcAft>
                  <a:spcPct val="15000"/>
                </a:spcAft>
              </a:pPr>
              <a:r>
                <a:rPr lang="fr-FR" sz="1400" dirty="0"/>
                <a:t>La </a:t>
              </a:r>
              <a:r>
                <a:rPr lang="fr-FR" sz="1400" i="1" dirty="0" err="1"/>
                <a:t>Haemophilia</a:t>
              </a:r>
              <a:r>
                <a:rPr lang="fr-FR" sz="1400" i="1" dirty="0"/>
                <a:t> </a:t>
              </a:r>
              <a:r>
                <a:rPr lang="fr-FR" sz="1400" i="1" dirty="0" err="1"/>
                <a:t>Activities</a:t>
              </a:r>
              <a:r>
                <a:rPr lang="fr-FR" sz="1400" i="1" dirty="0"/>
                <a:t> List </a:t>
              </a:r>
              <a:r>
                <a:rPr lang="fr-FR" sz="1400" dirty="0"/>
                <a:t>(HAL) et la </a:t>
              </a:r>
              <a:r>
                <a:rPr lang="fr-FR" sz="1400" i="1" dirty="0" err="1"/>
                <a:t>PedHAL</a:t>
              </a:r>
              <a:r>
                <a:rPr lang="fr-FR" sz="1400" dirty="0"/>
                <a:t> sont des instruments de mesure spécifiques à la maladie pour les adultes et les enfants, respectivement.</a:t>
              </a:r>
            </a:p>
          </p:txBody>
        </p:sp>
        <p:sp>
          <p:nvSpPr>
            <p:cNvPr id="26" name="Freeform: Shape 25">
              <a:extLst>
                <a:ext uri="{FF2B5EF4-FFF2-40B4-BE49-F238E27FC236}">
                  <a16:creationId xmlns:a16="http://schemas.microsoft.com/office/drawing/2014/main" id="{66380470-BBF3-47EF-B96C-4D0EE5141F7F}"/>
                </a:ext>
              </a:extLst>
            </p:cNvPr>
            <p:cNvSpPr/>
            <p:nvPr/>
          </p:nvSpPr>
          <p:spPr>
            <a:xfrm>
              <a:off x="3590382"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889000">
                <a:lnSpc>
                  <a:spcPct val="90000"/>
                </a:lnSpc>
                <a:spcBef>
                  <a:spcPct val="0"/>
                </a:spcBef>
                <a:spcAft>
                  <a:spcPct val="35000"/>
                </a:spcAft>
                <a:buNone/>
              </a:pPr>
              <a:r>
                <a:rPr lang="en-US" sz="2000" b="1" i="0" u="none" strike="noStrike" kern="1200" baseline="0" dirty="0">
                  <a:latin typeface="Arial" panose="020B0604020202020204" pitchFamily="34" charset="0"/>
                  <a:cs typeface="Arial" panose="020B0604020202020204" pitchFamily="34" charset="0"/>
                </a:rPr>
                <a:t>FISH</a:t>
              </a:r>
              <a:endParaRPr lang="en-CA" sz="2000" b="1" kern="1200" dirty="0">
                <a:latin typeface="Arial" panose="020B0604020202020204" pitchFamily="34" charset="0"/>
                <a:cs typeface="Arial" panose="020B0604020202020204" pitchFamily="34" charset="0"/>
              </a:endParaRPr>
            </a:p>
          </p:txBody>
        </p:sp>
        <p:sp>
          <p:nvSpPr>
            <p:cNvPr id="27" name="Freeform: Shape 26">
              <a:extLst>
                <a:ext uri="{FF2B5EF4-FFF2-40B4-BE49-F238E27FC236}">
                  <a16:creationId xmlns:a16="http://schemas.microsoft.com/office/drawing/2014/main" id="{8499B91D-DC1F-4676-A693-9673CAEC3A60}"/>
                </a:ext>
              </a:extLst>
            </p:cNvPr>
            <p:cNvSpPr/>
            <p:nvPr/>
          </p:nvSpPr>
          <p:spPr>
            <a:xfrm>
              <a:off x="3590382"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pPr marL="0" lvl="1" algn="l" defTabSz="800100">
                <a:lnSpc>
                  <a:spcPct val="90000"/>
                </a:lnSpc>
                <a:spcBef>
                  <a:spcPct val="0"/>
                </a:spcBef>
                <a:spcAft>
                  <a:spcPct val="15000"/>
                </a:spcAft>
              </a:pPr>
              <a:r>
                <a:rPr lang="fr-FR" sz="1400" b="0" i="0" kern="1200" baseline="0" dirty="0"/>
                <a:t>Le </a:t>
              </a:r>
              <a:r>
                <a:rPr lang="fr-FR" sz="1400" b="0" i="1" kern="1200" baseline="0" dirty="0" err="1"/>
                <a:t>Functional</a:t>
              </a:r>
              <a:r>
                <a:rPr lang="fr-FR" sz="1400" b="0" i="1" kern="1200" baseline="0" dirty="0"/>
                <a:t> Independence Score in </a:t>
              </a:r>
              <a:r>
                <a:rPr lang="fr-FR" sz="1400" b="0" i="1" kern="1200" baseline="0" dirty="0" err="1"/>
                <a:t>Hemophilia</a:t>
              </a:r>
              <a:r>
                <a:rPr lang="fr-FR" sz="1400" b="0" i="1" kern="1200" baseline="0" dirty="0"/>
                <a:t> </a:t>
              </a:r>
              <a:r>
                <a:rPr lang="fr-FR" sz="1400" b="0" i="0" kern="1200" baseline="0" dirty="0"/>
                <a:t>(FISH) est l’instrument de mesure le plus utilisé dans les études sur les performances observées chez les personnes atteintes d’hémophilie, utilisé dans de nombreux pays et groupes d’âge.</a:t>
              </a:r>
            </a:p>
          </p:txBody>
        </p:sp>
        <p:sp>
          <p:nvSpPr>
            <p:cNvPr id="28" name="Freeform: Shape 27">
              <a:extLst>
                <a:ext uri="{FF2B5EF4-FFF2-40B4-BE49-F238E27FC236}">
                  <a16:creationId xmlns:a16="http://schemas.microsoft.com/office/drawing/2014/main" id="{B084AB95-8815-4E36-993B-753FC566F130}"/>
                </a:ext>
              </a:extLst>
            </p:cNvPr>
            <p:cNvSpPr/>
            <p:nvPr/>
          </p:nvSpPr>
          <p:spPr>
            <a:xfrm>
              <a:off x="6300511"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889000">
                <a:lnSpc>
                  <a:spcPct val="90000"/>
                </a:lnSpc>
                <a:spcBef>
                  <a:spcPct val="0"/>
                </a:spcBef>
                <a:spcAft>
                  <a:spcPct val="35000"/>
                </a:spcAft>
                <a:buNone/>
              </a:pPr>
              <a:r>
                <a:rPr lang="en-CA" sz="2000" b="1" i="0" u="none" strike="noStrike" kern="1200" baseline="0" dirty="0">
                  <a:latin typeface="Arial" panose="020B0604020202020204" pitchFamily="34" charset="0"/>
                  <a:cs typeface="Arial" panose="020B0604020202020204" pitchFamily="34" charset="0"/>
                </a:rPr>
                <a:t>PROBE</a:t>
              </a:r>
              <a:endParaRPr lang="en-CA" sz="2000" b="1" kern="1200" dirty="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56C5AF92-F97B-4C3F-AECF-5F1C05621291}"/>
                </a:ext>
              </a:extLst>
            </p:cNvPr>
            <p:cNvSpPr/>
            <p:nvPr/>
          </p:nvSpPr>
          <p:spPr>
            <a:xfrm>
              <a:off x="6300511"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pPr marL="0" lvl="1" defTabSz="800100">
                <a:lnSpc>
                  <a:spcPct val="90000"/>
                </a:lnSpc>
                <a:spcBef>
                  <a:spcPct val="0"/>
                </a:spcBef>
                <a:spcAft>
                  <a:spcPct val="15000"/>
                </a:spcAft>
              </a:pPr>
              <a:r>
                <a:rPr lang="fr-FR" sz="1400" b="0" i="0" u="none" kern="1200" baseline="0" dirty="0">
                  <a:solidFill>
                    <a:schemeClr val="tx1"/>
                  </a:solidFill>
                </a:rPr>
                <a:t>Le questionnaire </a:t>
              </a:r>
              <a:r>
                <a:rPr lang="fr-FR" sz="1400" b="0" i="1" u="none" kern="1200" baseline="0" dirty="0">
                  <a:solidFill>
                    <a:schemeClr val="tx1"/>
                  </a:solidFill>
                </a:rPr>
                <a:t>Patient-</a:t>
              </a:r>
              <a:r>
                <a:rPr lang="fr-FR" sz="1400" b="0" i="1" u="none" kern="1200" baseline="0" dirty="0" err="1">
                  <a:solidFill>
                    <a:schemeClr val="tx1"/>
                  </a:solidFill>
                </a:rPr>
                <a:t>Reported</a:t>
              </a:r>
              <a:r>
                <a:rPr lang="fr-FR" sz="1400" b="0" i="1" u="none" kern="1200" baseline="0" dirty="0">
                  <a:solidFill>
                    <a:schemeClr val="tx1"/>
                  </a:solidFill>
                </a:rPr>
                <a:t> </a:t>
              </a:r>
              <a:r>
                <a:rPr lang="fr-FR" sz="1400" b="0" i="1" u="none" kern="1200" baseline="0" dirty="0" err="1">
                  <a:solidFill>
                    <a:schemeClr val="tx1"/>
                  </a:solidFill>
                </a:rPr>
                <a:t>Outcomes</a:t>
              </a:r>
              <a:r>
                <a:rPr lang="fr-FR" sz="1400" b="0" i="1" u="none" kern="1200" baseline="0" dirty="0">
                  <a:solidFill>
                    <a:schemeClr val="tx1"/>
                  </a:solidFill>
                </a:rPr>
                <a:t>, </a:t>
              </a:r>
              <a:r>
                <a:rPr lang="fr-FR" sz="1400" b="0" i="1" u="none" kern="1200" baseline="0" dirty="0" err="1">
                  <a:solidFill>
                    <a:schemeClr val="tx1"/>
                  </a:solidFill>
                </a:rPr>
                <a:t>Burdens</a:t>
              </a:r>
              <a:r>
                <a:rPr lang="fr-FR" sz="1400" b="0" i="1" u="none" kern="1200" baseline="0" dirty="0">
                  <a:solidFill>
                    <a:schemeClr val="tx1"/>
                  </a:solidFill>
                </a:rPr>
                <a:t> and </a:t>
              </a:r>
              <a:r>
                <a:rPr lang="fr-FR" sz="1400" b="0" i="1" u="none" kern="1200" baseline="0" dirty="0" err="1">
                  <a:solidFill>
                    <a:schemeClr val="tx1"/>
                  </a:solidFill>
                </a:rPr>
                <a:t>Experiences</a:t>
              </a:r>
              <a:r>
                <a:rPr lang="fr-FR" sz="1400" b="0" i="1" u="none" kern="1200" baseline="0" dirty="0">
                  <a:solidFill>
                    <a:schemeClr val="tx1"/>
                  </a:solidFill>
                </a:rPr>
                <a:t> </a:t>
              </a:r>
              <a:r>
                <a:rPr lang="fr-FR" sz="1400" b="0" i="0" u="none" kern="1200" baseline="0" dirty="0">
                  <a:solidFill>
                    <a:schemeClr val="tx1"/>
                  </a:solidFill>
                </a:rPr>
                <a:t>(PROBE</a:t>
              </a:r>
              <a:r>
                <a:rPr lang="fr-FR" sz="1400" dirty="0">
                  <a:solidFill>
                    <a:schemeClr val="tx1"/>
                  </a:solidFill>
                </a:rPr>
                <a:t>) comprend également des mesures qui évaluent les activités et la participation, comme la scolarité/la formation, l’exercice professionnel, la vie de famille et l’incidence sur les activités de la vie quotidienne. </a:t>
              </a:r>
              <a:endParaRPr lang="fr-FR" sz="1400" b="0" i="0" u="none" kern="1200" baseline="0" dirty="0">
                <a:solidFill>
                  <a:schemeClr val="tx1"/>
                </a:solidFill>
              </a:endParaRPr>
            </a:p>
          </p:txBody>
        </p:sp>
        <p:sp>
          <p:nvSpPr>
            <p:cNvPr id="30" name="Freeform: Shape 29">
              <a:extLst>
                <a:ext uri="{FF2B5EF4-FFF2-40B4-BE49-F238E27FC236}">
                  <a16:creationId xmlns:a16="http://schemas.microsoft.com/office/drawing/2014/main" id="{FCC02D16-FCED-427E-9BFC-3C88ED1744F6}"/>
                </a:ext>
              </a:extLst>
            </p:cNvPr>
            <p:cNvSpPr/>
            <p:nvPr/>
          </p:nvSpPr>
          <p:spPr>
            <a:xfrm>
              <a:off x="9010640"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97536" rIns="0" bIns="97536" numCol="1" spcCol="1270" anchor="ctr" anchorCtr="0">
              <a:noAutofit/>
            </a:bodyPr>
            <a:lstStyle/>
            <a:p>
              <a:pPr marL="0" lvl="0" indent="0" algn="ctr" defTabSz="889000">
                <a:lnSpc>
                  <a:spcPct val="90000"/>
                </a:lnSpc>
                <a:spcBef>
                  <a:spcPct val="0"/>
                </a:spcBef>
                <a:spcAft>
                  <a:spcPct val="35000"/>
                </a:spcAft>
                <a:buNone/>
              </a:pPr>
              <a:r>
                <a:rPr lang="en-US" sz="2000" b="1" i="0" u="none" strike="noStrike" kern="1200" baseline="0" dirty="0">
                  <a:latin typeface="Arial" panose="020B0604020202020204" pitchFamily="34" charset="0"/>
                  <a:cs typeface="Arial" panose="020B0604020202020204" pitchFamily="34" charset="0"/>
                </a:rPr>
                <a:t>COPM &amp; MACTAR</a:t>
              </a:r>
              <a:endParaRPr lang="en-CA" sz="2000" b="1" kern="1200" dirty="0">
                <a:latin typeface="Arial" panose="020B0604020202020204" pitchFamily="34" charset="0"/>
                <a:cs typeface="Arial" panose="020B0604020202020204" pitchFamily="34" charset="0"/>
              </a:endParaRPr>
            </a:p>
          </p:txBody>
        </p:sp>
        <p:sp>
          <p:nvSpPr>
            <p:cNvPr id="31" name="Freeform: Shape 30">
              <a:extLst>
                <a:ext uri="{FF2B5EF4-FFF2-40B4-BE49-F238E27FC236}">
                  <a16:creationId xmlns:a16="http://schemas.microsoft.com/office/drawing/2014/main" id="{D189901D-0D24-4CF2-8E82-D4C7CFFE09A6}"/>
                </a:ext>
              </a:extLst>
            </p:cNvPr>
            <p:cNvSpPr/>
            <p:nvPr/>
          </p:nvSpPr>
          <p:spPr>
            <a:xfrm>
              <a:off x="9010639"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pPr marL="0" lvl="1" defTabSz="800100">
                <a:lnSpc>
                  <a:spcPct val="90000"/>
                </a:lnSpc>
                <a:spcBef>
                  <a:spcPct val="0"/>
                </a:spcBef>
                <a:spcAft>
                  <a:spcPct val="15000"/>
                </a:spcAft>
              </a:pPr>
              <a:r>
                <a:rPr lang="fr-FR" sz="1400" b="0" i="0" kern="1200" baseline="0" dirty="0"/>
                <a:t>Le </a:t>
              </a:r>
              <a:r>
                <a:rPr lang="fr-FR" sz="1400" b="0" i="1" kern="1200" baseline="0" dirty="0"/>
                <a:t>Canadian </a:t>
              </a:r>
              <a:r>
                <a:rPr lang="fr-FR" sz="1400" b="0" i="1" kern="1200" baseline="0" dirty="0" err="1"/>
                <a:t>Occupational</a:t>
              </a:r>
              <a:r>
                <a:rPr lang="fr-FR" sz="1400" b="0" i="1" kern="1200" baseline="0" dirty="0"/>
                <a:t> Performance </a:t>
              </a:r>
              <a:r>
                <a:rPr lang="fr-FR" sz="1400" b="0" i="1" kern="1200" baseline="0" dirty="0" err="1"/>
                <a:t>Measure</a:t>
              </a:r>
              <a:r>
                <a:rPr lang="fr-FR" sz="1400" b="0" i="1" kern="1200" baseline="0" dirty="0"/>
                <a:t> </a:t>
              </a:r>
              <a:r>
                <a:rPr lang="fr-FR" sz="1400" b="0" i="0" kern="1200" baseline="0" dirty="0"/>
                <a:t>(COPM) et le </a:t>
              </a:r>
              <a:r>
                <a:rPr lang="fr-FR" sz="1400" b="0" i="1" kern="1200" baseline="0" dirty="0"/>
                <a:t>McMaster Toronto Patient </a:t>
              </a:r>
              <a:r>
                <a:rPr lang="fr-FR" sz="1400" b="0" i="1" kern="1200" baseline="0" dirty="0" err="1"/>
                <a:t>Disability</a:t>
              </a:r>
              <a:r>
                <a:rPr lang="fr-FR" sz="1400" b="0" i="1" kern="1200" baseline="0" dirty="0"/>
                <a:t> Questionnaire </a:t>
              </a:r>
              <a:r>
                <a:rPr lang="fr-FR" sz="1400" b="0" i="0" kern="1200" baseline="0" dirty="0"/>
                <a:t>(MACTAR</a:t>
              </a:r>
              <a:r>
                <a:rPr lang="fr-FR" sz="1400" dirty="0"/>
                <a:t>) sont des instruments génériques utilisés pour l’évaluation au jour le jour de la perception par un individu des changements en matière d’activités et de participation. </a:t>
              </a:r>
              <a:endParaRPr lang="fr-FR" sz="1400" b="0" i="0" kern="1200" baseline="0" dirty="0"/>
            </a:p>
          </p:txBody>
        </p:sp>
      </p:grpSp>
    </p:spTree>
    <p:extLst>
      <p:ext uri="{BB962C8B-B14F-4D97-AF65-F5344CB8AC3E}">
        <p14:creationId xmlns:p14="http://schemas.microsoft.com/office/powerpoint/2010/main" val="1438554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318D763-3D0E-4BC9-AB94-2C01A1E92267}"/>
              </a:ext>
            </a:extLst>
          </p:cNvPr>
          <p:cNvSpPr>
            <a:spLocks noGrp="1"/>
          </p:cNvSpPr>
          <p:nvPr>
            <p:ph type="title"/>
          </p:nvPr>
        </p:nvSpPr>
        <p:spPr>
          <a:xfrm>
            <a:off x="838199" y="225425"/>
            <a:ext cx="10515599" cy="1090079"/>
          </a:xfrm>
        </p:spPr>
        <p:txBody>
          <a:bodyPr>
            <a:normAutofit/>
          </a:bodyPr>
          <a:lstStyle/>
          <a:p>
            <a:r>
              <a:rPr lang="fr-FR" dirty="0"/>
              <a:t>Instruments d’évaluation des résultats</a:t>
            </a:r>
            <a:br>
              <a:rPr lang="fr-FR" dirty="0"/>
            </a:br>
            <a:r>
              <a:rPr lang="fr-FR" dirty="0"/>
              <a:t>Activité et participation</a:t>
            </a:r>
            <a:endParaRPr lang="en-CA" dirty="0"/>
          </a:p>
        </p:txBody>
      </p:sp>
      <p:sp>
        <p:nvSpPr>
          <p:cNvPr id="18" name="Text Placeholder 5">
            <a:extLst>
              <a:ext uri="{FF2B5EF4-FFF2-40B4-BE49-F238E27FC236}">
                <a16:creationId xmlns:a16="http://schemas.microsoft.com/office/drawing/2014/main" id="{9AA5E1B6-A57D-49B0-8618-75511D19882D}"/>
              </a:ext>
            </a:extLst>
          </p:cNvPr>
          <p:cNvSpPr>
            <a:spLocks noGrp="1"/>
          </p:cNvSpPr>
          <p:nvPr>
            <p:ph type="body" sz="quarter" idx="13"/>
          </p:nvPr>
        </p:nvSpPr>
        <p:spPr>
          <a:xfrm>
            <a:off x="838201" y="6356351"/>
            <a:ext cx="9925050" cy="365125"/>
          </a:xfrm>
        </p:spPr>
        <p:txBody>
          <a:bodyPr/>
          <a:lstStyle/>
          <a:p>
            <a:r>
              <a:rPr lang="en-CA" dirty="0"/>
              <a:t>FISH : Functional Independence Score in Hemophilia ; HAL : Haemophilia Activities List ; </a:t>
            </a:r>
            <a:r>
              <a:rPr lang="en-CA" dirty="0" err="1"/>
              <a:t>PedHal</a:t>
            </a:r>
            <a:r>
              <a:rPr lang="en-CA" dirty="0"/>
              <a:t> : Haemophilia Activities List for children. </a:t>
            </a:r>
          </a:p>
        </p:txBody>
      </p:sp>
      <p:grpSp>
        <p:nvGrpSpPr>
          <p:cNvPr id="16" name="Group 15">
            <a:extLst>
              <a:ext uri="{FF2B5EF4-FFF2-40B4-BE49-F238E27FC236}">
                <a16:creationId xmlns:a16="http://schemas.microsoft.com/office/drawing/2014/main" id="{237ED11E-6FA6-46FD-B7C5-9A5EC2167470}"/>
              </a:ext>
            </a:extLst>
          </p:cNvPr>
          <p:cNvGrpSpPr/>
          <p:nvPr/>
        </p:nvGrpSpPr>
        <p:grpSpPr>
          <a:xfrm>
            <a:off x="822961" y="1690688"/>
            <a:ext cx="6002384" cy="703991"/>
            <a:chOff x="3953" y="63174"/>
            <a:chExt cx="2377306" cy="939099"/>
          </a:xfrm>
        </p:grpSpPr>
        <p:sp>
          <p:nvSpPr>
            <p:cNvPr id="17" name="Rectangle 16">
              <a:extLst>
                <a:ext uri="{FF2B5EF4-FFF2-40B4-BE49-F238E27FC236}">
                  <a16:creationId xmlns:a16="http://schemas.microsoft.com/office/drawing/2014/main" id="{C86C94AE-7402-4F93-9CE7-8B541B8F585F}"/>
                </a:ext>
              </a:extLst>
            </p:cNvPr>
            <p:cNvSpPr/>
            <p:nvPr/>
          </p:nvSpPr>
          <p:spPr>
            <a:xfrm>
              <a:off x="3953" y="63174"/>
              <a:ext cx="2377306" cy="939099"/>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TextBox 18">
              <a:extLst>
                <a:ext uri="{FF2B5EF4-FFF2-40B4-BE49-F238E27FC236}">
                  <a16:creationId xmlns:a16="http://schemas.microsoft.com/office/drawing/2014/main" id="{3A84E7ED-957D-427B-9C71-9FC46E24EEDB}"/>
                </a:ext>
              </a:extLst>
            </p:cNvPr>
            <p:cNvSpPr txBox="1"/>
            <p:nvPr/>
          </p:nvSpPr>
          <p:spPr>
            <a:xfrm>
              <a:off x="3953" y="63174"/>
              <a:ext cx="2377306" cy="939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i="0" strike="noStrike" kern="1200" baseline="0" dirty="0">
                  <a:solidFill>
                    <a:schemeClr val="bg1"/>
                  </a:solidFill>
                  <a:latin typeface="+mj-lt"/>
                </a:rPr>
                <a:t>HAL &amp; PedHAL</a:t>
              </a:r>
              <a:endParaRPr lang="en-CA" sz="2400" b="1" kern="1200" dirty="0">
                <a:solidFill>
                  <a:schemeClr val="bg1"/>
                </a:solidFill>
                <a:latin typeface="+mj-lt"/>
              </a:endParaRPr>
            </a:p>
          </p:txBody>
        </p:sp>
      </p:grpSp>
      <p:grpSp>
        <p:nvGrpSpPr>
          <p:cNvPr id="20" name="Group 19">
            <a:extLst>
              <a:ext uri="{FF2B5EF4-FFF2-40B4-BE49-F238E27FC236}">
                <a16:creationId xmlns:a16="http://schemas.microsoft.com/office/drawing/2014/main" id="{511E7C35-E657-492B-8DC6-EF519EE81AFE}"/>
              </a:ext>
            </a:extLst>
          </p:cNvPr>
          <p:cNvGrpSpPr/>
          <p:nvPr/>
        </p:nvGrpSpPr>
        <p:grpSpPr>
          <a:xfrm>
            <a:off x="7053943" y="1690688"/>
            <a:ext cx="4299856" cy="703991"/>
            <a:chOff x="3953" y="63174"/>
            <a:chExt cx="2377306" cy="939099"/>
          </a:xfrm>
        </p:grpSpPr>
        <p:sp>
          <p:nvSpPr>
            <p:cNvPr id="21" name="Rectangle 20">
              <a:extLst>
                <a:ext uri="{FF2B5EF4-FFF2-40B4-BE49-F238E27FC236}">
                  <a16:creationId xmlns:a16="http://schemas.microsoft.com/office/drawing/2014/main" id="{F0DC0A7D-4674-46C2-B9D5-61D2F266A1C5}"/>
                </a:ext>
              </a:extLst>
            </p:cNvPr>
            <p:cNvSpPr/>
            <p:nvPr/>
          </p:nvSpPr>
          <p:spPr>
            <a:xfrm>
              <a:off x="3953" y="63174"/>
              <a:ext cx="2377306" cy="939099"/>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TextBox 21">
              <a:extLst>
                <a:ext uri="{FF2B5EF4-FFF2-40B4-BE49-F238E27FC236}">
                  <a16:creationId xmlns:a16="http://schemas.microsoft.com/office/drawing/2014/main" id="{A402C8F6-0B40-48C7-B413-DCA9C80E9856}"/>
                </a:ext>
              </a:extLst>
            </p:cNvPr>
            <p:cNvSpPr txBox="1"/>
            <p:nvPr/>
          </p:nvSpPr>
          <p:spPr>
            <a:xfrm>
              <a:off x="3953" y="63174"/>
              <a:ext cx="2377306" cy="939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i="0" u="none" strike="noStrike" kern="1200" baseline="0" dirty="0">
                  <a:latin typeface="+mj-lt"/>
                </a:rPr>
                <a:t>FISH</a:t>
              </a:r>
              <a:endParaRPr lang="en-CA" sz="2400" b="1" kern="1200" dirty="0">
                <a:latin typeface="+mj-lt"/>
              </a:endParaRPr>
            </a:p>
          </p:txBody>
        </p:sp>
      </p:grpSp>
      <p:sp>
        <p:nvSpPr>
          <p:cNvPr id="23" name="Rectangle 22">
            <a:extLst>
              <a:ext uri="{FF2B5EF4-FFF2-40B4-BE49-F238E27FC236}">
                <a16:creationId xmlns:a16="http://schemas.microsoft.com/office/drawing/2014/main" id="{8C45ECB0-2F35-4232-964B-0637A5B1818D}"/>
              </a:ext>
            </a:extLst>
          </p:cNvPr>
          <p:cNvSpPr/>
          <p:nvPr/>
        </p:nvSpPr>
        <p:spPr>
          <a:xfrm>
            <a:off x="823018" y="1690688"/>
            <a:ext cx="6002326" cy="42656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mj-lt"/>
            </a:endParaRPr>
          </a:p>
        </p:txBody>
      </p:sp>
      <p:sp>
        <p:nvSpPr>
          <p:cNvPr id="24" name="Rectangle 23">
            <a:extLst>
              <a:ext uri="{FF2B5EF4-FFF2-40B4-BE49-F238E27FC236}">
                <a16:creationId xmlns:a16="http://schemas.microsoft.com/office/drawing/2014/main" id="{1ED4FA0A-9058-4AB2-BF97-56145CBB2F37}"/>
              </a:ext>
            </a:extLst>
          </p:cNvPr>
          <p:cNvSpPr/>
          <p:nvPr/>
        </p:nvSpPr>
        <p:spPr>
          <a:xfrm>
            <a:off x="7053943" y="1690688"/>
            <a:ext cx="4299857" cy="42656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mj-lt"/>
            </a:endParaRPr>
          </a:p>
        </p:txBody>
      </p:sp>
      <p:pic>
        <p:nvPicPr>
          <p:cNvPr id="3" name="Picture 2" descr="Graphical user interface, text, application, email&#10;&#10;Description automatically generated">
            <a:extLst>
              <a:ext uri="{FF2B5EF4-FFF2-40B4-BE49-F238E27FC236}">
                <a16:creationId xmlns:a16="http://schemas.microsoft.com/office/drawing/2014/main" id="{DCFC34BB-EFEC-47CA-9C0D-405843E793FB}"/>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244208" y="2558141"/>
            <a:ext cx="5159946" cy="3267529"/>
          </a:xfrm>
          <a:prstGeom prst="rect">
            <a:avLst/>
          </a:prstGeom>
        </p:spPr>
      </p:pic>
      <p:pic>
        <p:nvPicPr>
          <p:cNvPr id="5" name="Picture 4" descr="Graphical user interface, text&#10;&#10;Description automatically generated">
            <a:extLst>
              <a:ext uri="{FF2B5EF4-FFF2-40B4-BE49-F238E27FC236}">
                <a16:creationId xmlns:a16="http://schemas.microsoft.com/office/drawing/2014/main" id="{130CAD0E-9FD7-4148-93BB-144675E70A28}"/>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7327184" y="2559499"/>
            <a:ext cx="3753374" cy="3277057"/>
          </a:xfrm>
          <a:prstGeom prst="rect">
            <a:avLst/>
          </a:prstGeom>
        </p:spPr>
      </p:pic>
    </p:spTree>
    <p:extLst>
      <p:ext uri="{BB962C8B-B14F-4D97-AF65-F5344CB8AC3E}">
        <p14:creationId xmlns:p14="http://schemas.microsoft.com/office/powerpoint/2010/main" val="4253785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4338" y="4146381"/>
            <a:ext cx="1851086" cy="238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9C77691B-D5FC-4322-9E0D-7E29A39999C5}"/>
              </a:ext>
            </a:extLst>
          </p:cNvPr>
          <p:cNvSpPr>
            <a:spLocks noGrp="1"/>
          </p:cNvSpPr>
          <p:nvPr>
            <p:ph type="title"/>
          </p:nvPr>
        </p:nvSpPr>
        <p:spPr/>
        <p:txBody>
          <a:bodyPr/>
          <a:lstStyle/>
          <a:p>
            <a:r>
              <a:rPr lang="fr-FR" dirty="0"/>
              <a:t>Scénario clinique :</a:t>
            </a:r>
          </a:p>
        </p:txBody>
      </p:sp>
      <p:pic>
        <p:nvPicPr>
          <p:cNvPr id="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t="792" b="1189"/>
          <a:stretch>
            <a:fillRect/>
          </a:stretch>
        </p:blipFill>
        <p:spPr bwMode="auto">
          <a:xfrm>
            <a:off x="8508890" y="4180357"/>
            <a:ext cx="1665447" cy="242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Program Files\OLYMPUS\CAMEDIA Master\hemophilia\miscellaneous\P122006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117" y="1831459"/>
            <a:ext cx="3965944" cy="2974458"/>
          </a:xfrm>
          <a:prstGeom prst="round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H="1" flipV="1">
            <a:off x="6762307" y="3498112"/>
            <a:ext cx="4189229" cy="25092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1249247" y="3700132"/>
            <a:ext cx="464620" cy="22115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6856" y="1040234"/>
            <a:ext cx="4696379" cy="270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10472726" y="1229929"/>
            <a:ext cx="1719274" cy="25154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911359" y="1040235"/>
            <a:ext cx="6280641" cy="55631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2978" y="0"/>
            <a:ext cx="2006523" cy="112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95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3DBD1-8199-4CA8-AD55-661C26733633}"/>
              </a:ext>
            </a:extLst>
          </p:cNvPr>
          <p:cNvSpPr>
            <a:spLocks noGrp="1"/>
          </p:cNvSpPr>
          <p:nvPr>
            <p:ph type="title"/>
          </p:nvPr>
        </p:nvSpPr>
        <p:spPr>
          <a:xfrm>
            <a:off x="838199" y="225425"/>
            <a:ext cx="10515599" cy="1090079"/>
          </a:xfrm>
        </p:spPr>
        <p:txBody>
          <a:bodyPr>
            <a:normAutofit fontScale="90000"/>
          </a:bodyPr>
          <a:lstStyle/>
          <a:p>
            <a:r>
              <a:rPr lang="fr-FR" dirty="0"/>
              <a:t>Modèle de classification internationale du fonctionnement, du handicap et de la santé (CIF)</a:t>
            </a:r>
            <a:br>
              <a:rPr lang="fr-FR" dirty="0"/>
            </a:br>
            <a:r>
              <a:rPr lang="fr-FR" dirty="0"/>
              <a:t>Facteurs environnementaux et personnels</a:t>
            </a:r>
          </a:p>
        </p:txBody>
      </p:sp>
      <p:grpSp>
        <p:nvGrpSpPr>
          <p:cNvPr id="10" name="Group 9">
            <a:extLst>
              <a:ext uri="{FF2B5EF4-FFF2-40B4-BE49-F238E27FC236}">
                <a16:creationId xmlns:a16="http://schemas.microsoft.com/office/drawing/2014/main" id="{7622E046-010E-4191-A84D-70260855A65A}"/>
              </a:ext>
            </a:extLst>
          </p:cNvPr>
          <p:cNvGrpSpPr/>
          <p:nvPr/>
        </p:nvGrpSpPr>
        <p:grpSpPr>
          <a:xfrm>
            <a:off x="425398" y="1435100"/>
            <a:ext cx="7416968" cy="4391837"/>
            <a:chOff x="425398" y="1435100"/>
            <a:chExt cx="7416968" cy="4391837"/>
          </a:xfrm>
        </p:grpSpPr>
        <p:cxnSp>
          <p:nvCxnSpPr>
            <p:cNvPr id="11" name="Straight Connector 10">
              <a:extLst>
                <a:ext uri="{FF2B5EF4-FFF2-40B4-BE49-F238E27FC236}">
                  <a16:creationId xmlns:a16="http://schemas.microsoft.com/office/drawing/2014/main" id="{293D53F0-3173-4A8E-BACD-96EF8B726F4E}"/>
                </a:ext>
              </a:extLst>
            </p:cNvPr>
            <p:cNvCxnSpPr>
              <a:cxnSpLocks/>
            </p:cNvCxnSpPr>
            <p:nvPr/>
          </p:nvCxnSpPr>
          <p:spPr>
            <a:xfrm>
              <a:off x="6783572" y="3725025"/>
              <a:ext cx="4040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744357E-13E9-4F7E-9155-25931D5DEA4D}"/>
                </a:ext>
              </a:extLst>
            </p:cNvPr>
            <p:cNvSpPr/>
            <p:nvPr/>
          </p:nvSpPr>
          <p:spPr>
            <a:xfrm>
              <a:off x="3168503" y="1435100"/>
              <a:ext cx="1935126" cy="510658"/>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Hémophilie</a:t>
              </a:r>
            </a:p>
          </p:txBody>
        </p:sp>
        <p:sp>
          <p:nvSpPr>
            <p:cNvPr id="13" name="Rectangle 12">
              <a:extLst>
                <a:ext uri="{FF2B5EF4-FFF2-40B4-BE49-F238E27FC236}">
                  <a16:creationId xmlns:a16="http://schemas.microsoft.com/office/drawing/2014/main" id="{B45D8F2F-D022-468F-BA6E-622E7A243029}"/>
                </a:ext>
              </a:extLst>
            </p:cNvPr>
            <p:cNvSpPr/>
            <p:nvPr/>
          </p:nvSpPr>
          <p:spPr>
            <a:xfrm>
              <a:off x="3561909" y="3465918"/>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ysClr val="windowText" lastClr="000000"/>
                  </a:solidFill>
                </a:rPr>
                <a:t>Activité</a:t>
              </a:r>
            </a:p>
          </p:txBody>
        </p:sp>
        <p:sp>
          <p:nvSpPr>
            <p:cNvPr id="14" name="Rectangle 13">
              <a:extLst>
                <a:ext uri="{FF2B5EF4-FFF2-40B4-BE49-F238E27FC236}">
                  <a16:creationId xmlns:a16="http://schemas.microsoft.com/office/drawing/2014/main" id="{3A9797F6-A3FB-4E2B-9083-C8B82F32C2C7}"/>
                </a:ext>
              </a:extLst>
            </p:cNvPr>
            <p:cNvSpPr/>
            <p:nvPr/>
          </p:nvSpPr>
          <p:spPr>
            <a:xfrm>
              <a:off x="4763388" y="5316279"/>
              <a:ext cx="1148314" cy="510658"/>
            </a:xfrm>
            <a:prstGeom prst="rect">
              <a:avLst/>
            </a:prstGeom>
            <a:solidFill>
              <a:schemeClr val="accent5">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ysClr val="windowText" lastClr="000000"/>
                  </a:solidFill>
                </a:rPr>
                <a:t>Facteurs personnels</a:t>
              </a:r>
            </a:p>
          </p:txBody>
        </p:sp>
        <p:sp>
          <p:nvSpPr>
            <p:cNvPr id="15" name="Rectangle 14">
              <a:extLst>
                <a:ext uri="{FF2B5EF4-FFF2-40B4-BE49-F238E27FC236}">
                  <a16:creationId xmlns:a16="http://schemas.microsoft.com/office/drawing/2014/main" id="{6D8AF117-A569-4C77-979D-ADF8DB552092}"/>
                </a:ext>
              </a:extLst>
            </p:cNvPr>
            <p:cNvSpPr/>
            <p:nvPr/>
          </p:nvSpPr>
          <p:spPr>
            <a:xfrm>
              <a:off x="2285361" y="5310292"/>
              <a:ext cx="1294011" cy="510658"/>
            </a:xfrm>
            <a:prstGeom prst="rect">
              <a:avLst/>
            </a:prstGeom>
            <a:solidFill>
              <a:schemeClr val="accent5">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dirty="0">
                  <a:solidFill>
                    <a:sysClr val="windowText" lastClr="000000"/>
                  </a:solidFill>
                </a:rPr>
                <a:t>Facteurs environnementaux</a:t>
              </a:r>
            </a:p>
          </p:txBody>
        </p:sp>
        <p:sp>
          <p:nvSpPr>
            <p:cNvPr id="16" name="Rectangle 15">
              <a:extLst>
                <a:ext uri="{FF2B5EF4-FFF2-40B4-BE49-F238E27FC236}">
                  <a16:creationId xmlns:a16="http://schemas.microsoft.com/office/drawing/2014/main" id="{D2392E83-1A27-4A0A-9451-8B16CACE3E4F}"/>
                </a:ext>
              </a:extLst>
            </p:cNvPr>
            <p:cNvSpPr/>
            <p:nvPr/>
          </p:nvSpPr>
          <p:spPr>
            <a:xfrm>
              <a:off x="4794192" y="2743200"/>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HAL / </a:t>
              </a:r>
              <a:r>
                <a:rPr lang="en-CA" sz="1100" b="1" dirty="0" err="1">
                  <a:solidFill>
                    <a:sysClr val="windowText" lastClr="000000"/>
                  </a:solidFill>
                </a:rPr>
                <a:t>PedHAL</a:t>
              </a:r>
              <a:endParaRPr lang="en-CA" sz="1100" b="1" dirty="0">
                <a:solidFill>
                  <a:sysClr val="windowText" lastClr="000000"/>
                </a:solidFill>
              </a:endParaRPr>
            </a:p>
          </p:txBody>
        </p:sp>
        <p:sp>
          <p:nvSpPr>
            <p:cNvPr id="17" name="Rectangle 16">
              <a:extLst>
                <a:ext uri="{FF2B5EF4-FFF2-40B4-BE49-F238E27FC236}">
                  <a16:creationId xmlns:a16="http://schemas.microsoft.com/office/drawing/2014/main" id="{377B6217-E290-4914-AA39-4EA4D26CFE39}"/>
                </a:ext>
              </a:extLst>
            </p:cNvPr>
            <p:cNvSpPr/>
            <p:nvPr/>
          </p:nvSpPr>
          <p:spPr>
            <a:xfrm>
              <a:off x="2716863" y="2743200"/>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FISH</a:t>
              </a:r>
            </a:p>
          </p:txBody>
        </p:sp>
        <p:grpSp>
          <p:nvGrpSpPr>
            <p:cNvPr id="18" name="Group 17">
              <a:extLst>
                <a:ext uri="{FF2B5EF4-FFF2-40B4-BE49-F238E27FC236}">
                  <a16:creationId xmlns:a16="http://schemas.microsoft.com/office/drawing/2014/main" id="{A3130ACA-1028-4C9C-B27F-CEBF2B58BD6B}"/>
                </a:ext>
              </a:extLst>
            </p:cNvPr>
            <p:cNvGrpSpPr/>
            <p:nvPr/>
          </p:nvGrpSpPr>
          <p:grpSpPr>
            <a:xfrm>
              <a:off x="425398" y="2610471"/>
              <a:ext cx="765542" cy="2221552"/>
              <a:chOff x="7857463" y="2913321"/>
              <a:chExt cx="765542" cy="2221552"/>
            </a:xfrm>
          </p:grpSpPr>
          <p:sp>
            <p:nvSpPr>
              <p:cNvPr id="49" name="Rectangle 48">
                <a:extLst>
                  <a:ext uri="{FF2B5EF4-FFF2-40B4-BE49-F238E27FC236}">
                    <a16:creationId xmlns:a16="http://schemas.microsoft.com/office/drawing/2014/main" id="{8393CF33-355A-4D4F-9C4C-3E425060840F}"/>
                  </a:ext>
                </a:extLst>
              </p:cNvPr>
              <p:cNvSpPr/>
              <p:nvPr/>
            </p:nvSpPr>
            <p:spPr>
              <a:xfrm>
                <a:off x="7857463" y="2913321"/>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HJHS</a:t>
                </a:r>
              </a:p>
            </p:txBody>
          </p:sp>
          <p:sp>
            <p:nvSpPr>
              <p:cNvPr id="50" name="Rectangle 49">
                <a:extLst>
                  <a:ext uri="{FF2B5EF4-FFF2-40B4-BE49-F238E27FC236}">
                    <a16:creationId xmlns:a16="http://schemas.microsoft.com/office/drawing/2014/main" id="{7E6E47E0-26C8-42D5-AD6D-8334F734D4BD}"/>
                  </a:ext>
                </a:extLst>
              </p:cNvPr>
              <p:cNvSpPr/>
              <p:nvPr/>
            </p:nvSpPr>
            <p:spPr>
              <a:xfrm>
                <a:off x="7857463" y="4054233"/>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ysClr val="windowText" lastClr="000000"/>
                    </a:solidFill>
                  </a:rPr>
                  <a:t>Échographie</a:t>
                </a:r>
              </a:p>
            </p:txBody>
          </p:sp>
          <p:sp>
            <p:nvSpPr>
              <p:cNvPr id="51" name="Rectangle 50">
                <a:extLst>
                  <a:ext uri="{FF2B5EF4-FFF2-40B4-BE49-F238E27FC236}">
                    <a16:creationId xmlns:a16="http://schemas.microsoft.com/office/drawing/2014/main" id="{78F9F433-1194-429F-B2D5-6C0F38CCC589}"/>
                  </a:ext>
                </a:extLst>
              </p:cNvPr>
              <p:cNvSpPr/>
              <p:nvPr/>
            </p:nvSpPr>
            <p:spPr>
              <a:xfrm>
                <a:off x="7857463" y="3483777"/>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ysClr val="windowText" lastClr="000000"/>
                    </a:solidFill>
                  </a:rPr>
                  <a:t>Radiographie</a:t>
                </a:r>
              </a:p>
            </p:txBody>
          </p:sp>
          <p:sp>
            <p:nvSpPr>
              <p:cNvPr id="52" name="Rectangle 51">
                <a:extLst>
                  <a:ext uri="{FF2B5EF4-FFF2-40B4-BE49-F238E27FC236}">
                    <a16:creationId xmlns:a16="http://schemas.microsoft.com/office/drawing/2014/main" id="{9D019AEC-C4B5-44E2-86E7-FC4A3522539F}"/>
                  </a:ext>
                </a:extLst>
              </p:cNvPr>
              <p:cNvSpPr/>
              <p:nvPr/>
            </p:nvSpPr>
            <p:spPr>
              <a:xfrm>
                <a:off x="7857463" y="4624215"/>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ysClr val="windowText" lastClr="000000"/>
                    </a:solidFill>
                  </a:rPr>
                  <a:t>IRM</a:t>
                </a:r>
              </a:p>
            </p:txBody>
          </p:sp>
        </p:grpSp>
        <p:cxnSp>
          <p:nvCxnSpPr>
            <p:cNvPr id="19" name="Straight Arrow Connector 18">
              <a:extLst>
                <a:ext uri="{FF2B5EF4-FFF2-40B4-BE49-F238E27FC236}">
                  <a16:creationId xmlns:a16="http://schemas.microsoft.com/office/drawing/2014/main" id="{BDC65A2F-B2CF-4ABD-940F-C37E7D243868}"/>
                </a:ext>
              </a:extLst>
            </p:cNvPr>
            <p:cNvCxnSpPr>
              <a:cxnSpLocks/>
            </p:cNvCxnSpPr>
            <p:nvPr/>
          </p:nvCxnSpPr>
          <p:spPr>
            <a:xfrm>
              <a:off x="4136066" y="1958952"/>
              <a:ext cx="0" cy="1496629"/>
            </a:xfrm>
            <a:prstGeom prst="straightConnector1">
              <a:avLst/>
            </a:prstGeom>
            <a:ln w="1905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167ED5E-C5DA-4525-B1E2-8BAB519D3667}"/>
                </a:ext>
              </a:extLst>
            </p:cNvPr>
            <p:cNvCxnSpPr>
              <a:cxnSpLocks/>
            </p:cNvCxnSpPr>
            <p:nvPr/>
          </p:nvCxnSpPr>
          <p:spPr>
            <a:xfrm>
              <a:off x="4710223" y="3701753"/>
              <a:ext cx="922472" cy="0"/>
            </a:xfrm>
            <a:prstGeom prst="straightConnector1">
              <a:avLst/>
            </a:prstGeom>
            <a:ln w="1905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A0C66E3-C18D-484A-8E17-2149A19C2156}"/>
                </a:ext>
              </a:extLst>
            </p:cNvPr>
            <p:cNvCxnSpPr>
              <a:cxnSpLocks/>
            </p:cNvCxnSpPr>
            <p:nvPr/>
          </p:nvCxnSpPr>
          <p:spPr>
            <a:xfrm>
              <a:off x="2639437" y="3701753"/>
              <a:ext cx="922472" cy="0"/>
            </a:xfrm>
            <a:prstGeom prst="straightConnector1">
              <a:avLst/>
            </a:prstGeom>
            <a:ln w="1905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148B31B4-211B-4B47-BE6D-53B75F33EADD}"/>
                </a:ext>
              </a:extLst>
            </p:cNvPr>
            <p:cNvSpPr/>
            <p:nvPr/>
          </p:nvSpPr>
          <p:spPr>
            <a:xfrm>
              <a:off x="4136066" y="2554604"/>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Freeform: Shape 22">
              <a:extLst>
                <a:ext uri="{FF2B5EF4-FFF2-40B4-BE49-F238E27FC236}">
                  <a16:creationId xmlns:a16="http://schemas.microsoft.com/office/drawing/2014/main" id="{CC2F9D2C-AAE6-4C7D-B69A-180D3F3AEDEB}"/>
                </a:ext>
              </a:extLst>
            </p:cNvPr>
            <p:cNvSpPr/>
            <p:nvPr/>
          </p:nvSpPr>
          <p:spPr>
            <a:xfrm flipH="1">
              <a:off x="2058737" y="2554604"/>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4" name="Group 23">
              <a:extLst>
                <a:ext uri="{FF2B5EF4-FFF2-40B4-BE49-F238E27FC236}">
                  <a16:creationId xmlns:a16="http://schemas.microsoft.com/office/drawing/2014/main" id="{42EB9826-77A7-45DE-A504-3FF15FC2802E}"/>
                </a:ext>
              </a:extLst>
            </p:cNvPr>
            <p:cNvGrpSpPr/>
            <p:nvPr/>
          </p:nvGrpSpPr>
          <p:grpSpPr>
            <a:xfrm>
              <a:off x="2934978" y="4887890"/>
              <a:ext cx="2406640" cy="428389"/>
              <a:chOff x="2058737" y="4277078"/>
              <a:chExt cx="4159122" cy="911551"/>
            </a:xfrm>
          </p:grpSpPr>
          <p:sp>
            <p:nvSpPr>
              <p:cNvPr id="47" name="Freeform: Shape 46">
                <a:extLst>
                  <a:ext uri="{FF2B5EF4-FFF2-40B4-BE49-F238E27FC236}">
                    <a16:creationId xmlns:a16="http://schemas.microsoft.com/office/drawing/2014/main" id="{D45592C7-63BD-4E22-AC02-0289DDC03219}"/>
                  </a:ext>
                </a:extLst>
              </p:cNvPr>
              <p:cNvSpPr/>
              <p:nvPr/>
            </p:nvSpPr>
            <p:spPr>
              <a:xfrm>
                <a:off x="4136066"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Freeform: Shape 47">
                <a:extLst>
                  <a:ext uri="{FF2B5EF4-FFF2-40B4-BE49-F238E27FC236}">
                    <a16:creationId xmlns:a16="http://schemas.microsoft.com/office/drawing/2014/main" id="{DE760E4D-57B9-4B4D-8287-6D8882467EB6}"/>
                  </a:ext>
                </a:extLst>
              </p:cNvPr>
              <p:cNvSpPr/>
              <p:nvPr/>
            </p:nvSpPr>
            <p:spPr>
              <a:xfrm flipH="1">
                <a:off x="2058737"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5" name="Group 24">
              <a:extLst>
                <a:ext uri="{FF2B5EF4-FFF2-40B4-BE49-F238E27FC236}">
                  <a16:creationId xmlns:a16="http://schemas.microsoft.com/office/drawing/2014/main" id="{7F9B43E6-CAF0-49EB-8F4F-0BF2076467FF}"/>
                </a:ext>
              </a:extLst>
            </p:cNvPr>
            <p:cNvGrpSpPr/>
            <p:nvPr/>
          </p:nvGrpSpPr>
          <p:grpSpPr>
            <a:xfrm rot="10800000">
              <a:off x="2058736" y="3976576"/>
              <a:ext cx="4159122" cy="548322"/>
              <a:chOff x="2058737" y="4277078"/>
              <a:chExt cx="4159122" cy="911551"/>
            </a:xfrm>
          </p:grpSpPr>
          <p:sp>
            <p:nvSpPr>
              <p:cNvPr id="45" name="Freeform: Shape 44">
                <a:extLst>
                  <a:ext uri="{FF2B5EF4-FFF2-40B4-BE49-F238E27FC236}">
                    <a16:creationId xmlns:a16="http://schemas.microsoft.com/office/drawing/2014/main" id="{DD154D85-9440-44DC-BA9F-1BDC2DF9717F}"/>
                  </a:ext>
                </a:extLst>
              </p:cNvPr>
              <p:cNvSpPr/>
              <p:nvPr/>
            </p:nvSpPr>
            <p:spPr>
              <a:xfrm>
                <a:off x="4136066"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Freeform: Shape 45">
                <a:extLst>
                  <a:ext uri="{FF2B5EF4-FFF2-40B4-BE49-F238E27FC236}">
                    <a16:creationId xmlns:a16="http://schemas.microsoft.com/office/drawing/2014/main" id="{2BD76918-F679-42E2-8191-4CA1F26814C4}"/>
                  </a:ext>
                </a:extLst>
              </p:cNvPr>
              <p:cNvSpPr/>
              <p:nvPr/>
            </p:nvSpPr>
            <p:spPr>
              <a:xfrm flipH="1">
                <a:off x="2058737"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cxnSp>
          <p:nvCxnSpPr>
            <p:cNvPr id="26" name="Straight Arrow Connector 25">
              <a:extLst>
                <a:ext uri="{FF2B5EF4-FFF2-40B4-BE49-F238E27FC236}">
                  <a16:creationId xmlns:a16="http://schemas.microsoft.com/office/drawing/2014/main" id="{C416AFE5-B2EE-4C05-95AF-685F8C78EDFE}"/>
                </a:ext>
              </a:extLst>
            </p:cNvPr>
            <p:cNvCxnSpPr>
              <a:cxnSpLocks/>
            </p:cNvCxnSpPr>
            <p:nvPr/>
          </p:nvCxnSpPr>
          <p:spPr>
            <a:xfrm>
              <a:off x="4136066" y="3976813"/>
              <a:ext cx="0" cy="914164"/>
            </a:xfrm>
            <a:prstGeom prst="straightConnector1">
              <a:avLst/>
            </a:prstGeom>
            <a:ln w="19050">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C08B49F-6041-4834-9833-CB6296A57FEF}"/>
                </a:ext>
              </a:extLst>
            </p:cNvPr>
            <p:cNvCxnSpPr/>
            <p:nvPr/>
          </p:nvCxnSpPr>
          <p:spPr>
            <a:xfrm flipH="1">
              <a:off x="4720856" y="3242930"/>
              <a:ext cx="404037" cy="34024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75FCFE-68A9-4500-8E17-159F83CE564D}"/>
                </a:ext>
              </a:extLst>
            </p:cNvPr>
            <p:cNvCxnSpPr>
              <a:cxnSpLocks/>
            </p:cNvCxnSpPr>
            <p:nvPr/>
          </p:nvCxnSpPr>
          <p:spPr>
            <a:xfrm>
              <a:off x="3147236" y="3242930"/>
              <a:ext cx="404037" cy="34024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2DA65A4-D07C-4E51-9649-627E21EB5D40}"/>
                </a:ext>
              </a:extLst>
            </p:cNvPr>
            <p:cNvCxnSpPr>
              <a:cxnSpLocks/>
              <a:stCxn id="38" idx="3"/>
              <a:endCxn id="40" idx="1"/>
            </p:cNvCxnSpPr>
            <p:nvPr/>
          </p:nvCxnSpPr>
          <p:spPr>
            <a:xfrm flipV="1">
              <a:off x="6783572" y="3151028"/>
              <a:ext cx="293252" cy="57021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A295137-BA59-46B2-81DA-1D7925D7D1A8}"/>
                </a:ext>
              </a:extLst>
            </p:cNvPr>
            <p:cNvCxnSpPr>
              <a:cxnSpLocks/>
              <a:stCxn id="38" idx="3"/>
              <a:endCxn id="41" idx="1"/>
            </p:cNvCxnSpPr>
            <p:nvPr/>
          </p:nvCxnSpPr>
          <p:spPr>
            <a:xfrm flipV="1">
              <a:off x="6783572" y="2580572"/>
              <a:ext cx="293252" cy="114067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1DF117F-B25A-4911-A06F-DA42C246EAF7}"/>
                </a:ext>
              </a:extLst>
            </p:cNvPr>
            <p:cNvCxnSpPr>
              <a:cxnSpLocks/>
            </p:cNvCxnSpPr>
            <p:nvPr/>
          </p:nvCxnSpPr>
          <p:spPr>
            <a:xfrm>
              <a:off x="6783572" y="3721128"/>
              <a:ext cx="293252" cy="114067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935DB3F-92E7-476F-B6FB-19BA341D45B7}"/>
                </a:ext>
              </a:extLst>
            </p:cNvPr>
            <p:cNvCxnSpPr>
              <a:cxnSpLocks/>
              <a:stCxn id="38" idx="3"/>
              <a:endCxn id="42" idx="1"/>
            </p:cNvCxnSpPr>
            <p:nvPr/>
          </p:nvCxnSpPr>
          <p:spPr>
            <a:xfrm>
              <a:off x="6783572" y="3721247"/>
              <a:ext cx="293252" cy="57069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BE32F43-B9A2-401E-A633-61C91033759F}"/>
                </a:ext>
              </a:extLst>
            </p:cNvPr>
            <p:cNvCxnSpPr>
              <a:cxnSpLocks/>
              <a:stCxn id="51" idx="3"/>
            </p:cNvCxnSpPr>
            <p:nvPr/>
          </p:nvCxnSpPr>
          <p:spPr>
            <a:xfrm>
              <a:off x="1190940" y="3436256"/>
              <a:ext cx="297620" cy="28876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E7241EA-D4B8-4594-8081-2BD5A86DABDF}"/>
                </a:ext>
              </a:extLst>
            </p:cNvPr>
            <p:cNvCxnSpPr>
              <a:cxnSpLocks/>
              <a:stCxn id="49" idx="3"/>
              <a:endCxn id="37" idx="1"/>
            </p:cNvCxnSpPr>
            <p:nvPr/>
          </p:nvCxnSpPr>
          <p:spPr>
            <a:xfrm>
              <a:off x="1190940" y="2865800"/>
              <a:ext cx="297620" cy="85544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DE2C150-C274-46FB-B74F-F98FC468DC19}"/>
                </a:ext>
              </a:extLst>
            </p:cNvPr>
            <p:cNvCxnSpPr>
              <a:cxnSpLocks/>
              <a:stCxn id="50" idx="3"/>
              <a:endCxn id="37" idx="1"/>
            </p:cNvCxnSpPr>
            <p:nvPr/>
          </p:nvCxnSpPr>
          <p:spPr>
            <a:xfrm flipV="1">
              <a:off x="1190940" y="3721247"/>
              <a:ext cx="297620" cy="28546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2DE3876-A458-4334-991A-F08BBB7B5033}"/>
                </a:ext>
              </a:extLst>
            </p:cNvPr>
            <p:cNvCxnSpPr>
              <a:cxnSpLocks/>
              <a:stCxn id="52" idx="3"/>
              <a:endCxn id="37" idx="1"/>
            </p:cNvCxnSpPr>
            <p:nvPr/>
          </p:nvCxnSpPr>
          <p:spPr>
            <a:xfrm flipV="1">
              <a:off x="1190940" y="3721247"/>
              <a:ext cx="297620" cy="85544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F0F022FB-0F28-41B2-842F-EC79963EDC2B}"/>
                </a:ext>
              </a:extLst>
            </p:cNvPr>
            <p:cNvSpPr/>
            <p:nvPr/>
          </p:nvSpPr>
          <p:spPr>
            <a:xfrm>
              <a:off x="1488560" y="3465918"/>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fr-FR" sz="1100" b="1" dirty="0">
                  <a:solidFill>
                    <a:sysClr val="windowText" lastClr="000000"/>
                  </a:solidFill>
                </a:rPr>
                <a:t>Structure et fonctions corporelles</a:t>
              </a:r>
            </a:p>
          </p:txBody>
        </p:sp>
        <p:sp>
          <p:nvSpPr>
            <p:cNvPr id="38" name="Rectangle 37">
              <a:extLst>
                <a:ext uri="{FF2B5EF4-FFF2-40B4-BE49-F238E27FC236}">
                  <a16:creationId xmlns:a16="http://schemas.microsoft.com/office/drawing/2014/main" id="{EAB2B9B3-57DA-4704-A77F-9FDCC813D376}"/>
                </a:ext>
              </a:extLst>
            </p:cNvPr>
            <p:cNvSpPr/>
            <p:nvPr/>
          </p:nvSpPr>
          <p:spPr>
            <a:xfrm>
              <a:off x="5635258" y="3465918"/>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Participation</a:t>
              </a:r>
            </a:p>
          </p:txBody>
        </p:sp>
        <p:grpSp>
          <p:nvGrpSpPr>
            <p:cNvPr id="39" name="Group 38">
              <a:extLst>
                <a:ext uri="{FF2B5EF4-FFF2-40B4-BE49-F238E27FC236}">
                  <a16:creationId xmlns:a16="http://schemas.microsoft.com/office/drawing/2014/main" id="{A74582D9-A74E-405A-88F0-8363AA46EEEE}"/>
                </a:ext>
              </a:extLst>
            </p:cNvPr>
            <p:cNvGrpSpPr/>
            <p:nvPr/>
          </p:nvGrpSpPr>
          <p:grpSpPr>
            <a:xfrm>
              <a:off x="7076824" y="2325243"/>
              <a:ext cx="765542" cy="2792008"/>
              <a:chOff x="7857463" y="2342865"/>
              <a:chExt cx="765542" cy="2792008"/>
            </a:xfrm>
          </p:grpSpPr>
          <p:sp>
            <p:nvSpPr>
              <p:cNvPr id="40" name="Rectangle 39">
                <a:extLst>
                  <a:ext uri="{FF2B5EF4-FFF2-40B4-BE49-F238E27FC236}">
                    <a16:creationId xmlns:a16="http://schemas.microsoft.com/office/drawing/2014/main" id="{AF7FCB8A-8F93-42C9-A6A1-0A90B503E4F2}"/>
                  </a:ext>
                </a:extLst>
              </p:cNvPr>
              <p:cNvSpPr/>
              <p:nvPr/>
            </p:nvSpPr>
            <p:spPr>
              <a:xfrm>
                <a:off x="7857463" y="2913321"/>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COPM</a:t>
                </a:r>
              </a:p>
            </p:txBody>
          </p:sp>
          <p:sp>
            <p:nvSpPr>
              <p:cNvPr id="41" name="Rectangle 40">
                <a:extLst>
                  <a:ext uri="{FF2B5EF4-FFF2-40B4-BE49-F238E27FC236}">
                    <a16:creationId xmlns:a16="http://schemas.microsoft.com/office/drawing/2014/main" id="{786F4C6B-2B62-4796-A3D5-0073ED3A3843}"/>
                  </a:ext>
                </a:extLst>
              </p:cNvPr>
              <p:cNvSpPr/>
              <p:nvPr/>
            </p:nvSpPr>
            <p:spPr>
              <a:xfrm>
                <a:off x="7857463" y="2342865"/>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HAL / </a:t>
                </a:r>
                <a:r>
                  <a:rPr lang="en-CA" sz="1100" b="1" dirty="0" err="1">
                    <a:solidFill>
                      <a:sysClr val="windowText" lastClr="000000"/>
                    </a:solidFill>
                  </a:rPr>
                  <a:t>PedHAL</a:t>
                </a:r>
                <a:endParaRPr lang="en-CA" sz="1100" b="1" dirty="0">
                  <a:solidFill>
                    <a:sysClr val="windowText" lastClr="000000"/>
                  </a:solidFill>
                </a:endParaRPr>
              </a:p>
            </p:txBody>
          </p:sp>
          <p:sp>
            <p:nvSpPr>
              <p:cNvPr id="42" name="Rectangle 41">
                <a:extLst>
                  <a:ext uri="{FF2B5EF4-FFF2-40B4-BE49-F238E27FC236}">
                    <a16:creationId xmlns:a16="http://schemas.microsoft.com/office/drawing/2014/main" id="{45EBB48B-6A78-42F2-8F0B-33297B2E0C57}"/>
                  </a:ext>
                </a:extLst>
              </p:cNvPr>
              <p:cNvSpPr/>
              <p:nvPr/>
            </p:nvSpPr>
            <p:spPr>
              <a:xfrm>
                <a:off x="7857463" y="4054233"/>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PROBE</a:t>
                </a:r>
              </a:p>
            </p:txBody>
          </p:sp>
          <p:sp>
            <p:nvSpPr>
              <p:cNvPr id="43" name="Rectangle 42">
                <a:extLst>
                  <a:ext uri="{FF2B5EF4-FFF2-40B4-BE49-F238E27FC236}">
                    <a16:creationId xmlns:a16="http://schemas.microsoft.com/office/drawing/2014/main" id="{FBCE92C5-C952-4032-AFCF-F732C7D0DC73}"/>
                  </a:ext>
                </a:extLst>
              </p:cNvPr>
              <p:cNvSpPr/>
              <p:nvPr/>
            </p:nvSpPr>
            <p:spPr>
              <a:xfrm>
                <a:off x="7857463" y="3483777"/>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SF-36</a:t>
                </a:r>
              </a:p>
            </p:txBody>
          </p:sp>
          <p:sp>
            <p:nvSpPr>
              <p:cNvPr id="44" name="Rectangle 43">
                <a:extLst>
                  <a:ext uri="{FF2B5EF4-FFF2-40B4-BE49-F238E27FC236}">
                    <a16:creationId xmlns:a16="http://schemas.microsoft.com/office/drawing/2014/main" id="{624D3DAA-B74C-4295-ADE5-8AEC2ED572C1}"/>
                  </a:ext>
                </a:extLst>
              </p:cNvPr>
              <p:cNvSpPr/>
              <p:nvPr/>
            </p:nvSpPr>
            <p:spPr>
              <a:xfrm>
                <a:off x="7857463" y="4624215"/>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HAEMO-QoL-A</a:t>
                </a:r>
              </a:p>
            </p:txBody>
          </p:sp>
        </p:grpSp>
      </p:grpSp>
      <p:sp>
        <p:nvSpPr>
          <p:cNvPr id="53" name="Rectangle 52">
            <a:extLst>
              <a:ext uri="{FF2B5EF4-FFF2-40B4-BE49-F238E27FC236}">
                <a16:creationId xmlns:a16="http://schemas.microsoft.com/office/drawing/2014/main" id="{A3FDB3B5-A1FC-405A-8657-1FB9E0A068C0}"/>
              </a:ext>
            </a:extLst>
          </p:cNvPr>
          <p:cNvSpPr/>
          <p:nvPr/>
        </p:nvSpPr>
        <p:spPr>
          <a:xfrm>
            <a:off x="2126415" y="5094513"/>
            <a:ext cx="4056672" cy="942217"/>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TextBox 53">
            <a:extLst>
              <a:ext uri="{FF2B5EF4-FFF2-40B4-BE49-F238E27FC236}">
                <a16:creationId xmlns:a16="http://schemas.microsoft.com/office/drawing/2014/main" id="{4FDB2F34-13C3-2A4A-8BD9-E19FAAF19577}"/>
              </a:ext>
            </a:extLst>
          </p:cNvPr>
          <p:cNvSpPr txBox="1"/>
          <p:nvPr/>
        </p:nvSpPr>
        <p:spPr>
          <a:xfrm>
            <a:off x="8402586" y="2874220"/>
            <a:ext cx="3378763" cy="2246769"/>
          </a:xfrm>
          <a:prstGeom prst="rect">
            <a:avLst/>
          </a:prstGeom>
          <a:noFill/>
        </p:spPr>
        <p:txBody>
          <a:bodyPr wrap="square" rtlCol="0">
            <a:spAutoFit/>
          </a:bodyPr>
          <a:lstStyle/>
          <a:p>
            <a:pPr marL="342900" indent="-342900">
              <a:buClr>
                <a:srgbClr val="642566"/>
              </a:buClr>
              <a:buFont typeface="Arial" panose="020B0604020202020204" pitchFamily="34" charset="0"/>
              <a:buChar char="•"/>
            </a:pPr>
            <a:r>
              <a:rPr lang="fr-FR" sz="2000" dirty="0"/>
              <a:t>Modèle de classification internationale du fonctionnement, du handicap et de la santé avec instruments d’évaluation des résultats par domaine</a:t>
            </a:r>
          </a:p>
        </p:txBody>
      </p:sp>
      <p:sp>
        <p:nvSpPr>
          <p:cNvPr id="55" name="Text Placeholder 3">
            <a:extLst>
              <a:ext uri="{FF2B5EF4-FFF2-40B4-BE49-F238E27FC236}">
                <a16:creationId xmlns:a16="http://schemas.microsoft.com/office/drawing/2014/main" id="{19CCBF31-8CF0-4A73-AA74-6EAC33D4ED24}"/>
              </a:ext>
            </a:extLst>
          </p:cNvPr>
          <p:cNvSpPr>
            <a:spLocks noGrp="1"/>
          </p:cNvSpPr>
          <p:nvPr/>
        </p:nvSpPr>
        <p:spPr>
          <a:xfrm>
            <a:off x="597209" y="6267450"/>
            <a:ext cx="9925050" cy="365125"/>
          </a:xfrm>
          <a:prstGeom prst="rect">
            <a:avLst/>
          </a:prstGeom>
        </p:spPr>
        <p:txBody>
          <a:bodyPr vert="horz" lIns="91440" tIns="45720" rIns="91440" bIns="0" rtlCol="0" anchor="b">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900" kern="1200">
                <a:solidFill>
                  <a:schemeClr val="tx1"/>
                </a:solidFill>
                <a:latin typeface="+mj-lt"/>
                <a:ea typeface="+mn-ea"/>
                <a:cs typeface="+mn-cs"/>
              </a:defRPr>
            </a:lvl1pPr>
            <a:lvl2pPr marL="457269"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COPM : Canadian Occupational Performance Measure ; FISH : Functional Independence Score in Hemophilia ; HAEMO-QoL-A : hemophilia specific quality-of-life questionnaire for adults ; HAL : Haemophilia Activities List ; HJHS : Hemophilia Joint Health Score ; </a:t>
            </a:r>
            <a:r>
              <a:rPr lang="en-CA" dirty="0" err="1"/>
              <a:t>PedHAL</a:t>
            </a:r>
            <a:r>
              <a:rPr lang="en-CA" dirty="0"/>
              <a:t> : Haemophilia Activities List for children ; PROBE : Patient-Reported Outcomes, Burdens and Experiences ; SF-36 : 36-Item Short Form Survey Instrument.</a:t>
            </a:r>
          </a:p>
        </p:txBody>
      </p:sp>
    </p:spTree>
    <p:extLst>
      <p:ext uri="{BB962C8B-B14F-4D97-AF65-F5344CB8AC3E}">
        <p14:creationId xmlns:p14="http://schemas.microsoft.com/office/powerpoint/2010/main" val="310054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0D25F2F-BC1A-4351-AA06-5795F27A3193}"/>
              </a:ext>
            </a:extLst>
          </p:cNvPr>
          <p:cNvSpPr>
            <a:spLocks noGrp="1"/>
          </p:cNvSpPr>
          <p:nvPr>
            <p:ph type="title"/>
          </p:nvPr>
        </p:nvSpPr>
        <p:spPr>
          <a:xfrm>
            <a:off x="914400" y="225425"/>
            <a:ext cx="10515599" cy="1090079"/>
          </a:xfrm>
        </p:spPr>
        <p:txBody>
          <a:bodyPr>
            <a:normAutofit/>
          </a:bodyPr>
          <a:lstStyle/>
          <a:p>
            <a:r>
              <a:rPr lang="fr-FR" sz="3400" dirty="0"/>
              <a:t>Facteurs économiques à envisager</a:t>
            </a:r>
          </a:p>
        </p:txBody>
      </p:sp>
      <p:grpSp>
        <p:nvGrpSpPr>
          <p:cNvPr id="2" name="Group 1">
            <a:extLst>
              <a:ext uri="{FF2B5EF4-FFF2-40B4-BE49-F238E27FC236}">
                <a16:creationId xmlns:a16="http://schemas.microsoft.com/office/drawing/2014/main" id="{46FDF6CB-65B8-4323-9835-076CC8D54DFF}"/>
              </a:ext>
            </a:extLst>
          </p:cNvPr>
          <p:cNvGrpSpPr/>
          <p:nvPr/>
        </p:nvGrpSpPr>
        <p:grpSpPr>
          <a:xfrm>
            <a:off x="822960" y="1687268"/>
            <a:ext cx="10515600" cy="4024801"/>
            <a:chOff x="822960" y="1534868"/>
            <a:chExt cx="10515600" cy="4024801"/>
          </a:xfrm>
        </p:grpSpPr>
        <p:sp>
          <p:nvSpPr>
            <p:cNvPr id="5" name="Freeform: Shape 4">
              <a:extLst>
                <a:ext uri="{FF2B5EF4-FFF2-40B4-BE49-F238E27FC236}">
                  <a16:creationId xmlns:a16="http://schemas.microsoft.com/office/drawing/2014/main" id="{D8261167-DCD8-4CCD-B802-92A1CE4FFAFB}"/>
                </a:ext>
              </a:extLst>
            </p:cNvPr>
            <p:cNvSpPr/>
            <p:nvPr/>
          </p:nvSpPr>
          <p:spPr>
            <a:xfrm>
              <a:off x="822960" y="1534868"/>
              <a:ext cx="10515600" cy="1216800"/>
            </a:xfrm>
            <a:prstGeom prst="roundRect">
              <a:avLst/>
            </a:prstGeom>
            <a:solidFill>
              <a:schemeClr val="bg1"/>
            </a:solidFill>
            <a:ln w="28575">
              <a:solidFill>
                <a:srgbClr val="008BB0"/>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dirty="0"/>
                <a:t>Les coûts directs comprennent le coût des traitements médicaux, des services de santé et des fournitures chirurgicales et médicales</a:t>
              </a:r>
              <a:r>
                <a:rPr lang="fr-FR" sz="2000" b="0" i="0" u="none" strike="noStrike" kern="1200" baseline="0" dirty="0">
                  <a:latin typeface="+mj-lt"/>
                </a:rPr>
                <a:t>. </a:t>
              </a:r>
              <a:r>
                <a:rPr lang="fr-FR" dirty="0"/>
                <a:t>Les concentrés de facteur de représentent plus de 90 % des coûts relatifs au traitement</a:t>
              </a:r>
              <a:r>
                <a:rPr lang="fr-FR" sz="2000" b="0" i="0" u="none" strike="noStrike" kern="1200" baseline="0" dirty="0">
                  <a:latin typeface="+mj-lt"/>
                </a:rPr>
                <a:t>.</a:t>
              </a:r>
              <a:endParaRPr lang="fr-FR" sz="2000" kern="1200" dirty="0">
                <a:latin typeface="+mj-lt"/>
              </a:endParaRPr>
            </a:p>
          </p:txBody>
        </p:sp>
        <p:sp>
          <p:nvSpPr>
            <p:cNvPr id="6" name="Freeform: Shape 5">
              <a:extLst>
                <a:ext uri="{FF2B5EF4-FFF2-40B4-BE49-F238E27FC236}">
                  <a16:creationId xmlns:a16="http://schemas.microsoft.com/office/drawing/2014/main" id="{5216D1B1-079D-4FB1-A248-E0218CF95CEB}"/>
                </a:ext>
              </a:extLst>
            </p:cNvPr>
            <p:cNvSpPr/>
            <p:nvPr/>
          </p:nvSpPr>
          <p:spPr>
            <a:xfrm>
              <a:off x="822960" y="2938869"/>
              <a:ext cx="10515600" cy="1216800"/>
            </a:xfrm>
            <a:prstGeom prst="roundRect">
              <a:avLst/>
            </a:prstGeom>
            <a:solidFill>
              <a:schemeClr val="bg1"/>
            </a:solidFill>
            <a:ln w="28575">
              <a:solidFill>
                <a:srgbClr val="008BB0"/>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dirty="0"/>
                <a:t>Les coûts indirects résultent de la perte de productivité au travail des patients adultes et des parents d’enfants atteints d’hémophilie compte tenu du temps qu’ils passent à gérer les soins dispensés à leur enfant</a:t>
              </a:r>
              <a:r>
                <a:rPr lang="fr-FR" sz="2000" b="0" i="0" u="none" strike="noStrike" kern="1200" baseline="0" dirty="0">
                  <a:latin typeface="+mj-lt"/>
                </a:rPr>
                <a:t>.</a:t>
              </a:r>
              <a:endParaRPr lang="fr-FR" sz="2000" b="1" kern="1200" dirty="0">
                <a:latin typeface="+mj-lt"/>
              </a:endParaRPr>
            </a:p>
          </p:txBody>
        </p:sp>
        <p:sp>
          <p:nvSpPr>
            <p:cNvPr id="7" name="Freeform: Shape 6">
              <a:extLst>
                <a:ext uri="{FF2B5EF4-FFF2-40B4-BE49-F238E27FC236}">
                  <a16:creationId xmlns:a16="http://schemas.microsoft.com/office/drawing/2014/main" id="{3DC75852-76C7-4EBE-B0EF-5E9E0CB9B7A5}"/>
                </a:ext>
              </a:extLst>
            </p:cNvPr>
            <p:cNvSpPr/>
            <p:nvPr/>
          </p:nvSpPr>
          <p:spPr>
            <a:xfrm>
              <a:off x="822960" y="4342869"/>
              <a:ext cx="10515600" cy="1216800"/>
            </a:xfrm>
            <a:prstGeom prst="roundRect">
              <a:avLst/>
            </a:prstGeom>
            <a:solidFill>
              <a:schemeClr val="bg1"/>
            </a:solidFill>
            <a:ln w="28575">
              <a:solidFill>
                <a:srgbClr val="008BB0"/>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dirty="0"/>
                <a:t>Les coûts qui résultent de la maladie ou de la recherche d’une offre de soins sont parfois similaires, mais varient souvent d’un pays à l’autre</a:t>
              </a:r>
              <a:r>
                <a:rPr lang="fr-FR" sz="2000" b="0" i="0" u="none" strike="noStrike" kern="1200" baseline="0" dirty="0">
                  <a:latin typeface="+mj-lt"/>
                </a:rPr>
                <a:t>.</a:t>
              </a:r>
              <a:endParaRPr lang="fr-FR" sz="2000" b="1" kern="1200" dirty="0">
                <a:latin typeface="+mj-lt"/>
              </a:endParaRPr>
            </a:p>
          </p:txBody>
        </p:sp>
      </p:grpSp>
      <p:sp>
        <p:nvSpPr>
          <p:cNvPr id="8" name="Text Placeholder 5">
            <a:extLst>
              <a:ext uri="{FF2B5EF4-FFF2-40B4-BE49-F238E27FC236}">
                <a16:creationId xmlns:a16="http://schemas.microsoft.com/office/drawing/2014/main" id="{955F373F-7BA5-408D-8191-1D23A5B37E64}"/>
              </a:ext>
            </a:extLst>
          </p:cNvPr>
          <p:cNvSpPr txBox="1">
            <a:spLocks/>
          </p:cNvSpPr>
          <p:nvPr/>
        </p:nvSpPr>
        <p:spPr>
          <a:xfrm>
            <a:off x="838201" y="6356351"/>
            <a:ext cx="9925050" cy="365125"/>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CA" sz="900" dirty="0"/>
          </a:p>
        </p:txBody>
      </p:sp>
    </p:spTree>
    <p:extLst>
      <p:ext uri="{BB962C8B-B14F-4D97-AF65-F5344CB8AC3E}">
        <p14:creationId xmlns:p14="http://schemas.microsoft.com/office/powerpoint/2010/main" val="4054316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B02CC6B-F7E1-4B95-B90F-F4F070D8B8DB}"/>
              </a:ext>
            </a:extLst>
          </p:cNvPr>
          <p:cNvSpPr>
            <a:spLocks noGrp="1"/>
          </p:cNvSpPr>
          <p:nvPr>
            <p:ph type="title"/>
          </p:nvPr>
        </p:nvSpPr>
        <p:spPr>
          <a:xfrm>
            <a:off x="838199" y="225425"/>
            <a:ext cx="10515599" cy="1090079"/>
          </a:xfrm>
        </p:spPr>
        <p:txBody>
          <a:bodyPr>
            <a:normAutofit/>
          </a:bodyPr>
          <a:lstStyle/>
          <a:p>
            <a:r>
              <a:rPr lang="fr-FR" dirty="0"/>
              <a:t>Qualité de vie liée à la santé</a:t>
            </a:r>
          </a:p>
        </p:txBody>
      </p:sp>
      <p:sp>
        <p:nvSpPr>
          <p:cNvPr id="17" name="Content Placeholder 2">
            <a:extLst>
              <a:ext uri="{FF2B5EF4-FFF2-40B4-BE49-F238E27FC236}">
                <a16:creationId xmlns:a16="http://schemas.microsoft.com/office/drawing/2014/main" id="{6E9EB2AF-0C99-4939-960D-F13A4E93AFE0}"/>
              </a:ext>
            </a:extLst>
          </p:cNvPr>
          <p:cNvSpPr txBox="1">
            <a:spLocks/>
          </p:cNvSpPr>
          <p:nvPr/>
        </p:nvSpPr>
        <p:spPr>
          <a:xfrm>
            <a:off x="822960" y="2520336"/>
            <a:ext cx="11165840" cy="5078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A" sz="3200" dirty="0"/>
          </a:p>
        </p:txBody>
      </p:sp>
      <p:grpSp>
        <p:nvGrpSpPr>
          <p:cNvPr id="25" name="Group 24">
            <a:extLst>
              <a:ext uri="{FF2B5EF4-FFF2-40B4-BE49-F238E27FC236}">
                <a16:creationId xmlns:a16="http://schemas.microsoft.com/office/drawing/2014/main" id="{E2A46BEC-D3E0-4DF6-8A69-37F016D5F5EF}"/>
              </a:ext>
            </a:extLst>
          </p:cNvPr>
          <p:cNvGrpSpPr/>
          <p:nvPr/>
        </p:nvGrpSpPr>
        <p:grpSpPr>
          <a:xfrm>
            <a:off x="1603375" y="2909122"/>
            <a:ext cx="4256701" cy="512919"/>
            <a:chOff x="3953" y="63174"/>
            <a:chExt cx="2377306" cy="939099"/>
          </a:xfrm>
        </p:grpSpPr>
        <p:sp>
          <p:nvSpPr>
            <p:cNvPr id="26" name="Rectangle 25">
              <a:extLst>
                <a:ext uri="{FF2B5EF4-FFF2-40B4-BE49-F238E27FC236}">
                  <a16:creationId xmlns:a16="http://schemas.microsoft.com/office/drawing/2014/main" id="{DEDF1A13-E16E-4476-8A57-DB998521FA33}"/>
                </a:ext>
              </a:extLst>
            </p:cNvPr>
            <p:cNvSpPr/>
            <p:nvPr/>
          </p:nvSpPr>
          <p:spPr>
            <a:xfrm>
              <a:off x="3953" y="63174"/>
              <a:ext cx="2377306" cy="939099"/>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extBox 26">
              <a:extLst>
                <a:ext uri="{FF2B5EF4-FFF2-40B4-BE49-F238E27FC236}">
                  <a16:creationId xmlns:a16="http://schemas.microsoft.com/office/drawing/2014/main" id="{681CC666-AF1A-4141-8C84-F71C115D43AB}"/>
                </a:ext>
              </a:extLst>
            </p:cNvPr>
            <p:cNvSpPr txBox="1"/>
            <p:nvPr/>
          </p:nvSpPr>
          <p:spPr>
            <a:xfrm>
              <a:off x="3953" y="63174"/>
              <a:ext cx="2377306" cy="939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000" b="1" i="0" u="none" strike="noStrike" kern="1200" baseline="0" dirty="0">
                  <a:latin typeface="+mj-lt"/>
                </a:rPr>
                <a:t>EQ-5D</a:t>
              </a:r>
              <a:endParaRPr lang="en-CA" sz="2000" b="1" kern="1200" dirty="0">
                <a:latin typeface="+mj-lt"/>
              </a:endParaRPr>
            </a:p>
          </p:txBody>
        </p:sp>
      </p:grpSp>
      <p:sp>
        <p:nvSpPr>
          <p:cNvPr id="28" name="Rectangle 27">
            <a:extLst>
              <a:ext uri="{FF2B5EF4-FFF2-40B4-BE49-F238E27FC236}">
                <a16:creationId xmlns:a16="http://schemas.microsoft.com/office/drawing/2014/main" id="{55D5557D-9507-420F-A7D2-CFD2B702DB2A}"/>
              </a:ext>
            </a:extLst>
          </p:cNvPr>
          <p:cNvSpPr/>
          <p:nvPr/>
        </p:nvSpPr>
        <p:spPr>
          <a:xfrm>
            <a:off x="1603374" y="2912042"/>
            <a:ext cx="4256701" cy="32617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mj-lt"/>
            </a:endParaRPr>
          </a:p>
        </p:txBody>
      </p:sp>
      <p:grpSp>
        <p:nvGrpSpPr>
          <p:cNvPr id="29" name="Group 28">
            <a:extLst>
              <a:ext uri="{FF2B5EF4-FFF2-40B4-BE49-F238E27FC236}">
                <a16:creationId xmlns:a16="http://schemas.microsoft.com/office/drawing/2014/main" id="{E3E2EC20-2CEF-4973-BE1F-2576ACAAA961}"/>
              </a:ext>
            </a:extLst>
          </p:cNvPr>
          <p:cNvGrpSpPr/>
          <p:nvPr/>
        </p:nvGrpSpPr>
        <p:grpSpPr>
          <a:xfrm>
            <a:off x="6331927" y="2919476"/>
            <a:ext cx="4320198" cy="512919"/>
            <a:chOff x="3953" y="63174"/>
            <a:chExt cx="2377306" cy="939099"/>
          </a:xfrm>
        </p:grpSpPr>
        <p:sp>
          <p:nvSpPr>
            <p:cNvPr id="30" name="Rectangle 29">
              <a:extLst>
                <a:ext uri="{FF2B5EF4-FFF2-40B4-BE49-F238E27FC236}">
                  <a16:creationId xmlns:a16="http://schemas.microsoft.com/office/drawing/2014/main" id="{55A6AAFD-195E-4D21-8C88-6700DAF51D92}"/>
                </a:ext>
              </a:extLst>
            </p:cNvPr>
            <p:cNvSpPr/>
            <p:nvPr/>
          </p:nvSpPr>
          <p:spPr>
            <a:xfrm>
              <a:off x="3953" y="63174"/>
              <a:ext cx="2377306" cy="939099"/>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TextBox 30">
              <a:extLst>
                <a:ext uri="{FF2B5EF4-FFF2-40B4-BE49-F238E27FC236}">
                  <a16:creationId xmlns:a16="http://schemas.microsoft.com/office/drawing/2014/main" id="{24CF2161-1B78-419A-AC20-710A4DF4F3A3}"/>
                </a:ext>
              </a:extLst>
            </p:cNvPr>
            <p:cNvSpPr txBox="1"/>
            <p:nvPr/>
          </p:nvSpPr>
          <p:spPr>
            <a:xfrm>
              <a:off x="3953" y="63174"/>
              <a:ext cx="2377306" cy="939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000" b="1" i="0" u="none" strike="noStrike" kern="1200" baseline="0" dirty="0">
                  <a:latin typeface="+mj-lt"/>
                </a:rPr>
                <a:t>SF-36</a:t>
              </a:r>
              <a:endParaRPr lang="en-CA" sz="2000" b="1" kern="1200" dirty="0">
                <a:latin typeface="+mj-lt"/>
              </a:endParaRPr>
            </a:p>
          </p:txBody>
        </p:sp>
      </p:grpSp>
      <p:sp>
        <p:nvSpPr>
          <p:cNvPr id="32" name="Rectangle 31">
            <a:extLst>
              <a:ext uri="{FF2B5EF4-FFF2-40B4-BE49-F238E27FC236}">
                <a16:creationId xmlns:a16="http://schemas.microsoft.com/office/drawing/2014/main" id="{DB80F323-119B-46A4-931D-71943313DCC2}"/>
              </a:ext>
            </a:extLst>
          </p:cNvPr>
          <p:cNvSpPr/>
          <p:nvPr/>
        </p:nvSpPr>
        <p:spPr>
          <a:xfrm>
            <a:off x="6331927" y="2909122"/>
            <a:ext cx="4320198" cy="32617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mj-lt"/>
            </a:endParaRPr>
          </a:p>
        </p:txBody>
      </p:sp>
      <p:sp>
        <p:nvSpPr>
          <p:cNvPr id="2" name="Rectangle 1">
            <a:extLst>
              <a:ext uri="{FF2B5EF4-FFF2-40B4-BE49-F238E27FC236}">
                <a16:creationId xmlns:a16="http://schemas.microsoft.com/office/drawing/2014/main" id="{87801FC6-F1E0-8B46-B3CF-881257C2ECF4}"/>
              </a:ext>
            </a:extLst>
          </p:cNvPr>
          <p:cNvSpPr/>
          <p:nvPr/>
        </p:nvSpPr>
        <p:spPr>
          <a:xfrm>
            <a:off x="838198" y="1040988"/>
            <a:ext cx="10355827" cy="1754326"/>
          </a:xfrm>
          <a:prstGeom prst="rect">
            <a:avLst/>
          </a:prstGeom>
        </p:spPr>
        <p:txBody>
          <a:bodyPr wrap="square">
            <a:spAutoFit/>
          </a:bodyPr>
          <a:lstStyle/>
          <a:p>
            <a:pPr marL="285750" indent="-285750">
              <a:buClr>
                <a:srgbClr val="642566"/>
              </a:buClr>
              <a:buFont typeface="Arial" panose="020B0604020202020204" pitchFamily="34" charset="0"/>
              <a:buChar char="•"/>
            </a:pPr>
            <a:r>
              <a:rPr lang="fr-FR" dirty="0"/>
              <a:t>Les mesures de la qualité de vie liée à la santé sont des questionnaires qui visent à mesurer l’état de santé du patient dans son ensemble ; il est donc préférable de les associer à des évaluations spécifiques par domaine de la classification internationale du fonctionnement, du handicap et de la santé, plutôt que de les utiliser seules</a:t>
            </a:r>
          </a:p>
          <a:p>
            <a:pPr marL="285750" indent="-285750">
              <a:buClr>
                <a:srgbClr val="642566"/>
              </a:buClr>
              <a:buFont typeface="Arial" panose="020B0604020202020204" pitchFamily="34" charset="0"/>
              <a:buChar char="•"/>
            </a:pPr>
            <a:r>
              <a:rPr lang="fr-FR" dirty="0"/>
              <a:t>Les questionnaires </a:t>
            </a:r>
            <a:r>
              <a:rPr lang="fr-FR" b="1" dirty="0"/>
              <a:t>EQ-5D</a:t>
            </a:r>
            <a:r>
              <a:rPr lang="fr-FR" dirty="0"/>
              <a:t> et </a:t>
            </a:r>
            <a:r>
              <a:rPr lang="fr-FR" b="1" dirty="0"/>
              <a:t>SF-36</a:t>
            </a:r>
            <a:r>
              <a:rPr lang="fr-FR" dirty="0"/>
              <a:t> sont des instruments génériques largement utilisés pour évaluer la qualité de vie liée à l’hémophilie</a:t>
            </a:r>
            <a:endParaRPr lang="fr-FR" sz="2800" dirty="0"/>
          </a:p>
        </p:txBody>
      </p:sp>
      <p:sp>
        <p:nvSpPr>
          <p:cNvPr id="18" name="Text Placeholder 18">
            <a:extLst>
              <a:ext uri="{FF2B5EF4-FFF2-40B4-BE49-F238E27FC236}">
                <a16:creationId xmlns:a16="http://schemas.microsoft.com/office/drawing/2014/main" id="{1A059732-0659-4CC4-B8D6-58ECE134E3D0}"/>
              </a:ext>
            </a:extLst>
          </p:cNvPr>
          <p:cNvSpPr>
            <a:spLocks noGrp="1"/>
          </p:cNvSpPr>
          <p:nvPr/>
        </p:nvSpPr>
        <p:spPr>
          <a:xfrm>
            <a:off x="727075" y="6267450"/>
            <a:ext cx="9925050" cy="365125"/>
          </a:xfrm>
          <a:prstGeom prst="rect">
            <a:avLst/>
          </a:prstGeom>
        </p:spPr>
        <p:txBody>
          <a:bodyPr vert="horz" lIns="91440" tIns="45720" rIns="91440" bIns="0" rtlCol="0" anchor="b">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900" kern="1200">
                <a:solidFill>
                  <a:schemeClr val="tx1"/>
                </a:solidFill>
                <a:latin typeface="+mj-lt"/>
                <a:ea typeface="+mn-ea"/>
                <a:cs typeface="+mn-cs"/>
              </a:defRPr>
            </a:lvl1pPr>
            <a:lvl2pPr marL="457269"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900" b="0" i="0" u="none" strike="noStrike" baseline="0" dirty="0">
                <a:latin typeface="+mj-lt"/>
              </a:rPr>
              <a:t>EQ-5D : </a:t>
            </a:r>
            <a:r>
              <a:rPr lang="fr-FR" sz="900" b="0" i="0" u="none" strike="noStrike" baseline="0" dirty="0" err="1">
                <a:latin typeface="+mj-lt"/>
              </a:rPr>
              <a:t>EuroQoL</a:t>
            </a:r>
            <a:r>
              <a:rPr lang="fr-FR" sz="900" b="0" i="0" u="none" strike="noStrike" baseline="0" dirty="0">
                <a:latin typeface="+mj-lt"/>
              </a:rPr>
              <a:t> 5 Dimensions </a:t>
            </a:r>
            <a:r>
              <a:rPr lang="fr-FR" dirty="0"/>
              <a:t>; </a:t>
            </a:r>
            <a:r>
              <a:rPr lang="fr-FR" sz="900" b="0" i="0" u="none" strike="noStrike" baseline="0" dirty="0" err="1">
                <a:latin typeface="+mj-lt"/>
              </a:rPr>
              <a:t>HRQoL</a:t>
            </a:r>
            <a:r>
              <a:rPr lang="fr-FR" dirty="0"/>
              <a:t> :</a:t>
            </a:r>
            <a:r>
              <a:rPr lang="fr-FR" sz="900" b="0" i="0" u="none" strike="noStrike" baseline="0" dirty="0">
                <a:latin typeface="+mj-lt"/>
              </a:rPr>
              <a:t> </a:t>
            </a:r>
            <a:r>
              <a:rPr lang="fr-FR" sz="900" b="0" i="0" u="none" strike="noStrike" baseline="0" dirty="0" err="1">
                <a:latin typeface="+mj-lt"/>
              </a:rPr>
              <a:t>health-related</a:t>
            </a:r>
            <a:r>
              <a:rPr lang="fr-FR" sz="900" b="0" i="0" u="none" strike="noStrike" baseline="0" dirty="0">
                <a:latin typeface="+mj-lt"/>
              </a:rPr>
              <a:t> </a:t>
            </a:r>
            <a:r>
              <a:rPr lang="fr-FR" sz="900" b="0" i="0" u="none" strike="noStrike" baseline="0" dirty="0" err="1">
                <a:latin typeface="+mj-lt"/>
              </a:rPr>
              <a:t>quality</a:t>
            </a:r>
            <a:r>
              <a:rPr lang="fr-FR" sz="900" b="0" i="0" u="none" strike="noStrike" baseline="0" dirty="0">
                <a:latin typeface="+mj-lt"/>
              </a:rPr>
              <a:t> of life </a:t>
            </a:r>
            <a:r>
              <a:rPr lang="fr-FR" dirty="0"/>
              <a:t>; </a:t>
            </a:r>
            <a:r>
              <a:rPr lang="fr-FR" sz="900" b="0" i="0" u="none" strike="noStrike" baseline="0" dirty="0">
                <a:latin typeface="+mj-lt"/>
              </a:rPr>
              <a:t>SF-36</a:t>
            </a:r>
            <a:r>
              <a:rPr lang="fr-FR" dirty="0"/>
              <a:t> :</a:t>
            </a:r>
            <a:r>
              <a:rPr lang="fr-FR" sz="900" b="0" i="0" u="none" strike="noStrike" baseline="0" dirty="0">
                <a:latin typeface="+mj-lt"/>
              </a:rPr>
              <a:t> 36-Item Short </a:t>
            </a:r>
            <a:r>
              <a:rPr lang="fr-FR" sz="900" b="0" i="0" u="none" strike="noStrike" baseline="0" dirty="0" err="1">
                <a:latin typeface="+mj-lt"/>
              </a:rPr>
              <a:t>Form</a:t>
            </a:r>
            <a:r>
              <a:rPr lang="fr-FR" sz="900" b="0" i="0" u="none" strike="noStrike" baseline="0" dirty="0">
                <a:latin typeface="+mj-lt"/>
              </a:rPr>
              <a:t> Survey Instrument ; VAS : </a:t>
            </a:r>
            <a:r>
              <a:rPr lang="fr-FR" sz="900" b="0" i="0" u="none" strike="noStrike" baseline="0" dirty="0" err="1">
                <a:latin typeface="+mj-lt"/>
              </a:rPr>
              <a:t>visual</a:t>
            </a:r>
            <a:r>
              <a:rPr lang="fr-FR" sz="900" b="0" i="0" u="none" strike="noStrike" baseline="0" dirty="0">
                <a:latin typeface="+mj-lt"/>
              </a:rPr>
              <a:t> </a:t>
            </a:r>
            <a:r>
              <a:rPr lang="fr-FR" sz="900" b="0" i="0" u="none" strike="noStrike" baseline="0" dirty="0" err="1">
                <a:latin typeface="+mj-lt"/>
              </a:rPr>
              <a:t>analog</a:t>
            </a:r>
            <a:r>
              <a:rPr lang="fr-FR" sz="900" b="0" i="0" u="none" strike="noStrike" baseline="0" dirty="0">
                <a:latin typeface="+mj-lt"/>
              </a:rPr>
              <a:t> </a:t>
            </a:r>
            <a:r>
              <a:rPr lang="fr-FR" sz="900" b="0" i="0" u="none" strike="noStrike" baseline="0" dirty="0" err="1">
                <a:latin typeface="+mj-lt"/>
              </a:rPr>
              <a:t>scale</a:t>
            </a:r>
            <a:r>
              <a:rPr lang="fr-FR" sz="900" b="0" i="0" u="none" strike="noStrike" baseline="0" dirty="0">
                <a:latin typeface="+mj-lt"/>
              </a:rPr>
              <a:t>.</a:t>
            </a:r>
            <a:endParaRPr lang="fr-FR" dirty="0"/>
          </a:p>
        </p:txBody>
      </p:sp>
      <p:pic>
        <p:nvPicPr>
          <p:cNvPr id="4" name="Picture 3" descr="A picture containing timeline&#10;&#10;Description automatically generated">
            <a:extLst>
              <a:ext uri="{FF2B5EF4-FFF2-40B4-BE49-F238E27FC236}">
                <a16:creationId xmlns:a16="http://schemas.microsoft.com/office/drawing/2014/main" id="{B2CC1569-DC63-43CB-B82B-62D82F5B721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978174" y="3429166"/>
            <a:ext cx="3488349" cy="2744640"/>
          </a:xfrm>
          <a:prstGeom prst="rect">
            <a:avLst/>
          </a:prstGeom>
        </p:spPr>
      </p:pic>
      <p:pic>
        <p:nvPicPr>
          <p:cNvPr id="6" name="Picture 5">
            <a:extLst>
              <a:ext uri="{FF2B5EF4-FFF2-40B4-BE49-F238E27FC236}">
                <a16:creationId xmlns:a16="http://schemas.microsoft.com/office/drawing/2014/main" id="{5413EEDA-9796-4E7A-96BB-85126579498F}"/>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7175241" y="3452541"/>
            <a:ext cx="2633570" cy="2725058"/>
          </a:xfrm>
          <a:prstGeom prst="rect">
            <a:avLst/>
          </a:prstGeom>
        </p:spPr>
      </p:pic>
    </p:spTree>
    <p:extLst>
      <p:ext uri="{BB962C8B-B14F-4D97-AF65-F5344CB8AC3E}">
        <p14:creationId xmlns:p14="http://schemas.microsoft.com/office/powerpoint/2010/main" val="1853168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80880CA-7949-4FA6-8285-1D7CAEC325A9}"/>
              </a:ext>
            </a:extLst>
          </p:cNvPr>
          <p:cNvSpPr>
            <a:spLocks noGrp="1"/>
          </p:cNvSpPr>
          <p:nvPr>
            <p:ph type="title"/>
          </p:nvPr>
        </p:nvSpPr>
        <p:spPr>
          <a:xfrm>
            <a:off x="838199" y="225425"/>
            <a:ext cx="10515599" cy="1090079"/>
          </a:xfrm>
        </p:spPr>
        <p:txBody>
          <a:bodyPr>
            <a:normAutofit/>
          </a:bodyPr>
          <a:lstStyle/>
          <a:p>
            <a:r>
              <a:rPr lang="fr-FR" dirty="0"/>
              <a:t>Qualité de vie liée à la santé</a:t>
            </a:r>
            <a:endParaRPr lang="fr-FR" sz="3400" dirty="0"/>
          </a:p>
        </p:txBody>
      </p:sp>
      <p:sp>
        <p:nvSpPr>
          <p:cNvPr id="4" name="Content Placeholder 2">
            <a:extLst>
              <a:ext uri="{FF2B5EF4-FFF2-40B4-BE49-F238E27FC236}">
                <a16:creationId xmlns:a16="http://schemas.microsoft.com/office/drawing/2014/main" id="{6FEFEFD2-4F8A-4E82-AD1C-408E64A6768B}"/>
              </a:ext>
            </a:extLst>
          </p:cNvPr>
          <p:cNvSpPr txBox="1">
            <a:spLocks/>
          </p:cNvSpPr>
          <p:nvPr/>
        </p:nvSpPr>
        <p:spPr>
          <a:xfrm>
            <a:off x="838199" y="1591894"/>
            <a:ext cx="10265738" cy="916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642566"/>
              </a:buClr>
            </a:pPr>
            <a:r>
              <a:rPr lang="fr-FR" sz="2000" dirty="0"/>
              <a:t>Les questionnaires </a:t>
            </a:r>
            <a:r>
              <a:rPr lang="fr-FR" sz="2000" b="1" dirty="0"/>
              <a:t>PROBE, CHO-KLOT</a:t>
            </a:r>
            <a:r>
              <a:rPr lang="fr-FR" sz="2000" dirty="0"/>
              <a:t> et </a:t>
            </a:r>
            <a:r>
              <a:rPr lang="fr-FR" sz="2000" b="1" dirty="0"/>
              <a:t>HAEMO-</a:t>
            </a:r>
            <a:r>
              <a:rPr lang="fr-FR" sz="2000" b="1" dirty="0" err="1"/>
              <a:t>QoL</a:t>
            </a:r>
            <a:r>
              <a:rPr lang="fr-FR" sz="2000" b="1" dirty="0"/>
              <a:t>-A </a:t>
            </a:r>
            <a:r>
              <a:rPr lang="fr-FR" sz="2000" dirty="0"/>
              <a:t>sont des instruments génériques utilisés pour évaluer la qualité de vie liée à l’hémophilie </a:t>
            </a:r>
            <a:endParaRPr lang="fr-FR" sz="3200" dirty="0"/>
          </a:p>
        </p:txBody>
      </p:sp>
      <p:grpSp>
        <p:nvGrpSpPr>
          <p:cNvPr id="23" name="Group 22">
            <a:extLst>
              <a:ext uri="{FF2B5EF4-FFF2-40B4-BE49-F238E27FC236}">
                <a16:creationId xmlns:a16="http://schemas.microsoft.com/office/drawing/2014/main" id="{B1A692C6-46AB-4049-8B44-610E3C7FF5C5}"/>
              </a:ext>
            </a:extLst>
          </p:cNvPr>
          <p:cNvGrpSpPr/>
          <p:nvPr/>
        </p:nvGrpSpPr>
        <p:grpSpPr>
          <a:xfrm>
            <a:off x="1601270" y="2829208"/>
            <a:ext cx="8989461" cy="3193488"/>
            <a:chOff x="880253" y="2626008"/>
            <a:chExt cx="7797564" cy="3193488"/>
          </a:xfrm>
        </p:grpSpPr>
        <p:sp>
          <p:nvSpPr>
            <p:cNvPr id="24" name="Freeform: Shape 23">
              <a:extLst>
                <a:ext uri="{FF2B5EF4-FFF2-40B4-BE49-F238E27FC236}">
                  <a16:creationId xmlns:a16="http://schemas.microsoft.com/office/drawing/2014/main" id="{A0FEAA7F-9349-43EE-B40D-8BD1630E5B61}"/>
                </a:ext>
              </a:extLst>
            </p:cNvPr>
            <p:cNvSpPr/>
            <p:nvPr/>
          </p:nvSpPr>
          <p:spPr>
            <a:xfrm>
              <a:off x="880253"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000" b="1" i="0" u="none" strike="noStrike" kern="1200" baseline="0" dirty="0">
                  <a:latin typeface="+mj-lt"/>
                </a:rPr>
                <a:t>PROBE</a:t>
              </a:r>
              <a:endParaRPr lang="en-CA" sz="2000" b="1" kern="1200" dirty="0">
                <a:latin typeface="+mj-lt"/>
              </a:endParaRPr>
            </a:p>
          </p:txBody>
        </p:sp>
        <p:sp>
          <p:nvSpPr>
            <p:cNvPr id="25" name="Freeform: Shape 24">
              <a:extLst>
                <a:ext uri="{FF2B5EF4-FFF2-40B4-BE49-F238E27FC236}">
                  <a16:creationId xmlns:a16="http://schemas.microsoft.com/office/drawing/2014/main" id="{11617AAA-1DBE-4E77-B6DC-408DAAB84B0D}"/>
                </a:ext>
              </a:extLst>
            </p:cNvPr>
            <p:cNvSpPr/>
            <p:nvPr/>
          </p:nvSpPr>
          <p:spPr>
            <a:xfrm>
              <a:off x="880253"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r>
                <a:rPr lang="fr-FR" sz="2000" dirty="0">
                  <a:latin typeface="+mj-lt"/>
                </a:rPr>
                <a:t>Évalue la qualité de vie, mais également le fardeau que constitue la maladie pour les personnes atteintes d’hémophilie.</a:t>
              </a:r>
            </a:p>
          </p:txBody>
        </p:sp>
        <p:sp>
          <p:nvSpPr>
            <p:cNvPr id="26" name="Freeform: Shape 25">
              <a:extLst>
                <a:ext uri="{FF2B5EF4-FFF2-40B4-BE49-F238E27FC236}">
                  <a16:creationId xmlns:a16="http://schemas.microsoft.com/office/drawing/2014/main" id="{3858BAF8-0513-4E60-84D2-919537169784}"/>
                </a:ext>
              </a:extLst>
            </p:cNvPr>
            <p:cNvSpPr/>
            <p:nvPr/>
          </p:nvSpPr>
          <p:spPr>
            <a:xfrm>
              <a:off x="3590382"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000" b="1" i="0" u="none" strike="noStrike" kern="1200" baseline="0" dirty="0">
                  <a:latin typeface="+mj-lt"/>
                </a:rPr>
                <a:t>CHO-KLAT</a:t>
              </a:r>
              <a:endParaRPr lang="en-CA" sz="2000" b="1" kern="1200" dirty="0">
                <a:latin typeface="+mj-lt"/>
              </a:endParaRPr>
            </a:p>
          </p:txBody>
        </p:sp>
        <p:sp>
          <p:nvSpPr>
            <p:cNvPr id="27" name="Freeform: Shape 26">
              <a:extLst>
                <a:ext uri="{FF2B5EF4-FFF2-40B4-BE49-F238E27FC236}">
                  <a16:creationId xmlns:a16="http://schemas.microsoft.com/office/drawing/2014/main" id="{8D8F6234-6CDC-4464-8118-D21F84268C6F}"/>
                </a:ext>
              </a:extLst>
            </p:cNvPr>
            <p:cNvSpPr/>
            <p:nvPr/>
          </p:nvSpPr>
          <p:spPr>
            <a:xfrm>
              <a:off x="3590382"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r>
                <a:rPr lang="fr-FR" sz="2000" dirty="0">
                  <a:latin typeface="+mj-lt"/>
                </a:rPr>
                <a:t>Pour les enfants atteints d’hémophilie, on utilise beaucoup le </a:t>
              </a:r>
              <a:r>
                <a:rPr lang="fr-FR" sz="2000" i="1" dirty="0">
                  <a:latin typeface="+mj-lt"/>
                </a:rPr>
                <a:t>Canadian </a:t>
              </a:r>
              <a:r>
                <a:rPr lang="fr-FR" sz="2000" i="1" dirty="0" err="1">
                  <a:latin typeface="+mj-lt"/>
                </a:rPr>
                <a:t>Hemophilia</a:t>
              </a:r>
              <a:r>
                <a:rPr lang="fr-FR" sz="2000" i="1" dirty="0">
                  <a:latin typeface="+mj-lt"/>
                </a:rPr>
                <a:t> </a:t>
              </a:r>
              <a:r>
                <a:rPr lang="fr-FR" sz="2000" i="1" dirty="0" err="1">
                  <a:latin typeface="+mj-lt"/>
                </a:rPr>
                <a:t>Outcomes</a:t>
              </a:r>
              <a:r>
                <a:rPr lang="fr-FR" sz="2000" i="1" dirty="0">
                  <a:latin typeface="+mj-lt"/>
                </a:rPr>
                <a:t>-Kids Life </a:t>
              </a:r>
              <a:r>
                <a:rPr lang="fr-FR" sz="2000" i="1" dirty="0" err="1">
                  <a:latin typeface="+mj-lt"/>
                </a:rPr>
                <a:t>Assessment</a:t>
              </a:r>
              <a:r>
                <a:rPr lang="fr-FR" sz="2000" i="1" dirty="0">
                  <a:latin typeface="+mj-lt"/>
                </a:rPr>
                <a:t> </a:t>
              </a:r>
              <a:r>
                <a:rPr lang="fr-FR" sz="2000" i="1" dirty="0" err="1">
                  <a:latin typeface="+mj-lt"/>
                </a:rPr>
                <a:t>Tool</a:t>
              </a:r>
              <a:r>
                <a:rPr lang="fr-FR" sz="2000" i="1" dirty="0">
                  <a:latin typeface="+mj-lt"/>
                </a:rPr>
                <a:t> </a:t>
              </a:r>
              <a:r>
                <a:rPr lang="fr-FR" sz="2000" dirty="0">
                  <a:latin typeface="+mj-lt"/>
                </a:rPr>
                <a:t>(CHO-KLAT).</a:t>
              </a:r>
            </a:p>
          </p:txBody>
        </p:sp>
        <p:sp>
          <p:nvSpPr>
            <p:cNvPr id="28" name="Freeform: Shape 27">
              <a:extLst>
                <a:ext uri="{FF2B5EF4-FFF2-40B4-BE49-F238E27FC236}">
                  <a16:creationId xmlns:a16="http://schemas.microsoft.com/office/drawing/2014/main" id="{3A3F7D16-05EA-468C-9504-44CCF7A9256A}"/>
                </a:ext>
              </a:extLst>
            </p:cNvPr>
            <p:cNvSpPr/>
            <p:nvPr/>
          </p:nvSpPr>
          <p:spPr>
            <a:xfrm>
              <a:off x="6300511"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000" b="1" i="0" u="none" strike="noStrike" kern="1200" baseline="0" dirty="0">
                  <a:latin typeface="+mj-lt"/>
                </a:rPr>
                <a:t>HAEMO-QoL-A</a:t>
              </a:r>
              <a:endParaRPr lang="en-CA" sz="2000" b="1" kern="1200" dirty="0">
                <a:latin typeface="+mj-lt"/>
              </a:endParaRPr>
            </a:p>
          </p:txBody>
        </p:sp>
        <p:sp>
          <p:nvSpPr>
            <p:cNvPr id="29" name="Freeform: Shape 28">
              <a:extLst>
                <a:ext uri="{FF2B5EF4-FFF2-40B4-BE49-F238E27FC236}">
                  <a16:creationId xmlns:a16="http://schemas.microsoft.com/office/drawing/2014/main" id="{A05B1227-B66C-4DCF-B053-CB9458F6105C}"/>
                </a:ext>
              </a:extLst>
            </p:cNvPr>
            <p:cNvSpPr/>
            <p:nvPr/>
          </p:nvSpPr>
          <p:spPr>
            <a:xfrm>
              <a:off x="6300511"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r>
                <a:rPr lang="fr-FR" sz="2000" dirty="0">
                  <a:latin typeface="+mj-lt"/>
                </a:rPr>
                <a:t>Pour les adultes atteints d’hémophilie, on utilise beaucoup le </a:t>
              </a:r>
              <a:r>
                <a:rPr lang="fr-FR" sz="2000" i="1" dirty="0" err="1">
                  <a:latin typeface="+mj-lt"/>
                </a:rPr>
                <a:t>Hemophilia</a:t>
              </a:r>
              <a:r>
                <a:rPr lang="fr-FR" sz="2000" i="1" dirty="0">
                  <a:latin typeface="+mj-lt"/>
                </a:rPr>
                <a:t> </a:t>
              </a:r>
              <a:r>
                <a:rPr lang="fr-FR" sz="2000" i="1" dirty="0" err="1">
                  <a:latin typeface="+mj-lt"/>
                </a:rPr>
                <a:t>Well-Being</a:t>
              </a:r>
              <a:r>
                <a:rPr lang="fr-FR" sz="2000" i="1" dirty="0">
                  <a:latin typeface="+mj-lt"/>
                </a:rPr>
                <a:t> Index et le </a:t>
              </a:r>
              <a:r>
                <a:rPr lang="fr-FR" sz="2000" i="1" dirty="0" err="1">
                  <a:latin typeface="+mj-lt"/>
                </a:rPr>
                <a:t>Hemophilia-specific</a:t>
              </a:r>
              <a:r>
                <a:rPr lang="fr-FR" sz="2000" i="1" dirty="0">
                  <a:latin typeface="+mj-lt"/>
                </a:rPr>
                <a:t> </a:t>
              </a:r>
              <a:r>
                <a:rPr lang="fr-FR" sz="2000" i="1" dirty="0" err="1">
                  <a:latin typeface="+mj-lt"/>
                </a:rPr>
                <a:t>QoL</a:t>
              </a:r>
              <a:r>
                <a:rPr lang="fr-FR" sz="2000" i="1" dirty="0">
                  <a:latin typeface="+mj-lt"/>
                </a:rPr>
                <a:t> questionnaire for </a:t>
              </a:r>
              <a:r>
                <a:rPr lang="fr-FR" sz="2000" i="1" dirty="0" err="1">
                  <a:latin typeface="+mj-lt"/>
                </a:rPr>
                <a:t>adults</a:t>
              </a:r>
              <a:r>
                <a:rPr lang="fr-FR" sz="2000" i="1" dirty="0">
                  <a:latin typeface="+mj-lt"/>
                </a:rPr>
                <a:t> </a:t>
              </a:r>
              <a:r>
                <a:rPr lang="fr-FR" sz="2000" dirty="0">
                  <a:latin typeface="+mj-lt"/>
                </a:rPr>
                <a:t>(HAEMO-</a:t>
              </a:r>
              <a:r>
                <a:rPr lang="fr-FR" sz="2000" dirty="0" err="1">
                  <a:latin typeface="+mj-lt"/>
                </a:rPr>
                <a:t>QoL</a:t>
              </a:r>
              <a:r>
                <a:rPr lang="fr-FR" sz="2000" dirty="0">
                  <a:latin typeface="+mj-lt"/>
                </a:rPr>
                <a:t>-A).</a:t>
              </a:r>
            </a:p>
          </p:txBody>
        </p:sp>
      </p:grpSp>
      <p:sp>
        <p:nvSpPr>
          <p:cNvPr id="12" name="TextBox 11">
            <a:extLst>
              <a:ext uri="{FF2B5EF4-FFF2-40B4-BE49-F238E27FC236}">
                <a16:creationId xmlns:a16="http://schemas.microsoft.com/office/drawing/2014/main" id="{C1D58531-03CE-474E-8883-069751B5B095}"/>
              </a:ext>
            </a:extLst>
          </p:cNvPr>
          <p:cNvSpPr txBox="1"/>
          <p:nvPr/>
        </p:nvSpPr>
        <p:spPr>
          <a:xfrm>
            <a:off x="828151" y="6536118"/>
            <a:ext cx="6094324" cy="230832"/>
          </a:xfrm>
          <a:prstGeom prst="rect">
            <a:avLst/>
          </a:prstGeom>
          <a:noFill/>
        </p:spPr>
        <p:txBody>
          <a:bodyPr wrap="square">
            <a:spAutoFit/>
          </a:bodyPr>
          <a:lstStyle/>
          <a:p>
            <a:r>
              <a:rPr lang="en-CA" sz="900" dirty="0"/>
              <a:t>PROBE : Patient-Reported Outcomes, Burdens and Experiences. </a:t>
            </a:r>
          </a:p>
        </p:txBody>
      </p:sp>
    </p:spTree>
    <p:extLst>
      <p:ext uri="{BB962C8B-B14F-4D97-AF65-F5344CB8AC3E}">
        <p14:creationId xmlns:p14="http://schemas.microsoft.com/office/powerpoint/2010/main" val="979328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70D48-FAAB-4E10-B235-E68EBEC3AB5F}"/>
              </a:ext>
            </a:extLst>
          </p:cNvPr>
          <p:cNvSpPr>
            <a:spLocks noGrp="1"/>
          </p:cNvSpPr>
          <p:nvPr>
            <p:ph type="title"/>
          </p:nvPr>
        </p:nvSpPr>
        <p:spPr>
          <a:xfrm>
            <a:off x="838199" y="225425"/>
            <a:ext cx="10515599" cy="1090079"/>
          </a:xfrm>
        </p:spPr>
        <p:txBody>
          <a:bodyPr>
            <a:normAutofit/>
          </a:bodyPr>
          <a:lstStyle/>
          <a:p>
            <a:r>
              <a:rPr lang="fr-FR" dirty="0"/>
              <a:t>Résultats rapportés par les patients</a:t>
            </a:r>
          </a:p>
        </p:txBody>
      </p:sp>
      <p:sp>
        <p:nvSpPr>
          <p:cNvPr id="3" name="Content Placeholder 2">
            <a:extLst>
              <a:ext uri="{FF2B5EF4-FFF2-40B4-BE49-F238E27FC236}">
                <a16:creationId xmlns:a16="http://schemas.microsoft.com/office/drawing/2014/main" id="{18E21AC2-7656-4572-8A1F-36041E1059B5}"/>
              </a:ext>
            </a:extLst>
          </p:cNvPr>
          <p:cNvSpPr>
            <a:spLocks noGrp="1"/>
          </p:cNvSpPr>
          <p:nvPr>
            <p:ph idx="1"/>
          </p:nvPr>
        </p:nvSpPr>
        <p:spPr>
          <a:xfrm>
            <a:off x="838200" y="1562100"/>
            <a:ext cx="10515600" cy="4614863"/>
          </a:xfrm>
        </p:spPr>
        <p:txBody>
          <a:bodyPr/>
          <a:lstStyle/>
          <a:p>
            <a:r>
              <a:rPr lang="fr-FR" dirty="0"/>
              <a:t>Les résultats rapportés par les patients donnent un aperçu de l’état de santé du patient grâce à des informations provenant directement de ce dernier</a:t>
            </a:r>
          </a:p>
          <a:p>
            <a:r>
              <a:rPr lang="fr-FR" dirty="0"/>
              <a:t>Ces résultats englobent à la fois des mesures unidimensionnelles et multidimensionnelles des symptômes, de la qualité de vie liée à la santé, de l’état de santé, de l’adhésion au traitement, de la satisfaction à l’égard du traitement, ainsi que d’autres mesures</a:t>
            </a:r>
          </a:p>
          <a:p>
            <a:endParaRPr lang="fr-FR" dirty="0"/>
          </a:p>
          <a:p>
            <a:endParaRPr lang="fr-FR" dirty="0"/>
          </a:p>
        </p:txBody>
      </p:sp>
      <p:sp>
        <p:nvSpPr>
          <p:cNvPr id="4" name="Text Placeholder 3">
            <a:extLst>
              <a:ext uri="{FF2B5EF4-FFF2-40B4-BE49-F238E27FC236}">
                <a16:creationId xmlns:a16="http://schemas.microsoft.com/office/drawing/2014/main" id="{4B71E1D2-09F3-4AF5-9237-591878F516CE}"/>
              </a:ext>
            </a:extLst>
          </p:cNvPr>
          <p:cNvSpPr>
            <a:spLocks noGrp="1"/>
          </p:cNvSpPr>
          <p:nvPr>
            <p:ph type="body" sz="quarter" idx="13"/>
          </p:nvPr>
        </p:nvSpPr>
        <p:spPr>
          <a:xfrm>
            <a:off x="838201" y="6356351"/>
            <a:ext cx="9925050" cy="365125"/>
          </a:xfrm>
        </p:spPr>
        <p:txBody>
          <a:bodyPr/>
          <a:lstStyle/>
          <a:p>
            <a:endParaRPr lang="en-CA" dirty="0"/>
          </a:p>
        </p:txBody>
      </p:sp>
    </p:spTree>
    <p:extLst>
      <p:ext uri="{BB962C8B-B14F-4D97-AF65-F5344CB8AC3E}">
        <p14:creationId xmlns:p14="http://schemas.microsoft.com/office/powerpoint/2010/main" val="2933034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D6C1-DA59-4362-B71C-AAE5FF9178D4}"/>
              </a:ext>
            </a:extLst>
          </p:cNvPr>
          <p:cNvSpPr>
            <a:spLocks noGrp="1"/>
          </p:cNvSpPr>
          <p:nvPr>
            <p:ph type="ctrTitle"/>
          </p:nvPr>
        </p:nvSpPr>
        <p:spPr>
          <a:xfrm>
            <a:off x="1219200" y="1122363"/>
            <a:ext cx="9802368" cy="2387600"/>
          </a:xfrm>
        </p:spPr>
        <p:txBody>
          <a:bodyPr>
            <a:normAutofit/>
          </a:bodyPr>
          <a:lstStyle/>
          <a:p>
            <a:r>
              <a:rPr lang="fr-FR" sz="4400" dirty="0">
                <a:solidFill>
                  <a:schemeClr val="accent1"/>
                </a:solidFill>
              </a:rPr>
              <a:t>Chapitre 11 : Évaluation des résultats</a:t>
            </a:r>
          </a:p>
        </p:txBody>
      </p:sp>
      <p:sp>
        <p:nvSpPr>
          <p:cNvPr id="7" name="Subtitle 6">
            <a:extLst>
              <a:ext uri="{FF2B5EF4-FFF2-40B4-BE49-F238E27FC236}">
                <a16:creationId xmlns:a16="http://schemas.microsoft.com/office/drawing/2014/main" id="{E822838A-ED31-4E08-BF0C-6FEDAB5B81B3}"/>
              </a:ext>
            </a:extLst>
          </p:cNvPr>
          <p:cNvSpPr>
            <a:spLocks noGrp="1"/>
          </p:cNvSpPr>
          <p:nvPr>
            <p:ph type="subTitle" idx="1"/>
          </p:nvPr>
        </p:nvSpPr>
        <p:spPr/>
        <p:txBody>
          <a:bodyPr/>
          <a:lstStyle/>
          <a:p>
            <a:r>
              <a:rPr lang="fr-FR" sz="3000" b="1" dirty="0"/>
              <a:t>Dr. </a:t>
            </a:r>
            <a:r>
              <a:rPr lang="fr-FR" sz="3000" b="1" dirty="0" err="1"/>
              <a:t>Pradeep</a:t>
            </a:r>
            <a:r>
              <a:rPr lang="fr-FR" sz="3000" b="1" dirty="0"/>
              <a:t> M. </a:t>
            </a:r>
            <a:r>
              <a:rPr lang="fr-FR" sz="3000" b="1" dirty="0" err="1"/>
              <a:t>Poonnoose</a:t>
            </a:r>
            <a:br>
              <a:rPr lang="fr-FR" sz="3000" b="1" dirty="0"/>
            </a:br>
            <a:r>
              <a:rPr lang="fr-FR" sz="2000" dirty="0"/>
              <a:t>Professeur, </a:t>
            </a:r>
            <a:r>
              <a:rPr lang="fr-FR" sz="2000" dirty="0" err="1"/>
              <a:t>Department</a:t>
            </a:r>
            <a:r>
              <a:rPr lang="fr-FR" sz="2000" dirty="0"/>
              <a:t> of </a:t>
            </a:r>
            <a:r>
              <a:rPr lang="fr-FR" sz="2000" dirty="0" err="1"/>
              <a:t>Orthopaedics</a:t>
            </a:r>
            <a:br>
              <a:rPr lang="fr-FR" sz="2000" dirty="0"/>
            </a:br>
            <a:r>
              <a:rPr lang="fr-FR" sz="2000" dirty="0"/>
              <a:t>Christian </a:t>
            </a:r>
            <a:r>
              <a:rPr lang="fr-FR" sz="2000" dirty="0" err="1"/>
              <a:t>Medical</a:t>
            </a:r>
            <a:r>
              <a:rPr lang="fr-FR" sz="2000" dirty="0"/>
              <a:t> </a:t>
            </a:r>
            <a:r>
              <a:rPr lang="fr-FR" sz="2000" dirty="0" err="1"/>
              <a:t>College</a:t>
            </a:r>
            <a:br>
              <a:rPr lang="fr-FR" sz="2000" dirty="0"/>
            </a:br>
            <a:r>
              <a:rPr lang="fr-FR" sz="2000" dirty="0"/>
              <a:t>Vellore</a:t>
            </a:r>
            <a:r>
              <a:rPr lang="fr-FR" sz="2000"/>
              <a:t>, Inde</a:t>
            </a:r>
            <a:endParaRPr lang="fr-FR" sz="2000" dirty="0"/>
          </a:p>
          <a:p>
            <a:endParaRPr lang="fr-FR" dirty="0"/>
          </a:p>
        </p:txBody>
      </p:sp>
    </p:spTree>
    <p:extLst>
      <p:ext uri="{BB962C8B-B14F-4D97-AF65-F5344CB8AC3E}">
        <p14:creationId xmlns:p14="http://schemas.microsoft.com/office/powerpoint/2010/main" val="2999102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96F68B-F4B7-2148-8840-739930C0618B}"/>
              </a:ext>
            </a:extLst>
          </p:cNvPr>
          <p:cNvSpPr txBox="1"/>
          <p:nvPr/>
        </p:nvSpPr>
        <p:spPr>
          <a:xfrm>
            <a:off x="10692581" y="5737123"/>
            <a:ext cx="1327354" cy="943896"/>
          </a:xfrm>
          <a:prstGeom prst="rect">
            <a:avLst/>
          </a:prstGeom>
          <a:solidFill>
            <a:schemeClr val="bg1"/>
          </a:solidFill>
        </p:spPr>
        <p:txBody>
          <a:bodyPr wrap="square" rtlCol="0">
            <a:spAutoFit/>
          </a:bodyPr>
          <a:lstStyle/>
          <a:p>
            <a:endParaRPr lang="en-US" dirty="0"/>
          </a:p>
        </p:txBody>
      </p:sp>
      <p:sp>
        <p:nvSpPr>
          <p:cNvPr id="4" name="Title 1">
            <a:extLst>
              <a:ext uri="{FF2B5EF4-FFF2-40B4-BE49-F238E27FC236}">
                <a16:creationId xmlns:a16="http://schemas.microsoft.com/office/drawing/2014/main" id="{EC173178-93AF-49AC-B58C-F841C25D7E1B}"/>
              </a:ext>
            </a:extLst>
          </p:cNvPr>
          <p:cNvSpPr>
            <a:spLocks noGrp="1"/>
          </p:cNvSpPr>
          <p:nvPr>
            <p:ph type="title"/>
          </p:nvPr>
        </p:nvSpPr>
        <p:spPr>
          <a:xfrm>
            <a:off x="838199" y="225425"/>
            <a:ext cx="10515599" cy="1090079"/>
          </a:xfrm>
        </p:spPr>
        <p:txBody>
          <a:bodyPr>
            <a:normAutofit/>
          </a:bodyPr>
          <a:lstStyle/>
          <a:p>
            <a:r>
              <a:rPr lang="fr-FR" dirty="0"/>
              <a:t>Recommandations</a:t>
            </a:r>
          </a:p>
        </p:txBody>
      </p:sp>
      <p:sp>
        <p:nvSpPr>
          <p:cNvPr id="2" name="Content Placeholder 1">
            <a:extLst>
              <a:ext uri="{FF2B5EF4-FFF2-40B4-BE49-F238E27FC236}">
                <a16:creationId xmlns:a16="http://schemas.microsoft.com/office/drawing/2014/main" id="{E115E2C8-3E38-4017-916B-0930DF35893D}"/>
              </a:ext>
            </a:extLst>
          </p:cNvPr>
          <p:cNvSpPr>
            <a:spLocks noGrp="1"/>
          </p:cNvSpPr>
          <p:nvPr>
            <p:ph idx="1"/>
          </p:nvPr>
        </p:nvSpPr>
        <p:spPr>
          <a:xfrm>
            <a:off x="838200" y="1444117"/>
            <a:ext cx="10515600" cy="2197100"/>
          </a:xfrm>
        </p:spPr>
        <p:txBody>
          <a:bodyPr>
            <a:normAutofit lnSpcReduction="10000"/>
          </a:bodyPr>
          <a:lstStyle/>
          <a:p>
            <a:pPr marL="0" indent="0">
              <a:buNone/>
            </a:pPr>
            <a:r>
              <a:rPr lang="fr-FR" b="1" dirty="0">
                <a:solidFill>
                  <a:srgbClr val="008BB0"/>
                </a:solidFill>
              </a:rPr>
              <a:t>Recommandation 11.7.1</a:t>
            </a:r>
            <a:br>
              <a:rPr lang="fr-FR" dirty="0"/>
            </a:br>
            <a:r>
              <a:rPr lang="fr-FR" dirty="0"/>
              <a:t>La FMH recommande d’éva</a:t>
            </a:r>
            <a:r>
              <a:rPr lang="fr-FR" b="1" dirty="0"/>
              <a:t>luer et de documenter l’état de santé musculo squelettique et général de chaque patient au moins une fois par an</a:t>
            </a:r>
            <a:r>
              <a:rPr lang="fr-FR" dirty="0"/>
              <a:t>. Il convient d’évaluer, dans la mesure du possible, la structure et les fonctions corporelles, le degré d’activité, la participation et la qualité de vie liée à la santé, conformément à la Classification internationale du fonctionnement, du handicap et de la santé de l’Organisation mondiale de la santé, et dans un contexte clinique adapté.</a:t>
            </a:r>
          </a:p>
        </p:txBody>
      </p:sp>
      <p:sp>
        <p:nvSpPr>
          <p:cNvPr id="3" name="Text Placeholder 2">
            <a:extLst>
              <a:ext uri="{FF2B5EF4-FFF2-40B4-BE49-F238E27FC236}">
                <a16:creationId xmlns:a16="http://schemas.microsoft.com/office/drawing/2014/main" id="{714EC95F-5997-4166-9088-9A6F0087A137}"/>
              </a:ext>
            </a:extLst>
          </p:cNvPr>
          <p:cNvSpPr>
            <a:spLocks noGrp="1"/>
          </p:cNvSpPr>
          <p:nvPr>
            <p:ph type="body" sz="quarter" idx="13"/>
          </p:nvPr>
        </p:nvSpPr>
        <p:spPr>
          <a:xfrm>
            <a:off x="838201" y="6356351"/>
            <a:ext cx="9925050" cy="365125"/>
          </a:xfrm>
        </p:spPr>
        <p:txBody>
          <a:bodyPr/>
          <a:lstStyle/>
          <a:p>
            <a:endParaRPr lang="en-CA" dirty="0"/>
          </a:p>
        </p:txBody>
      </p:sp>
      <p:sp>
        <p:nvSpPr>
          <p:cNvPr id="11" name="Content Placeholder 2">
            <a:extLst>
              <a:ext uri="{FF2B5EF4-FFF2-40B4-BE49-F238E27FC236}">
                <a16:creationId xmlns:a16="http://schemas.microsoft.com/office/drawing/2014/main" id="{CDD814D3-492D-45BC-8D8D-D369A29B1C00}"/>
              </a:ext>
            </a:extLst>
          </p:cNvPr>
          <p:cNvSpPr txBox="1">
            <a:spLocks/>
          </p:cNvSpPr>
          <p:nvPr/>
        </p:nvSpPr>
        <p:spPr>
          <a:xfrm>
            <a:off x="838200" y="3429000"/>
            <a:ext cx="10515600" cy="2927350"/>
          </a:xfrm>
          <a:prstGeom prst="roundRect">
            <a:avLst>
              <a:gd name="adj" fmla="val 9847"/>
            </a:avLst>
          </a:prstGeom>
          <a:ln w="38100">
            <a:solidFill>
              <a:schemeClr val="accent1"/>
            </a:solidFill>
          </a:ln>
        </p:spPr>
        <p:txBody>
          <a:bodyPr vert="horz" lIns="274320" tIns="45720" rIns="274320" bIns="45720" numCol="2" spcCol="22860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fr-FR" sz="1400" b="1" i="0" u="none" strike="noStrike" baseline="0" dirty="0">
                <a:solidFill>
                  <a:srgbClr val="008BB0"/>
                </a:solidFill>
              </a:rPr>
              <a:t>REMARQUE : </a:t>
            </a:r>
            <a:r>
              <a:rPr lang="fr-FR" sz="1400" dirty="0"/>
              <a:t>dans la mesure du possible, il convient d’avoir recours à des définitions standards et aux outils validés suivants :</a:t>
            </a:r>
            <a:endParaRPr lang="fr-FR" sz="1400" i="0" u="none" strike="noStrike" baseline="0" dirty="0"/>
          </a:p>
          <a:p>
            <a:pPr>
              <a:lnSpc>
                <a:spcPct val="100000"/>
              </a:lnSpc>
              <a:spcBef>
                <a:spcPts val="600"/>
              </a:spcBef>
            </a:pPr>
            <a:r>
              <a:rPr lang="fr-FR" sz="1400" dirty="0"/>
              <a:t>pour la structure et les fonctions corporelles, l’outil d’évaluation clinique des articulations (le plus) fréquemment utilisé est le </a:t>
            </a:r>
            <a:r>
              <a:rPr lang="fr-FR" sz="1400" i="1" dirty="0" err="1"/>
              <a:t>Hemophilia</a:t>
            </a:r>
            <a:r>
              <a:rPr lang="fr-FR" sz="1400" i="1" dirty="0"/>
              <a:t> Joint </a:t>
            </a:r>
            <a:r>
              <a:rPr lang="fr-FR" sz="1400" i="1" dirty="0" err="1"/>
              <a:t>Health</a:t>
            </a:r>
            <a:r>
              <a:rPr lang="fr-FR" sz="1400" i="1" dirty="0"/>
              <a:t> Score </a:t>
            </a:r>
            <a:r>
              <a:rPr lang="fr-FR" sz="1400" dirty="0"/>
              <a:t>(HJHS), aussi bien chez les enfants que chez les adolescents.</a:t>
            </a:r>
            <a:endParaRPr lang="fr-FR" sz="1400" i="0" u="none" strike="noStrike" baseline="0" dirty="0"/>
          </a:p>
          <a:p>
            <a:pPr>
              <a:lnSpc>
                <a:spcPct val="100000"/>
              </a:lnSpc>
              <a:spcBef>
                <a:spcPts val="600"/>
              </a:spcBef>
            </a:pPr>
            <a:r>
              <a:rPr lang="fr-FR" sz="1400" dirty="0"/>
              <a:t>dans le même domaine, le meilleur outil pour évaluer les premiers changements articulaires est l’échographie ou l’imagerie par résonance magnétique (IRM). Les changements </a:t>
            </a:r>
            <a:r>
              <a:rPr lang="fr-FR" sz="1400" dirty="0" err="1"/>
              <a:t>ostéochondraux</a:t>
            </a:r>
            <a:r>
              <a:rPr lang="fr-FR" sz="1400" dirty="0"/>
              <a:t> tardifs peuvent être évalués par une simple radiographie.</a:t>
            </a:r>
            <a:endParaRPr lang="fr-FR" sz="1400" i="0" u="none" strike="noStrike" baseline="0" dirty="0"/>
          </a:p>
          <a:p>
            <a:pPr>
              <a:lnSpc>
                <a:spcPct val="100000"/>
              </a:lnSpc>
              <a:spcBef>
                <a:spcPts val="600"/>
              </a:spcBef>
            </a:pPr>
            <a:r>
              <a:rPr lang="fr-FR" sz="1400" dirty="0"/>
              <a:t>les niveaux d’activité fonctionnelle doivent être évalués en utilisant la technique la plus appropriée disponible, notamment la </a:t>
            </a:r>
            <a:r>
              <a:rPr lang="fr-FR" sz="1400" i="1" dirty="0" err="1"/>
              <a:t>Hemophilia</a:t>
            </a:r>
            <a:r>
              <a:rPr lang="fr-FR" sz="1400" i="1" dirty="0"/>
              <a:t> Joint </a:t>
            </a:r>
            <a:r>
              <a:rPr lang="fr-FR" sz="1400" i="1" dirty="0" err="1"/>
              <a:t>Health</a:t>
            </a:r>
            <a:r>
              <a:rPr lang="fr-FR" sz="1400" i="1" dirty="0"/>
              <a:t> Score </a:t>
            </a:r>
            <a:r>
              <a:rPr lang="fr-FR" sz="1400" dirty="0"/>
              <a:t>(HAL), la </a:t>
            </a:r>
            <a:r>
              <a:rPr lang="fr-FR" sz="1400" i="1" dirty="0" err="1"/>
              <a:t>Haemophilia</a:t>
            </a:r>
            <a:r>
              <a:rPr lang="fr-FR" sz="1400" i="1" dirty="0"/>
              <a:t> </a:t>
            </a:r>
            <a:r>
              <a:rPr lang="fr-FR" sz="1400" i="1" dirty="0" err="1"/>
              <a:t>Activities</a:t>
            </a:r>
            <a:r>
              <a:rPr lang="fr-FR" sz="1400" i="1" dirty="0"/>
              <a:t> List for </a:t>
            </a:r>
            <a:r>
              <a:rPr lang="fr-FR" sz="1400" i="1" dirty="0" err="1"/>
              <a:t>child</a:t>
            </a:r>
            <a:r>
              <a:rPr lang="fr-FR" sz="1400" dirty="0" err="1"/>
              <a:t>ren</a:t>
            </a:r>
            <a:r>
              <a:rPr lang="fr-FR" sz="1400" dirty="0"/>
              <a:t> (</a:t>
            </a:r>
            <a:r>
              <a:rPr lang="fr-FR" sz="1400" dirty="0" err="1"/>
              <a:t>PedHAL</a:t>
            </a:r>
            <a:r>
              <a:rPr lang="fr-FR" sz="1400" dirty="0"/>
              <a:t>) ou le </a:t>
            </a:r>
            <a:r>
              <a:rPr lang="fr-FR" sz="1400" i="1" dirty="0" err="1"/>
              <a:t>Functional</a:t>
            </a:r>
            <a:r>
              <a:rPr lang="fr-FR" sz="1400" i="1" dirty="0"/>
              <a:t> Independence Score in </a:t>
            </a:r>
            <a:r>
              <a:rPr lang="fr-FR" sz="1400" i="1" dirty="0" err="1"/>
              <a:t>Hemophilia</a:t>
            </a:r>
            <a:r>
              <a:rPr lang="fr-FR" sz="1400" i="1" dirty="0"/>
              <a:t> </a:t>
            </a:r>
            <a:r>
              <a:rPr lang="fr-FR" sz="1400" dirty="0"/>
              <a:t>(FISH).</a:t>
            </a:r>
            <a:endParaRPr lang="fr-FR" sz="1400" i="0" u="none" strike="noStrike" baseline="0" dirty="0"/>
          </a:p>
          <a:p>
            <a:pPr>
              <a:lnSpc>
                <a:spcPct val="100000"/>
              </a:lnSpc>
              <a:spcBef>
                <a:spcPts val="600"/>
              </a:spcBef>
            </a:pPr>
            <a:r>
              <a:rPr lang="fr-FR" sz="1400" dirty="0"/>
              <a:t>la qualité de vie liée à la santé est un élément important de la mesure des résultats qui peut être évalué en utilisant des outils génériques ou spécifiques à la maladie, mais uniquement en association avec  d’autres domaines de la classification internationale du fonctionnement, du handicap et de la santé de l’OMS.</a:t>
            </a:r>
            <a:endParaRPr lang="fr-FR" sz="1400" i="0" u="none" strike="noStrike" baseline="0" dirty="0"/>
          </a:p>
        </p:txBody>
      </p:sp>
    </p:spTree>
    <p:extLst>
      <p:ext uri="{BB962C8B-B14F-4D97-AF65-F5344CB8AC3E}">
        <p14:creationId xmlns:p14="http://schemas.microsoft.com/office/powerpoint/2010/main" val="2345499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0D8D382-E712-FE48-9A73-445260867441}"/>
              </a:ext>
            </a:extLst>
          </p:cNvPr>
          <p:cNvSpPr txBox="1"/>
          <p:nvPr/>
        </p:nvSpPr>
        <p:spPr>
          <a:xfrm>
            <a:off x="10692581" y="5737123"/>
            <a:ext cx="1327354" cy="943896"/>
          </a:xfrm>
          <a:prstGeom prst="rect">
            <a:avLst/>
          </a:prstGeom>
          <a:solidFill>
            <a:schemeClr val="bg1"/>
          </a:solidFill>
        </p:spPr>
        <p:txBody>
          <a:bodyPr wrap="square" rtlCol="0">
            <a:spAutoFit/>
          </a:bodyPr>
          <a:lstStyle/>
          <a:p>
            <a:endParaRPr lang="en-US" dirty="0"/>
          </a:p>
        </p:txBody>
      </p:sp>
      <p:sp>
        <p:nvSpPr>
          <p:cNvPr id="5" name="Rectangle 4">
            <a:extLst>
              <a:ext uri="{FF2B5EF4-FFF2-40B4-BE49-F238E27FC236}">
                <a16:creationId xmlns:a16="http://schemas.microsoft.com/office/drawing/2014/main" id="{A90160B4-7E82-49E4-A7DE-AAAC7584FA4A}"/>
              </a:ext>
            </a:extLst>
          </p:cNvPr>
          <p:cNvSpPr/>
          <p:nvPr/>
        </p:nvSpPr>
        <p:spPr>
          <a:xfrm>
            <a:off x="822960" y="1371600"/>
            <a:ext cx="10515600" cy="4899026"/>
          </a:xfrm>
          <a:prstGeom prst="rect">
            <a:avLst/>
          </a:prstGeom>
          <a:ln>
            <a:noFill/>
          </a:ln>
        </p:spPr>
      </p:sp>
      <p:sp>
        <p:nvSpPr>
          <p:cNvPr id="2" name="Title 1">
            <a:extLst>
              <a:ext uri="{FF2B5EF4-FFF2-40B4-BE49-F238E27FC236}">
                <a16:creationId xmlns:a16="http://schemas.microsoft.com/office/drawing/2014/main" id="{4C245F72-C859-4B47-BCC7-E7953398F600}"/>
              </a:ext>
            </a:extLst>
          </p:cNvPr>
          <p:cNvSpPr>
            <a:spLocks noGrp="1"/>
          </p:cNvSpPr>
          <p:nvPr>
            <p:ph type="title"/>
          </p:nvPr>
        </p:nvSpPr>
        <p:spPr/>
        <p:txBody>
          <a:bodyPr>
            <a:normAutofit/>
          </a:bodyPr>
          <a:lstStyle/>
          <a:p>
            <a:r>
              <a:rPr lang="fr-FR" sz="3400" dirty="0"/>
              <a:t>Ensemble de mesures de base à utiliser sur le plan clinique ou dans le cadre de la recherche</a:t>
            </a:r>
          </a:p>
        </p:txBody>
      </p:sp>
      <p:sp>
        <p:nvSpPr>
          <p:cNvPr id="10" name="Content Placeholder 9">
            <a:extLst>
              <a:ext uri="{FF2B5EF4-FFF2-40B4-BE49-F238E27FC236}">
                <a16:creationId xmlns:a16="http://schemas.microsoft.com/office/drawing/2014/main" id="{CBDA076C-0B1E-478F-A479-0FE6C705B09A}"/>
              </a:ext>
            </a:extLst>
          </p:cNvPr>
          <p:cNvSpPr>
            <a:spLocks noGrp="1"/>
          </p:cNvSpPr>
          <p:nvPr>
            <p:ph idx="1"/>
          </p:nvPr>
        </p:nvSpPr>
        <p:spPr/>
        <p:txBody>
          <a:bodyPr>
            <a:normAutofit/>
          </a:bodyPr>
          <a:lstStyle/>
          <a:p>
            <a:r>
              <a:rPr lang="fr-FR" sz="2000" dirty="0"/>
              <a:t>Pour pouvoir déterminer la valeur potentielle des soins, mieux vaut utiliser des instruments de mesure standardisés</a:t>
            </a:r>
          </a:p>
          <a:p>
            <a:endParaRPr lang="fr-FR" sz="2000" dirty="0"/>
          </a:p>
          <a:p>
            <a:r>
              <a:rPr lang="fr-FR" sz="2000" dirty="0"/>
              <a:t>Le Registre mondial des troubles de la coagulation (RMTC) propose aux centres de traitement de l’hémophilie une plateforme permettant de collecter des données uniformes et standardisées sur les patients, ainsi que leurs résultats, l’objectif étant d’orienter la pratique clinique  </a:t>
            </a:r>
          </a:p>
          <a:p>
            <a:pPr lvl="1"/>
            <a:r>
              <a:rPr lang="fr-FR" sz="2000" dirty="0">
                <a:hlinkClick r:id="rId3"/>
              </a:rPr>
              <a:t>http://www.wfh.org/en/our-work-research-data/world-bleeding-disorders-registry</a:t>
            </a:r>
            <a:endParaRPr lang="fr-FR" sz="2000" dirty="0"/>
          </a:p>
          <a:p>
            <a:endParaRPr lang="fr-FR" sz="2000" dirty="0"/>
          </a:p>
          <a:p>
            <a:r>
              <a:rPr lang="fr-FR" sz="2000" dirty="0"/>
              <a:t>Une sélection d’instruments d’évaluation des résultats est disponible sur le site Web de la FMH dans la section « Compendium d’outils d’évaluation »  </a:t>
            </a:r>
          </a:p>
          <a:p>
            <a:pPr lvl="1"/>
            <a:r>
              <a:rPr lang="fr-FR" sz="2000" dirty="0">
                <a:hlinkClick r:id="rId4"/>
              </a:rPr>
              <a:t>http://elearning.wfh.org/resource/compendium-of-assessment-tools/</a:t>
            </a:r>
            <a:r>
              <a:rPr lang="fr-FR" sz="2000" dirty="0"/>
              <a:t> </a:t>
            </a:r>
          </a:p>
          <a:p>
            <a:endParaRPr lang="fr-FR" sz="2000" dirty="0"/>
          </a:p>
        </p:txBody>
      </p:sp>
      <p:sp>
        <p:nvSpPr>
          <p:cNvPr id="11" name="Text Placeholder 10">
            <a:extLst>
              <a:ext uri="{FF2B5EF4-FFF2-40B4-BE49-F238E27FC236}">
                <a16:creationId xmlns:a16="http://schemas.microsoft.com/office/drawing/2014/main" id="{111EFCFF-CE0C-4778-B9FD-5EA5503939FE}"/>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517070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73FA3-901D-4EDE-A458-ED43DECDFF52}"/>
              </a:ext>
            </a:extLst>
          </p:cNvPr>
          <p:cNvSpPr>
            <a:spLocks noGrp="1"/>
          </p:cNvSpPr>
          <p:nvPr>
            <p:ph type="title"/>
          </p:nvPr>
        </p:nvSpPr>
        <p:spPr>
          <a:xfrm>
            <a:off x="838199" y="225425"/>
            <a:ext cx="10515599" cy="1090079"/>
          </a:xfrm>
        </p:spPr>
        <p:txBody>
          <a:bodyPr>
            <a:normAutofit/>
          </a:bodyPr>
          <a:lstStyle/>
          <a:p>
            <a:r>
              <a:rPr lang="en-CA" dirty="0"/>
              <a:t>Conclusions</a:t>
            </a:r>
          </a:p>
        </p:txBody>
      </p:sp>
      <p:sp>
        <p:nvSpPr>
          <p:cNvPr id="7" name="Content Placeholder 6">
            <a:extLst>
              <a:ext uri="{FF2B5EF4-FFF2-40B4-BE49-F238E27FC236}">
                <a16:creationId xmlns:a16="http://schemas.microsoft.com/office/drawing/2014/main" id="{856B4D39-D0FE-461A-93F5-E2E55EC0415E}"/>
              </a:ext>
            </a:extLst>
          </p:cNvPr>
          <p:cNvSpPr>
            <a:spLocks noGrp="1"/>
          </p:cNvSpPr>
          <p:nvPr>
            <p:ph idx="1"/>
          </p:nvPr>
        </p:nvSpPr>
        <p:spPr>
          <a:xfrm>
            <a:off x="838200" y="1562100"/>
            <a:ext cx="10515600" cy="4614863"/>
          </a:xfrm>
        </p:spPr>
        <p:txBody>
          <a:bodyPr>
            <a:normAutofit/>
          </a:bodyPr>
          <a:lstStyle/>
          <a:p>
            <a:r>
              <a:rPr lang="fr-FR" dirty="0"/>
              <a:t>Afin d’optimiser le traitement et de prendre des décisions cliniques économiquement rationnelles, il est indispensable de disposer d’éléments probants objectifs illustrant les résultats à court et à long terme des schémas thérapeutiques</a:t>
            </a:r>
          </a:p>
          <a:p>
            <a:r>
              <a:rPr lang="fr-FR" dirty="0"/>
              <a:t>Les instruments d’évaluation aussi bien génériques que spécifiques à l’hémophilie permettent d’évaluer la nature des incapacités physiques et des limitations fonctionnelles, ainsi que leurs répercussions sur la vie des personnes atteintes d’hémophilie et de leur famille</a:t>
            </a:r>
          </a:p>
          <a:p>
            <a:r>
              <a:rPr lang="fr-FR" dirty="0"/>
              <a:t>Le recours croissant à de tels instruments permet d’évaluer chaque patient de façon normée et de comparer les données entre des individus et des cohortes</a:t>
            </a:r>
          </a:p>
          <a:p>
            <a:endParaRPr lang="fr-FR" dirty="0"/>
          </a:p>
        </p:txBody>
      </p:sp>
    </p:spTree>
    <p:extLst>
      <p:ext uri="{BB962C8B-B14F-4D97-AF65-F5344CB8AC3E}">
        <p14:creationId xmlns:p14="http://schemas.microsoft.com/office/powerpoint/2010/main" val="2141379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3A6E-C584-499C-8520-F180DB23C60D}"/>
              </a:ext>
            </a:extLst>
          </p:cNvPr>
          <p:cNvSpPr>
            <a:spLocks noGrp="1"/>
          </p:cNvSpPr>
          <p:nvPr>
            <p:ph type="title"/>
          </p:nvPr>
        </p:nvSpPr>
        <p:spPr>
          <a:xfrm>
            <a:off x="838200" y="2247900"/>
            <a:ext cx="10515599" cy="1281697"/>
          </a:xfrm>
        </p:spPr>
        <p:txBody>
          <a:bodyPr>
            <a:normAutofit/>
          </a:bodyPr>
          <a:lstStyle/>
          <a:p>
            <a:pPr algn="ctr">
              <a:lnSpc>
                <a:spcPct val="100000"/>
              </a:lnSpc>
            </a:pPr>
            <a:r>
              <a:rPr lang="fr-FR" sz="3600" dirty="0"/>
              <a:t>Merci à l’</a:t>
            </a:r>
            <a:r>
              <a:rPr lang="fr-FR" sz="3600" dirty="0" err="1"/>
              <a:t>Hemophilia</a:t>
            </a:r>
            <a:r>
              <a:rPr lang="fr-FR" sz="3600"/>
              <a:t> Alliance pour son soutien à l’élaboration de cette présentation</a:t>
            </a:r>
            <a:endParaRPr lang="en-CA" sz="3400" b="1" dirty="0">
              <a:latin typeface="Arial" panose="020B0604020202020204" pitchFamily="34" charset="0"/>
              <a:cs typeface="Arial" panose="020B0604020202020204" pitchFamily="34" charset="0"/>
            </a:endParaRPr>
          </a:p>
        </p:txBody>
      </p:sp>
      <p:pic>
        <p:nvPicPr>
          <p:cNvPr id="5" name="Content Placeholder 4" descr="A picture containing logo&#10;&#10;Description automatically generated">
            <a:extLst>
              <a:ext uri="{FF2B5EF4-FFF2-40B4-BE49-F238E27FC236}">
                <a16:creationId xmlns:a16="http://schemas.microsoft.com/office/drawing/2014/main" id="{490F289A-D8AB-4BFD-B8AD-37B762158981}"/>
              </a:ext>
            </a:extLst>
          </p:cNvPr>
          <p:cNvPicPr>
            <a:picLocks noGrp="1" noChangeAspect="1"/>
          </p:cNvPicPr>
          <p:nvPr>
            <p:ph idx="4294967295"/>
          </p:nvPr>
        </p:nvPicPr>
        <p:blipFill>
          <a:blip r:embed="rId2"/>
          <a:stretch>
            <a:fillRect/>
          </a:stretch>
        </p:blipFill>
        <p:spPr>
          <a:xfrm>
            <a:off x="4371180" y="3605213"/>
            <a:ext cx="3449638" cy="2012950"/>
          </a:xfrm>
        </p:spPr>
      </p:pic>
    </p:spTree>
    <p:extLst>
      <p:ext uri="{BB962C8B-B14F-4D97-AF65-F5344CB8AC3E}">
        <p14:creationId xmlns:p14="http://schemas.microsoft.com/office/powerpoint/2010/main" val="2827534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fr-FR" dirty="0"/>
              <a:t>Conflits d’intérêt : </a:t>
            </a:r>
            <a:r>
              <a:rPr lang="fr-FR" sz="3400" b="1" dirty="0" err="1"/>
              <a:t>Pradeep</a:t>
            </a:r>
            <a:r>
              <a:rPr lang="fr-FR" sz="3400" b="1" dirty="0"/>
              <a:t> M. </a:t>
            </a:r>
            <a:r>
              <a:rPr lang="fr-FR" sz="3400" b="1" dirty="0" err="1"/>
              <a:t>Poonnoose</a:t>
            </a:r>
            <a:r>
              <a:rPr lang="fr-FR" sz="3400" b="1" dirty="0"/>
              <a:t> </a:t>
            </a:r>
            <a:endParaRPr lang="fr-FR" sz="3400" dirty="0"/>
          </a:p>
        </p:txBody>
      </p:sp>
      <p:sp>
        <p:nvSpPr>
          <p:cNvPr id="4" name="Content Placeholder 3">
            <a:extLst>
              <a:ext uri="{FF2B5EF4-FFF2-40B4-BE49-F238E27FC236}">
                <a16:creationId xmlns:a16="http://schemas.microsoft.com/office/drawing/2014/main" id="{C55858BC-2D61-48DA-A122-960D0296B4FA}"/>
              </a:ext>
            </a:extLst>
          </p:cNvPr>
          <p:cNvSpPr>
            <a:spLocks noGrp="1"/>
          </p:cNvSpPr>
          <p:nvPr>
            <p:ph idx="1"/>
          </p:nvPr>
        </p:nvSpPr>
        <p:spPr/>
        <p:txBody>
          <a:bodyPr>
            <a:normAutofit/>
          </a:bodyPr>
          <a:lstStyle/>
          <a:p>
            <a:pPr>
              <a:lnSpc>
                <a:spcPct val="100000"/>
              </a:lnSpc>
            </a:pPr>
            <a:r>
              <a:rPr lang="fr-FR" sz="2000" dirty="0"/>
              <a:t>Aucun conflit d’intérêt à déclarer</a:t>
            </a:r>
          </a:p>
          <a:p>
            <a:pPr>
              <a:lnSpc>
                <a:spcPct val="100000"/>
              </a:lnSpc>
            </a:pPr>
            <a:endParaRPr lang="fr-FR" sz="2000" dirty="0"/>
          </a:p>
        </p:txBody>
      </p:sp>
    </p:spTree>
    <p:extLst>
      <p:ext uri="{BB962C8B-B14F-4D97-AF65-F5344CB8AC3E}">
        <p14:creationId xmlns:p14="http://schemas.microsoft.com/office/powerpoint/2010/main" val="48895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05B9-B8F3-4BAD-B33E-CE66B088923A}"/>
              </a:ext>
            </a:extLst>
          </p:cNvPr>
          <p:cNvSpPr>
            <a:spLocks noGrp="1"/>
          </p:cNvSpPr>
          <p:nvPr>
            <p:ph type="title"/>
          </p:nvPr>
        </p:nvSpPr>
        <p:spPr/>
        <p:txBody>
          <a:bodyPr>
            <a:normAutofit/>
          </a:bodyPr>
          <a:lstStyle/>
          <a:p>
            <a:pPr>
              <a:lnSpc>
                <a:spcPct val="100000"/>
              </a:lnSpc>
            </a:pPr>
            <a:r>
              <a:rPr lang="fr-FR" sz="3400" dirty="0"/>
              <a:t>Auteurs</a:t>
            </a:r>
          </a:p>
        </p:txBody>
      </p:sp>
      <p:sp>
        <p:nvSpPr>
          <p:cNvPr id="3" name="Content Placeholder 2">
            <a:extLst>
              <a:ext uri="{FF2B5EF4-FFF2-40B4-BE49-F238E27FC236}">
                <a16:creationId xmlns:a16="http://schemas.microsoft.com/office/drawing/2014/main" id="{F789659E-9710-4E06-92A3-1FF234E667F7}"/>
              </a:ext>
            </a:extLst>
          </p:cNvPr>
          <p:cNvSpPr>
            <a:spLocks noGrp="1"/>
          </p:cNvSpPr>
          <p:nvPr>
            <p:ph idx="1"/>
          </p:nvPr>
        </p:nvSpPr>
        <p:spPr/>
        <p:txBody>
          <a:bodyPr>
            <a:noAutofit/>
          </a:bodyPr>
          <a:lstStyle/>
          <a:p>
            <a:pPr>
              <a:lnSpc>
                <a:spcPct val="100000"/>
              </a:lnSpc>
            </a:pPr>
            <a:r>
              <a:rPr lang="en-CA" sz="2000" b="1" dirty="0"/>
              <a:t>Pradeep M. Poonnoose</a:t>
            </a:r>
          </a:p>
          <a:p>
            <a:pPr>
              <a:lnSpc>
                <a:spcPct val="100000"/>
              </a:lnSpc>
            </a:pPr>
            <a:r>
              <a:rPr lang="en-CA" sz="2000" b="1" dirty="0"/>
              <a:t>Brian M. Feldman</a:t>
            </a:r>
          </a:p>
          <a:p>
            <a:pPr>
              <a:lnSpc>
                <a:spcPct val="100000"/>
              </a:lnSpc>
            </a:pPr>
            <a:r>
              <a:rPr lang="en-CA" sz="2000" b="1" dirty="0"/>
              <a:t>Piet de Kleijn</a:t>
            </a:r>
          </a:p>
          <a:p>
            <a:pPr>
              <a:lnSpc>
                <a:spcPct val="100000"/>
              </a:lnSpc>
            </a:pPr>
            <a:r>
              <a:rPr lang="en-CA" sz="2000" b="1" dirty="0"/>
              <a:t>Manuel A. </a:t>
            </a:r>
            <a:r>
              <a:rPr lang="en-CA" sz="2000" b="1" dirty="0" err="1"/>
              <a:t>Baarslag</a:t>
            </a:r>
            <a:r>
              <a:rPr lang="en-CA" sz="2000" b="1" dirty="0"/>
              <a:t>*</a:t>
            </a:r>
          </a:p>
          <a:p>
            <a:pPr>
              <a:lnSpc>
                <a:spcPct val="100000"/>
              </a:lnSpc>
            </a:pPr>
            <a:r>
              <a:rPr lang="en-CA" sz="2000" b="1" dirty="0"/>
              <a:t>Radoslaw Kaczmarek</a:t>
            </a:r>
          </a:p>
          <a:p>
            <a:pPr>
              <a:lnSpc>
                <a:spcPct val="100000"/>
              </a:lnSpc>
            </a:pPr>
            <a:r>
              <a:rPr lang="en-CA" sz="2000" b="1" dirty="0"/>
              <a:t>Johnny Mahlangu</a:t>
            </a:r>
          </a:p>
          <a:p>
            <a:pPr>
              <a:lnSpc>
                <a:spcPct val="100000"/>
              </a:lnSpc>
            </a:pPr>
            <a:r>
              <a:rPr lang="en-CA" sz="2000" b="1" dirty="0"/>
              <a:t>Margaret V. Ragni</a:t>
            </a:r>
          </a:p>
          <a:p>
            <a:pPr>
              <a:lnSpc>
                <a:spcPct val="100000"/>
              </a:lnSpc>
            </a:pPr>
            <a:r>
              <a:rPr lang="en-CA" sz="2000" b="1" dirty="0"/>
              <a:t>Glenn F. Pierce</a:t>
            </a:r>
          </a:p>
          <a:p>
            <a:pPr>
              <a:lnSpc>
                <a:spcPct val="100000"/>
              </a:lnSpc>
            </a:pPr>
            <a:r>
              <a:rPr lang="en-CA" sz="2000" b="1" dirty="0"/>
              <a:t>Alok Srivastava</a:t>
            </a:r>
            <a:endParaRPr lang="en-CA" sz="2000" dirty="0"/>
          </a:p>
          <a:p>
            <a:pPr>
              <a:lnSpc>
                <a:spcPct val="100000"/>
              </a:lnSpc>
            </a:pPr>
            <a:endParaRPr lang="en-CA" sz="2000" dirty="0"/>
          </a:p>
        </p:txBody>
      </p:sp>
      <p:pic>
        <p:nvPicPr>
          <p:cNvPr id="6" name="Picture 5">
            <a:extLst>
              <a:ext uri="{FF2B5EF4-FFF2-40B4-BE49-F238E27FC236}">
                <a16:creationId xmlns:a16="http://schemas.microsoft.com/office/drawing/2014/main" id="{54E9B102-70DC-4D88-B09D-3787AF150A17}"/>
              </a:ext>
            </a:extLst>
          </p:cNvPr>
          <p:cNvPicPr>
            <a:picLocks noChangeAspect="1"/>
          </p:cNvPicPr>
          <p:nvPr/>
        </p:nvPicPr>
        <p:blipFill>
          <a:blip r:embed="rId3"/>
          <a:srcRect/>
          <a:stretch/>
        </p:blipFill>
        <p:spPr>
          <a:xfrm>
            <a:off x="4602849" y="1761524"/>
            <a:ext cx="7216618" cy="3334952"/>
          </a:xfrm>
          <a:prstGeom prst="rect">
            <a:avLst/>
          </a:prstGeom>
        </p:spPr>
      </p:pic>
      <p:sp>
        <p:nvSpPr>
          <p:cNvPr id="7" name="Text Placeholder 7">
            <a:extLst>
              <a:ext uri="{FF2B5EF4-FFF2-40B4-BE49-F238E27FC236}">
                <a16:creationId xmlns:a16="http://schemas.microsoft.com/office/drawing/2014/main" id="{CE520323-6DBA-4341-A965-6EDD74885736}"/>
              </a:ext>
            </a:extLst>
          </p:cNvPr>
          <p:cNvSpPr>
            <a:spLocks noGrp="1"/>
          </p:cNvSpPr>
          <p:nvPr>
            <p:ph type="body" sz="quarter" idx="13"/>
          </p:nvPr>
        </p:nvSpPr>
        <p:spPr>
          <a:xfrm>
            <a:off x="838201" y="6356351"/>
            <a:ext cx="9925050" cy="365125"/>
          </a:xfrm>
        </p:spPr>
        <p:txBody>
          <a:bodyPr/>
          <a:lstStyle/>
          <a:p>
            <a:r>
              <a:rPr lang="fr-FR" dirty="0"/>
              <a:t>*Personne atteinte d’hémophilie</a:t>
            </a:r>
            <a:r>
              <a:rPr lang="en-CA" dirty="0"/>
              <a:t>.</a:t>
            </a:r>
          </a:p>
        </p:txBody>
      </p:sp>
    </p:spTree>
    <p:extLst>
      <p:ext uri="{BB962C8B-B14F-4D97-AF65-F5344CB8AC3E}">
        <p14:creationId xmlns:p14="http://schemas.microsoft.com/office/powerpoint/2010/main" val="85349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842CB-7429-466F-B24C-DEB01887FE12}"/>
              </a:ext>
            </a:extLst>
          </p:cNvPr>
          <p:cNvSpPr>
            <a:spLocks noGrp="1"/>
          </p:cNvSpPr>
          <p:nvPr>
            <p:ph type="title"/>
          </p:nvPr>
        </p:nvSpPr>
        <p:spPr>
          <a:xfrm>
            <a:off x="838199" y="225425"/>
            <a:ext cx="10515599" cy="1090079"/>
          </a:xfrm>
        </p:spPr>
        <p:txBody>
          <a:bodyPr>
            <a:normAutofit/>
          </a:bodyPr>
          <a:lstStyle/>
          <a:p>
            <a:r>
              <a:rPr lang="en-CA" dirty="0"/>
              <a:t>Introduction</a:t>
            </a:r>
          </a:p>
        </p:txBody>
      </p:sp>
      <p:sp>
        <p:nvSpPr>
          <p:cNvPr id="4" name="Content Placeholder 3">
            <a:extLst>
              <a:ext uri="{FF2B5EF4-FFF2-40B4-BE49-F238E27FC236}">
                <a16:creationId xmlns:a16="http://schemas.microsoft.com/office/drawing/2014/main" id="{7A138064-6451-47F2-9559-D88FAE1BFBF2}"/>
              </a:ext>
            </a:extLst>
          </p:cNvPr>
          <p:cNvSpPr>
            <a:spLocks noGrp="1"/>
          </p:cNvSpPr>
          <p:nvPr>
            <p:ph idx="1"/>
          </p:nvPr>
        </p:nvSpPr>
        <p:spPr>
          <a:xfrm>
            <a:off x="838200" y="1562100"/>
            <a:ext cx="10515600" cy="4614863"/>
          </a:xfrm>
        </p:spPr>
        <p:txBody>
          <a:bodyPr>
            <a:noAutofit/>
          </a:bodyPr>
          <a:lstStyle/>
          <a:p>
            <a:pPr marL="0" indent="0">
              <a:spcBef>
                <a:spcPts val="600"/>
              </a:spcBef>
              <a:buNone/>
            </a:pPr>
            <a:r>
              <a:rPr lang="fr-FR" dirty="0"/>
              <a:t>Par </a:t>
            </a:r>
            <a:r>
              <a:rPr lang="fr-FR" b="1" dirty="0"/>
              <a:t>résultat</a:t>
            </a:r>
            <a:r>
              <a:rPr lang="fr-FR" dirty="0"/>
              <a:t>, on entend l’état d’un patient qui résulte d’une maladie ou d’une intervention médicale, et est évalué par un examen clinique comprenant :</a:t>
            </a:r>
          </a:p>
          <a:p>
            <a:pPr>
              <a:spcBef>
                <a:spcPts val="600"/>
              </a:spcBef>
            </a:pPr>
            <a:r>
              <a:rPr lang="fr-FR" dirty="0"/>
              <a:t>l’utilisation d’instruments d’évaluation de la qualité de vie liée à la santé génériques et spécifiques à la maladie</a:t>
            </a:r>
          </a:p>
          <a:p>
            <a:pPr>
              <a:spcBef>
                <a:spcPts val="600"/>
              </a:spcBef>
            </a:pPr>
            <a:r>
              <a:rPr lang="fr-FR" dirty="0"/>
              <a:t>des mesures des résultats rapportés par les patients </a:t>
            </a:r>
          </a:p>
          <a:p>
            <a:pPr>
              <a:spcBef>
                <a:spcPts val="600"/>
              </a:spcBef>
            </a:pPr>
            <a:r>
              <a:rPr lang="fr-FR" dirty="0"/>
              <a:t>des tests de laboratoire  </a:t>
            </a:r>
          </a:p>
          <a:p>
            <a:pPr>
              <a:spcBef>
                <a:spcPts val="600"/>
              </a:spcBef>
            </a:pPr>
            <a:r>
              <a:rPr lang="fr-FR" dirty="0"/>
              <a:t>des examens par imagerie </a:t>
            </a:r>
          </a:p>
          <a:p>
            <a:pPr marL="0" indent="0">
              <a:spcBef>
                <a:spcPts val="600"/>
              </a:spcBef>
              <a:buNone/>
            </a:pPr>
            <a:endParaRPr lang="fr-FR" dirty="0"/>
          </a:p>
          <a:p>
            <a:pPr marL="0" indent="0">
              <a:spcBef>
                <a:spcPts val="600"/>
              </a:spcBef>
              <a:buNone/>
            </a:pPr>
            <a:r>
              <a:rPr lang="fr-FR" dirty="0"/>
              <a:t>Les instruments d’évaluation de l’hémophilie mesurent toute une série de paramètres :</a:t>
            </a:r>
          </a:p>
          <a:p>
            <a:pPr>
              <a:spcBef>
                <a:spcPts val="600"/>
              </a:spcBef>
            </a:pPr>
            <a:r>
              <a:rPr lang="fr-FR" dirty="0"/>
              <a:t>les activités et la participation</a:t>
            </a:r>
          </a:p>
          <a:p>
            <a:pPr>
              <a:spcBef>
                <a:spcPts val="600"/>
              </a:spcBef>
            </a:pPr>
            <a:r>
              <a:rPr lang="fr-FR" dirty="0"/>
              <a:t>la structure et les fonctions corporelles</a:t>
            </a:r>
          </a:p>
          <a:p>
            <a:pPr>
              <a:spcBef>
                <a:spcPts val="600"/>
              </a:spcBef>
            </a:pPr>
            <a:r>
              <a:rPr lang="fr-FR" dirty="0"/>
              <a:t>le fardeau de la maladie</a:t>
            </a:r>
          </a:p>
          <a:p>
            <a:pPr>
              <a:spcBef>
                <a:spcPts val="600"/>
              </a:spcBef>
            </a:pPr>
            <a:r>
              <a:rPr lang="fr-FR" dirty="0"/>
              <a:t>l’état de santé</a:t>
            </a:r>
          </a:p>
        </p:txBody>
      </p:sp>
    </p:spTree>
    <p:extLst>
      <p:ext uri="{BB962C8B-B14F-4D97-AF65-F5344CB8AC3E}">
        <p14:creationId xmlns:p14="http://schemas.microsoft.com/office/powerpoint/2010/main" val="4236838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842CB-7429-466F-B24C-DEB01887FE12}"/>
              </a:ext>
            </a:extLst>
          </p:cNvPr>
          <p:cNvSpPr>
            <a:spLocks noGrp="1"/>
          </p:cNvSpPr>
          <p:nvPr>
            <p:ph type="title"/>
          </p:nvPr>
        </p:nvSpPr>
        <p:spPr>
          <a:xfrm>
            <a:off x="838199" y="225425"/>
            <a:ext cx="10515599" cy="1090079"/>
          </a:xfrm>
        </p:spPr>
        <p:txBody>
          <a:bodyPr>
            <a:normAutofit/>
          </a:bodyPr>
          <a:lstStyle/>
          <a:p>
            <a:r>
              <a:rPr lang="fr-FR" dirty="0"/>
              <a:t>Objectifs de l’évaluation des résultats</a:t>
            </a:r>
          </a:p>
        </p:txBody>
      </p:sp>
      <p:sp>
        <p:nvSpPr>
          <p:cNvPr id="4" name="Content Placeholder 3">
            <a:extLst>
              <a:ext uri="{FF2B5EF4-FFF2-40B4-BE49-F238E27FC236}">
                <a16:creationId xmlns:a16="http://schemas.microsoft.com/office/drawing/2014/main" id="{7A138064-6451-47F2-9559-D88FAE1BFBF2}"/>
              </a:ext>
            </a:extLst>
          </p:cNvPr>
          <p:cNvSpPr>
            <a:spLocks noGrp="1"/>
          </p:cNvSpPr>
          <p:nvPr>
            <p:ph idx="1"/>
          </p:nvPr>
        </p:nvSpPr>
        <p:spPr>
          <a:xfrm>
            <a:off x="838200" y="1562100"/>
            <a:ext cx="10515600" cy="4614863"/>
          </a:xfrm>
        </p:spPr>
        <p:txBody>
          <a:bodyPr>
            <a:normAutofit/>
          </a:bodyPr>
          <a:lstStyle/>
          <a:p>
            <a:pPr marL="0" indent="0">
              <a:buNone/>
            </a:pPr>
            <a:r>
              <a:rPr lang="fr-FR" b="1" dirty="0"/>
              <a:t>L’évaluation des résultats </a:t>
            </a:r>
            <a:r>
              <a:rPr lang="fr-FR" dirty="0"/>
              <a:t>peut être utilisée pour : </a:t>
            </a:r>
          </a:p>
          <a:p>
            <a:r>
              <a:rPr lang="fr-FR" dirty="0"/>
              <a:t>suivre l’évolution de la maladie d’un individu en particulier</a:t>
            </a:r>
          </a:p>
          <a:p>
            <a:r>
              <a:rPr lang="fr-FR" dirty="0"/>
              <a:t>obtenir des informations pour orienter la prise en charge clinique</a:t>
            </a:r>
          </a:p>
          <a:p>
            <a:r>
              <a:rPr lang="fr-FR" dirty="0"/>
              <a:t>mesurer la réponse à un traitement </a:t>
            </a:r>
          </a:p>
          <a:p>
            <a:r>
              <a:rPr lang="fr-FR" dirty="0"/>
              <a:t>déterminer s’il est nécessaire de le modifier</a:t>
            </a:r>
          </a:p>
          <a:p>
            <a:r>
              <a:rPr lang="fr-FR" dirty="0"/>
              <a:t>mesurer l’état de santé d’un groupe de patients</a:t>
            </a:r>
          </a:p>
          <a:p>
            <a:r>
              <a:rPr lang="fr-FR" dirty="0"/>
              <a:t>mesurer la qualité des soins</a:t>
            </a:r>
          </a:p>
          <a:p>
            <a:r>
              <a:rPr lang="fr-FR" dirty="0"/>
              <a:t>plaider pour obtenir d’autres ressources</a:t>
            </a:r>
          </a:p>
          <a:p>
            <a:endParaRPr lang="fr-FR" dirty="0"/>
          </a:p>
        </p:txBody>
      </p:sp>
    </p:spTree>
    <p:extLst>
      <p:ext uri="{BB962C8B-B14F-4D97-AF65-F5344CB8AC3E}">
        <p14:creationId xmlns:p14="http://schemas.microsoft.com/office/powerpoint/2010/main" val="1367465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C67C3-3D6A-46E5-A11A-DF7C7247E56B}"/>
              </a:ext>
            </a:extLst>
          </p:cNvPr>
          <p:cNvSpPr>
            <a:spLocks noGrp="1"/>
          </p:cNvSpPr>
          <p:nvPr>
            <p:ph type="title"/>
          </p:nvPr>
        </p:nvSpPr>
        <p:spPr/>
        <p:txBody>
          <a:bodyPr>
            <a:noAutofit/>
          </a:bodyPr>
          <a:lstStyle/>
          <a:p>
            <a:pPr>
              <a:lnSpc>
                <a:spcPct val="100000"/>
              </a:lnSpc>
            </a:pPr>
            <a:r>
              <a:rPr lang="fr-FR" sz="3400" b="1" dirty="0">
                <a:latin typeface="Arial" panose="020B0604020202020204" pitchFamily="34" charset="0"/>
                <a:cs typeface="Arial" panose="020B0604020202020204" pitchFamily="34" charset="0"/>
              </a:rPr>
              <a:t>Évaluation des résultats</a:t>
            </a:r>
            <a:br>
              <a:rPr lang="fr-FR" sz="3400" b="1" dirty="0">
                <a:latin typeface="Arial" panose="020B0604020202020204" pitchFamily="34" charset="0"/>
                <a:cs typeface="Arial" panose="020B0604020202020204" pitchFamily="34" charset="0"/>
              </a:rPr>
            </a:br>
            <a:r>
              <a:rPr lang="fr-FR" sz="3400" b="1" dirty="0">
                <a:latin typeface="Arial" panose="020B0604020202020204" pitchFamily="34" charset="0"/>
                <a:cs typeface="Arial" panose="020B0604020202020204" pitchFamily="34" charset="0"/>
              </a:rPr>
              <a:t>Deux principaux aspects</a:t>
            </a:r>
          </a:p>
        </p:txBody>
      </p:sp>
      <p:sp>
        <p:nvSpPr>
          <p:cNvPr id="4" name="Rounded Rectangle 3">
            <a:extLst>
              <a:ext uri="{FF2B5EF4-FFF2-40B4-BE49-F238E27FC236}">
                <a16:creationId xmlns:a16="http://schemas.microsoft.com/office/drawing/2014/main" id="{49112B81-8EDF-4AEB-AAED-9A187CEF9BCA}"/>
              </a:ext>
            </a:extLst>
          </p:cNvPr>
          <p:cNvSpPr/>
          <p:nvPr/>
        </p:nvSpPr>
        <p:spPr>
          <a:xfrm>
            <a:off x="1189604" y="1896824"/>
            <a:ext cx="4515869" cy="914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latin typeface="Arial" panose="020B0604020202020204" pitchFamily="34" charset="0"/>
                <a:cs typeface="Arial" panose="020B0604020202020204" pitchFamily="34" charset="0"/>
              </a:rPr>
              <a:t>Résultats liés à la maladie =</a:t>
            </a:r>
            <a:r>
              <a:rPr lang="fr-FR" sz="2000" dirty="0">
                <a:solidFill>
                  <a:schemeClr val="bg1"/>
                </a:solidFill>
                <a:latin typeface="Arial" panose="020B0604020202020204" pitchFamily="34" charset="0"/>
                <a:cs typeface="Arial" panose="020B0604020202020204" pitchFamily="34" charset="0"/>
              </a:rPr>
              <a:t> efficacité du traitement hémostatique</a:t>
            </a:r>
          </a:p>
        </p:txBody>
      </p:sp>
      <p:sp>
        <p:nvSpPr>
          <p:cNvPr id="5" name="Rounded Rectangle 4">
            <a:extLst>
              <a:ext uri="{FF2B5EF4-FFF2-40B4-BE49-F238E27FC236}">
                <a16:creationId xmlns:a16="http://schemas.microsoft.com/office/drawing/2014/main" id="{33D3BFA8-6AC5-40B4-B040-5C64FECB9759}"/>
              </a:ext>
            </a:extLst>
          </p:cNvPr>
          <p:cNvSpPr/>
          <p:nvPr/>
        </p:nvSpPr>
        <p:spPr>
          <a:xfrm>
            <a:off x="6486525" y="1896824"/>
            <a:ext cx="4515868" cy="914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latin typeface="Arial" panose="020B0604020202020204" pitchFamily="34" charset="0"/>
                <a:cs typeface="Arial" panose="020B0604020202020204" pitchFamily="34" charset="0"/>
              </a:rPr>
              <a:t>Résultats liés au traitement = </a:t>
            </a:r>
            <a:r>
              <a:rPr lang="fr-FR" sz="2000" dirty="0">
                <a:solidFill>
                  <a:schemeClr val="bg1"/>
                </a:solidFill>
                <a:latin typeface="Arial" panose="020B0604020202020204" pitchFamily="34" charset="0"/>
                <a:cs typeface="Arial" panose="020B0604020202020204" pitchFamily="34" charset="0"/>
              </a:rPr>
              <a:t> </a:t>
            </a:r>
          </a:p>
          <a:p>
            <a:pPr algn="ctr"/>
            <a:r>
              <a:rPr lang="fr-FR" sz="2000" dirty="0">
                <a:solidFill>
                  <a:schemeClr val="bg1"/>
                </a:solidFill>
                <a:latin typeface="Arial" panose="020B0604020202020204" pitchFamily="34" charset="0"/>
                <a:cs typeface="Arial" panose="020B0604020202020204" pitchFamily="34" charset="0"/>
              </a:rPr>
              <a:t>ce qui doit faire l’objet d’un suivi</a:t>
            </a:r>
          </a:p>
        </p:txBody>
      </p:sp>
      <p:sp>
        <p:nvSpPr>
          <p:cNvPr id="6" name="TextBox 5">
            <a:extLst>
              <a:ext uri="{FF2B5EF4-FFF2-40B4-BE49-F238E27FC236}">
                <a16:creationId xmlns:a16="http://schemas.microsoft.com/office/drawing/2014/main" id="{109DEC75-790D-4418-A19F-7A70ACA4D07B}"/>
              </a:ext>
            </a:extLst>
          </p:cNvPr>
          <p:cNvSpPr txBox="1"/>
          <p:nvPr/>
        </p:nvSpPr>
        <p:spPr>
          <a:xfrm>
            <a:off x="1189604" y="3487190"/>
            <a:ext cx="4500000" cy="1804749"/>
          </a:xfrm>
          <a:prstGeom prst="roundRect">
            <a:avLst/>
          </a:prstGeom>
          <a:noFill/>
          <a:ln w="28575">
            <a:solidFill>
              <a:schemeClr val="accent1"/>
            </a:solidFill>
          </a:ln>
        </p:spPr>
        <p:txBody>
          <a:bodyPr wrap="square" rtlCol="0">
            <a:spAutoFit/>
          </a:bodyPr>
          <a:lstStyle/>
          <a:p>
            <a:pPr marL="285750" indent="-285750" algn="l">
              <a:buClr>
                <a:srgbClr val="642566"/>
              </a:buClr>
              <a:buFont typeface="Arial" panose="020B0604020202020204" pitchFamily="34" charset="0"/>
              <a:buChar char="•"/>
            </a:pPr>
            <a:r>
              <a:rPr lang="fr-FR" sz="2000" dirty="0">
                <a:latin typeface="Arial" panose="020B0604020202020204" pitchFamily="34" charset="0"/>
                <a:cs typeface="Arial" panose="020B0604020202020204" pitchFamily="34" charset="0"/>
              </a:rPr>
              <a:t>Fréquence des saignements</a:t>
            </a:r>
            <a:endParaRPr lang="fr-FR" sz="2000" b="0" i="0" u="none" strike="noStrike" baseline="0" dirty="0">
              <a:latin typeface="Arial" panose="020B0604020202020204" pitchFamily="34" charset="0"/>
              <a:cs typeface="Arial" panose="020B0604020202020204" pitchFamily="34" charset="0"/>
            </a:endParaRPr>
          </a:p>
          <a:p>
            <a:pPr marL="285750" indent="-285750" algn="l">
              <a:buClr>
                <a:srgbClr val="642566"/>
              </a:buClr>
              <a:buFont typeface="Arial" panose="020B0604020202020204" pitchFamily="34" charset="0"/>
              <a:buChar char="•"/>
            </a:pPr>
            <a:r>
              <a:rPr lang="fr-FR" sz="2000" dirty="0">
                <a:latin typeface="Arial" panose="020B0604020202020204" pitchFamily="34" charset="0"/>
                <a:cs typeface="Arial" panose="020B0604020202020204" pitchFamily="34" charset="0"/>
              </a:rPr>
              <a:t>Douleur</a:t>
            </a:r>
            <a:endParaRPr lang="fr-FR" sz="2000" b="0" i="0" u="none" strike="noStrike" baseline="0" dirty="0">
              <a:latin typeface="Arial" panose="020B0604020202020204" pitchFamily="34" charset="0"/>
              <a:cs typeface="Arial" panose="020B0604020202020204" pitchFamily="34" charset="0"/>
            </a:endParaRPr>
          </a:p>
          <a:p>
            <a:pPr marL="285750" indent="-285750" algn="l">
              <a:buClr>
                <a:srgbClr val="642566"/>
              </a:buClr>
              <a:buFont typeface="Arial" panose="020B0604020202020204" pitchFamily="34" charset="0"/>
              <a:buChar char="•"/>
            </a:pPr>
            <a:r>
              <a:rPr lang="fr-FR" sz="2000" b="0" i="0" u="none" strike="noStrike" baseline="0" dirty="0">
                <a:latin typeface="Arial" panose="020B0604020202020204" pitchFamily="34" charset="0"/>
                <a:cs typeface="Arial" panose="020B0604020202020204" pitchFamily="34" charset="0"/>
              </a:rPr>
              <a:t>Répercussions des saignements sur la santé musculo-squelettique</a:t>
            </a:r>
          </a:p>
          <a:p>
            <a:pPr marL="285750" indent="-285750" algn="l">
              <a:buClr>
                <a:srgbClr val="642566"/>
              </a:buClr>
              <a:buFont typeface="Arial" panose="020B0604020202020204" pitchFamily="34" charset="0"/>
              <a:buChar char="•"/>
            </a:pPr>
            <a:r>
              <a:rPr lang="fr-FR" sz="2000" dirty="0">
                <a:latin typeface="Arial" panose="020B0604020202020204" pitchFamily="34" charset="0"/>
                <a:cs typeface="Arial" panose="020B0604020202020204" pitchFamily="34" charset="0"/>
              </a:rPr>
              <a:t>Qualité de vie</a:t>
            </a:r>
            <a:endParaRPr lang="fr-FR" sz="2000" b="0" i="0" u="none" strike="noStrike" baseline="0" dirty="0">
              <a:latin typeface="Arial" panose="020B0604020202020204" pitchFamily="34" charset="0"/>
              <a:cs typeface="Arial" panose="020B0604020202020204" pitchFamily="34" charset="0"/>
            </a:endParaRPr>
          </a:p>
        </p:txBody>
      </p:sp>
      <p:sp>
        <p:nvSpPr>
          <p:cNvPr id="7" name="Arrow: Down 6">
            <a:extLst>
              <a:ext uri="{FF2B5EF4-FFF2-40B4-BE49-F238E27FC236}">
                <a16:creationId xmlns:a16="http://schemas.microsoft.com/office/drawing/2014/main" id="{8C542193-59C0-4B87-84C4-14B72A8E6788}"/>
              </a:ext>
            </a:extLst>
          </p:cNvPr>
          <p:cNvSpPr/>
          <p:nvPr/>
        </p:nvSpPr>
        <p:spPr>
          <a:xfrm>
            <a:off x="3265546" y="2914905"/>
            <a:ext cx="363985" cy="42612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81A5AD26-C880-41E6-95ED-E28E7A588BCA}"/>
              </a:ext>
            </a:extLst>
          </p:cNvPr>
          <p:cNvSpPr txBox="1"/>
          <p:nvPr/>
        </p:nvSpPr>
        <p:spPr>
          <a:xfrm>
            <a:off x="6494459" y="3487190"/>
            <a:ext cx="4500000" cy="2145268"/>
          </a:xfrm>
          <a:prstGeom prst="roundRect">
            <a:avLst/>
          </a:prstGeom>
          <a:noFill/>
          <a:ln w="28575">
            <a:solidFill>
              <a:schemeClr val="accent1"/>
            </a:solidFill>
          </a:ln>
        </p:spPr>
        <p:txBody>
          <a:bodyPr wrap="square" rtlCol="0">
            <a:spAutoFit/>
          </a:bodyPr>
          <a:lstStyle>
            <a:defPPr>
              <a:defRPr lang="en-US"/>
            </a:defPPr>
            <a:lvl1pPr marL="285750" indent="-285750">
              <a:buFont typeface="Arial" panose="020B0604020202020204" pitchFamily="34" charset="0"/>
              <a:buChar char="•"/>
              <a:defRPr>
                <a:latin typeface="Arial" panose="020B0604020202020204" pitchFamily="34" charset="0"/>
                <a:cs typeface="Arial" panose="020B0604020202020204" pitchFamily="34" charset="0"/>
              </a:defRPr>
            </a:lvl1pPr>
          </a:lstStyle>
          <a:p>
            <a:pPr>
              <a:buClr>
                <a:srgbClr val="642566"/>
              </a:buClr>
            </a:pPr>
            <a:r>
              <a:rPr lang="fr-FR" sz="2000" dirty="0"/>
              <a:t>Survenue d’inhibiteurs</a:t>
            </a:r>
          </a:p>
          <a:p>
            <a:pPr>
              <a:buClr>
                <a:srgbClr val="642566"/>
              </a:buClr>
            </a:pPr>
            <a:r>
              <a:rPr lang="fr-FR" sz="2000" dirty="0"/>
              <a:t>Thrombose </a:t>
            </a:r>
          </a:p>
          <a:p>
            <a:pPr>
              <a:buClr>
                <a:srgbClr val="642566"/>
              </a:buClr>
            </a:pPr>
            <a:r>
              <a:rPr lang="fr-FR" sz="2000" dirty="0"/>
              <a:t>Réactions allergiques/anaphylactiques</a:t>
            </a:r>
          </a:p>
          <a:p>
            <a:endParaRPr lang="fr-FR" sz="2000" dirty="0"/>
          </a:p>
          <a:p>
            <a:endParaRPr lang="fr-FR" sz="2000" dirty="0"/>
          </a:p>
        </p:txBody>
      </p:sp>
      <p:sp>
        <p:nvSpPr>
          <p:cNvPr id="9" name="Arrow: Down 8">
            <a:extLst>
              <a:ext uri="{FF2B5EF4-FFF2-40B4-BE49-F238E27FC236}">
                <a16:creationId xmlns:a16="http://schemas.microsoft.com/office/drawing/2014/main" id="{FF61B6C8-88F2-44D5-AB93-DC6816784948}"/>
              </a:ext>
            </a:extLst>
          </p:cNvPr>
          <p:cNvSpPr/>
          <p:nvPr/>
        </p:nvSpPr>
        <p:spPr>
          <a:xfrm>
            <a:off x="8562467" y="2936143"/>
            <a:ext cx="363985" cy="42612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883216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D40D6-7A67-49B0-921E-28749E9F4B8F}"/>
              </a:ext>
            </a:extLst>
          </p:cNvPr>
          <p:cNvSpPr>
            <a:spLocks noGrp="1"/>
          </p:cNvSpPr>
          <p:nvPr>
            <p:ph type="title"/>
          </p:nvPr>
        </p:nvSpPr>
        <p:spPr/>
        <p:txBody>
          <a:bodyPr>
            <a:noAutofit/>
          </a:bodyPr>
          <a:lstStyle/>
          <a:p>
            <a:pPr>
              <a:lnSpc>
                <a:spcPct val="100000"/>
              </a:lnSpc>
            </a:pPr>
            <a:r>
              <a:rPr lang="fr-FR" sz="3400" b="1" dirty="0">
                <a:latin typeface="Arial" panose="020B0604020202020204" pitchFamily="34" charset="0"/>
                <a:cs typeface="Arial" panose="020B0604020202020204" pitchFamily="34" charset="0"/>
              </a:rPr>
              <a:t>Résultats</a:t>
            </a:r>
            <a:br>
              <a:rPr lang="fr-FR" sz="3400" dirty="0">
                <a:latin typeface="Arial" panose="020B0604020202020204" pitchFamily="34" charset="0"/>
                <a:cs typeface="Arial" panose="020B0604020202020204" pitchFamily="34" charset="0"/>
              </a:rPr>
            </a:br>
            <a:r>
              <a:rPr lang="fr-FR" sz="3400" b="1" dirty="0">
                <a:latin typeface="Arial" panose="020B0604020202020204" pitchFamily="34" charset="0"/>
                <a:cs typeface="Arial" panose="020B0604020202020204" pitchFamily="34" charset="0"/>
              </a:rPr>
              <a:t>Fréquence des saignements</a:t>
            </a:r>
          </a:p>
        </p:txBody>
      </p:sp>
      <p:sp>
        <p:nvSpPr>
          <p:cNvPr id="4" name="Content Placeholder 3">
            <a:extLst>
              <a:ext uri="{FF2B5EF4-FFF2-40B4-BE49-F238E27FC236}">
                <a16:creationId xmlns:a16="http://schemas.microsoft.com/office/drawing/2014/main" id="{B749B2F9-7424-40C7-B242-112E339D6564}"/>
              </a:ext>
            </a:extLst>
          </p:cNvPr>
          <p:cNvSpPr>
            <a:spLocks noGrp="1"/>
          </p:cNvSpPr>
          <p:nvPr>
            <p:ph idx="1"/>
          </p:nvPr>
        </p:nvSpPr>
        <p:spPr>
          <a:xfrm>
            <a:off x="838200" y="1562101"/>
            <a:ext cx="10515600" cy="901700"/>
          </a:xfrm>
        </p:spPr>
        <p:txBody>
          <a:bodyPr>
            <a:normAutofit fontScale="92500" lnSpcReduction="10000"/>
          </a:bodyPr>
          <a:lstStyle/>
          <a:p>
            <a:r>
              <a:rPr lang="fr-FR" dirty="0"/>
              <a:t>La fréquence des saignements est </a:t>
            </a:r>
            <a:r>
              <a:rPr lang="fr-FR" b="1" dirty="0"/>
              <a:t>l’indicateur le plus important de l’efficacité du traitement hémostatique </a:t>
            </a:r>
            <a:r>
              <a:rPr lang="fr-FR" dirty="0"/>
              <a:t>et </a:t>
            </a:r>
            <a:r>
              <a:rPr lang="fr-FR" b="1" dirty="0"/>
              <a:t>le meilleur critère de prédiction</a:t>
            </a:r>
            <a:r>
              <a:rPr lang="fr-FR" dirty="0"/>
              <a:t> des résultats musculo squelettiques à long terme</a:t>
            </a:r>
            <a:endParaRPr lang="fr-FR" sz="2000" dirty="0"/>
          </a:p>
        </p:txBody>
      </p:sp>
      <p:sp>
        <p:nvSpPr>
          <p:cNvPr id="5" name="Text Placeholder 4">
            <a:extLst>
              <a:ext uri="{FF2B5EF4-FFF2-40B4-BE49-F238E27FC236}">
                <a16:creationId xmlns:a16="http://schemas.microsoft.com/office/drawing/2014/main" id="{A561E7E7-8E55-4FC0-8AB1-B3A348F94EC5}"/>
              </a:ext>
            </a:extLst>
          </p:cNvPr>
          <p:cNvSpPr>
            <a:spLocks noGrp="1"/>
          </p:cNvSpPr>
          <p:nvPr>
            <p:ph type="body" sz="quarter" idx="13"/>
          </p:nvPr>
        </p:nvSpPr>
        <p:spPr/>
        <p:txBody>
          <a:bodyPr/>
          <a:lstStyle/>
          <a:p>
            <a:endParaRPr lang="en-CA" dirty="0"/>
          </a:p>
        </p:txBody>
      </p:sp>
      <p:graphicFrame>
        <p:nvGraphicFramePr>
          <p:cNvPr id="15" name="Table 15">
            <a:extLst>
              <a:ext uri="{FF2B5EF4-FFF2-40B4-BE49-F238E27FC236}">
                <a16:creationId xmlns:a16="http://schemas.microsoft.com/office/drawing/2014/main" id="{5D9A53B7-530A-4860-8A2F-81828A3B50BC}"/>
              </a:ext>
            </a:extLst>
          </p:cNvPr>
          <p:cNvGraphicFramePr>
            <a:graphicFrameLocks noGrp="1"/>
          </p:cNvGraphicFramePr>
          <p:nvPr>
            <p:extLst>
              <p:ext uri="{D42A27DB-BD31-4B8C-83A1-F6EECF244321}">
                <p14:modId xmlns:p14="http://schemas.microsoft.com/office/powerpoint/2010/main" val="2019918207"/>
              </p:ext>
            </p:extLst>
          </p:nvPr>
        </p:nvGraphicFramePr>
        <p:xfrm>
          <a:off x="838199" y="2715486"/>
          <a:ext cx="10575713" cy="2771012"/>
        </p:xfrm>
        <a:graphic>
          <a:graphicData uri="http://schemas.openxmlformats.org/drawingml/2006/table">
            <a:tbl>
              <a:tblPr firstRow="1" bandRow="1">
                <a:tableStyleId>{3B4B98B0-60AC-42C2-AFA5-B58CD77FA1E5}</a:tableStyleId>
              </a:tblPr>
              <a:tblGrid>
                <a:gridCol w="1846580">
                  <a:extLst>
                    <a:ext uri="{9D8B030D-6E8A-4147-A177-3AD203B41FA5}">
                      <a16:colId xmlns:a16="http://schemas.microsoft.com/office/drawing/2014/main" val="2048170916"/>
                    </a:ext>
                  </a:extLst>
                </a:gridCol>
                <a:gridCol w="8729133">
                  <a:extLst>
                    <a:ext uri="{9D8B030D-6E8A-4147-A177-3AD203B41FA5}">
                      <a16:colId xmlns:a16="http://schemas.microsoft.com/office/drawing/2014/main" val="126621766"/>
                    </a:ext>
                  </a:extLst>
                </a:gridCol>
              </a:tblGrid>
              <a:tr h="1551812">
                <a:tc>
                  <a:txBody>
                    <a:bodyPr/>
                    <a:lstStyle/>
                    <a:p>
                      <a:r>
                        <a:rPr lang="fr-FR" sz="2000" b="1" noProof="0" dirty="0">
                          <a:solidFill>
                            <a:srgbClr val="008BB0"/>
                          </a:solidFill>
                        </a:rPr>
                        <a:t>Saignement articulaire</a:t>
                      </a:r>
                    </a:p>
                  </a:txBody>
                  <a:tcPr anchor="ctr"/>
                </a:tc>
                <a:tc>
                  <a:txBody>
                    <a:bodyPr/>
                    <a:lstStyle/>
                    <a:p>
                      <a:pPr marL="0" lvl="1" algn="l" defTabSz="666750">
                        <a:lnSpc>
                          <a:spcPct val="100000"/>
                        </a:lnSpc>
                        <a:spcBef>
                          <a:spcPct val="0"/>
                        </a:spcBef>
                        <a:spcAft>
                          <a:spcPts val="0"/>
                        </a:spcAft>
                      </a:pPr>
                      <a:r>
                        <a:rPr lang="fr-FR" sz="1800" b="1" kern="1200" dirty="0">
                          <a:solidFill>
                            <a:schemeClr val="tx1"/>
                          </a:solidFill>
                          <a:effectLst/>
                          <a:latin typeface="+mn-lt"/>
                          <a:ea typeface="+mn-ea"/>
                          <a:cs typeface="+mn-cs"/>
                        </a:rPr>
                        <a:t>Un saignement articulaire se signale par une sensation diffuse inhabituelle dans l’articulation, </a:t>
                      </a:r>
                      <a:r>
                        <a:rPr lang="fr-FR" sz="1800" b="0" kern="1200" dirty="0">
                          <a:solidFill>
                            <a:schemeClr val="tx1"/>
                          </a:solidFill>
                          <a:effectLst/>
                          <a:latin typeface="+mn-lt"/>
                          <a:ea typeface="+mn-ea"/>
                          <a:cs typeface="+mn-cs"/>
                        </a:rPr>
                        <a:t>associée à une augmentation du gonflement ou de la chaleur de la peau de l’articulation, une augmentation de la douleur ou à une perte progressive de l’amplitude de mouvement ou à une difficulté à solliciter le membre affecté par rapport à la normale</a:t>
                      </a:r>
                      <a:r>
                        <a:rPr lang="fr-FR" sz="2000" b="0" kern="1200" baseline="0" noProof="0" dirty="0"/>
                        <a:t>.</a:t>
                      </a:r>
                      <a:endParaRPr lang="fr-FR" sz="2000" kern="1200" noProof="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677254693"/>
                  </a:ext>
                </a:extLst>
              </a:tr>
              <a:tr h="1193701">
                <a:tc>
                  <a:txBody>
                    <a:bodyPr/>
                    <a:lstStyle/>
                    <a:p>
                      <a:r>
                        <a:rPr lang="fr-FR" sz="2000" b="1" noProof="0" dirty="0">
                          <a:solidFill>
                            <a:srgbClr val="008BB0"/>
                          </a:solidFill>
                        </a:rPr>
                        <a:t>Saignement musculaire</a:t>
                      </a:r>
                    </a:p>
                  </a:txBody>
                  <a:tcPr anchor="ctr"/>
                </a:tc>
                <a:tc>
                  <a:txBody>
                    <a:bodyPr/>
                    <a:lstStyle/>
                    <a:p>
                      <a:pPr marL="0" lvl="1" algn="l" defTabSz="666750">
                        <a:lnSpc>
                          <a:spcPct val="100000"/>
                        </a:lnSpc>
                        <a:spcBef>
                          <a:spcPct val="0"/>
                        </a:spcBef>
                        <a:spcAft>
                          <a:spcPts val="0"/>
                        </a:spcAft>
                      </a:pPr>
                      <a:r>
                        <a:rPr lang="fr-FR" sz="1800" b="1" kern="1200" dirty="0">
                          <a:solidFill>
                            <a:schemeClr val="tx1"/>
                          </a:solidFill>
                          <a:effectLst/>
                          <a:latin typeface="+mn-lt"/>
                          <a:ea typeface="+mn-ea"/>
                          <a:cs typeface="+mn-cs"/>
                        </a:rPr>
                        <a:t>Un saignement musculaire est un épisode hémorragique dans un muscle</a:t>
                      </a:r>
                      <a:r>
                        <a:rPr lang="fr-FR" sz="1800" kern="1200" dirty="0">
                          <a:solidFill>
                            <a:schemeClr val="tx1"/>
                          </a:solidFill>
                          <a:effectLst/>
                          <a:latin typeface="+mn-lt"/>
                          <a:ea typeface="+mn-ea"/>
                          <a:cs typeface="+mn-cs"/>
                        </a:rPr>
                        <a:t>, déterminé cliniquement et/ou par des examens par imagerie, en règle générale, associé à une douleur et/ou à un gonflement et à une perte de mouvement par rapport à un état basal</a:t>
                      </a:r>
                      <a:r>
                        <a:rPr lang="fr-FR" sz="2000" b="0" kern="1200" baseline="0" noProof="0" dirty="0"/>
                        <a:t>.</a:t>
                      </a:r>
                      <a:endParaRPr lang="fr-FR" sz="2000" kern="1200" noProof="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00195412"/>
                  </a:ext>
                </a:extLst>
              </a:tr>
            </a:tbl>
          </a:graphicData>
        </a:graphic>
      </p:graphicFrame>
    </p:spTree>
    <p:extLst>
      <p:ext uri="{BB962C8B-B14F-4D97-AF65-F5344CB8AC3E}">
        <p14:creationId xmlns:p14="http://schemas.microsoft.com/office/powerpoint/2010/main" val="235625003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0000"/>
      </a:dk2>
      <a:lt2>
        <a:srgbClr val="FFFFFF"/>
      </a:lt2>
      <a:accent1>
        <a:srgbClr val="008BB0"/>
      </a:accent1>
      <a:accent2>
        <a:srgbClr val="719500"/>
      </a:accent2>
      <a:accent3>
        <a:srgbClr val="642566"/>
      </a:accent3>
      <a:accent4>
        <a:srgbClr val="FBD913"/>
      </a:accent4>
      <a:accent5>
        <a:srgbClr val="E60D2E"/>
      </a:accent5>
      <a:accent6>
        <a:srgbClr val="C4123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FH">
  <a:themeElements>
    <a:clrScheme name="Custom 1">
      <a:dk1>
        <a:sysClr val="windowText" lastClr="000000"/>
      </a:dk1>
      <a:lt1>
        <a:sysClr val="window" lastClr="FFFFFF"/>
      </a:lt1>
      <a:dk2>
        <a:srgbClr val="000000"/>
      </a:dk2>
      <a:lt2>
        <a:srgbClr val="FFFFFF"/>
      </a:lt2>
      <a:accent1>
        <a:srgbClr val="008BB0"/>
      </a:accent1>
      <a:accent2>
        <a:srgbClr val="719500"/>
      </a:accent2>
      <a:accent3>
        <a:srgbClr val="642566"/>
      </a:accent3>
      <a:accent4>
        <a:srgbClr val="FBD913"/>
      </a:accent4>
      <a:accent5>
        <a:srgbClr val="E60D2E"/>
      </a:accent5>
      <a:accent6>
        <a:srgbClr val="C4123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4D04D5609056428849DEFF65104C64" ma:contentTypeVersion="13" ma:contentTypeDescription="Create a new document." ma:contentTypeScope="" ma:versionID="9d211ba89ba97d4c7ac1ff23b3a00ba7">
  <xsd:schema xmlns:xsd="http://www.w3.org/2001/XMLSchema" xmlns:xs="http://www.w3.org/2001/XMLSchema" xmlns:p="http://schemas.microsoft.com/office/2006/metadata/properties" xmlns:ns2="902d07f0-7c98-4576-84da-3dac784571f8" xmlns:ns3="026d5d3f-5486-42e2-99f8-af2f5497c969" targetNamespace="http://schemas.microsoft.com/office/2006/metadata/properties" ma:root="true" ma:fieldsID="1c0cad683535ecbd424f06aa3a5df09b" ns2:_="" ns3:_="">
    <xsd:import namespace="902d07f0-7c98-4576-84da-3dac784571f8"/>
    <xsd:import namespace="026d5d3f-5486-42e2-99f8-af2f5497c96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2d07f0-7c98-4576-84da-3dac784571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6d5d3f-5486-42e2-99f8-af2f5497c96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0F3D75-8A32-4ACB-83E3-2604B0060DA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08FE8A7-532D-48D5-95D4-6933E954278D}">
  <ds:schemaRefs>
    <ds:schemaRef ds:uri="http://schemas.microsoft.com/sharepoint/v3/contenttype/forms"/>
  </ds:schemaRefs>
</ds:datastoreItem>
</file>

<file path=customXml/itemProps3.xml><?xml version="1.0" encoding="utf-8"?>
<ds:datastoreItem xmlns:ds="http://schemas.openxmlformats.org/officeDocument/2006/customXml" ds:itemID="{DCF2A945-B3D1-459D-B43C-E8225F62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2d07f0-7c98-4576-84da-3dac784571f8"/>
    <ds:schemaRef ds:uri="026d5d3f-5486-42e2-99f8-af2f5497c9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5043</TotalTime>
  <Words>2481</Words>
  <Application>Microsoft Office PowerPoint</Application>
  <PresentationFormat>Widescreen</PresentationFormat>
  <Paragraphs>223</Paragraphs>
  <Slides>33</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33</vt:i4>
      </vt:variant>
    </vt:vector>
  </HeadingPairs>
  <TitlesOfParts>
    <vt:vector size="37" baseType="lpstr">
      <vt:lpstr>Arial</vt:lpstr>
      <vt:lpstr>Calibri</vt:lpstr>
      <vt:lpstr>Office Theme</vt:lpstr>
      <vt:lpstr>WFH</vt:lpstr>
      <vt:lpstr>Lignes directrices pour l’hémophilie applicables à tous</vt:lpstr>
      <vt:lpstr>Lignes directrices pour la prise en charge de l’hémophilie</vt:lpstr>
      <vt:lpstr>Chapitre 11 : Évaluation des résultats</vt:lpstr>
      <vt:lpstr>Conflits d’intérêt : Pradeep M. Poonnoose </vt:lpstr>
      <vt:lpstr>Auteurs</vt:lpstr>
      <vt:lpstr>Introduction</vt:lpstr>
      <vt:lpstr>Objectifs de l’évaluation des résultats</vt:lpstr>
      <vt:lpstr>Évaluation des résultats Deux principaux aspects</vt:lpstr>
      <vt:lpstr>Résultats Fréquence des saignements</vt:lpstr>
      <vt:lpstr>Résultats Fréquence des saignements</vt:lpstr>
      <vt:lpstr>Il y a 20 ans, la sévérité de l’arthropathie articulaire était évaluée par :</vt:lpstr>
      <vt:lpstr>Vidéo d’un garçon marchant à 4 pattes</vt:lpstr>
      <vt:lpstr>Vidéo d’un garçon marchant à 4 pattes</vt:lpstr>
      <vt:lpstr>Instruments d’évaluation des résultats Modèle de classification internationale du fonctionnement, du handicap et de la santé (CIF)</vt:lpstr>
      <vt:lpstr>Instruments d’évaluation des résultats Structure et fonctions corporelles</vt:lpstr>
      <vt:lpstr>Instruments d’évaluation des résultats Structure et fonctions corporelles</vt:lpstr>
      <vt:lpstr>Mesures recommandées Structure et fonctions corporelles</vt:lpstr>
      <vt:lpstr>Instruments d’évaluation des résultats Body structure and function</vt:lpstr>
      <vt:lpstr>PowerPoint Presentation</vt:lpstr>
      <vt:lpstr>Vidéo d’un coude en mouvement</vt:lpstr>
      <vt:lpstr>Instruments d’évaluation des résultats Activité et participation</vt:lpstr>
      <vt:lpstr>Instruments d’évaluation des résultats Activité et participation</vt:lpstr>
      <vt:lpstr>Instruments d’évaluation des résultats Activité et participation</vt:lpstr>
      <vt:lpstr>Scénario clinique :</vt:lpstr>
      <vt:lpstr>Modèle de classification internationale du fonctionnement, du handicap et de la santé (CIF) Facteurs environnementaux et personnels</vt:lpstr>
      <vt:lpstr>Facteurs économiques à envisager</vt:lpstr>
      <vt:lpstr>Qualité de vie liée à la santé</vt:lpstr>
      <vt:lpstr>Qualité de vie liée à la santé</vt:lpstr>
      <vt:lpstr>Résultats rapportés par les patients</vt:lpstr>
      <vt:lpstr>Recommandations</vt:lpstr>
      <vt:lpstr>Ensemble de mesures de base à utiliser sur le plan clinique ou dans le cadre de la recherche</vt:lpstr>
      <vt:lpstr>Conclusions</vt:lpstr>
      <vt:lpstr>Merci à l’Hemophilia Alliance pour son soutien à l’élaboration de cette présentation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Jubb</dc:creator>
  <cp:lastModifiedBy>Julia Chadwick</cp:lastModifiedBy>
  <cp:revision>169</cp:revision>
  <dcterms:created xsi:type="dcterms:W3CDTF">2020-08-28T16:07:48Z</dcterms:created>
  <dcterms:modified xsi:type="dcterms:W3CDTF">2021-11-26T15:39:59Z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0x010100E24D04D5609056428849DEFF65104C64</vt:lpwstr>
  </property>
  <property fmtid="{D5CDD505-2E9C-101B-9397-08002B2CF9AE}" pid="3" name="Order">
    <vt:r8>1556200</vt:r8>
  </property>
</Properties>
</file>