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7"/>
  </p:notesMasterIdLst>
  <p:sldIdLst>
    <p:sldId id="2911" r:id="rId5"/>
    <p:sldId id="2912" r:id="rId6"/>
    <p:sldId id="2808" r:id="rId7"/>
    <p:sldId id="2914" r:id="rId8"/>
    <p:sldId id="2915" r:id="rId9"/>
    <p:sldId id="2918" r:id="rId10"/>
    <p:sldId id="2892" r:id="rId11"/>
    <p:sldId id="2893" r:id="rId12"/>
    <p:sldId id="2896" r:id="rId13"/>
    <p:sldId id="2894" r:id="rId14"/>
    <p:sldId id="2905" r:id="rId15"/>
    <p:sldId id="2906" r:id="rId16"/>
    <p:sldId id="2895" r:id="rId17"/>
    <p:sldId id="2907" r:id="rId18"/>
    <p:sldId id="2897" r:id="rId19"/>
    <p:sldId id="2898" r:id="rId20"/>
    <p:sldId id="2899" r:id="rId21"/>
    <p:sldId id="2900" r:id="rId22"/>
    <p:sldId id="2909" r:id="rId23"/>
    <p:sldId id="2901" r:id="rId24"/>
    <p:sldId id="2910" r:id="rId25"/>
    <p:sldId id="29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Boraschi" initials="IB" lastIdx="1" clrIdx="0">
    <p:extLst>
      <p:ext uri="{19B8F6BF-5375-455C-9EA6-DF929625EA0E}">
        <p15:presenceInfo xmlns:p15="http://schemas.microsoft.com/office/powerpoint/2012/main" userId="S::iris.boraschi@livagency.ca::96f62f53-4a1f-410a-b861-d28ffc42d6be" providerId="AD"/>
      </p:ext>
    </p:extLst>
  </p:cmAuthor>
  <p:cmAuthor id="2" name="Julia Chadwick" initials="JC" lastIdx="1" clrIdx="1">
    <p:extLst>
      <p:ext uri="{19B8F6BF-5375-455C-9EA6-DF929625EA0E}">
        <p15:presenceInfo xmlns:p15="http://schemas.microsoft.com/office/powerpoint/2012/main" userId="S::jchadwick@wfh.org::bd1ae82f-124b-4de6-bc22-d4eddcd0bf4b" providerId="AD"/>
      </p:ext>
    </p:extLst>
  </p:cmAuthor>
  <p:cmAuthor id="3" name="Karine Igartua, Dr" initials="KID" lastIdx="2" clrIdx="2">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610CE-DF04-4FF9-A599-1A5D3F0CBF98}" v="1" dt="2021-11-05T13:58:40.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p:restoredTop sz="50202" autoAdjust="0"/>
  </p:normalViewPr>
  <p:slideViewPr>
    <p:cSldViewPr snapToGrid="0" snapToObjects="1">
      <p:cViewPr varScale="1">
        <p:scale>
          <a:sx n="31" d="100"/>
          <a:sy n="31" d="100"/>
        </p:scale>
        <p:origin x="203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155610CE-DF04-4FF9-A599-1A5D3F0CBF98}"/>
    <pc:docChg chg="undo custSel modSld">
      <pc:chgData name="Julia Chadwick" userId="bd1ae82f-124b-4de6-bc22-d4eddcd0bf4b" providerId="ADAL" clId="{155610CE-DF04-4FF9-A599-1A5D3F0CBF98}" dt="2022-01-31T20:48:17.589" v="30" actId="12788"/>
      <pc:docMkLst>
        <pc:docMk/>
      </pc:docMkLst>
      <pc:sldChg chg="modSp mod">
        <pc:chgData name="Julia Chadwick" userId="bd1ae82f-124b-4de6-bc22-d4eddcd0bf4b" providerId="ADAL" clId="{155610CE-DF04-4FF9-A599-1A5D3F0CBF98}" dt="2021-11-05T13:56:03.052" v="5" actId="13926"/>
        <pc:sldMkLst>
          <pc:docMk/>
          <pc:sldMk cId="2999102762" sldId="2808"/>
        </pc:sldMkLst>
        <pc:spChg chg="mod">
          <ac:chgData name="Julia Chadwick" userId="bd1ae82f-124b-4de6-bc22-d4eddcd0bf4b" providerId="ADAL" clId="{155610CE-DF04-4FF9-A599-1A5D3F0CBF98}" dt="2021-11-05T13:56:03.052" v="5" actId="13926"/>
          <ac:spMkLst>
            <pc:docMk/>
            <pc:sldMk cId="2999102762" sldId="2808"/>
            <ac:spMk id="5" creationId="{A08DB6CA-9BCD-4B3D-8166-A8CD815F2B2B}"/>
          </ac:spMkLst>
        </pc:spChg>
      </pc:sldChg>
      <pc:sldChg chg="modNotesTx">
        <pc:chgData name="Julia Chadwick" userId="bd1ae82f-124b-4de6-bc22-d4eddcd0bf4b" providerId="ADAL" clId="{155610CE-DF04-4FF9-A599-1A5D3F0CBF98}" dt="2021-11-05T13:56:49.995" v="13"/>
        <pc:sldMkLst>
          <pc:docMk/>
          <pc:sldMk cId="1064975528" sldId="2892"/>
        </pc:sldMkLst>
      </pc:sldChg>
      <pc:sldChg chg="modNotesTx">
        <pc:chgData name="Julia Chadwick" userId="bd1ae82f-124b-4de6-bc22-d4eddcd0bf4b" providerId="ADAL" clId="{155610CE-DF04-4FF9-A599-1A5D3F0CBF98}" dt="2021-11-05T13:56:55.066" v="14"/>
        <pc:sldMkLst>
          <pc:docMk/>
          <pc:sldMk cId="4183308086" sldId="2893"/>
        </pc:sldMkLst>
      </pc:sldChg>
      <pc:sldChg chg="modNotesTx">
        <pc:chgData name="Julia Chadwick" userId="bd1ae82f-124b-4de6-bc22-d4eddcd0bf4b" providerId="ADAL" clId="{155610CE-DF04-4FF9-A599-1A5D3F0CBF98}" dt="2021-11-05T13:57:13.652" v="16"/>
        <pc:sldMkLst>
          <pc:docMk/>
          <pc:sldMk cId="2869716885" sldId="2894"/>
        </pc:sldMkLst>
      </pc:sldChg>
      <pc:sldChg chg="modNotesTx">
        <pc:chgData name="Julia Chadwick" userId="bd1ae82f-124b-4de6-bc22-d4eddcd0bf4b" providerId="ADAL" clId="{155610CE-DF04-4FF9-A599-1A5D3F0CBF98}" dt="2021-11-05T13:57:29.816" v="19"/>
        <pc:sldMkLst>
          <pc:docMk/>
          <pc:sldMk cId="1096655309" sldId="2895"/>
        </pc:sldMkLst>
      </pc:sldChg>
      <pc:sldChg chg="modNotesTx">
        <pc:chgData name="Julia Chadwick" userId="bd1ae82f-124b-4de6-bc22-d4eddcd0bf4b" providerId="ADAL" clId="{155610CE-DF04-4FF9-A599-1A5D3F0CBF98}" dt="2021-11-05T13:56:59.814" v="15"/>
        <pc:sldMkLst>
          <pc:docMk/>
          <pc:sldMk cId="1923182278" sldId="2896"/>
        </pc:sldMkLst>
      </pc:sldChg>
      <pc:sldChg chg="modNotesTx">
        <pc:chgData name="Julia Chadwick" userId="bd1ae82f-124b-4de6-bc22-d4eddcd0bf4b" providerId="ADAL" clId="{155610CE-DF04-4FF9-A599-1A5D3F0CBF98}" dt="2021-11-05T13:57:39.458" v="21"/>
        <pc:sldMkLst>
          <pc:docMk/>
          <pc:sldMk cId="1815925984" sldId="2897"/>
        </pc:sldMkLst>
      </pc:sldChg>
      <pc:sldChg chg="modNotesTx">
        <pc:chgData name="Julia Chadwick" userId="bd1ae82f-124b-4de6-bc22-d4eddcd0bf4b" providerId="ADAL" clId="{155610CE-DF04-4FF9-A599-1A5D3F0CBF98}" dt="2021-11-05T13:57:46.200" v="22"/>
        <pc:sldMkLst>
          <pc:docMk/>
          <pc:sldMk cId="3886751235" sldId="2898"/>
        </pc:sldMkLst>
      </pc:sldChg>
      <pc:sldChg chg="modNotesTx">
        <pc:chgData name="Julia Chadwick" userId="bd1ae82f-124b-4de6-bc22-d4eddcd0bf4b" providerId="ADAL" clId="{155610CE-DF04-4FF9-A599-1A5D3F0CBF98}" dt="2021-11-05T13:57:53.395" v="23"/>
        <pc:sldMkLst>
          <pc:docMk/>
          <pc:sldMk cId="346601996" sldId="2899"/>
        </pc:sldMkLst>
      </pc:sldChg>
      <pc:sldChg chg="modNotesTx">
        <pc:chgData name="Julia Chadwick" userId="bd1ae82f-124b-4de6-bc22-d4eddcd0bf4b" providerId="ADAL" clId="{155610CE-DF04-4FF9-A599-1A5D3F0CBF98}" dt="2021-11-05T13:57:58.786" v="24"/>
        <pc:sldMkLst>
          <pc:docMk/>
          <pc:sldMk cId="723552248" sldId="2900"/>
        </pc:sldMkLst>
      </pc:sldChg>
      <pc:sldChg chg="modNotesTx">
        <pc:chgData name="Julia Chadwick" userId="bd1ae82f-124b-4de6-bc22-d4eddcd0bf4b" providerId="ADAL" clId="{155610CE-DF04-4FF9-A599-1A5D3F0CBF98}" dt="2021-11-05T13:58:42.192" v="28"/>
        <pc:sldMkLst>
          <pc:docMk/>
          <pc:sldMk cId="2807274733" sldId="2901"/>
        </pc:sldMkLst>
      </pc:sldChg>
      <pc:sldChg chg="modNotesTx">
        <pc:chgData name="Julia Chadwick" userId="bd1ae82f-124b-4de6-bc22-d4eddcd0bf4b" providerId="ADAL" clId="{155610CE-DF04-4FF9-A599-1A5D3F0CBF98}" dt="2021-11-05T13:57:20.399" v="17"/>
        <pc:sldMkLst>
          <pc:docMk/>
          <pc:sldMk cId="925491434" sldId="2905"/>
        </pc:sldMkLst>
      </pc:sldChg>
      <pc:sldChg chg="modNotesTx">
        <pc:chgData name="Julia Chadwick" userId="bd1ae82f-124b-4de6-bc22-d4eddcd0bf4b" providerId="ADAL" clId="{155610CE-DF04-4FF9-A599-1A5D3F0CBF98}" dt="2021-11-05T13:57:23.902" v="18"/>
        <pc:sldMkLst>
          <pc:docMk/>
          <pc:sldMk cId="522004411" sldId="2906"/>
        </pc:sldMkLst>
      </pc:sldChg>
      <pc:sldChg chg="modNotesTx">
        <pc:chgData name="Julia Chadwick" userId="bd1ae82f-124b-4de6-bc22-d4eddcd0bf4b" providerId="ADAL" clId="{155610CE-DF04-4FF9-A599-1A5D3F0CBF98}" dt="2021-11-05T13:57:34.919" v="20"/>
        <pc:sldMkLst>
          <pc:docMk/>
          <pc:sldMk cId="2016737130" sldId="2907"/>
        </pc:sldMkLst>
      </pc:sldChg>
      <pc:sldChg chg="modNotesTx">
        <pc:chgData name="Julia Chadwick" userId="bd1ae82f-124b-4de6-bc22-d4eddcd0bf4b" providerId="ADAL" clId="{155610CE-DF04-4FF9-A599-1A5D3F0CBF98}" dt="2021-11-05T13:58:06.261" v="25"/>
        <pc:sldMkLst>
          <pc:docMk/>
          <pc:sldMk cId="2352312816" sldId="2909"/>
        </pc:sldMkLst>
      </pc:sldChg>
      <pc:sldChg chg="modNotesTx">
        <pc:chgData name="Julia Chadwick" userId="bd1ae82f-124b-4de6-bc22-d4eddcd0bf4b" providerId="ADAL" clId="{155610CE-DF04-4FF9-A599-1A5D3F0CBF98}" dt="2021-11-05T13:58:26.313" v="26"/>
        <pc:sldMkLst>
          <pc:docMk/>
          <pc:sldMk cId="3964391371" sldId="2910"/>
        </pc:sldMkLst>
      </pc:sldChg>
      <pc:sldChg chg="addSp delSp modSp mod modNotesTx">
        <pc:chgData name="Julia Chadwick" userId="bd1ae82f-124b-4de6-bc22-d4eddcd0bf4b" providerId="ADAL" clId="{155610CE-DF04-4FF9-A599-1A5D3F0CBF98}" dt="2022-01-31T20:48:17.589" v="30" actId="12788"/>
        <pc:sldMkLst>
          <pc:docMk/>
          <pc:sldMk cId="1712149938" sldId="2911"/>
        </pc:sldMkLst>
        <pc:spChg chg="mod">
          <ac:chgData name="Julia Chadwick" userId="bd1ae82f-124b-4de6-bc22-d4eddcd0bf4b" providerId="ADAL" clId="{155610CE-DF04-4FF9-A599-1A5D3F0CBF98}" dt="2022-01-31T20:48:17.589" v="30" actId="12788"/>
          <ac:spMkLst>
            <pc:docMk/>
            <pc:sldMk cId="1712149938" sldId="2911"/>
            <ac:spMk id="2" creationId="{A0363469-532D-4691-87EF-3C3CB476CFBA}"/>
          </ac:spMkLst>
        </pc:spChg>
        <pc:spChg chg="add del">
          <ac:chgData name="Julia Chadwick" userId="bd1ae82f-124b-4de6-bc22-d4eddcd0bf4b" providerId="ADAL" clId="{155610CE-DF04-4FF9-A599-1A5D3F0CBF98}" dt="2021-11-05T13:55:41.835" v="1" actId="22"/>
          <ac:spMkLst>
            <pc:docMk/>
            <pc:sldMk cId="1712149938" sldId="2911"/>
            <ac:spMk id="5" creationId="{0402373E-936B-4DCB-8E49-09ACE4982EE3}"/>
          </ac:spMkLst>
        </pc:spChg>
      </pc:sldChg>
      <pc:sldChg chg="modNotesTx">
        <pc:chgData name="Julia Chadwick" userId="bd1ae82f-124b-4de6-bc22-d4eddcd0bf4b" providerId="ADAL" clId="{155610CE-DF04-4FF9-A599-1A5D3F0CBF98}" dt="2021-11-05T13:55:56.689" v="4"/>
        <pc:sldMkLst>
          <pc:docMk/>
          <pc:sldMk cId="164979236" sldId="2912"/>
        </pc:sldMkLst>
      </pc:sldChg>
      <pc:sldChg chg="modSp mod modNotesTx">
        <pc:chgData name="Julia Chadwick" userId="bd1ae82f-124b-4de6-bc22-d4eddcd0bf4b" providerId="ADAL" clId="{155610CE-DF04-4FF9-A599-1A5D3F0CBF98}" dt="2021-11-05T13:56:17.535" v="8"/>
        <pc:sldMkLst>
          <pc:docMk/>
          <pc:sldMk cId="488959842" sldId="2914"/>
        </pc:sldMkLst>
        <pc:spChg chg="mod">
          <ac:chgData name="Julia Chadwick" userId="bd1ae82f-124b-4de6-bc22-d4eddcd0bf4b" providerId="ADAL" clId="{155610CE-DF04-4FF9-A599-1A5D3F0CBF98}" dt="2021-11-05T13:56:17.126" v="7"/>
          <ac:spMkLst>
            <pc:docMk/>
            <pc:sldMk cId="488959842" sldId="2914"/>
            <ac:spMk id="2" creationId="{00000000-0000-0000-0000-000000000000}"/>
          </ac:spMkLst>
        </pc:spChg>
      </pc:sldChg>
      <pc:sldChg chg="addSp delSp mod modNotesTx">
        <pc:chgData name="Julia Chadwick" userId="bd1ae82f-124b-4de6-bc22-d4eddcd0bf4b" providerId="ADAL" clId="{155610CE-DF04-4FF9-A599-1A5D3F0CBF98}" dt="2021-11-05T13:56:27.226" v="11"/>
        <pc:sldMkLst>
          <pc:docMk/>
          <pc:sldMk cId="853490741" sldId="2915"/>
        </pc:sldMkLst>
        <pc:spChg chg="add del">
          <ac:chgData name="Julia Chadwick" userId="bd1ae82f-124b-4de6-bc22-d4eddcd0bf4b" providerId="ADAL" clId="{155610CE-DF04-4FF9-A599-1A5D3F0CBF98}" dt="2021-11-05T13:56:26.782" v="10" actId="22"/>
          <ac:spMkLst>
            <pc:docMk/>
            <pc:sldMk cId="853490741" sldId="2915"/>
            <ac:spMk id="8" creationId="{6DDBA557-9613-4123-AB79-5608C88FFE85}"/>
          </ac:spMkLst>
        </pc:spChg>
      </pc:sldChg>
      <pc:sldChg chg="modNotesTx">
        <pc:chgData name="Julia Chadwick" userId="bd1ae82f-124b-4de6-bc22-d4eddcd0bf4b" providerId="ADAL" clId="{155610CE-DF04-4FF9-A599-1A5D3F0CBF98}" dt="2021-11-05T13:58:33.667" v="27"/>
        <pc:sldMkLst>
          <pc:docMk/>
          <pc:sldMk cId="2965954372" sldId="2917"/>
        </pc:sldMkLst>
      </pc:sldChg>
      <pc:sldChg chg="modNotesTx">
        <pc:chgData name="Julia Chadwick" userId="bd1ae82f-124b-4de6-bc22-d4eddcd0bf4b" providerId="ADAL" clId="{155610CE-DF04-4FF9-A599-1A5D3F0CBF98}" dt="2021-11-05T13:56:40.156" v="12"/>
        <pc:sldMkLst>
          <pc:docMk/>
          <pc:sldMk cId="1025121444" sldId="29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2A54B-12F8-6D49-9458-32E8958172E5}"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6DEF6-6D40-A943-805E-0EB12677643D}" type="slidenum">
              <a:rPr lang="en-US" smtClean="0"/>
              <a:t>‹#›</a:t>
            </a:fld>
            <a:endParaRPr lang="en-US"/>
          </a:p>
        </p:txBody>
      </p:sp>
    </p:spTree>
    <p:extLst>
      <p:ext uri="{BB962C8B-B14F-4D97-AF65-F5344CB8AC3E}">
        <p14:creationId xmlns:p14="http://schemas.microsoft.com/office/powerpoint/2010/main" val="190287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Welcome. Today we are going to talk about the methodology used in the World Federation of Hemophilia treatment guidelines third edition, and these slides will cover Chapter 12, which describes that methodology.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a:t>
            </a:fld>
            <a:endParaRPr lang="en-US"/>
          </a:p>
        </p:txBody>
      </p:sp>
    </p:spTree>
    <p:extLst>
      <p:ext uri="{BB962C8B-B14F-4D97-AF65-F5344CB8AC3E}">
        <p14:creationId xmlns:p14="http://schemas.microsoft.com/office/powerpoint/2010/main" val="268793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All training sessions emphasized the importance of each panelists expertise and perspectives, including the people with hemophilia and their representatives. A patient partner facilitator was charged with providing guidance and support to these panelists throughout the process.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11</a:t>
            </a:fld>
            <a:endParaRPr lang="en-US"/>
          </a:p>
        </p:txBody>
      </p:sp>
    </p:spTree>
    <p:extLst>
      <p:ext uri="{BB962C8B-B14F-4D97-AF65-F5344CB8AC3E}">
        <p14:creationId xmlns:p14="http://schemas.microsoft.com/office/powerpoint/2010/main" val="80332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All funding was provided by the World Federation of Hemophilia.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12</a:t>
            </a:fld>
            <a:endParaRPr lang="en-US"/>
          </a:p>
        </p:txBody>
      </p:sp>
    </p:spTree>
    <p:extLst>
      <p:ext uri="{BB962C8B-B14F-4D97-AF65-F5344CB8AC3E}">
        <p14:creationId xmlns:p14="http://schemas.microsoft.com/office/powerpoint/2010/main" val="281552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Experienced medical librarians, screeners, methodologists, and data analysts performed the systematic literature review for all chapters except principles of care, which advocated for ideal treatment goals. Specific topics, such as dental procedures, surgical, and other invasive procedures, and genetic assessments were specifically targeted in the evidence reviews.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13</a:t>
            </a:fld>
            <a:endParaRPr lang="en-US"/>
          </a:p>
        </p:txBody>
      </p:sp>
    </p:spTree>
    <p:extLst>
      <p:ext uri="{BB962C8B-B14F-4D97-AF65-F5344CB8AC3E}">
        <p14:creationId xmlns:p14="http://schemas.microsoft.com/office/powerpoint/2010/main" val="284446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Search criteria focused on hemophilia A or B without exclusions based on gender, age, geography or care setting. In mid to late 2019, four major literature databases were searched going back to the first decade of this century.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14</a:t>
            </a:fld>
            <a:endParaRPr lang="en-US"/>
          </a:p>
        </p:txBody>
      </p:sp>
    </p:spTree>
    <p:extLst>
      <p:ext uri="{BB962C8B-B14F-4D97-AF65-F5344CB8AC3E}">
        <p14:creationId xmlns:p14="http://schemas.microsoft.com/office/powerpoint/2010/main" val="202241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A team of 15 methodologists and data analysts extracted the relevant data from all included studies into the evidence tables. Since the volume and quality of hemophilia research evidence did not support quantitative analyses, no critical assessments were made of individual study quality, and no grades were allocated. For transparency, all recommendations were marked to reflect that they were consensus based.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15</a:t>
            </a:fld>
            <a:endParaRPr lang="en-US"/>
          </a:p>
        </p:txBody>
      </p:sp>
    </p:spTree>
    <p:extLst>
      <p:ext uri="{BB962C8B-B14F-4D97-AF65-F5344CB8AC3E}">
        <p14:creationId xmlns:p14="http://schemas.microsoft.com/office/powerpoint/2010/main" val="372241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Consensus was achieved on the drafted recommendations through a modified Delphi process governed by rules established in advance. Up to three survey rounds were permitted to achieve consensus. The minimum response rate was set at 75% of eligible voting panelists for each round. The minimum threshold for achieving consensus was set at 80% of the respondents indicating agreement or strong agreement. Statements achieving consensus in the first or second round were not subject to subsequent rounds, and no minority reports were permitted. When consensus was not achieved after three rounds, a call for future research was made instead of a recommendation. People with hemophilia and caregivers were allowed to opt out when they felt the specific recommendation was beyond their comfort level based on their experience. This happened in 15% of the recommendations.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16</a:t>
            </a:fld>
            <a:endParaRPr lang="en-US"/>
          </a:p>
        </p:txBody>
      </p:sp>
    </p:spTree>
    <p:extLst>
      <p:ext uri="{BB962C8B-B14F-4D97-AF65-F5344CB8AC3E}">
        <p14:creationId xmlns:p14="http://schemas.microsoft.com/office/powerpoint/2010/main" val="95269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Some recommendations include remarks addressing specific details or patient preferences. These remarks are considered integral to the recommendation and should always be included, even when made computable or in design of clinical decision support resources. Final manuscripts underwent extensive reviews by key opinion leaders both within and external to the WFH, thereby ensuring a global perspective. These guidelines received the endorsements of the Asian-Pacific Society on Thrombosis and Hemostasis, the European Haemophilia Consortium, and the National Hemophilia Foundation in the United States.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17</a:t>
            </a:fld>
            <a:endParaRPr lang="en-US"/>
          </a:p>
        </p:txBody>
      </p:sp>
    </p:spTree>
    <p:extLst>
      <p:ext uri="{BB962C8B-B14F-4D97-AF65-F5344CB8AC3E}">
        <p14:creationId xmlns:p14="http://schemas.microsoft.com/office/powerpoint/2010/main" val="345723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As is common in guideline development, pragmatic adjustments and compromises were required to provide the best possible guidance. The review of conflicts of interest was somewhat limited, broad scoping discussions informed search elements, and some search dates did not overlap the search dates of the previous edition.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18</a:t>
            </a:fld>
            <a:endParaRPr lang="en-US"/>
          </a:p>
        </p:txBody>
      </p:sp>
    </p:spTree>
    <p:extLst>
      <p:ext uri="{BB962C8B-B14F-4D97-AF65-F5344CB8AC3E}">
        <p14:creationId xmlns:p14="http://schemas.microsoft.com/office/powerpoint/2010/main" val="70943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In general, retrospective studies were excluded. Other pragmatic limitations were imposed, dual screenings and extractions, study quality appraisals and feasibility assessments for quantitative analyses were not conducted. However, this addition represents considerable advancement of content and methodological quality, adhering to current international standards for guideline development using the TCBS approach.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19</a:t>
            </a:fld>
            <a:endParaRPr lang="en-US"/>
          </a:p>
        </p:txBody>
      </p:sp>
    </p:spTree>
    <p:extLst>
      <p:ext uri="{BB962C8B-B14F-4D97-AF65-F5344CB8AC3E}">
        <p14:creationId xmlns:p14="http://schemas.microsoft.com/office/powerpoint/2010/main" val="216833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Arial" panose="020B0604020202020204" pitchFamily="34" charset="0"/>
                <a:ea typeface="Calibri" panose="020F0502020204030204" pitchFamily="34" charset="0"/>
                <a:cs typeface="Times New Roman" panose="02020603050405020304" pitchFamily="18" charset="0"/>
              </a:rPr>
              <a:t>As the research evidence evolves, these will become living guidelines kept up to date with new knowledge and advancements in methodological rigour.</a:t>
            </a:r>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20</a:t>
            </a:fld>
            <a:endParaRPr lang="en-US"/>
          </a:p>
        </p:txBody>
      </p:sp>
    </p:spTree>
    <p:extLst>
      <p:ext uri="{BB962C8B-B14F-4D97-AF65-F5344CB8AC3E}">
        <p14:creationId xmlns:p14="http://schemas.microsoft.com/office/powerpoint/2010/main" val="245018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 WFH Guidelines for the Management of Hemophilia were published in the journal </a:t>
            </a:r>
            <a:r>
              <a:rPr lang="en-CA" sz="1800" i="1" dirty="0">
                <a:effectLst/>
                <a:latin typeface="Arial" panose="020B0604020202020204" pitchFamily="34" charset="0"/>
                <a:ea typeface="Calibri" panose="020F0502020204030204" pitchFamily="34" charset="0"/>
                <a:cs typeface="Times New Roman" panose="02020603050405020304" pitchFamily="18" charset="0"/>
              </a:rPr>
              <a:t>Haemophilia</a:t>
            </a:r>
            <a:r>
              <a:rPr lang="en-CA" sz="1800" dirty="0">
                <a:effectLst/>
                <a:latin typeface="Arial" panose="020B0604020202020204" pitchFamily="34" charset="0"/>
                <a:ea typeface="Calibri" panose="020F0502020204030204" pitchFamily="34" charset="0"/>
                <a:cs typeface="Times New Roman" panose="02020603050405020304" pitchFamily="18" charset="0"/>
              </a:rPr>
              <a:t> in 2020 and can be downloaded from the WFH website at no cost.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These guidelines are intended for a broad audience of healthcare professionals, people living with hemophilia, and healthcare agencies, and advocates around the world. They are trustworthy, reliable, evidence-informed and expert-driven recommendations to inform and empower all stakeholders to improve shared decision-making and treatment. There were no sources of external funding nor influence.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21</a:t>
            </a:fld>
            <a:endParaRPr lang="en-US"/>
          </a:p>
        </p:txBody>
      </p:sp>
    </p:spTree>
    <p:extLst>
      <p:ext uri="{BB962C8B-B14F-4D97-AF65-F5344CB8AC3E}">
        <p14:creationId xmlns:p14="http://schemas.microsoft.com/office/powerpoint/2010/main" val="2875723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We would like to thank the Hemophilia Alliance for their support in developing this presentation.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22</a:t>
            </a:fld>
            <a:endParaRPr lang="en-US"/>
          </a:p>
        </p:txBody>
      </p:sp>
    </p:spTree>
    <p:extLst>
      <p:ext uri="{BB962C8B-B14F-4D97-AF65-F5344CB8AC3E}">
        <p14:creationId xmlns:p14="http://schemas.microsoft.com/office/powerpoint/2010/main" val="54844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My only relevant disclosure is that EBQ consulting was contracted by the WFH to serve as the guidelines consultant on the development of these guidelines.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This slide lists my co authors and all of our institutional affiliations. Besides myself there were Donna Coffin, Lucy T. Henry, Sonia O’ Hara, Thomas J. Schofield, Maura </a:t>
            </a:r>
            <a:r>
              <a:rPr lang="en-CA" sz="1800" dirty="0" err="1">
                <a:effectLst/>
                <a:latin typeface="Arial" panose="020B0604020202020204" pitchFamily="34" charset="0"/>
                <a:ea typeface="Calibri" panose="020F0502020204030204" pitchFamily="34" charset="0"/>
                <a:cs typeface="Times New Roman" panose="02020603050405020304" pitchFamily="18" charset="0"/>
              </a:rPr>
              <a:t>Sostack</a:t>
            </a:r>
            <a:r>
              <a:rPr lang="en-CA" sz="1800" dirty="0">
                <a:effectLst/>
                <a:latin typeface="Arial" panose="020B0604020202020204" pitchFamily="34" charset="0"/>
                <a:ea typeface="Calibri" panose="020F0502020204030204" pitchFamily="34" charset="0"/>
                <a:cs typeface="Times New Roman" panose="02020603050405020304" pitchFamily="18" charset="0"/>
              </a:rPr>
              <a:t>, Debbie Hum, Melanie </a:t>
            </a:r>
            <a:r>
              <a:rPr lang="en-CA" sz="1800" dirty="0" err="1">
                <a:effectLst/>
                <a:latin typeface="Arial" panose="020B0604020202020204" pitchFamily="34" charset="0"/>
                <a:ea typeface="Calibri" panose="020F0502020204030204" pitchFamily="34" charset="0"/>
                <a:cs typeface="Times New Roman" panose="02020603050405020304" pitchFamily="18" charset="0"/>
              </a:rPr>
              <a:t>Golob</a:t>
            </a:r>
            <a:r>
              <a:rPr lang="en-CA" sz="1800" dirty="0">
                <a:effectLst/>
                <a:latin typeface="Arial" panose="020B0604020202020204" pitchFamily="34" charset="0"/>
                <a:ea typeface="Calibri" panose="020F0502020204030204" pitchFamily="34" charset="0"/>
                <a:cs typeface="Times New Roman" panose="02020603050405020304" pitchFamily="18" charset="0"/>
              </a:rPr>
              <a:t>, Fiona Robinson, Mark Brooker, Vincent Dumez, Glenn Pierce, and Alok Srivastava.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5</a:t>
            </a:fld>
            <a:endParaRPr lang="en-US"/>
          </a:p>
        </p:txBody>
      </p:sp>
    </p:spTree>
    <p:extLst>
      <p:ext uri="{BB962C8B-B14F-4D97-AF65-F5344CB8AC3E}">
        <p14:creationId xmlns:p14="http://schemas.microsoft.com/office/powerpoint/2010/main" val="418788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This third edition advances the guidelines to conform to current international standards. Because there were many limitations in the evidence base,  quantitative analyses were not feasible. The trustworthy consensus-based statement, TCBS process, was employed to provide methodological rigour, resulting in reliable and unbiased recommendations that are both evidence-informed and incorporate the expertise of the very knowledgeable panelists.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6</a:t>
            </a:fld>
            <a:endParaRPr lang="en-US"/>
          </a:p>
        </p:txBody>
      </p:sp>
    </p:spTree>
    <p:extLst>
      <p:ext uri="{BB962C8B-B14F-4D97-AF65-F5344CB8AC3E}">
        <p14:creationId xmlns:p14="http://schemas.microsoft.com/office/powerpoint/2010/main" val="265679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 TCBS process is founded on five important supporting pillars, beginning with a carefully constructed panel of experts representing all stakeholder perspectives, including people with hemophilia, or parents of people with hemophilia. The systematic and comprehensive evidence review is followed by a modified Delphi approach for achieving panel consensus on the carefully crafted recommendations. This approach is designed to reduce group interaction bias. The transparency of methods and data, as well as a rigorous review process result in trusted and reliable guidelines.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7</a:t>
            </a:fld>
            <a:endParaRPr lang="en-US"/>
          </a:p>
        </p:txBody>
      </p:sp>
    </p:spTree>
    <p:extLst>
      <p:ext uri="{BB962C8B-B14F-4D97-AF65-F5344CB8AC3E}">
        <p14:creationId xmlns:p14="http://schemas.microsoft.com/office/powerpoint/2010/main" val="370822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 first of these principles requires a well-composed panel of content experts, patient representatives, and experts in guideline development. The WFH Guidelines Process Task Force provided project oversight, established a priori governing rules for the modified Delphi technique and conflict of interest goals.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8</a:t>
            </a:fld>
            <a:endParaRPr lang="en-US"/>
          </a:p>
        </p:txBody>
      </p:sp>
    </p:spTree>
    <p:extLst>
      <p:ext uri="{BB962C8B-B14F-4D97-AF65-F5344CB8AC3E}">
        <p14:creationId xmlns:p14="http://schemas.microsoft.com/office/powerpoint/2010/main" val="252597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 large panel was structured to include multiple medical specialties and healthcare disciplines, broad representation of people with hemophilia, and overall diversity by geography, demography, and socioeconomic contexts.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9</a:t>
            </a:fld>
            <a:endParaRPr lang="en-US"/>
          </a:p>
        </p:txBody>
      </p:sp>
    </p:spTree>
    <p:extLst>
      <p:ext uri="{BB962C8B-B14F-4D97-AF65-F5344CB8AC3E}">
        <p14:creationId xmlns:p14="http://schemas.microsoft.com/office/powerpoint/2010/main" val="361216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There were overall content leads and panel leads for each chapter, who helped to identify the important clinical questions to be addressed in these guidelines, and to ensure the patient representatives voices were always heard. All panelists participated at every step, including contributing to the various drafts of the manuscripts.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10</a:t>
            </a:fld>
            <a:endParaRPr lang="en-US"/>
          </a:p>
        </p:txBody>
      </p:sp>
    </p:spTree>
    <p:extLst>
      <p:ext uri="{BB962C8B-B14F-4D97-AF65-F5344CB8AC3E}">
        <p14:creationId xmlns:p14="http://schemas.microsoft.com/office/powerpoint/2010/main" val="296465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286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01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6320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CD37CDBA-2889-4BDC-BD36-96C1BB96CCD2}"/>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CB395C55-D69C-4B17-9DF8-BBE2DED98392}"/>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11" name="Picture 10" descr="Text&#10;&#10;Description automatically generated">
            <a:extLst>
              <a:ext uri="{FF2B5EF4-FFF2-40B4-BE49-F238E27FC236}">
                <a16:creationId xmlns:a16="http://schemas.microsoft.com/office/drawing/2014/main" id="{3AA53DD5-E312-4152-B52C-1B6B6D7EF43B}"/>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51308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6">
            <a:duotone>
              <a:prstClr val="black"/>
              <a:srgbClr val="008BB0">
                <a:tint val="45000"/>
                <a:satMod val="400000"/>
              </a:srgbClr>
            </a:duotone>
            <a:extLst>
              <a:ext uri="{BEBA8EAE-BF5A-486C-A8C5-ECC9F3942E4B}">
                <a14:imgProps xmlns:a14="http://schemas.microsoft.com/office/drawing/2010/main">
                  <a14:imgLayer r:embed="rId7">
                    <a14:imgEffect>
                      <a14:saturation sat="0"/>
                    </a14:imgEffect>
                  </a14:imgLayer>
                </a14:imgProps>
              </a:ext>
            </a:extLst>
          </a:blip>
          <a:srcRect b="96644"/>
          <a:stretch/>
        </p:blipFill>
        <p:spPr>
          <a:xfrm>
            <a:off x="0" y="6724650"/>
            <a:ext cx="12192000" cy="152400"/>
          </a:xfrm>
          <a:prstGeom prst="rect">
            <a:avLst/>
          </a:prstGeom>
        </p:spPr>
      </p:pic>
      <p:pic>
        <p:nvPicPr>
          <p:cNvPr id="9" name="Picture 8" descr="Text&#10;&#10;Description automatically generated">
            <a:extLst>
              <a:ext uri="{FF2B5EF4-FFF2-40B4-BE49-F238E27FC236}">
                <a16:creationId xmlns:a16="http://schemas.microsoft.com/office/drawing/2014/main" id="{E50E76F0-4C8D-4725-BD1C-349501D6A836}"/>
              </a:ext>
            </a:extLst>
          </p:cNvPr>
          <p:cNvPicPr>
            <a:picLocks noChangeAspect="1"/>
          </p:cNvPicPr>
          <p:nvPr userDrawn="1"/>
        </p:nvPicPr>
        <p:blipFill>
          <a:blip r:embed="rId8"/>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2392965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466193" y="1122363"/>
            <a:ext cx="9259614" cy="2387600"/>
          </a:xfrm>
        </p:spPr>
        <p:txBody>
          <a:bodyPr>
            <a:normAutofit/>
          </a:bodyPr>
          <a:lstStyle/>
          <a:p>
            <a:pPr>
              <a:lnSpc>
                <a:spcPct val="100000"/>
              </a:lnSpc>
            </a:pPr>
            <a:r>
              <a:rPr lang="fr-FR" dirty="0"/>
              <a:t>Lignes directrices pour l’hémophilie applicables à tous</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fr-FR" dirty="0"/>
              <a:t>Une nouvelle ambition de la Fédération mondiale de l’hémophilie</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4BAE-2193-4BC4-8B22-CBC7AEF54CBC}"/>
              </a:ext>
            </a:extLst>
          </p:cNvPr>
          <p:cNvSpPr>
            <a:spLocks noGrp="1"/>
          </p:cNvSpPr>
          <p:nvPr>
            <p:ph type="title"/>
          </p:nvPr>
        </p:nvSpPr>
        <p:spPr>
          <a:xfrm>
            <a:off x="838199" y="225425"/>
            <a:ext cx="10607212" cy="1090079"/>
          </a:xfrm>
        </p:spPr>
        <p:txBody>
          <a:bodyPr>
            <a:normAutofit/>
          </a:bodyPr>
          <a:lstStyle/>
          <a:p>
            <a:pPr>
              <a:lnSpc>
                <a:spcPct val="100000"/>
              </a:lnSpc>
            </a:pPr>
            <a:r>
              <a:rPr lang="fr-FR" dirty="0">
                <a:latin typeface="Arial" panose="020B0604020202020204" pitchFamily="34" charset="0"/>
                <a:cs typeface="Arial" panose="020B0604020202020204" pitchFamily="34" charset="0"/>
              </a:rPr>
              <a:t>Processus de travail et de suivi du panel d’experts</a:t>
            </a:r>
          </a:p>
        </p:txBody>
      </p:sp>
      <p:sp>
        <p:nvSpPr>
          <p:cNvPr id="3" name="Content Placeholder 2">
            <a:extLst>
              <a:ext uri="{FF2B5EF4-FFF2-40B4-BE49-F238E27FC236}">
                <a16:creationId xmlns:a16="http://schemas.microsoft.com/office/drawing/2014/main" id="{4F815E9F-12B8-40B7-BD92-D49E5A3959FF}"/>
              </a:ext>
            </a:extLst>
          </p:cNvPr>
          <p:cNvSpPr>
            <a:spLocks noGrp="1"/>
          </p:cNvSpPr>
          <p:nvPr>
            <p:ph idx="1"/>
          </p:nvPr>
        </p:nvSpPr>
        <p:spPr/>
        <p:txBody>
          <a:bodyPr>
            <a:normAutofit/>
          </a:bodyPr>
          <a:lstStyle/>
          <a:p>
            <a:r>
              <a:rPr lang="fr-FR" dirty="0"/>
              <a:t>Les responsables des contenus et des chapitres ont orienté les travaux du panel d’experts tout au long du processus d’élaboration des chapitres et apporté leur expertise en matière de contenu</a:t>
            </a:r>
            <a:endParaRPr lang="fr-FR" b="0" i="0" u="none" strike="noStrike" baseline="0" dirty="0">
              <a:latin typeface="Arial" panose="020B0604020202020204" pitchFamily="34" charset="0"/>
              <a:cs typeface="Arial" panose="020B0604020202020204" pitchFamily="34" charset="0"/>
            </a:endParaRPr>
          </a:p>
          <a:p>
            <a:pPr algn="l"/>
            <a:r>
              <a:rPr lang="fr-FR" dirty="0">
                <a:latin typeface="Arial" panose="020B0604020202020204" pitchFamily="34" charset="0"/>
                <a:cs typeface="Arial" panose="020B0604020202020204" pitchFamily="34" charset="0"/>
              </a:rPr>
              <a:t>Les responsables des chapitres étaient notamment chargés :</a:t>
            </a:r>
            <a:endParaRPr lang="fr-FR" b="0" i="0" u="none" strike="noStrike" baseline="0"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d</a:t>
            </a:r>
            <a:r>
              <a:rPr lang="fr-FR" sz="2000" dirty="0">
                <a:latin typeface="Arial" panose="020B0604020202020204" pitchFamily="34" charset="0"/>
                <a:cs typeface="Arial" panose="020B0604020202020204" pitchFamily="34" charset="0"/>
              </a:rPr>
              <a:t>’élaborer</a:t>
            </a:r>
            <a:r>
              <a:rPr lang="fr-FR" sz="2000" b="0" i="0" u="none" strike="noStrike" baseline="0" dirty="0">
                <a:latin typeface="Arial" panose="020B0604020202020204" pitchFamily="34" charset="0"/>
                <a:cs typeface="Arial" panose="020B0604020202020204" pitchFamily="34" charset="0"/>
              </a:rPr>
              <a:t> un ensemble de sujets secondaires par chapitre</a:t>
            </a:r>
          </a:p>
          <a:p>
            <a:pPr lvl="1"/>
            <a:r>
              <a:rPr lang="fr-FR" sz="2000" dirty="0">
                <a:latin typeface="Arial" panose="020B0604020202020204" pitchFamily="34" charset="0"/>
                <a:cs typeface="Arial" panose="020B0604020202020204" pitchFamily="34" charset="0"/>
              </a:rPr>
              <a:t>veiller</a:t>
            </a:r>
            <a:r>
              <a:rPr lang="fr-FR" sz="2000" b="0" i="0" u="none" strike="noStrike" baseline="0" dirty="0">
                <a:latin typeface="Arial" panose="020B0604020202020204" pitchFamily="34" charset="0"/>
                <a:cs typeface="Arial" panose="020B0604020202020204" pitchFamily="34" charset="0"/>
              </a:rPr>
              <a:t> à ce que le point de vue des personnes atteintes d’hémophilie/aidants soit pris en considération</a:t>
            </a:r>
            <a:endParaRPr lang="fr-FR" sz="2000" dirty="0">
              <a:latin typeface="Arial" panose="020B0604020202020204" pitchFamily="34" charset="0"/>
              <a:cs typeface="Arial" panose="020B0604020202020204" pitchFamily="34" charset="0"/>
            </a:endParaRPr>
          </a:p>
          <a:p>
            <a:r>
              <a:rPr lang="fr-FR" dirty="0"/>
              <a:t>Tous les membres des différents panel d’experts ont participé à l’organisation des thématiques, à la génération des éléments probants, à la recherche d’un consensus sur les recommandations, ainsi qu’à la rédaction et à l’examen des manuscrit</a:t>
            </a:r>
            <a:r>
              <a:rPr lang="fr-FR" b="0" i="0" u="none" strike="noStrike" baseline="0" dirty="0">
                <a:latin typeface="Arial" panose="020B0604020202020204" pitchFamily="34" charset="0"/>
                <a:cs typeface="Arial" panose="020B0604020202020204" pitchFamily="34" charset="0"/>
              </a:rPr>
              <a:t>s</a:t>
            </a:r>
          </a:p>
        </p:txBody>
      </p:sp>
      <p:sp>
        <p:nvSpPr>
          <p:cNvPr id="8" name="Text Placeholder 7">
            <a:extLst>
              <a:ext uri="{FF2B5EF4-FFF2-40B4-BE49-F238E27FC236}">
                <a16:creationId xmlns:a16="http://schemas.microsoft.com/office/drawing/2014/main" id="{2EC48AC6-BB0B-4F41-89A2-EF21E250D3B9}"/>
              </a:ext>
            </a:extLst>
          </p:cNvPr>
          <p:cNvSpPr>
            <a:spLocks noGrp="1"/>
          </p:cNvSpPr>
          <p:nvPr>
            <p:ph type="body" sz="quarter" idx="13"/>
          </p:nvPr>
        </p:nvSpPr>
        <p:spPr/>
        <p:txBody>
          <a:bodyPr/>
          <a:lstStyle/>
          <a:p>
            <a:r>
              <a:rPr lang="en-US" dirty="0"/>
              <a:t>PWH, person with hemophilia.</a:t>
            </a:r>
            <a:endParaRPr lang="en-CA" dirty="0"/>
          </a:p>
        </p:txBody>
      </p:sp>
    </p:spTree>
    <p:extLst>
      <p:ext uri="{BB962C8B-B14F-4D97-AF65-F5344CB8AC3E}">
        <p14:creationId xmlns:p14="http://schemas.microsoft.com/office/powerpoint/2010/main" val="286971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4BAE-2193-4BC4-8B22-CBC7AEF54CBC}"/>
              </a:ext>
            </a:extLst>
          </p:cNvPr>
          <p:cNvSpPr>
            <a:spLocks noGrp="1"/>
          </p:cNvSpPr>
          <p:nvPr>
            <p:ph type="title"/>
          </p:nvPr>
        </p:nvSpPr>
        <p:spPr/>
        <p:txBody>
          <a:bodyPr>
            <a:normAutofit fontScale="90000"/>
          </a:bodyPr>
          <a:lstStyle/>
          <a:p>
            <a:pPr>
              <a:lnSpc>
                <a:spcPct val="100000"/>
              </a:lnSpc>
            </a:pPr>
            <a:r>
              <a:rPr lang="fr-FR" dirty="0">
                <a:latin typeface="Arial" panose="020B0604020202020204" pitchFamily="34" charset="0"/>
                <a:cs typeface="Arial" panose="020B0604020202020204" pitchFamily="34" charset="0"/>
              </a:rPr>
              <a:t>Processus de travail et de suivi du panel d’experts</a:t>
            </a:r>
            <a:endParaRPr lang="fr-FR" dirty="0"/>
          </a:p>
        </p:txBody>
      </p:sp>
      <p:sp>
        <p:nvSpPr>
          <p:cNvPr id="3" name="Content Placeholder 2">
            <a:extLst>
              <a:ext uri="{FF2B5EF4-FFF2-40B4-BE49-F238E27FC236}">
                <a16:creationId xmlns:a16="http://schemas.microsoft.com/office/drawing/2014/main" id="{4F815E9F-12B8-40B7-BD92-D49E5A3959FF}"/>
              </a:ext>
            </a:extLst>
          </p:cNvPr>
          <p:cNvSpPr>
            <a:spLocks noGrp="1"/>
          </p:cNvSpPr>
          <p:nvPr>
            <p:ph idx="1"/>
          </p:nvPr>
        </p:nvSpPr>
        <p:spPr/>
        <p:txBody>
          <a:bodyPr>
            <a:normAutofit/>
          </a:bodyPr>
          <a:lstStyle/>
          <a:p>
            <a:pPr marL="0" indent="0">
              <a:buNone/>
            </a:pPr>
            <a:r>
              <a:rPr lang="fr-FR" dirty="0"/>
              <a:t>Les formations ont mis l’accent sur </a:t>
            </a:r>
            <a:r>
              <a:rPr lang="fr-FR" i="0" u="none" strike="noStrike" baseline="0" dirty="0">
                <a:latin typeface="+mj-lt"/>
              </a:rPr>
              <a:t>:</a:t>
            </a:r>
          </a:p>
          <a:p>
            <a:r>
              <a:rPr lang="fr-FR" dirty="0"/>
              <a:t>l’égalité de statut de tous les membres du panel</a:t>
            </a:r>
            <a:endParaRPr lang="fr-FR" b="0" i="0" u="none" strike="noStrike" baseline="0" dirty="0">
              <a:latin typeface="+mj-lt"/>
            </a:endParaRPr>
          </a:p>
          <a:p>
            <a:r>
              <a:rPr lang="fr-FR" dirty="0"/>
              <a:t>l’importance de l’expertise de chacun</a:t>
            </a:r>
            <a:endParaRPr lang="fr-FR" b="0" i="0" u="none" strike="noStrike" baseline="0" dirty="0">
              <a:latin typeface="+mj-lt"/>
            </a:endParaRPr>
          </a:p>
          <a:p>
            <a:r>
              <a:rPr lang="fr-FR" dirty="0"/>
              <a:t>l’absolue nécessité de collaborer afin de solliciter et de valider tous les points de vue</a:t>
            </a:r>
            <a:endParaRPr lang="fr-FR" b="0" i="0" u="none" strike="noStrike" baseline="0" dirty="0">
              <a:latin typeface="+mj-lt"/>
            </a:endParaRPr>
          </a:p>
          <a:p>
            <a:endParaRPr lang="fr-FR" b="0" i="0" u="none" strike="noStrike" baseline="0" dirty="0">
              <a:latin typeface="+mj-lt"/>
            </a:endParaRPr>
          </a:p>
          <a:p>
            <a:pPr marL="0" indent="0">
              <a:buNone/>
            </a:pPr>
            <a:r>
              <a:rPr lang="fr-FR" dirty="0"/>
              <a:t>Le facilitateur partenaire patient a soutenu les patients/aidants membres du panel d’experts tout au long du processus en les appelant tous les mois, pour prodiguer, le cas échéant, conseils et soutien non financier </a:t>
            </a:r>
            <a:endParaRPr lang="fr-FR" dirty="0">
              <a:latin typeface="+mj-lt"/>
            </a:endParaRPr>
          </a:p>
        </p:txBody>
      </p:sp>
      <p:sp>
        <p:nvSpPr>
          <p:cNvPr id="8" name="Text Placeholder 7">
            <a:extLst>
              <a:ext uri="{FF2B5EF4-FFF2-40B4-BE49-F238E27FC236}">
                <a16:creationId xmlns:a16="http://schemas.microsoft.com/office/drawing/2014/main" id="{518099CC-F564-41AD-B2C1-B3A8C6CFEF23}"/>
              </a:ext>
            </a:extLst>
          </p:cNvPr>
          <p:cNvSpPr>
            <a:spLocks noGrp="1"/>
          </p:cNvSpPr>
          <p:nvPr>
            <p:ph type="body" sz="quarter" idx="13"/>
          </p:nvPr>
        </p:nvSpPr>
        <p:spPr/>
        <p:txBody>
          <a:bodyPr/>
          <a:lstStyle/>
          <a:p>
            <a:endParaRPr lang="en-CA" dirty="0"/>
          </a:p>
        </p:txBody>
      </p:sp>
      <p:cxnSp>
        <p:nvCxnSpPr>
          <p:cNvPr id="7" name="Straight Connector 6">
            <a:extLst>
              <a:ext uri="{FF2B5EF4-FFF2-40B4-BE49-F238E27FC236}">
                <a16:creationId xmlns:a16="http://schemas.microsoft.com/office/drawing/2014/main" id="{D818EDC2-93CC-4A86-A4C5-5F09CB4CEEBB}"/>
              </a:ext>
            </a:extLst>
          </p:cNvPr>
          <p:cNvCxnSpPr/>
          <p:nvPr/>
        </p:nvCxnSpPr>
        <p:spPr>
          <a:xfrm>
            <a:off x="850900" y="3886200"/>
            <a:ext cx="1046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49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a:xfrm>
            <a:off x="838199" y="225425"/>
            <a:ext cx="10515599" cy="1090079"/>
          </a:xfrm>
        </p:spPr>
        <p:txBody>
          <a:bodyPr>
            <a:normAutofit/>
          </a:bodyPr>
          <a:lstStyle/>
          <a:p>
            <a:pPr>
              <a:lnSpc>
                <a:spcPct val="100000"/>
              </a:lnSpc>
            </a:pPr>
            <a:r>
              <a:rPr lang="fr-FR" dirty="0"/>
              <a:t>Financement</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a:xfrm>
            <a:off x="838200" y="1562100"/>
            <a:ext cx="10515600" cy="4614863"/>
          </a:xfrm>
        </p:spPr>
        <p:txBody>
          <a:bodyPr>
            <a:normAutofit/>
          </a:bodyPr>
          <a:lstStyle/>
          <a:p>
            <a:r>
              <a:rPr lang="fr-FR" dirty="0"/>
              <a:t>Le financement des lignes directrices a été assuré exclusivement par la Fédération mondiale de l’hémophilie </a:t>
            </a:r>
          </a:p>
          <a:p>
            <a:r>
              <a:rPr lang="fr-FR" dirty="0"/>
              <a:t>Aucun financement externe n’a été autorisé</a:t>
            </a:r>
          </a:p>
        </p:txBody>
      </p:sp>
      <p:sp>
        <p:nvSpPr>
          <p:cNvPr id="7" name="Text Placeholder 6">
            <a:extLst>
              <a:ext uri="{FF2B5EF4-FFF2-40B4-BE49-F238E27FC236}">
                <a16:creationId xmlns:a16="http://schemas.microsoft.com/office/drawing/2014/main" id="{CD78E6E7-1C22-4F0C-87CD-7F7C44A2070E}"/>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52200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a:xfrm>
            <a:off x="838199" y="225425"/>
            <a:ext cx="10515599" cy="1090079"/>
          </a:xfrm>
        </p:spPr>
        <p:txBody>
          <a:bodyPr>
            <a:normAutofit/>
          </a:bodyPr>
          <a:lstStyle/>
          <a:p>
            <a:pPr>
              <a:lnSpc>
                <a:spcPct val="100000"/>
              </a:lnSpc>
            </a:pPr>
            <a:r>
              <a:rPr lang="fr-FR" dirty="0"/>
              <a:t>Production d’éléments probants</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a:xfrm>
            <a:off x="838200" y="1562100"/>
            <a:ext cx="10515600" cy="4614863"/>
          </a:xfrm>
        </p:spPr>
        <p:txBody>
          <a:bodyPr>
            <a:normAutofit/>
          </a:bodyPr>
          <a:lstStyle/>
          <a:p>
            <a:r>
              <a:rPr lang="fr-FR" dirty="0"/>
              <a:t>Un examen systématique de la littérature scientifique a été réalisé pour dix des onze chapitres par une équipe de documentalistes médicaux, d’experts dans la sélection, la méthodologie et l’extraction de données</a:t>
            </a:r>
          </a:p>
          <a:p>
            <a:pPr lvl="1"/>
            <a:r>
              <a:rPr lang="fr-FR" dirty="0"/>
              <a:t>Il n’a pas été jugé nécessaire de procéder à un tel examen pour le chapitre intitulé Principes des soins, qui se concentre sur les objectifs et les aspirations en l’espèce, compte tenu des connaissances actuelles dans le domaine de l’hémophilie et des données scientifiques et technologiques disponibles</a:t>
            </a:r>
          </a:p>
          <a:p>
            <a:r>
              <a:rPr lang="fr-FR" dirty="0"/>
              <a:t>Des recherches supplémentaires ont été diligentées pour cibler les procédures dentaires, les procédures chirurgicales et invasives planifiées et émergentes, et le domaine émergent de l’évaluation génétique</a:t>
            </a:r>
          </a:p>
        </p:txBody>
      </p:sp>
      <p:sp>
        <p:nvSpPr>
          <p:cNvPr id="6" name="Text Placeholder 5">
            <a:extLst>
              <a:ext uri="{FF2B5EF4-FFF2-40B4-BE49-F238E27FC236}">
                <a16:creationId xmlns:a16="http://schemas.microsoft.com/office/drawing/2014/main" id="{01EC4310-147E-41D2-B684-2C3514861ED2}"/>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109665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p:txBody>
          <a:bodyPr>
            <a:noAutofit/>
          </a:bodyPr>
          <a:lstStyle/>
          <a:p>
            <a:pPr>
              <a:lnSpc>
                <a:spcPct val="100000"/>
              </a:lnSpc>
            </a:pPr>
            <a:r>
              <a:rPr lang="fr-FR" dirty="0"/>
              <a:t>Production d’éléments probants</a:t>
            </a:r>
            <a:br>
              <a:rPr lang="fr-FR" dirty="0"/>
            </a:br>
            <a:r>
              <a:rPr lang="fr-FR" dirty="0"/>
              <a:t>Critères de sélection des études</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p:txBody>
          <a:bodyPr>
            <a:normAutofit/>
          </a:bodyPr>
          <a:lstStyle/>
          <a:p>
            <a:r>
              <a:rPr lang="fr-FR" dirty="0"/>
              <a:t>Seules les études chez l’homme et de langue anglaise incluant des </a:t>
            </a:r>
            <a:r>
              <a:rPr lang="fr-FR" b="1" dirty="0"/>
              <a:t>patients atteints d’hémophilie A ou B </a:t>
            </a:r>
            <a:r>
              <a:rPr lang="fr-FR" dirty="0"/>
              <a:t>ont été retenues </a:t>
            </a:r>
            <a:endParaRPr lang="fr-FR" b="0" i="0" u="none" strike="noStrike" baseline="0" dirty="0">
              <a:latin typeface="+mj-lt"/>
            </a:endParaRPr>
          </a:p>
          <a:p>
            <a:pPr algn="l"/>
            <a:r>
              <a:rPr lang="fr-FR" b="0" i="0" u="none" strike="noStrike" baseline="0" dirty="0">
                <a:latin typeface="+mj-lt"/>
              </a:rPr>
              <a:t>D’autres critères de population ont été mis en place pour chaque chapitre mais </a:t>
            </a:r>
            <a:r>
              <a:rPr lang="fr-FR" b="1" i="0" u="none" strike="noStrike" baseline="0" dirty="0">
                <a:latin typeface="+mj-lt"/>
              </a:rPr>
              <a:t>aucune exclusion en fonction du sexe, de l’âge, de l’origine géographique ou de l’offre de soins </a:t>
            </a:r>
            <a:r>
              <a:rPr lang="fr-FR" i="0" u="none" strike="noStrike" baseline="0" dirty="0">
                <a:latin typeface="+mj-lt"/>
              </a:rPr>
              <a:t>n’a été appliquée</a:t>
            </a:r>
            <a:endParaRPr lang="fr-FR" b="1" i="0" u="none" strike="noStrike" baseline="0" dirty="0">
              <a:latin typeface="+mj-lt"/>
            </a:endParaRPr>
          </a:p>
          <a:p>
            <a:r>
              <a:rPr lang="fr-FR" b="0" i="0" u="none" strike="noStrike" baseline="0" dirty="0">
                <a:latin typeface="+mj-lt"/>
              </a:rPr>
              <a:t>Les recherches se sont principalement concentrées sur la période 2000-2010 et jusqu’à la date où les recherches ont été entreprises et ont été réalisées dans les principales bases de données de la littérature :</a:t>
            </a:r>
          </a:p>
          <a:p>
            <a:pPr lvl="1"/>
            <a:r>
              <a:rPr lang="fr-FR" sz="2000" b="0" i="0" u="none" strike="noStrike" baseline="0" dirty="0" err="1">
                <a:latin typeface="+mj-lt"/>
              </a:rPr>
              <a:t>PubMed</a:t>
            </a:r>
            <a:endParaRPr lang="fr-FR" sz="2000" b="0" i="0" u="none" strike="noStrike" baseline="0" dirty="0">
              <a:latin typeface="+mj-lt"/>
            </a:endParaRPr>
          </a:p>
          <a:p>
            <a:pPr lvl="1"/>
            <a:r>
              <a:rPr lang="fr-FR" dirty="0"/>
              <a:t>la base de données Cochrane des examens systématiques (CDSR) </a:t>
            </a:r>
          </a:p>
          <a:p>
            <a:pPr lvl="1"/>
            <a:r>
              <a:rPr lang="fr-FR" dirty="0"/>
              <a:t>le registre central Cochrane des essais contrôlés (CENTRAL)</a:t>
            </a:r>
            <a:r>
              <a:rPr lang="fr-FR" sz="2000" dirty="0">
                <a:latin typeface="+mj-lt"/>
              </a:rPr>
              <a:t> </a:t>
            </a:r>
          </a:p>
          <a:p>
            <a:pPr lvl="1"/>
            <a:r>
              <a:rPr lang="fr-FR" sz="2000" dirty="0">
                <a:latin typeface="+mj-lt"/>
              </a:rPr>
              <a:t>EMBASE</a:t>
            </a:r>
          </a:p>
        </p:txBody>
      </p:sp>
    </p:spTree>
    <p:extLst>
      <p:ext uri="{BB962C8B-B14F-4D97-AF65-F5344CB8AC3E}">
        <p14:creationId xmlns:p14="http://schemas.microsoft.com/office/powerpoint/2010/main" val="201673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0B6F-ECF5-43A1-9646-13C1049A2764}"/>
              </a:ext>
            </a:extLst>
          </p:cNvPr>
          <p:cNvSpPr>
            <a:spLocks noGrp="1"/>
          </p:cNvSpPr>
          <p:nvPr>
            <p:ph type="title"/>
          </p:nvPr>
        </p:nvSpPr>
        <p:spPr>
          <a:xfrm>
            <a:off x="838199" y="225425"/>
            <a:ext cx="10922001" cy="1090079"/>
          </a:xfrm>
        </p:spPr>
        <p:txBody>
          <a:bodyPr>
            <a:noAutofit/>
          </a:bodyPr>
          <a:lstStyle/>
          <a:p>
            <a:pPr>
              <a:lnSpc>
                <a:spcPct val="100000"/>
              </a:lnSpc>
            </a:pPr>
            <a:r>
              <a:rPr lang="fr-FR" dirty="0"/>
              <a:t>Production d’éléments probants</a:t>
            </a:r>
            <a:br>
              <a:rPr lang="fr-FR" dirty="0"/>
            </a:br>
            <a:r>
              <a:rPr lang="fr-FR" dirty="0"/>
              <a:t>Extraction des données et élaboration de tableaux des éléments probants</a:t>
            </a:r>
          </a:p>
        </p:txBody>
      </p:sp>
      <p:sp>
        <p:nvSpPr>
          <p:cNvPr id="3" name="Content Placeholder 2">
            <a:extLst>
              <a:ext uri="{FF2B5EF4-FFF2-40B4-BE49-F238E27FC236}">
                <a16:creationId xmlns:a16="http://schemas.microsoft.com/office/drawing/2014/main" id="{873371E2-25AF-4F98-8E59-A29521EC915A}"/>
              </a:ext>
            </a:extLst>
          </p:cNvPr>
          <p:cNvSpPr>
            <a:spLocks noGrp="1"/>
          </p:cNvSpPr>
          <p:nvPr>
            <p:ph idx="1"/>
          </p:nvPr>
        </p:nvSpPr>
        <p:spPr/>
        <p:txBody>
          <a:bodyPr>
            <a:normAutofit/>
          </a:bodyPr>
          <a:lstStyle/>
          <a:p>
            <a:r>
              <a:rPr lang="fr-FR" dirty="0"/>
              <a:t>Un expert confirmé de la méthodologie a supervisé et organisé les tableaux</a:t>
            </a:r>
          </a:p>
          <a:p>
            <a:r>
              <a:rPr lang="fr-FR" dirty="0"/>
              <a:t>Une équipe composée de 15 personnes chargées de la méthodologie et de l’analyse des données a procédé à l’extraction des données pertinentes de toutes les études incluse</a:t>
            </a:r>
            <a:r>
              <a:rPr lang="fr-FR" dirty="0">
                <a:latin typeface="+mj-lt"/>
              </a:rPr>
              <a:t>s</a:t>
            </a:r>
          </a:p>
          <a:p>
            <a:r>
              <a:rPr lang="fr-FR" dirty="0"/>
              <a:t>Aucune analyse quantitative n’a été menée et aucune évaluation critique de la qualité des études individuelles n’a été faite</a:t>
            </a:r>
            <a:endParaRPr lang="fr-FR" dirty="0">
              <a:latin typeface="+mj-lt"/>
            </a:endParaRPr>
          </a:p>
          <a:p>
            <a:r>
              <a:rPr lang="fr-FR" dirty="0"/>
              <a:t>De par leur conception, aucune des recommandations émises n’a fait l’objet d’un classement</a:t>
            </a:r>
            <a:r>
              <a:rPr lang="fr-FR" dirty="0">
                <a:latin typeface="+mj-lt"/>
              </a:rPr>
              <a:t> </a:t>
            </a:r>
          </a:p>
        </p:txBody>
      </p:sp>
    </p:spTree>
    <p:extLst>
      <p:ext uri="{BB962C8B-B14F-4D97-AF65-F5344CB8AC3E}">
        <p14:creationId xmlns:p14="http://schemas.microsoft.com/office/powerpoint/2010/main" val="181592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E8F8-029C-48EC-81B7-D2325CC1DD12}"/>
              </a:ext>
            </a:extLst>
          </p:cNvPr>
          <p:cNvSpPr>
            <a:spLocks noGrp="1"/>
          </p:cNvSpPr>
          <p:nvPr>
            <p:ph type="title"/>
          </p:nvPr>
        </p:nvSpPr>
        <p:spPr/>
        <p:txBody>
          <a:bodyPr>
            <a:normAutofit/>
          </a:bodyPr>
          <a:lstStyle/>
          <a:p>
            <a:pPr>
              <a:lnSpc>
                <a:spcPct val="100000"/>
              </a:lnSpc>
            </a:pPr>
            <a:r>
              <a:rPr lang="fr-FR" dirty="0"/>
              <a:t>Obtention d’un consensus formel</a:t>
            </a:r>
          </a:p>
        </p:txBody>
      </p:sp>
      <p:sp>
        <p:nvSpPr>
          <p:cNvPr id="3" name="Content Placeholder 2">
            <a:extLst>
              <a:ext uri="{FF2B5EF4-FFF2-40B4-BE49-F238E27FC236}">
                <a16:creationId xmlns:a16="http://schemas.microsoft.com/office/drawing/2014/main" id="{F2BF2B8E-0FCF-4FD7-B16A-067C080FDCFB}"/>
              </a:ext>
            </a:extLst>
          </p:cNvPr>
          <p:cNvSpPr>
            <a:spLocks noGrp="1"/>
          </p:cNvSpPr>
          <p:nvPr>
            <p:ph idx="1"/>
          </p:nvPr>
        </p:nvSpPr>
        <p:spPr>
          <a:xfrm>
            <a:off x="838200" y="1562100"/>
            <a:ext cx="10515600" cy="4902200"/>
          </a:xfrm>
        </p:spPr>
        <p:txBody>
          <a:bodyPr>
            <a:normAutofit/>
          </a:bodyPr>
          <a:lstStyle/>
          <a:p>
            <a:pPr algn="l"/>
            <a:r>
              <a:rPr lang="fr-FR" b="0" i="0" u="none" strike="noStrike" baseline="0" dirty="0">
                <a:latin typeface="+mj-lt"/>
              </a:rPr>
              <a:t>Les recommandations ont été rédigées suivant </a:t>
            </a:r>
            <a:r>
              <a:rPr lang="fr-FR" b="1" i="0" u="none" strike="noStrike" baseline="0" dirty="0">
                <a:latin typeface="+mj-lt"/>
              </a:rPr>
              <a:t>le processus Delphi modifié</a:t>
            </a:r>
            <a:r>
              <a:rPr lang="fr-FR" i="0" u="none" strike="noStrike" baseline="0" dirty="0">
                <a:latin typeface="+mj-lt"/>
              </a:rPr>
              <a:t> </a:t>
            </a:r>
            <a:r>
              <a:rPr lang="fr-FR" b="0" i="0" u="none" strike="noStrike" baseline="0" dirty="0">
                <a:latin typeface="+mj-lt"/>
              </a:rPr>
              <a:t> en respectant certaines règles </a:t>
            </a:r>
            <a:r>
              <a:rPr lang="fr-FR" dirty="0"/>
              <a:t>établies </a:t>
            </a:r>
            <a:r>
              <a:rPr lang="fr-FR" i="1" dirty="0"/>
              <a:t>a priori </a:t>
            </a:r>
            <a:r>
              <a:rPr lang="fr-FR" dirty="0"/>
              <a:t> par le Groupe de travail sur les lignes directrices :</a:t>
            </a:r>
            <a:endParaRPr lang="fr-FR" b="0" i="0" u="none" strike="noStrike" baseline="0" dirty="0">
              <a:latin typeface="+mj-lt"/>
            </a:endParaRPr>
          </a:p>
          <a:p>
            <a:pPr lvl="1"/>
            <a:r>
              <a:rPr lang="fr-FR" dirty="0"/>
              <a:t>trois tours maximum avant obtention d’un consensu</a:t>
            </a:r>
            <a:r>
              <a:rPr lang="fr-FR" dirty="0">
                <a:latin typeface="+mj-lt"/>
              </a:rPr>
              <a:t>s</a:t>
            </a:r>
          </a:p>
          <a:p>
            <a:pPr lvl="1"/>
            <a:r>
              <a:rPr lang="fr-FR" dirty="0"/>
              <a:t>taux de réponse minimal de 75 % des experts autorisés à voter à chaque tour </a:t>
            </a:r>
            <a:r>
              <a:rPr lang="fr-FR" b="0" i="0" u="none" strike="noStrike" baseline="0" dirty="0">
                <a:latin typeface="+mj-lt"/>
              </a:rPr>
              <a:t> </a:t>
            </a:r>
          </a:p>
          <a:p>
            <a:pPr lvl="1"/>
            <a:r>
              <a:rPr lang="fr-FR" dirty="0"/>
              <a:t>seuil de 80 % de réponses favorables ou très favorables pour obtenir un consensus</a:t>
            </a:r>
            <a:endParaRPr lang="fr-FR" dirty="0">
              <a:latin typeface="+mj-lt"/>
            </a:endParaRPr>
          </a:p>
          <a:p>
            <a:pPr lvl="1"/>
            <a:r>
              <a:rPr lang="fr-FR" dirty="0"/>
              <a:t>pas d’examen supplémentaire des énoncés approuvés par consensus au premier et au deuxième tour</a:t>
            </a:r>
            <a:r>
              <a:rPr lang="fr-FR" dirty="0">
                <a:latin typeface="+mj-lt"/>
              </a:rPr>
              <a:t>s</a:t>
            </a:r>
          </a:p>
          <a:p>
            <a:pPr lvl="1"/>
            <a:r>
              <a:rPr lang="fr-FR" dirty="0"/>
              <a:t>aucun rapport minoritaire autorisé</a:t>
            </a:r>
            <a:endParaRPr lang="fr-FR" dirty="0">
              <a:latin typeface="+mj-lt"/>
            </a:endParaRPr>
          </a:p>
          <a:p>
            <a:r>
              <a:rPr lang="fr-FR" dirty="0"/>
              <a:t>Les recommandations rédigées qui n’ont pas fait l’objet d’un consensus après trois tours ne figurent pas dans les recommandations incluses dans les lignes directrices finale</a:t>
            </a:r>
            <a:r>
              <a:rPr lang="fr-FR" b="0" i="0" u="none" strike="noStrike" baseline="0" dirty="0">
                <a:latin typeface="+mj-lt"/>
              </a:rPr>
              <a:t>s</a:t>
            </a:r>
          </a:p>
          <a:p>
            <a:r>
              <a:rPr lang="fr-FR" dirty="0"/>
              <a:t>53 des 344 recommandations (15 %) ont fait l’objet d’un consensus, avec au moins un patient/aidant ayant alors opté pour cette solution</a:t>
            </a:r>
            <a:endParaRPr lang="fr-FR" dirty="0">
              <a:latin typeface="+mj-lt"/>
            </a:endParaRPr>
          </a:p>
        </p:txBody>
      </p:sp>
    </p:spTree>
    <p:extLst>
      <p:ext uri="{BB962C8B-B14F-4D97-AF65-F5344CB8AC3E}">
        <p14:creationId xmlns:p14="http://schemas.microsoft.com/office/powerpoint/2010/main" val="38867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F1E5-D5B9-410A-9887-2C3929D141B3}"/>
              </a:ext>
            </a:extLst>
          </p:cNvPr>
          <p:cNvSpPr>
            <a:spLocks noGrp="1"/>
          </p:cNvSpPr>
          <p:nvPr>
            <p:ph type="title"/>
          </p:nvPr>
        </p:nvSpPr>
        <p:spPr/>
        <p:txBody>
          <a:bodyPr>
            <a:noAutofit/>
          </a:bodyPr>
          <a:lstStyle/>
          <a:p>
            <a:pPr>
              <a:lnSpc>
                <a:spcPct val="100000"/>
              </a:lnSpc>
            </a:pPr>
            <a:r>
              <a:rPr lang="fr-FR" dirty="0"/>
              <a:t>Finalisation des recommandations </a:t>
            </a:r>
            <a:br>
              <a:rPr lang="fr-FR" dirty="0"/>
            </a:br>
            <a:r>
              <a:rPr lang="fr-FR" dirty="0"/>
              <a:t>et élaboration des manuscrits</a:t>
            </a:r>
          </a:p>
        </p:txBody>
      </p:sp>
      <p:sp>
        <p:nvSpPr>
          <p:cNvPr id="3" name="Content Placeholder 2">
            <a:extLst>
              <a:ext uri="{FF2B5EF4-FFF2-40B4-BE49-F238E27FC236}">
                <a16:creationId xmlns:a16="http://schemas.microsoft.com/office/drawing/2014/main" id="{1FE4C16E-9A00-44E2-812C-E37AAE9C0D6D}"/>
              </a:ext>
            </a:extLst>
          </p:cNvPr>
          <p:cNvSpPr>
            <a:spLocks noGrp="1"/>
          </p:cNvSpPr>
          <p:nvPr>
            <p:ph idx="1"/>
          </p:nvPr>
        </p:nvSpPr>
        <p:spPr/>
        <p:txBody>
          <a:bodyPr>
            <a:noAutofit/>
          </a:bodyPr>
          <a:lstStyle/>
          <a:p>
            <a:r>
              <a:rPr lang="fr-FR" dirty="0">
                <a:latin typeface="+mj-lt"/>
              </a:rPr>
              <a:t>Toutes les recommandations ayant fait l’obje</a:t>
            </a:r>
            <a:r>
              <a:rPr lang="fr-FR" dirty="0"/>
              <a:t>t d’un consensus ont été incluses dans la section correspondante du manuscrit, en caractères gras et numérotées</a:t>
            </a:r>
            <a:endParaRPr lang="fr-FR" dirty="0">
              <a:latin typeface="+mj-lt"/>
            </a:endParaRPr>
          </a:p>
          <a:p>
            <a:pPr lvl="1"/>
            <a:r>
              <a:rPr lang="fr-FR" sz="2000" b="0" i="1" u="none" strike="noStrike" baseline="0" dirty="0">
                <a:latin typeface="+mj-lt"/>
              </a:rPr>
              <a:t>La FMH recommande que, lorsque des recommandations sont téléchargées sur des plateformes numériques, incorporées dans des listes distinctes ou </a:t>
            </a:r>
            <a:r>
              <a:rPr lang="fr-FR" i="1" dirty="0"/>
              <a:t>retirées de la présente publication, il convient de conserver les remarques avec les recommandations et de les considérer comme une entité unique. </a:t>
            </a:r>
            <a:endParaRPr lang="fr-FR" sz="2000" b="0" i="1" u="none" strike="noStrike" baseline="0" dirty="0">
              <a:latin typeface="+mj-lt"/>
            </a:endParaRPr>
          </a:p>
          <a:p>
            <a:r>
              <a:rPr lang="fr-FR" dirty="0">
                <a:latin typeface="+mj-lt"/>
              </a:rPr>
              <a:t>Chaque manuscrit final a fait l’objet d’un examen interne et </a:t>
            </a:r>
            <a:r>
              <a:rPr lang="fr-FR" dirty="0"/>
              <a:t>externe minutieux en </a:t>
            </a:r>
            <a:r>
              <a:rPr lang="fr-FR" dirty="0">
                <a:latin typeface="+mj-lt"/>
              </a:rPr>
              <a:t>veillant à garder une perspective mondiale</a:t>
            </a:r>
          </a:p>
          <a:p>
            <a:r>
              <a:rPr lang="fr-FR" dirty="0"/>
              <a:t>Les lignes directrices ont été approuvées par l’</a:t>
            </a:r>
            <a:r>
              <a:rPr lang="fr-FR" i="1" dirty="0">
                <a:latin typeface="+mj-lt"/>
              </a:rPr>
              <a:t>Asian-Pacific Society on </a:t>
            </a:r>
            <a:r>
              <a:rPr lang="fr-FR" i="1" dirty="0" err="1">
                <a:latin typeface="+mj-lt"/>
              </a:rPr>
              <a:t>Thrombosis</a:t>
            </a:r>
            <a:r>
              <a:rPr lang="fr-FR" i="1" dirty="0">
                <a:latin typeface="+mj-lt"/>
              </a:rPr>
              <a:t> and </a:t>
            </a:r>
            <a:r>
              <a:rPr lang="fr-FR" i="1" dirty="0" err="1">
                <a:latin typeface="+mj-lt"/>
              </a:rPr>
              <a:t>Hemostasis</a:t>
            </a:r>
            <a:r>
              <a:rPr lang="fr-FR" dirty="0">
                <a:latin typeface="+mj-lt"/>
              </a:rPr>
              <a:t>, le Consortium européen de l’hémophilie et la </a:t>
            </a:r>
            <a:r>
              <a:rPr lang="fr-FR" i="1" dirty="0">
                <a:latin typeface="+mj-lt"/>
              </a:rPr>
              <a:t>National </a:t>
            </a:r>
            <a:r>
              <a:rPr lang="fr-FR" i="1" dirty="0" err="1">
                <a:latin typeface="+mj-lt"/>
              </a:rPr>
              <a:t>Hemophilia</a:t>
            </a:r>
            <a:r>
              <a:rPr lang="fr-FR" i="1" dirty="0">
                <a:latin typeface="+mj-lt"/>
              </a:rPr>
              <a:t> </a:t>
            </a:r>
            <a:r>
              <a:rPr lang="fr-FR" i="1" dirty="0" err="1">
                <a:latin typeface="+mj-lt"/>
              </a:rPr>
              <a:t>Foundation</a:t>
            </a:r>
            <a:r>
              <a:rPr lang="fr-FR" dirty="0">
                <a:latin typeface="+mj-lt"/>
              </a:rPr>
              <a:t> (États-Unis)</a:t>
            </a:r>
          </a:p>
        </p:txBody>
      </p:sp>
      <p:sp>
        <p:nvSpPr>
          <p:cNvPr id="5" name="Text Placeholder 4">
            <a:extLst>
              <a:ext uri="{FF2B5EF4-FFF2-40B4-BE49-F238E27FC236}">
                <a16:creationId xmlns:a16="http://schemas.microsoft.com/office/drawing/2014/main" id="{E419FD76-D3B7-48D9-AC20-1F3A45548C24}"/>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34660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585A-48D3-4490-B1AA-6E55B37627B0}"/>
              </a:ext>
            </a:extLst>
          </p:cNvPr>
          <p:cNvSpPr>
            <a:spLocks noGrp="1"/>
          </p:cNvSpPr>
          <p:nvPr>
            <p:ph type="title"/>
          </p:nvPr>
        </p:nvSpPr>
        <p:spPr/>
        <p:txBody>
          <a:bodyPr>
            <a:normAutofit/>
          </a:bodyPr>
          <a:lstStyle/>
          <a:p>
            <a:pPr>
              <a:lnSpc>
                <a:spcPct val="100000"/>
              </a:lnSpc>
            </a:pPr>
            <a:r>
              <a:rPr lang="fr-FR" dirty="0"/>
              <a:t>Limites méthodologiques</a:t>
            </a:r>
          </a:p>
        </p:txBody>
      </p:sp>
      <p:sp>
        <p:nvSpPr>
          <p:cNvPr id="3" name="Content Placeholder 2">
            <a:extLst>
              <a:ext uri="{FF2B5EF4-FFF2-40B4-BE49-F238E27FC236}">
                <a16:creationId xmlns:a16="http://schemas.microsoft.com/office/drawing/2014/main" id="{3811CEA8-4969-4140-B13C-62952E9D970C}"/>
              </a:ext>
            </a:extLst>
          </p:cNvPr>
          <p:cNvSpPr>
            <a:spLocks noGrp="1"/>
          </p:cNvSpPr>
          <p:nvPr>
            <p:ph idx="1"/>
          </p:nvPr>
        </p:nvSpPr>
        <p:spPr/>
        <p:txBody>
          <a:bodyPr>
            <a:normAutofit/>
          </a:bodyPr>
          <a:lstStyle/>
          <a:p>
            <a:r>
              <a:rPr lang="fr-FR" dirty="0"/>
              <a:t>Comme il est habituel dans l’élaboration de lignes directrices, les procédures méthodologiques doivent être adaptées de manière afin de fournir la meilleure orientation possible </a:t>
            </a:r>
            <a:endParaRPr lang="fr-FR" dirty="0">
              <a:latin typeface="+mj-lt"/>
            </a:endParaRPr>
          </a:p>
          <a:p>
            <a:r>
              <a:rPr lang="fr-FR" dirty="0"/>
              <a:t>Les panels ont été constitués sur invitation et sans examen préalable d’éventuels conflits d’intérêts </a:t>
            </a:r>
          </a:p>
          <a:p>
            <a:r>
              <a:rPr lang="fr-FR" dirty="0"/>
              <a:t>Les membres des panels ont été invités à participer à la définition du périmètre des recherches des chapitres, pour étayer les questions PICO (population/intervention/ comparateurs/résultats) de départ établies </a:t>
            </a:r>
            <a:r>
              <a:rPr lang="fr-FR" i="1" dirty="0"/>
              <a:t>a priori</a:t>
            </a:r>
            <a:r>
              <a:rPr lang="fr-FR" dirty="0"/>
              <a:t> </a:t>
            </a:r>
            <a:endParaRPr lang="fr-FR" dirty="0">
              <a:latin typeface="+mj-lt"/>
            </a:endParaRPr>
          </a:p>
          <a:p>
            <a:r>
              <a:rPr lang="fr-FR" dirty="0"/>
              <a:t>Des stratégies de recherche ont été élaborées par d’éminents documentalistes médicaux sur la base du périmètre discuté et de premières versions </a:t>
            </a:r>
            <a:r>
              <a:rPr lang="fr-FR" dirty="0">
                <a:latin typeface="+mj-lt"/>
              </a:rPr>
              <a:t>; </a:t>
            </a:r>
            <a:r>
              <a:rPr lang="fr-FR" dirty="0"/>
              <a:t>les recherches ont été limitées à la période 2010-2019 pour les chapitres révisés </a:t>
            </a:r>
            <a:endParaRPr lang="fr-FR" dirty="0">
              <a:latin typeface="+mj-lt"/>
            </a:endParaRPr>
          </a:p>
        </p:txBody>
      </p:sp>
      <p:sp>
        <p:nvSpPr>
          <p:cNvPr id="4" name="Text Placeholder 3">
            <a:extLst>
              <a:ext uri="{FF2B5EF4-FFF2-40B4-BE49-F238E27FC236}">
                <a16:creationId xmlns:a16="http://schemas.microsoft.com/office/drawing/2014/main" id="{F3FFA3FC-E27C-444B-A335-5E0D13073B71}"/>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72355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1CEA8-4969-4140-B13C-62952E9D970C}"/>
              </a:ext>
            </a:extLst>
          </p:cNvPr>
          <p:cNvSpPr>
            <a:spLocks noGrp="1"/>
          </p:cNvSpPr>
          <p:nvPr>
            <p:ph idx="1"/>
          </p:nvPr>
        </p:nvSpPr>
        <p:spPr/>
        <p:txBody>
          <a:bodyPr>
            <a:normAutofit/>
          </a:bodyPr>
          <a:lstStyle/>
          <a:p>
            <a:r>
              <a:rPr lang="fr-FR" dirty="0"/>
              <a:t>Les études identifiées et considérées comme rétrospectives par les personnes chargées de la sélection ont été exclues, sauf indication contraire</a:t>
            </a:r>
            <a:endParaRPr lang="fr-FR" b="0" i="0" u="none" strike="noStrike" baseline="0" dirty="0">
              <a:latin typeface="+mj-lt"/>
            </a:endParaRPr>
          </a:p>
          <a:p>
            <a:r>
              <a:rPr lang="fr-FR" dirty="0"/>
              <a:t>En raison du nombre élevé de références provenant des recherches menées pour le chapitre Prophylaxie dans le domaine de l’hémophilie, les références ont été limitées aux études portant sur des cohortes minimales de 40 patients</a:t>
            </a:r>
            <a:endParaRPr lang="fr-FR" b="0" i="0" u="none" strike="noStrike" baseline="0" dirty="0">
              <a:latin typeface="+mj-lt"/>
            </a:endParaRPr>
          </a:p>
          <a:p>
            <a:r>
              <a:rPr lang="fr-FR" dirty="0"/>
              <a:t>Il a été nécessaire de parvenir à un compromis et d’opter pour une sélection unique, plutôt que double avec décision, et des extractions de données uniques, plutôt que doubles avec décision</a:t>
            </a:r>
            <a:endParaRPr lang="fr-FR" dirty="0">
              <a:latin typeface="+mj-lt"/>
            </a:endParaRPr>
          </a:p>
          <a:p>
            <a:r>
              <a:rPr lang="fr-FR" dirty="0"/>
              <a:t>Il n’y a eu aucune évaluation de la qualité des éléments probants ou de la faisabilité d’une quelconque analyse quantitative, dans la mesure où ces options avaient été écartées </a:t>
            </a:r>
            <a:endParaRPr lang="fr-FR" dirty="0">
              <a:latin typeface="+mj-lt"/>
            </a:endParaRPr>
          </a:p>
        </p:txBody>
      </p:sp>
      <p:sp>
        <p:nvSpPr>
          <p:cNvPr id="2" name="Title 1">
            <a:extLst>
              <a:ext uri="{FF2B5EF4-FFF2-40B4-BE49-F238E27FC236}">
                <a16:creationId xmlns:a16="http://schemas.microsoft.com/office/drawing/2014/main" id="{DFDC585A-48D3-4490-B1AA-6E55B37627B0}"/>
              </a:ext>
            </a:extLst>
          </p:cNvPr>
          <p:cNvSpPr>
            <a:spLocks noGrp="1"/>
          </p:cNvSpPr>
          <p:nvPr>
            <p:ph type="title"/>
          </p:nvPr>
        </p:nvSpPr>
        <p:spPr/>
        <p:txBody>
          <a:bodyPr>
            <a:normAutofit/>
          </a:bodyPr>
          <a:lstStyle/>
          <a:p>
            <a:pPr>
              <a:lnSpc>
                <a:spcPct val="100000"/>
              </a:lnSpc>
            </a:pPr>
            <a:r>
              <a:rPr lang="fr-FR" dirty="0"/>
              <a:t>Limites méthodologiques</a:t>
            </a:r>
            <a:endParaRPr lang="en-CA" dirty="0"/>
          </a:p>
        </p:txBody>
      </p:sp>
      <p:sp>
        <p:nvSpPr>
          <p:cNvPr id="7" name="Text Placeholder 6">
            <a:extLst>
              <a:ext uri="{FF2B5EF4-FFF2-40B4-BE49-F238E27FC236}">
                <a16:creationId xmlns:a16="http://schemas.microsoft.com/office/drawing/2014/main" id="{AB54337F-F2D4-4244-BE6A-22DA49A31AAC}"/>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35231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096651"/>
            <a:ext cx="4042511" cy="523793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226857"/>
          </a:xfrm>
        </p:spPr>
        <p:txBody>
          <a:bodyPr vert="horz" lIns="91440" tIns="45720" rIns="91440" bIns="45720" rtlCol="0" anchor="ctr">
            <a:noAutofit/>
          </a:bodyPr>
          <a:lstStyle/>
          <a:p>
            <a:pPr>
              <a:lnSpc>
                <a:spcPct val="100000"/>
              </a:lnSpc>
            </a:pPr>
            <a:r>
              <a:rPr lang="fr-FR" dirty="0"/>
              <a:t>Lignes directrices pour l’hémophilie applicables à tous</a:t>
            </a:r>
            <a:endParaRPr lang="en-CA" dirty="0"/>
          </a:p>
        </p:txBody>
      </p:sp>
      <p:sp>
        <p:nvSpPr>
          <p:cNvPr id="8" name="Text Placeholder 4">
            <a:extLst>
              <a:ext uri="{FF2B5EF4-FFF2-40B4-BE49-F238E27FC236}">
                <a16:creationId xmlns:a16="http://schemas.microsoft.com/office/drawing/2014/main" id="{C523C30C-8CEA-43C1-B9F3-9D2E79EA34FF}"/>
              </a:ext>
            </a:extLst>
          </p:cNvPr>
          <p:cNvSpPr>
            <a:spLocks noGrp="1"/>
          </p:cNvSpPr>
          <p:nvPr>
            <p:ph type="body" sz="quarter" idx="13"/>
          </p:nvPr>
        </p:nvSpPr>
        <p:spPr>
          <a:xfrm>
            <a:off x="838201" y="6356351"/>
            <a:ext cx="9925050" cy="365125"/>
          </a:xfrm>
        </p:spPr>
        <p:txBody>
          <a:bodyPr>
            <a:noAutofit/>
          </a:bodyPr>
          <a:lstStyle/>
          <a:p>
            <a:r>
              <a:rPr lang="fr-FR" b="1" i="1" dirty="0"/>
              <a:t>Toutes les recommandations sont basées sur le consensus</a:t>
            </a:r>
            <a:r>
              <a:rPr lang="en-US" sz="900" b="1" i="1" u="none" strike="noStrike" baseline="0" dirty="0"/>
              <a:t>.</a:t>
            </a:r>
          </a:p>
          <a:p>
            <a:pPr marL="0" indent="0">
              <a:spcBef>
                <a:spcPts val="0"/>
              </a:spcBef>
              <a:buNone/>
            </a:pPr>
            <a:r>
              <a:rPr lang="it-IT" sz="90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08EE-6803-429E-8C7A-A4772F522F1B}"/>
              </a:ext>
            </a:extLst>
          </p:cNvPr>
          <p:cNvSpPr>
            <a:spLocks noGrp="1"/>
          </p:cNvSpPr>
          <p:nvPr>
            <p:ph type="title"/>
          </p:nvPr>
        </p:nvSpPr>
        <p:spPr/>
        <p:txBody>
          <a:bodyPr>
            <a:normAutofit/>
          </a:bodyPr>
          <a:lstStyle/>
          <a:p>
            <a:pPr>
              <a:lnSpc>
                <a:spcPct val="100000"/>
              </a:lnSpc>
            </a:pPr>
            <a:r>
              <a:rPr lang="fr-FR" dirty="0"/>
              <a:t>Mises à jour futures</a:t>
            </a:r>
          </a:p>
        </p:txBody>
      </p:sp>
      <p:sp>
        <p:nvSpPr>
          <p:cNvPr id="3" name="Content Placeholder 2">
            <a:extLst>
              <a:ext uri="{FF2B5EF4-FFF2-40B4-BE49-F238E27FC236}">
                <a16:creationId xmlns:a16="http://schemas.microsoft.com/office/drawing/2014/main" id="{0458D5EE-9048-4C78-8CCB-F75452DAF5B8}"/>
              </a:ext>
            </a:extLst>
          </p:cNvPr>
          <p:cNvSpPr>
            <a:spLocks noGrp="1"/>
          </p:cNvSpPr>
          <p:nvPr>
            <p:ph idx="1"/>
          </p:nvPr>
        </p:nvSpPr>
        <p:spPr/>
        <p:txBody>
          <a:bodyPr>
            <a:normAutofit/>
          </a:bodyPr>
          <a:lstStyle/>
          <a:p>
            <a:r>
              <a:rPr lang="fr-FR" dirty="0">
                <a:latin typeface="+mj-lt"/>
              </a:rPr>
              <a:t>Les présentes lignes directrices représentent une avancée considérable dans la qualit</a:t>
            </a:r>
            <a:r>
              <a:rPr lang="fr-FR" dirty="0"/>
              <a:t>é méthodologique et sont conformes aux normes actuelles en matière d’élaboration de lignes directrices grâce à la méthode du consensus </a:t>
            </a:r>
            <a:endParaRPr lang="fr-FR" dirty="0">
              <a:latin typeface="+mj-lt"/>
            </a:endParaRPr>
          </a:p>
          <a:p>
            <a:r>
              <a:rPr lang="fr-FR" dirty="0"/>
              <a:t>Au fur et à mesure que des recherches supplémentaires seront menées dans le domaine de l’hémophilie, que les méthodes se normaliseront et que les connaissances progresseront, les données publiées seront probablement plus homogènes et quantifiables, ce qui permettra à la FMH de mettre à jour les lignes directrices en fonction des éléments probants enregistrés dans de nombreux domaines</a:t>
            </a:r>
            <a:endParaRPr lang="fr-FR" dirty="0">
              <a:latin typeface="+mj-lt"/>
            </a:endParaRPr>
          </a:p>
          <a:p>
            <a:endParaRPr lang="fr-FR" dirty="0">
              <a:latin typeface="+mj-lt"/>
            </a:endParaRPr>
          </a:p>
        </p:txBody>
      </p:sp>
    </p:spTree>
    <p:extLst>
      <p:ext uri="{BB962C8B-B14F-4D97-AF65-F5344CB8AC3E}">
        <p14:creationId xmlns:p14="http://schemas.microsoft.com/office/powerpoint/2010/main" val="28072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08EE-6803-429E-8C7A-A4772F522F1B}"/>
              </a:ext>
            </a:extLst>
          </p:cNvPr>
          <p:cNvSpPr>
            <a:spLocks noGrp="1"/>
          </p:cNvSpPr>
          <p:nvPr>
            <p:ph type="title"/>
          </p:nvPr>
        </p:nvSpPr>
        <p:spPr/>
        <p:txBody>
          <a:bodyPr>
            <a:normAutofit/>
          </a:bodyPr>
          <a:lstStyle/>
          <a:p>
            <a:pPr>
              <a:lnSpc>
                <a:spcPct val="100000"/>
              </a:lnSpc>
            </a:pPr>
            <a:r>
              <a:rPr lang="en-US" sz="3600" dirty="0"/>
              <a:t>Conclusions</a:t>
            </a:r>
            <a:endParaRPr lang="en-CA" sz="3600" dirty="0"/>
          </a:p>
        </p:txBody>
      </p:sp>
      <p:sp>
        <p:nvSpPr>
          <p:cNvPr id="3" name="Content Placeholder 2">
            <a:extLst>
              <a:ext uri="{FF2B5EF4-FFF2-40B4-BE49-F238E27FC236}">
                <a16:creationId xmlns:a16="http://schemas.microsoft.com/office/drawing/2014/main" id="{0458D5EE-9048-4C78-8CCB-F75452DAF5B8}"/>
              </a:ext>
            </a:extLst>
          </p:cNvPr>
          <p:cNvSpPr>
            <a:spLocks noGrp="1"/>
          </p:cNvSpPr>
          <p:nvPr>
            <p:ph idx="1"/>
          </p:nvPr>
        </p:nvSpPr>
        <p:spPr/>
        <p:txBody>
          <a:bodyPr>
            <a:normAutofit/>
          </a:bodyPr>
          <a:lstStyle/>
          <a:p>
            <a:r>
              <a:rPr lang="fr-FR" dirty="0">
                <a:latin typeface="+mj-lt"/>
              </a:rPr>
              <a:t>Cette 3</a:t>
            </a:r>
            <a:r>
              <a:rPr lang="fr-FR" baseline="30000" dirty="0">
                <a:latin typeface="+mj-lt"/>
              </a:rPr>
              <a:t>e</a:t>
            </a:r>
            <a:r>
              <a:rPr lang="fr-FR" dirty="0">
                <a:latin typeface="+mj-lt"/>
              </a:rPr>
              <a:t> édition des Lignes directrices de la FMH pour la prise en charge de l’hémophilie est destinée aux professionnels de santé , aux personnes atteintes d’hémophilie, aux agences de santé et aux représentants de patients aux quatre coins du monde</a:t>
            </a:r>
          </a:p>
          <a:p>
            <a:r>
              <a:rPr lang="fr-FR" dirty="0"/>
              <a:t>Il s'agit de recommandations dignes de confiance, fiables, fondées sur des données probantes et élaborées par des experts afin de permettre aux professionnels de la santé, aux personnes atteintes d'hémophilie et aux aidants d’être mieux informés et de participer activement à la prise de décision partagée en matière de protocoles de soins et de prise en charge de l'hémophilie.</a:t>
            </a:r>
          </a:p>
          <a:p>
            <a:pPr algn="l"/>
            <a:r>
              <a:rPr lang="fr-FR" b="0" i="0" u="none" strike="noStrike" baseline="0" dirty="0">
                <a:latin typeface="+mj-lt"/>
              </a:rPr>
              <a:t>La FMH, les panélistes, le personne et les consultants n’ont reçu aucun financement externe lors de l’élaboration des lignes directrices</a:t>
            </a:r>
            <a:endParaRPr lang="fr-FR" dirty="0">
              <a:latin typeface="+mj-lt"/>
            </a:endParaRPr>
          </a:p>
        </p:txBody>
      </p:sp>
      <p:sp>
        <p:nvSpPr>
          <p:cNvPr id="10" name="Text Placeholder 9">
            <a:extLst>
              <a:ext uri="{FF2B5EF4-FFF2-40B4-BE49-F238E27FC236}">
                <a16:creationId xmlns:a16="http://schemas.microsoft.com/office/drawing/2014/main" id="{877A7EF3-5E35-40C1-ACA8-64E0E646C106}"/>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96439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199" y="2355925"/>
            <a:ext cx="10515599" cy="1367537"/>
          </a:xfrm>
        </p:spPr>
        <p:txBody>
          <a:bodyPr>
            <a:normAutofit/>
          </a:bodyPr>
          <a:lstStyle/>
          <a:p>
            <a:pPr algn="ctr">
              <a:lnSpc>
                <a:spcPct val="100000"/>
              </a:lnSpc>
            </a:pPr>
            <a:r>
              <a:rPr lang="fr-FR" sz="3200" dirty="0"/>
              <a:t>Merci à l’</a:t>
            </a:r>
            <a:r>
              <a:rPr lang="fr-FR" sz="3200" dirty="0" err="1"/>
              <a:t>Hemophilia</a:t>
            </a:r>
            <a:r>
              <a:rPr lang="fr-FR" sz="3200"/>
              <a:t> Alliance pour son soutien à l’élaboration de cette présentation</a:t>
            </a:r>
            <a:endParaRPr lang="en-US" b="1" dirty="0"/>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3"/>
          <a:stretch>
            <a:fillRect/>
          </a:stretch>
        </p:blipFill>
        <p:spPr>
          <a:xfrm>
            <a:off x="4371179" y="3922713"/>
            <a:ext cx="3449638" cy="2012950"/>
          </a:xfrm>
        </p:spPr>
      </p:pic>
    </p:spTree>
    <p:extLst>
      <p:ext uri="{BB962C8B-B14F-4D97-AF65-F5344CB8AC3E}">
        <p14:creationId xmlns:p14="http://schemas.microsoft.com/office/powerpoint/2010/main" val="296595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fr-FR" sz="4000" dirty="0">
                <a:solidFill>
                  <a:srgbClr val="008BB0"/>
                </a:solidFill>
                <a:ea typeface="+mn-ea"/>
                <a:cs typeface="+mn-cs"/>
              </a:rPr>
              <a:t>Chapitre 12 : Méthodologie</a:t>
            </a:r>
            <a:endParaRPr lang="fr-FR"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9342634" cy="2646362"/>
          </a:xfrm>
        </p:spPr>
        <p:txBody>
          <a:bodyPr>
            <a:noAutofit/>
          </a:bodyPr>
          <a:lstStyle/>
          <a:p>
            <a:pPr marL="0" lvl="1" algn="l"/>
            <a:r>
              <a:rPr lang="fr-FR" sz="3000" b="1" dirty="0">
                <a:highlight>
                  <a:srgbClr val="FFFF00"/>
                </a:highlight>
              </a:rPr>
              <a:t>Sandra </a:t>
            </a:r>
            <a:r>
              <a:rPr lang="fr-FR" sz="3000" b="1" dirty="0" err="1">
                <a:highlight>
                  <a:srgbClr val="FFFF00"/>
                </a:highlight>
              </a:rPr>
              <a:t>Zelman</a:t>
            </a:r>
            <a:r>
              <a:rPr lang="fr-FR" sz="3000" b="1" dirty="0">
                <a:highlight>
                  <a:srgbClr val="FFFF00"/>
                </a:highlight>
              </a:rPr>
              <a:t> Lewis</a:t>
            </a:r>
          </a:p>
          <a:p>
            <a:pPr marL="0" lvl="1" algn="l"/>
            <a:r>
              <a:rPr lang="fr-FR" sz="2000" dirty="0">
                <a:highlight>
                  <a:srgbClr val="FFFF00"/>
                </a:highlight>
              </a:rPr>
              <a:t>Présidente, EBQ Consulting, LLC</a:t>
            </a:r>
          </a:p>
          <a:p>
            <a:pPr marL="0" lvl="1" algn="l"/>
            <a:r>
              <a:rPr lang="fr-FR" sz="2000" dirty="0">
                <a:highlight>
                  <a:srgbClr val="FFFF00"/>
                </a:highlight>
              </a:rPr>
              <a:t>Lignes directrices basées sur des éléments probants et amélioration de la qualité</a:t>
            </a:r>
          </a:p>
          <a:p>
            <a:pPr marL="0" lvl="1" algn="l"/>
            <a:r>
              <a:rPr lang="fr-FR" sz="2000" dirty="0" err="1">
                <a:highlight>
                  <a:srgbClr val="FFFF00"/>
                </a:highlight>
              </a:rPr>
              <a:t>Northbrook</a:t>
            </a:r>
            <a:r>
              <a:rPr lang="fr-FR" sz="2000" dirty="0">
                <a:highlight>
                  <a:srgbClr val="FFFF00"/>
                </a:highlight>
              </a:rPr>
              <a:t>, Illinois, États-Unis</a:t>
            </a:r>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fr-FR" dirty="0"/>
              <a:t>Conflits d’intérêt : </a:t>
            </a:r>
            <a:r>
              <a:rPr lang="en-US" dirty="0"/>
              <a:t>Sandra Zelman Lewis </a:t>
            </a:r>
          </a:p>
        </p:txBody>
      </p:sp>
      <p:sp>
        <p:nvSpPr>
          <p:cNvPr id="9" name="Content Placeholder 8">
            <a:extLst>
              <a:ext uri="{FF2B5EF4-FFF2-40B4-BE49-F238E27FC236}">
                <a16:creationId xmlns:a16="http://schemas.microsoft.com/office/drawing/2014/main" id="{A533569F-3725-4862-A6C6-AFC62D65647F}"/>
              </a:ext>
            </a:extLst>
          </p:cNvPr>
          <p:cNvSpPr>
            <a:spLocks noGrp="1"/>
          </p:cNvSpPr>
          <p:nvPr>
            <p:ph idx="1"/>
          </p:nvPr>
        </p:nvSpPr>
        <p:spPr/>
        <p:txBody>
          <a:bodyPr/>
          <a:lstStyle/>
          <a:p>
            <a:r>
              <a:rPr lang="fr-FR" dirty="0"/>
              <a:t>Sous contrat avec la FMH comme consultante sur les lignes directrices du présent projet.</a:t>
            </a:r>
          </a:p>
          <a:p>
            <a:endParaRPr lang="fr-FR" dirty="0"/>
          </a:p>
        </p:txBody>
      </p:sp>
      <p:sp>
        <p:nvSpPr>
          <p:cNvPr id="4" name="Text Placeholder 3">
            <a:extLst>
              <a:ext uri="{FF2B5EF4-FFF2-40B4-BE49-F238E27FC236}">
                <a16:creationId xmlns:a16="http://schemas.microsoft.com/office/drawing/2014/main" id="{73994ECB-16E8-4363-8094-03DCC73201E6}"/>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pPr>
              <a:lnSpc>
                <a:spcPct val="100000"/>
              </a:lnSpc>
            </a:pPr>
            <a:r>
              <a:rPr lang="fr-FR" dirty="0"/>
              <a:t>Auteurs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447800"/>
            <a:ext cx="10515600" cy="4614863"/>
          </a:xfrm>
        </p:spPr>
        <p:txBody>
          <a:bodyPr>
            <a:noAutofit/>
          </a:bodyPr>
          <a:lstStyle/>
          <a:p>
            <a:pPr>
              <a:spcBef>
                <a:spcPts val="600"/>
              </a:spcBef>
            </a:pPr>
            <a:r>
              <a:rPr lang="en-CA" b="1" dirty="0"/>
              <a:t>Sandra Zelman Lewis</a:t>
            </a:r>
          </a:p>
          <a:p>
            <a:pPr>
              <a:spcBef>
                <a:spcPts val="600"/>
              </a:spcBef>
            </a:pPr>
            <a:r>
              <a:rPr lang="en-CA" b="1" dirty="0"/>
              <a:t>Donna Coffin</a:t>
            </a:r>
          </a:p>
          <a:p>
            <a:pPr>
              <a:spcBef>
                <a:spcPts val="600"/>
              </a:spcBef>
            </a:pPr>
            <a:r>
              <a:rPr lang="en-CA" b="1" dirty="0"/>
              <a:t>Lucy T. Henry</a:t>
            </a:r>
          </a:p>
          <a:p>
            <a:pPr>
              <a:spcBef>
                <a:spcPts val="600"/>
              </a:spcBef>
            </a:pPr>
            <a:r>
              <a:rPr lang="en-CA" b="1" dirty="0"/>
              <a:t>Sonia O' Hara</a:t>
            </a:r>
          </a:p>
          <a:p>
            <a:pPr>
              <a:spcBef>
                <a:spcPts val="600"/>
              </a:spcBef>
            </a:pPr>
            <a:r>
              <a:rPr lang="en-CA" b="1" dirty="0"/>
              <a:t>Thomas J. Schofield</a:t>
            </a:r>
          </a:p>
          <a:p>
            <a:pPr>
              <a:spcBef>
                <a:spcPts val="600"/>
              </a:spcBef>
            </a:pPr>
            <a:r>
              <a:rPr lang="en-CA" b="1" dirty="0"/>
              <a:t>Maura </a:t>
            </a:r>
            <a:r>
              <a:rPr lang="en-CA" b="1" dirty="0" err="1"/>
              <a:t>Sostack</a:t>
            </a:r>
            <a:endParaRPr lang="en-CA" b="1" dirty="0"/>
          </a:p>
          <a:p>
            <a:pPr>
              <a:spcBef>
                <a:spcPts val="600"/>
              </a:spcBef>
            </a:pPr>
            <a:r>
              <a:rPr lang="en-CA" b="1" dirty="0"/>
              <a:t>Debbie Hum</a:t>
            </a:r>
          </a:p>
          <a:p>
            <a:pPr>
              <a:spcBef>
                <a:spcPts val="600"/>
              </a:spcBef>
            </a:pPr>
            <a:r>
              <a:rPr lang="en-CA" b="1" dirty="0"/>
              <a:t>Melanie </a:t>
            </a:r>
            <a:r>
              <a:rPr lang="en-CA" b="1" dirty="0" err="1"/>
              <a:t>Golob</a:t>
            </a:r>
            <a:endParaRPr lang="en-CA" b="1" dirty="0"/>
          </a:p>
          <a:p>
            <a:pPr>
              <a:spcBef>
                <a:spcPts val="600"/>
              </a:spcBef>
            </a:pPr>
            <a:r>
              <a:rPr lang="en-CA" b="1" dirty="0"/>
              <a:t>Fiona Robinson</a:t>
            </a:r>
          </a:p>
          <a:p>
            <a:pPr>
              <a:spcBef>
                <a:spcPts val="600"/>
              </a:spcBef>
            </a:pPr>
            <a:r>
              <a:rPr lang="en-CA" b="1" dirty="0"/>
              <a:t>Mark Brooker</a:t>
            </a:r>
          </a:p>
          <a:p>
            <a:pPr>
              <a:spcBef>
                <a:spcPts val="600"/>
              </a:spcBef>
            </a:pPr>
            <a:r>
              <a:rPr lang="en-CA" b="1" dirty="0"/>
              <a:t>Vincent Dumez</a:t>
            </a:r>
          </a:p>
          <a:p>
            <a:pPr>
              <a:spcBef>
                <a:spcPts val="600"/>
              </a:spcBef>
            </a:pPr>
            <a:r>
              <a:rPr lang="en-CA" b="1" dirty="0"/>
              <a:t>Glenn F. Pierce</a:t>
            </a:r>
          </a:p>
          <a:p>
            <a:pPr>
              <a:spcBef>
                <a:spcPts val="600"/>
              </a:spcBef>
            </a:pPr>
            <a:r>
              <a:rPr lang="en-CA" b="1" dirty="0"/>
              <a:t>Alok Srivastava</a:t>
            </a:r>
          </a:p>
        </p:txBody>
      </p:sp>
      <p:sp>
        <p:nvSpPr>
          <p:cNvPr id="7" name="Text Placeholder 6">
            <a:extLst>
              <a:ext uri="{FF2B5EF4-FFF2-40B4-BE49-F238E27FC236}">
                <a16:creationId xmlns:a16="http://schemas.microsoft.com/office/drawing/2014/main" id="{51F5D8E0-566B-471B-B4EE-AD6FFF848E7C}"/>
              </a:ext>
            </a:extLst>
          </p:cNvPr>
          <p:cNvSpPr>
            <a:spLocks noGrp="1"/>
          </p:cNvSpPr>
          <p:nvPr>
            <p:ph type="body" sz="quarter" idx="13"/>
          </p:nvPr>
        </p:nvSpPr>
        <p:spPr/>
        <p:txBody>
          <a:bodyPr/>
          <a:lstStyle/>
          <a:p>
            <a:endParaRPr lang="en-CA"/>
          </a:p>
        </p:txBody>
      </p:sp>
      <p:pic>
        <p:nvPicPr>
          <p:cNvPr id="6" name="Picture 5">
            <a:extLst>
              <a:ext uri="{FF2B5EF4-FFF2-40B4-BE49-F238E27FC236}">
                <a16:creationId xmlns:a16="http://schemas.microsoft.com/office/drawing/2014/main" id="{ACFD777F-13CE-40A2-AEDD-06CC7C1A9443}"/>
              </a:ext>
            </a:extLst>
          </p:cNvPr>
          <p:cNvPicPr>
            <a:picLocks noChangeAspect="1"/>
          </p:cNvPicPr>
          <p:nvPr/>
        </p:nvPicPr>
        <p:blipFill>
          <a:blip r:embed="rId3"/>
          <a:srcRect/>
          <a:stretch/>
        </p:blipFill>
        <p:spPr>
          <a:xfrm>
            <a:off x="4292600" y="1692063"/>
            <a:ext cx="7675282" cy="3642506"/>
          </a:xfrm>
          <a:prstGeom prst="rect">
            <a:avLst/>
          </a:prstGeom>
        </p:spPr>
      </p:pic>
    </p:spTree>
    <p:extLst>
      <p:ext uri="{BB962C8B-B14F-4D97-AF65-F5344CB8AC3E}">
        <p14:creationId xmlns:p14="http://schemas.microsoft.com/office/powerpoint/2010/main" val="8534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4125-163B-CB4A-9D6E-D5E387E2BD3B}"/>
              </a:ext>
            </a:extLst>
          </p:cNvPr>
          <p:cNvSpPr>
            <a:spLocks noGrp="1"/>
          </p:cNvSpPr>
          <p:nvPr>
            <p:ph type="title"/>
          </p:nvPr>
        </p:nvSpPr>
        <p:spPr/>
        <p:txBody>
          <a:bodyPr>
            <a:normAutofit/>
          </a:bodyPr>
          <a:lstStyle/>
          <a:p>
            <a:pPr>
              <a:lnSpc>
                <a:spcPct val="100000"/>
              </a:lnSpc>
            </a:pPr>
            <a:r>
              <a:rPr lang="en-US" dirty="0" err="1"/>
              <a:t>Contexte</a:t>
            </a:r>
            <a:endParaRPr lang="en-US" dirty="0"/>
          </a:p>
        </p:txBody>
      </p:sp>
      <p:sp>
        <p:nvSpPr>
          <p:cNvPr id="3" name="Content Placeholder 2">
            <a:extLst>
              <a:ext uri="{FF2B5EF4-FFF2-40B4-BE49-F238E27FC236}">
                <a16:creationId xmlns:a16="http://schemas.microsoft.com/office/drawing/2014/main" id="{F84F8E66-B949-EA40-ABA9-45A0D763241D}"/>
              </a:ext>
            </a:extLst>
          </p:cNvPr>
          <p:cNvSpPr>
            <a:spLocks noGrp="1"/>
          </p:cNvSpPr>
          <p:nvPr>
            <p:ph idx="1"/>
          </p:nvPr>
        </p:nvSpPr>
        <p:spPr/>
        <p:txBody>
          <a:bodyPr>
            <a:noAutofit/>
          </a:bodyPr>
          <a:lstStyle/>
          <a:p>
            <a:r>
              <a:rPr lang="fr-FR" dirty="0"/>
              <a:t>La troisième édition des lignes directrices intègre </a:t>
            </a:r>
            <a:r>
              <a:rPr lang="fr-FR" b="1" dirty="0"/>
              <a:t>une approche fondée sur des données probantes et des déclarations consensuelles fiables</a:t>
            </a:r>
            <a:r>
              <a:rPr lang="fr-FR" dirty="0"/>
              <a:t>, dite </a:t>
            </a:r>
            <a:r>
              <a:rPr lang="fr-FR" b="1" dirty="0"/>
              <a:t>méthode du consensus </a:t>
            </a:r>
            <a:r>
              <a:rPr lang="fr-FR" dirty="0"/>
              <a:t>conformément aux normes internationales établies pour les lignes directrices dans la pratique clinique</a:t>
            </a:r>
          </a:p>
          <a:p>
            <a:r>
              <a:rPr lang="fr-FR" b="0" i="0" u="none" strike="noStrike" baseline="0" dirty="0"/>
              <a:t>Dans le domaine de l’hémophilie, les limites relatives aux éléments </a:t>
            </a:r>
            <a:r>
              <a:rPr lang="fr-FR" dirty="0"/>
              <a:t>probants incluent notamment </a:t>
            </a:r>
            <a:r>
              <a:rPr lang="fr-FR" b="0" i="0" u="none" strike="noStrike" baseline="0" dirty="0"/>
              <a:t>:</a:t>
            </a:r>
          </a:p>
          <a:p>
            <a:pPr lvl="1"/>
            <a:r>
              <a:rPr lang="fr-FR" sz="2000" dirty="0"/>
              <a:t>Échantillons de petite taille et données limitées</a:t>
            </a:r>
          </a:p>
          <a:p>
            <a:pPr lvl="1"/>
            <a:r>
              <a:rPr lang="fr-FR" sz="2000" b="0" i="0" u="none" strike="noStrike" baseline="0" dirty="0"/>
              <a:t>Hétérogénéité dans la pratique à l’échelle mondiale</a:t>
            </a:r>
          </a:p>
          <a:p>
            <a:pPr lvl="1"/>
            <a:r>
              <a:rPr lang="fr-FR" sz="2000" dirty="0"/>
              <a:t>Méta-analyse difficilement réalisable</a:t>
            </a:r>
          </a:p>
          <a:p>
            <a:r>
              <a:rPr lang="fr-FR" dirty="0"/>
              <a:t>La méthode par consensus est une approche systématique basées sur la confiance, tenant compte des éléments de preuve disponibles et des conseils d’experts afin d’établir des recommandations </a:t>
            </a:r>
            <a:r>
              <a:rPr lang="fr-FR" b="1" dirty="0"/>
              <a:t>sans biais</a:t>
            </a:r>
            <a:endParaRPr lang="fr-FR" b="1" i="0" u="none" strike="noStrike" baseline="0" dirty="0"/>
          </a:p>
        </p:txBody>
      </p:sp>
      <p:sp>
        <p:nvSpPr>
          <p:cNvPr id="4" name="Text Placeholder 7">
            <a:extLst>
              <a:ext uri="{FF2B5EF4-FFF2-40B4-BE49-F238E27FC236}">
                <a16:creationId xmlns:a16="http://schemas.microsoft.com/office/drawing/2014/main" id="{57147239-A253-4286-A807-C362901A4E2F}"/>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102512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4125-163B-CB4A-9D6E-D5E387E2BD3B}"/>
              </a:ext>
            </a:extLst>
          </p:cNvPr>
          <p:cNvSpPr>
            <a:spLocks noGrp="1"/>
          </p:cNvSpPr>
          <p:nvPr>
            <p:ph type="title"/>
          </p:nvPr>
        </p:nvSpPr>
        <p:spPr/>
        <p:txBody>
          <a:bodyPr>
            <a:normAutofit/>
          </a:bodyPr>
          <a:lstStyle/>
          <a:p>
            <a:pPr>
              <a:lnSpc>
                <a:spcPct val="100000"/>
              </a:lnSpc>
            </a:pPr>
            <a:r>
              <a:rPr lang="fr-FR" dirty="0"/>
              <a:t>Méthodologie</a:t>
            </a:r>
          </a:p>
        </p:txBody>
      </p:sp>
      <p:sp>
        <p:nvSpPr>
          <p:cNvPr id="3" name="Content Placeholder 2">
            <a:extLst>
              <a:ext uri="{FF2B5EF4-FFF2-40B4-BE49-F238E27FC236}">
                <a16:creationId xmlns:a16="http://schemas.microsoft.com/office/drawing/2014/main" id="{F84F8E66-B949-EA40-ABA9-45A0D763241D}"/>
              </a:ext>
            </a:extLst>
          </p:cNvPr>
          <p:cNvSpPr>
            <a:spLocks noGrp="1"/>
          </p:cNvSpPr>
          <p:nvPr>
            <p:ph idx="1"/>
          </p:nvPr>
        </p:nvSpPr>
        <p:spPr/>
        <p:txBody>
          <a:bodyPr>
            <a:noAutofit/>
          </a:bodyPr>
          <a:lstStyle/>
          <a:p>
            <a:pPr marL="0" indent="0">
              <a:buNone/>
            </a:pPr>
            <a:r>
              <a:rPr lang="fr-FR" dirty="0"/>
              <a:t>La méthode par consensus repose sur cinq piliers importants :</a:t>
            </a:r>
          </a:p>
          <a:p>
            <a:r>
              <a:rPr lang="fr-FR" dirty="0"/>
              <a:t>confiance dans la composition et la sélection du panel d’experts , comprenant des personnes atteintes de l’hémophilie et des parents de personnes atteintes d’hémophilie</a:t>
            </a:r>
          </a:p>
          <a:p>
            <a:r>
              <a:rPr lang="fr-FR" dirty="0"/>
              <a:t>recherche systématique et exhaustive des éléments probants  </a:t>
            </a:r>
          </a:p>
          <a:p>
            <a:r>
              <a:rPr lang="fr-FR" dirty="0"/>
              <a:t>obtention d’un consensus formel par l’approche Delphi modifiée</a:t>
            </a:r>
          </a:p>
          <a:p>
            <a:pPr lvl="1"/>
            <a:r>
              <a:rPr lang="fr-FR" dirty="0"/>
              <a:t>l’approche Delphi évite les biais en lien avec les interactions de groupe</a:t>
            </a:r>
          </a:p>
          <a:p>
            <a:r>
              <a:rPr lang="fr-FR" dirty="0"/>
              <a:t>transparence des méthodes et des données </a:t>
            </a:r>
          </a:p>
          <a:p>
            <a:r>
              <a:rPr lang="fr-FR" dirty="0"/>
              <a:t>processus d’examen rigoureux</a:t>
            </a:r>
          </a:p>
        </p:txBody>
      </p:sp>
      <p:sp>
        <p:nvSpPr>
          <p:cNvPr id="8" name="Text Placeholder 7">
            <a:extLst>
              <a:ext uri="{FF2B5EF4-FFF2-40B4-BE49-F238E27FC236}">
                <a16:creationId xmlns:a16="http://schemas.microsoft.com/office/drawing/2014/main" id="{CFF25668-1D1E-4560-A596-BCF45DC2CDB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6497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185F-8BB1-4E98-A3FE-9D8FD395E035}"/>
              </a:ext>
            </a:extLst>
          </p:cNvPr>
          <p:cNvSpPr>
            <a:spLocks noGrp="1"/>
          </p:cNvSpPr>
          <p:nvPr>
            <p:ph type="title"/>
          </p:nvPr>
        </p:nvSpPr>
        <p:spPr/>
        <p:txBody>
          <a:bodyPr>
            <a:noAutofit/>
          </a:bodyPr>
          <a:lstStyle/>
          <a:p>
            <a:pPr>
              <a:lnSpc>
                <a:spcPct val="100000"/>
              </a:lnSpc>
            </a:pPr>
            <a:r>
              <a:rPr lang="fr-FR" b="1" dirty="0">
                <a:latin typeface="Arial" panose="020B0604020202020204" pitchFamily="34" charset="0"/>
                <a:cs typeface="Arial" panose="020B0604020202020204" pitchFamily="34" charset="0"/>
              </a:rPr>
              <a:t>Composition </a:t>
            </a:r>
            <a:r>
              <a:rPr lang="fr-FR" dirty="0">
                <a:latin typeface="Arial" panose="020B0604020202020204" pitchFamily="34" charset="0"/>
                <a:cs typeface="Arial" panose="020B0604020202020204" pitchFamily="34" charset="0"/>
              </a:rPr>
              <a:t>des </a:t>
            </a:r>
            <a:r>
              <a:rPr lang="fr-FR" b="1" dirty="0">
                <a:latin typeface="Arial" panose="020B0604020202020204" pitchFamily="34" charset="0"/>
                <a:cs typeface="Arial" panose="020B0604020202020204" pitchFamily="34" charset="0"/>
              </a:rPr>
              <a:t>panels</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Structure et examen</a:t>
            </a:r>
          </a:p>
        </p:txBody>
      </p:sp>
      <p:sp>
        <p:nvSpPr>
          <p:cNvPr id="3" name="Content Placeholder 2">
            <a:extLst>
              <a:ext uri="{FF2B5EF4-FFF2-40B4-BE49-F238E27FC236}">
                <a16:creationId xmlns:a16="http://schemas.microsoft.com/office/drawing/2014/main" id="{FBC0596F-1564-471F-BEC9-0C34DCEB808A}"/>
              </a:ext>
            </a:extLst>
          </p:cNvPr>
          <p:cNvSpPr>
            <a:spLocks noGrp="1"/>
          </p:cNvSpPr>
          <p:nvPr>
            <p:ph idx="1"/>
          </p:nvPr>
        </p:nvSpPr>
        <p:spPr/>
        <p:txBody>
          <a:bodyPr>
            <a:normAutofit/>
          </a:bodyPr>
          <a:lstStyle/>
          <a:p>
            <a:r>
              <a:rPr lang="fr-FR" sz="2000" dirty="0">
                <a:latin typeface="Arial" panose="020B0604020202020204" pitchFamily="34" charset="0"/>
                <a:cs typeface="Arial" panose="020B0604020202020204" pitchFamily="34" charset="0"/>
              </a:rPr>
              <a:t>Chaque panel était composé d’un responsable du contenu ayant une vaste expérience de l’hémophilie, de représentants de patients et d’un consultant en méthodologie avec une grand connaissance de l’élaboration de lignes directrices</a:t>
            </a:r>
          </a:p>
          <a:p>
            <a:r>
              <a:rPr lang="fr-FR" b="0" i="0" u="none" strike="noStrike" baseline="0" dirty="0">
                <a:latin typeface="Arial" panose="020B0604020202020204" pitchFamily="34" charset="0"/>
                <a:cs typeface="Arial" panose="020B0604020202020204" pitchFamily="34" charset="0"/>
              </a:rPr>
              <a:t>Le Groupe de travail sur les lignes directrices de la FMH était composé de membres du Comité </a:t>
            </a:r>
            <a:r>
              <a:rPr lang="fr-FR" dirty="0">
                <a:latin typeface="Arial" panose="020B0604020202020204" pitchFamily="34" charset="0"/>
                <a:cs typeface="Arial" panose="020B0604020202020204" pitchFamily="34" charset="0"/>
              </a:rPr>
              <a:t>sur l’éducation de la FMH, notamment de patients et d’un hématologue non impliqués dans l’élaboration des lignes directrices</a:t>
            </a:r>
            <a:endParaRPr lang="fr-FR" sz="2000" b="0" i="0" u="none" strike="noStrike" baseline="0" dirty="0">
              <a:latin typeface="Arial" panose="020B0604020202020204" pitchFamily="34" charset="0"/>
              <a:cs typeface="Arial" panose="020B0604020202020204" pitchFamily="34" charset="0"/>
            </a:endParaRPr>
          </a:p>
          <a:p>
            <a:pPr algn="l"/>
            <a:r>
              <a:rPr lang="fr-FR" sz="2000" b="0" i="0" u="none" strike="noStrike" baseline="0" dirty="0">
                <a:latin typeface="Arial" panose="020B0604020202020204" pitchFamily="34" charset="0"/>
                <a:cs typeface="Arial" panose="020B0604020202020204" pitchFamily="34" charset="0"/>
              </a:rPr>
              <a:t>Le responsable du contenu et l’ancien vice-président médical de la FMH ont, dans un premier temps, invité les experts</a:t>
            </a:r>
          </a:p>
          <a:p>
            <a:r>
              <a:rPr lang="fr-FR" sz="2000" b="0" i="0" u="none" strike="noStrike" baseline="0" dirty="0">
                <a:latin typeface="Arial" panose="020B0604020202020204" pitchFamily="34" charset="0"/>
                <a:cs typeface="Arial" panose="020B0604020202020204" pitchFamily="34" charset="0"/>
              </a:rPr>
              <a:t>L’un des principaux objectifs était de veiller à ce </a:t>
            </a:r>
            <a:r>
              <a:rPr lang="fr-FR" dirty="0">
                <a:latin typeface="Arial" panose="020B0604020202020204" pitchFamily="34" charset="0"/>
                <a:cs typeface="Arial" panose="020B0604020202020204" pitchFamily="34" charset="0"/>
              </a:rPr>
              <a:t>que les responsables des contenus n’aient aucun </a:t>
            </a:r>
            <a:r>
              <a:rPr lang="fr-FR" sz="2000" b="0" i="0" u="none" strike="noStrike" baseline="0" dirty="0">
                <a:latin typeface="Arial" panose="020B0604020202020204" pitchFamily="34" charset="0"/>
                <a:cs typeface="Arial" panose="020B0604020202020204" pitchFamily="34" charset="0"/>
              </a:rPr>
              <a:t>conflit d’intérêt sérieux selon les sujets abordés et de réduire le pourcentage de panélistes ayant des conflits d’intérêt dans le domain</a:t>
            </a:r>
            <a:r>
              <a:rPr lang="fr-FR" dirty="0">
                <a:latin typeface="Arial" panose="020B0604020202020204" pitchFamily="34" charset="0"/>
                <a:cs typeface="Arial" panose="020B0604020202020204" pitchFamily="34" charset="0"/>
              </a:rPr>
              <a:t>e qui leur a été attribué</a:t>
            </a:r>
            <a:endParaRPr lang="fr-FR" sz="20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30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C389-BE8E-4FE5-BD09-F9D44AFA48D2}"/>
              </a:ext>
            </a:extLst>
          </p:cNvPr>
          <p:cNvSpPr>
            <a:spLocks noGrp="1"/>
          </p:cNvSpPr>
          <p:nvPr>
            <p:ph type="title"/>
          </p:nvPr>
        </p:nvSpPr>
        <p:spPr/>
        <p:txBody>
          <a:bodyPr>
            <a:noAutofit/>
          </a:bodyPr>
          <a:lstStyle/>
          <a:p>
            <a:pPr>
              <a:lnSpc>
                <a:spcPct val="100000"/>
              </a:lnSpc>
            </a:pPr>
            <a:r>
              <a:rPr lang="fr-FR" dirty="0">
                <a:latin typeface="Arial" panose="020B0604020202020204" pitchFamily="34" charset="0"/>
                <a:cs typeface="Arial" panose="020B0604020202020204" pitchFamily="34" charset="0"/>
              </a:rPr>
              <a:t>Composition des panels</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Structure et examen</a:t>
            </a:r>
            <a:endParaRPr lang="fr-FR" dirty="0"/>
          </a:p>
        </p:txBody>
      </p:sp>
      <p:sp>
        <p:nvSpPr>
          <p:cNvPr id="3" name="Content Placeholder 2">
            <a:extLst>
              <a:ext uri="{FF2B5EF4-FFF2-40B4-BE49-F238E27FC236}">
                <a16:creationId xmlns:a16="http://schemas.microsoft.com/office/drawing/2014/main" id="{88BC1615-C7DC-4CB9-B6A7-E79AE1247485}"/>
              </a:ext>
            </a:extLst>
          </p:cNvPr>
          <p:cNvSpPr>
            <a:spLocks noGrp="1"/>
          </p:cNvSpPr>
          <p:nvPr>
            <p:ph idx="1"/>
          </p:nvPr>
        </p:nvSpPr>
        <p:spPr/>
        <p:txBody>
          <a:bodyPr vert="horz" lIns="91440" tIns="45720" rIns="91440" bIns="45720" rtlCol="0">
            <a:normAutofit/>
          </a:bodyPr>
          <a:lstStyle/>
          <a:p>
            <a:r>
              <a:rPr lang="fr-FR" dirty="0">
                <a:latin typeface="+mj-lt"/>
              </a:rPr>
              <a:t>Une cinquantaine de panélistes a été répartie sur les 11 chapitres de contenus</a:t>
            </a:r>
          </a:p>
          <a:p>
            <a:r>
              <a:rPr lang="fr-FR" dirty="0"/>
              <a:t>Pour chaque chapitre, un panel de 7 à 10 membres a été composé, dont</a:t>
            </a:r>
            <a:r>
              <a:rPr lang="fr-FR" dirty="0">
                <a:latin typeface="+mj-lt"/>
              </a:rPr>
              <a:t> :</a:t>
            </a:r>
          </a:p>
          <a:p>
            <a:pPr lvl="1"/>
            <a:r>
              <a:rPr lang="fr-FR" dirty="0"/>
              <a:t>un responsable de chapitre</a:t>
            </a:r>
            <a:endParaRPr lang="fr-FR" sz="2000" dirty="0"/>
          </a:p>
          <a:p>
            <a:pPr lvl="1"/>
            <a:r>
              <a:rPr lang="fr-FR" sz="2000" dirty="0">
                <a:latin typeface="+mj-lt"/>
              </a:rPr>
              <a:t>des professionnels de santé ayant une expertise clinique dans les différentes spécialités médicales</a:t>
            </a:r>
          </a:p>
          <a:p>
            <a:pPr lvl="1"/>
            <a:r>
              <a:rPr lang="fr-FR" sz="2000" dirty="0">
                <a:latin typeface="+mj-lt"/>
              </a:rPr>
              <a:t>des personnes atteintes d’hémophilie et des aidants, représentant au moins </a:t>
            </a:r>
            <a:r>
              <a:rPr lang="fr-FR" sz="2000" b="1" dirty="0">
                <a:latin typeface="+mj-lt"/>
              </a:rPr>
              <a:t>25 % </a:t>
            </a:r>
            <a:r>
              <a:rPr lang="fr-FR" sz="2000" dirty="0">
                <a:latin typeface="+mj-lt"/>
              </a:rPr>
              <a:t>de chaque panel</a:t>
            </a:r>
          </a:p>
          <a:p>
            <a:r>
              <a:rPr lang="fr-FR" dirty="0">
                <a:latin typeface="+mj-lt"/>
              </a:rPr>
              <a:t>Les panélistes ont été sélectionnés selon des critères démographiques, géographiques et socioéconomiques afin de veiller à une bonne représentation mondiale</a:t>
            </a:r>
          </a:p>
        </p:txBody>
      </p:sp>
      <p:sp>
        <p:nvSpPr>
          <p:cNvPr id="4" name="Text Placeholder 3">
            <a:extLst>
              <a:ext uri="{FF2B5EF4-FFF2-40B4-BE49-F238E27FC236}">
                <a16:creationId xmlns:a16="http://schemas.microsoft.com/office/drawing/2014/main" id="{0835182D-A128-41A7-85A8-E627F3B301B7}"/>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923182278"/>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3" ma:contentTypeDescription="Create a new document." ma:contentTypeScope="" ma:versionID="9d211ba89ba97d4c7ac1ff23b3a00ba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1c0cad683535ecbd424f06aa3a5df09b"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B756F3-02B6-4086-A7E6-936FC0390C2D}">
  <ds:schemaRefs>
    <ds:schemaRef ds:uri="http://schemas.microsoft.com/sharepoint/v3/contenttype/forms"/>
  </ds:schemaRefs>
</ds:datastoreItem>
</file>

<file path=customXml/itemProps2.xml><?xml version="1.0" encoding="utf-8"?>
<ds:datastoreItem xmlns:ds="http://schemas.openxmlformats.org/officeDocument/2006/customXml" ds:itemID="{1814074A-B403-41D4-B01E-B7CC0A3C4A2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3FFC56-56C7-4FDB-A7F3-E8993B7D20D6}"/>
</file>

<file path=docProps/app.xml><?xml version="1.0" encoding="utf-8"?>
<Properties xmlns="http://schemas.openxmlformats.org/officeDocument/2006/extended-properties" xmlns:vt="http://schemas.openxmlformats.org/officeDocument/2006/docPropsVTypes">
  <TotalTime>4338</TotalTime>
  <Words>2931</Words>
  <Application>Microsoft Office PowerPoint</Application>
  <PresentationFormat>Widescreen</PresentationFormat>
  <Paragraphs>161</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WFH</vt:lpstr>
      <vt:lpstr>Lignes directrices pour l’hémophilie applicables à tous</vt:lpstr>
      <vt:lpstr>Lignes directrices pour l’hémophilie applicables à tous</vt:lpstr>
      <vt:lpstr>Chapitre 12 : Méthodologie</vt:lpstr>
      <vt:lpstr>Conflits d’intérêt : Sandra Zelman Lewis </vt:lpstr>
      <vt:lpstr>Auteurs</vt:lpstr>
      <vt:lpstr>Contexte</vt:lpstr>
      <vt:lpstr>Méthodologie</vt:lpstr>
      <vt:lpstr>Composition des panels Structure et examen</vt:lpstr>
      <vt:lpstr>Composition des panels Structure et examen</vt:lpstr>
      <vt:lpstr>Processus de travail et de suivi du panel d’experts</vt:lpstr>
      <vt:lpstr>Processus de travail et de suivi du panel d’experts</vt:lpstr>
      <vt:lpstr>Financement</vt:lpstr>
      <vt:lpstr>Production d’éléments probants</vt:lpstr>
      <vt:lpstr>Production d’éléments probants Critères de sélection des études</vt:lpstr>
      <vt:lpstr>Production d’éléments probants Extraction des données et élaboration de tableaux des éléments probants</vt:lpstr>
      <vt:lpstr>Obtention d’un consensus formel</vt:lpstr>
      <vt:lpstr>Finalisation des recommandations  et élaboration des manuscrits</vt:lpstr>
      <vt:lpstr>Limites méthodologiques</vt:lpstr>
      <vt:lpstr>Limites méthodologiques</vt:lpstr>
      <vt:lpstr>Mises à jour futures</vt:lpstr>
      <vt:lpstr>Conclusions</vt:lpstr>
      <vt:lpstr>Merci à l’Hemophilia Alliance pour son soutien à l’élaboration de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Julia Chadwick</cp:lastModifiedBy>
  <cp:revision>140</cp:revision>
  <dcterms:created xsi:type="dcterms:W3CDTF">2020-11-05T21:15:52Z</dcterms:created>
  <dcterms:modified xsi:type="dcterms:W3CDTF">2022-01-31T20:48:23Z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1556400</vt:r8>
  </property>
</Properties>
</file>