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comments/comment1.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40"/>
  </p:notesMasterIdLst>
  <p:sldIdLst>
    <p:sldId id="2984" r:id="rId2"/>
    <p:sldId id="2807" r:id="rId3"/>
    <p:sldId id="2972" r:id="rId4"/>
    <p:sldId id="2973" r:id="rId5"/>
    <p:sldId id="2974" r:id="rId6"/>
    <p:sldId id="2968" r:id="rId7"/>
    <p:sldId id="2892" r:id="rId8"/>
    <p:sldId id="2910" r:id="rId9"/>
    <p:sldId id="2987" r:id="rId10"/>
    <p:sldId id="2809" r:id="rId11"/>
    <p:sldId id="2978" r:id="rId12"/>
    <p:sldId id="2915" r:id="rId13"/>
    <p:sldId id="2916" r:id="rId14"/>
    <p:sldId id="2917" r:id="rId15"/>
    <p:sldId id="2918" r:id="rId16"/>
    <p:sldId id="2919" r:id="rId17"/>
    <p:sldId id="2979" r:id="rId18"/>
    <p:sldId id="2921" r:id="rId19"/>
    <p:sldId id="2980" r:id="rId20"/>
    <p:sldId id="2922" r:id="rId21"/>
    <p:sldId id="2924" r:id="rId22"/>
    <p:sldId id="2967" r:id="rId23"/>
    <p:sldId id="2925" r:id="rId24"/>
    <p:sldId id="2981" r:id="rId25"/>
    <p:sldId id="2932" r:id="rId26"/>
    <p:sldId id="2926" r:id="rId27"/>
    <p:sldId id="2933" r:id="rId28"/>
    <p:sldId id="2986" r:id="rId29"/>
    <p:sldId id="2927" r:id="rId30"/>
    <p:sldId id="2985" r:id="rId31"/>
    <p:sldId id="2934" r:id="rId32"/>
    <p:sldId id="2928" r:id="rId33"/>
    <p:sldId id="2930" r:id="rId34"/>
    <p:sldId id="2938" r:id="rId35"/>
    <p:sldId id="2931" r:id="rId36"/>
    <p:sldId id="2982" r:id="rId37"/>
    <p:sldId id="2939" r:id="rId38"/>
    <p:sldId id="276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Chadwick" initials="JC" lastIdx="55" clrIdx="0">
    <p:extLst>
      <p:ext uri="{19B8F6BF-5375-455C-9EA6-DF929625EA0E}">
        <p15:presenceInfo xmlns:p15="http://schemas.microsoft.com/office/powerpoint/2012/main" userId="S::jchadwick@wfh.org::bd1ae82f-124b-4de6-bc22-d4eddcd0bf4b" providerId="AD"/>
      </p:ext>
    </p:extLst>
  </p:cmAuthor>
  <p:cmAuthor id="2" name="janice meisner" initials="jm" lastIdx="6" clrIdx="1">
    <p:extLst>
      <p:ext uri="{19B8F6BF-5375-455C-9EA6-DF929625EA0E}">
        <p15:presenceInfo xmlns:p15="http://schemas.microsoft.com/office/powerpoint/2012/main" userId="S::janice.meisner@livagency.ca::8a8d4f83-58bd-46bc-8c13-248eb8034226" providerId="AD"/>
      </p:ext>
    </p:extLst>
  </p:cmAuthor>
  <p:cmAuthor id="3" name="Karine Igartua, Dr" initials="KID" lastIdx="1" clrIdx="2">
    <p:extLst>
      <p:ext uri="{19B8F6BF-5375-455C-9EA6-DF929625EA0E}">
        <p15:presenceInfo xmlns:p15="http://schemas.microsoft.com/office/powerpoint/2012/main" userId="S::karine.igartua@mcgill.ca::0db75cb2-a157-489c-977a-76c312e8a9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19500"/>
    <a:srgbClr val="FDB913"/>
    <a:srgbClr val="642566"/>
    <a:srgbClr val="008BB0"/>
    <a:srgbClr val="E31837"/>
    <a:srgbClr val="E6E6E6"/>
    <a:srgbClr val="8B0E04"/>
    <a:srgbClr val="FF0C30"/>
    <a:srgbClr val="FFB3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66" autoAdjust="0"/>
    <p:restoredTop sz="86357" autoAdjust="0"/>
  </p:normalViewPr>
  <p:slideViewPr>
    <p:cSldViewPr snapToGrid="0" snapToObjects="1" showGuides="1">
      <p:cViewPr varScale="1">
        <p:scale>
          <a:sx n="95" d="100"/>
          <a:sy n="95" d="100"/>
        </p:scale>
        <p:origin x="564" y="72"/>
      </p:cViewPr>
      <p:guideLst>
        <p:guide orient="horz" pos="2160"/>
        <p:guide pos="3817"/>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4T10:07:48.174" idx="55">
    <p:pos x="2852" y="3441"/>
    <p:text>Guidelines say Extracranial bleeding (p22)</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6248C-F8BE-43AC-B910-B1131989AF57}" type="datetimeFigureOut">
              <a:rPr lang="en-CA" smtClean="0"/>
              <a:t>2021-08-24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89C09-0639-464C-95EC-4EF91C0B1B79}" type="slidenum">
              <a:rPr lang="en-CA" smtClean="0"/>
              <a:t>‹#›</a:t>
            </a:fld>
            <a:endParaRPr lang="en-CA"/>
          </a:p>
        </p:txBody>
      </p:sp>
    </p:spTree>
    <p:extLst>
      <p:ext uri="{BB962C8B-B14F-4D97-AF65-F5344CB8AC3E}">
        <p14:creationId xmlns:p14="http://schemas.microsoft.com/office/powerpoint/2010/main" val="5857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E48-BBE6-4F6B-B025-041E5A99350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658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16</a:t>
            </a:fld>
            <a:endParaRPr lang="en-CA" dirty="0"/>
          </a:p>
        </p:txBody>
      </p:sp>
    </p:spTree>
    <p:extLst>
      <p:ext uri="{BB962C8B-B14F-4D97-AF65-F5344CB8AC3E}">
        <p14:creationId xmlns:p14="http://schemas.microsoft.com/office/powerpoint/2010/main" val="1781664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17</a:t>
            </a:fld>
            <a:endParaRPr lang="en-CA" dirty="0"/>
          </a:p>
        </p:txBody>
      </p:sp>
    </p:spTree>
    <p:extLst>
      <p:ext uri="{BB962C8B-B14F-4D97-AF65-F5344CB8AC3E}">
        <p14:creationId xmlns:p14="http://schemas.microsoft.com/office/powerpoint/2010/main" val="1273549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18</a:t>
            </a:fld>
            <a:endParaRPr lang="en-CA" dirty="0"/>
          </a:p>
        </p:txBody>
      </p:sp>
    </p:spTree>
    <p:extLst>
      <p:ext uri="{BB962C8B-B14F-4D97-AF65-F5344CB8AC3E}">
        <p14:creationId xmlns:p14="http://schemas.microsoft.com/office/powerpoint/2010/main" val="3945731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19</a:t>
            </a:fld>
            <a:endParaRPr lang="en-CA" dirty="0"/>
          </a:p>
        </p:txBody>
      </p:sp>
    </p:spTree>
    <p:extLst>
      <p:ext uri="{BB962C8B-B14F-4D97-AF65-F5344CB8AC3E}">
        <p14:creationId xmlns:p14="http://schemas.microsoft.com/office/powerpoint/2010/main" val="3976009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21</a:t>
            </a:fld>
            <a:endParaRPr lang="en-CA" dirty="0"/>
          </a:p>
        </p:txBody>
      </p:sp>
    </p:spTree>
    <p:extLst>
      <p:ext uri="{BB962C8B-B14F-4D97-AF65-F5344CB8AC3E}">
        <p14:creationId xmlns:p14="http://schemas.microsoft.com/office/powerpoint/2010/main" val="3590258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8A02A0-8C06-4C6C-9F86-D72FC38D2147}" type="slidenum">
              <a:rPr lang="en-CA" smtClean="0"/>
              <a:t>23</a:t>
            </a:fld>
            <a:endParaRPr lang="en-CA" dirty="0"/>
          </a:p>
        </p:txBody>
      </p:sp>
    </p:spTree>
    <p:extLst>
      <p:ext uri="{BB962C8B-B14F-4D97-AF65-F5344CB8AC3E}">
        <p14:creationId xmlns:p14="http://schemas.microsoft.com/office/powerpoint/2010/main" val="1211281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8A02A0-8C06-4C6C-9F86-D72FC38D2147}" type="slidenum">
              <a:rPr lang="en-CA" smtClean="0"/>
              <a:t>24</a:t>
            </a:fld>
            <a:endParaRPr lang="en-CA" dirty="0"/>
          </a:p>
        </p:txBody>
      </p:sp>
    </p:spTree>
    <p:extLst>
      <p:ext uri="{BB962C8B-B14F-4D97-AF65-F5344CB8AC3E}">
        <p14:creationId xmlns:p14="http://schemas.microsoft.com/office/powerpoint/2010/main" val="104612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00AC2BFD-7DF5-43F3-B370-424F643A0134}" type="slidenum">
              <a:rPr lang="en-CA" smtClean="0"/>
              <a:t>4</a:t>
            </a:fld>
            <a:endParaRPr lang="en-CA" dirty="0"/>
          </a:p>
        </p:txBody>
      </p:sp>
    </p:spTree>
    <p:extLst>
      <p:ext uri="{BB962C8B-B14F-4D97-AF65-F5344CB8AC3E}">
        <p14:creationId xmlns:p14="http://schemas.microsoft.com/office/powerpoint/2010/main" val="102443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5</a:t>
            </a:fld>
            <a:endParaRPr lang="en-CA" dirty="0"/>
          </a:p>
        </p:txBody>
      </p:sp>
    </p:spTree>
    <p:extLst>
      <p:ext uri="{BB962C8B-B14F-4D97-AF65-F5344CB8AC3E}">
        <p14:creationId xmlns:p14="http://schemas.microsoft.com/office/powerpoint/2010/main" val="3622322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6</a:t>
            </a:fld>
            <a:endParaRPr lang="en-CA" dirty="0"/>
          </a:p>
        </p:txBody>
      </p:sp>
    </p:spTree>
    <p:extLst>
      <p:ext uri="{BB962C8B-B14F-4D97-AF65-F5344CB8AC3E}">
        <p14:creationId xmlns:p14="http://schemas.microsoft.com/office/powerpoint/2010/main" val="3822168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7</a:t>
            </a:fld>
            <a:endParaRPr lang="en-CA" dirty="0"/>
          </a:p>
        </p:txBody>
      </p:sp>
    </p:spTree>
    <p:extLst>
      <p:ext uri="{BB962C8B-B14F-4D97-AF65-F5344CB8AC3E}">
        <p14:creationId xmlns:p14="http://schemas.microsoft.com/office/powerpoint/2010/main" val="389655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11</a:t>
            </a:fld>
            <a:endParaRPr lang="en-CA" dirty="0"/>
          </a:p>
        </p:txBody>
      </p:sp>
    </p:spTree>
    <p:extLst>
      <p:ext uri="{BB962C8B-B14F-4D97-AF65-F5344CB8AC3E}">
        <p14:creationId xmlns:p14="http://schemas.microsoft.com/office/powerpoint/2010/main" val="3129320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12</a:t>
            </a:fld>
            <a:endParaRPr lang="en-CA" dirty="0"/>
          </a:p>
        </p:txBody>
      </p:sp>
    </p:spTree>
    <p:extLst>
      <p:ext uri="{BB962C8B-B14F-4D97-AF65-F5344CB8AC3E}">
        <p14:creationId xmlns:p14="http://schemas.microsoft.com/office/powerpoint/2010/main" val="678129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13</a:t>
            </a:fld>
            <a:endParaRPr lang="en-CA" dirty="0"/>
          </a:p>
        </p:txBody>
      </p:sp>
    </p:spTree>
    <p:extLst>
      <p:ext uri="{BB962C8B-B14F-4D97-AF65-F5344CB8AC3E}">
        <p14:creationId xmlns:p14="http://schemas.microsoft.com/office/powerpoint/2010/main" val="3987347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14</a:t>
            </a:fld>
            <a:endParaRPr lang="en-CA" dirty="0"/>
          </a:p>
        </p:txBody>
      </p:sp>
    </p:spTree>
    <p:extLst>
      <p:ext uri="{BB962C8B-B14F-4D97-AF65-F5344CB8AC3E}">
        <p14:creationId xmlns:p14="http://schemas.microsoft.com/office/powerpoint/2010/main" val="762982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3" name="Content Placeholder 2"/>
          <p:cNvSpPr>
            <a:spLocks noGrp="1"/>
          </p:cNvSpPr>
          <p:nvPr>
            <p:ph idx="1"/>
          </p:nvPr>
        </p:nvSpPr>
        <p:spPr/>
        <p:txBody>
          <a:bodyPr/>
          <a:lstStyle>
            <a:lvl1pPr>
              <a:buClr>
                <a:srgbClr val="642566"/>
              </a:buClr>
              <a:defRPr/>
            </a:lvl1pPr>
            <a:lvl2pPr>
              <a:buClr>
                <a:srgbClr val="642566"/>
              </a:buClr>
              <a:defRPr/>
            </a:lvl2pPr>
            <a:lvl3pPr>
              <a:buClr>
                <a:srgbClr val="642566"/>
              </a:buClr>
              <a:defRPr/>
            </a:lvl3pPr>
            <a:lvl4pPr>
              <a:buClr>
                <a:srgbClr val="642566"/>
              </a:buClr>
              <a:defRPr/>
            </a:lvl4pPr>
            <a:lvl5pPr>
              <a:buClr>
                <a:srgbClr val="6425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148918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219200" y="1122363"/>
            <a:ext cx="914400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219200" y="3602038"/>
            <a:ext cx="9144000" cy="26463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8354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4" name="Text Placeholder 6">
            <a:extLst>
              <a:ext uri="{FF2B5EF4-FFF2-40B4-BE49-F238E27FC236}">
                <a16:creationId xmlns:a16="http://schemas.microsoft.com/office/drawing/2014/main" id="{E835B60B-2EC8-4D93-ACB6-1B1834D46592}"/>
              </a:ext>
            </a:extLst>
          </p:cNvPr>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90796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110F7285-617D-4B92-9B17-B4D7076272CF}"/>
              </a:ext>
            </a:extLst>
          </p:cNvPr>
          <p:cNvPicPr>
            <a:picLocks noChangeAspect="1"/>
          </p:cNvPicPr>
          <p:nvPr userDrawn="1"/>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t="37776"/>
          <a:stretch/>
        </p:blipFill>
        <p:spPr>
          <a:xfrm>
            <a:off x="-1" y="6003985"/>
            <a:ext cx="12192000" cy="872820"/>
          </a:xfrm>
          <a:prstGeom prst="rect">
            <a:avLst/>
          </a:prstGeom>
        </p:spPr>
      </p:pic>
      <p:sp>
        <p:nvSpPr>
          <p:cNvPr id="7" name="TextBox 6">
            <a:extLst>
              <a:ext uri="{FF2B5EF4-FFF2-40B4-BE49-F238E27FC236}">
                <a16:creationId xmlns:a16="http://schemas.microsoft.com/office/drawing/2014/main" id="{30947607-0128-4F87-86C4-58CEFA59F31C}"/>
              </a:ext>
            </a:extLst>
          </p:cNvPr>
          <p:cNvSpPr txBox="1"/>
          <p:nvPr userDrawn="1"/>
        </p:nvSpPr>
        <p:spPr>
          <a:xfrm>
            <a:off x="491501" y="6217257"/>
            <a:ext cx="11208995" cy="446276"/>
          </a:xfrm>
          <a:prstGeom prst="rect">
            <a:avLst/>
          </a:prstGeom>
          <a:noFill/>
        </p:spPr>
        <p:txBody>
          <a:bodyPr wrap="square" rtlCol="0">
            <a:spAutoFit/>
          </a:bodyPr>
          <a:lstStyle/>
          <a:p>
            <a:r>
              <a:rPr lang="fr-FR" sz="2300" b="1" i="1" noProof="0" dirty="0">
                <a:solidFill>
                  <a:schemeClr val="bg1"/>
                </a:solidFill>
              </a:rPr>
              <a:t>Lignes directrices pour la prise en charge de l’hémophilie de la FMH, 3e édition</a:t>
            </a:r>
            <a:endParaRPr lang="es-ES" sz="2300" b="1" i="0" noProof="0" dirty="0">
              <a:solidFill>
                <a:schemeClr val="bg1"/>
              </a:solidFill>
            </a:endParaRPr>
          </a:p>
        </p:txBody>
      </p:sp>
      <p:pic>
        <p:nvPicPr>
          <p:cNvPr id="9" name="Picture 8" descr="Text&#10;&#10;Description automatically generated">
            <a:extLst>
              <a:ext uri="{FF2B5EF4-FFF2-40B4-BE49-F238E27FC236}">
                <a16:creationId xmlns:a16="http://schemas.microsoft.com/office/drawing/2014/main" id="{E4679CC3-31BC-420B-8628-BAF2596A8E3F}"/>
              </a:ext>
            </a:extLst>
          </p:cNvPr>
          <p:cNvPicPr>
            <a:picLocks noChangeAspect="1"/>
          </p:cNvPicPr>
          <p:nvPr userDrawn="1"/>
        </p:nvPicPr>
        <p:blipFill>
          <a:blip r:embed="rId4"/>
          <a:stretch>
            <a:fillRect/>
          </a:stretch>
        </p:blipFill>
        <p:spPr>
          <a:xfrm>
            <a:off x="10199058" y="389627"/>
            <a:ext cx="1739861" cy="760757"/>
          </a:xfrm>
          <a:prstGeom prst="rect">
            <a:avLst/>
          </a:prstGeom>
        </p:spPr>
      </p:pic>
    </p:spTree>
    <p:extLst>
      <p:ext uri="{BB962C8B-B14F-4D97-AF65-F5344CB8AC3E}">
        <p14:creationId xmlns:p14="http://schemas.microsoft.com/office/powerpoint/2010/main" val="869278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424063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dirty="0"/>
          </a:p>
        </p:txBody>
      </p:sp>
    </p:spTree>
    <p:extLst>
      <p:ext uri="{BB962C8B-B14F-4D97-AF65-F5344CB8AC3E}">
        <p14:creationId xmlns:p14="http://schemas.microsoft.com/office/powerpoint/2010/main" val="1007879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8BDC-5F40-B44F-B411-5716E71E1DB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A791514-CD23-BA48-8CFD-2C47D10AE541}"/>
              </a:ext>
            </a:extLst>
          </p:cNvPr>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4053E-FC2C-E94D-A750-B4B12D10F9E3}"/>
              </a:ext>
            </a:extLst>
          </p:cNvPr>
          <p:cNvSpPr>
            <a:spLocks noGrp="1"/>
          </p:cNvSpPr>
          <p:nvPr>
            <p:ph type="dt" sz="half" idx="10"/>
          </p:nvPr>
        </p:nvSpPr>
        <p:spPr/>
        <p:txBody>
          <a:bodyPr/>
          <a:lstStyle/>
          <a:p>
            <a:fld id="{99FA353C-B228-D648-BA6F-C5FE40FF6F9E}" type="datetimeFigureOut">
              <a:rPr lang="en-US" smtClean="0"/>
              <a:t>8/24/2021</a:t>
            </a:fld>
            <a:endParaRPr lang="en-US" dirty="0"/>
          </a:p>
        </p:txBody>
      </p:sp>
      <p:sp>
        <p:nvSpPr>
          <p:cNvPr id="5" name="Footer Placeholder 4">
            <a:extLst>
              <a:ext uri="{FF2B5EF4-FFF2-40B4-BE49-F238E27FC236}">
                <a16:creationId xmlns:a16="http://schemas.microsoft.com/office/drawing/2014/main" id="{422FB87F-6580-3A4E-8873-B9D95E20A4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EF87C7-4ED0-F349-B151-5FDCAC834362}"/>
              </a:ext>
            </a:extLst>
          </p:cNvPr>
          <p:cNvSpPr>
            <a:spLocks noGrp="1"/>
          </p:cNvSpPr>
          <p:nvPr>
            <p:ph type="sldNum" sz="quarter" idx="12"/>
          </p:nvPr>
        </p:nvSpPr>
        <p:spPr/>
        <p:txBody>
          <a:bodyPr/>
          <a:lstStyle/>
          <a:p>
            <a:fld id="{5BAC8732-66C3-AF47-99DC-2B6DA4C694F7}" type="slidenum">
              <a:rPr lang="en-US" smtClean="0"/>
              <a:t>‹#›</a:t>
            </a:fld>
            <a:endParaRPr lang="en-US" dirty="0"/>
          </a:p>
        </p:txBody>
      </p:sp>
      <p:pic>
        <p:nvPicPr>
          <p:cNvPr id="12" name="Picture 11">
            <a:extLst>
              <a:ext uri="{FF2B5EF4-FFF2-40B4-BE49-F238E27FC236}">
                <a16:creationId xmlns:a16="http://schemas.microsoft.com/office/drawing/2014/main" id="{A71CC1F0-5287-44E0-A968-0D371A9FE9EA}"/>
              </a:ext>
            </a:extLst>
          </p:cNvPr>
          <p:cNvPicPr>
            <a:picLocks noChangeAspect="1"/>
          </p:cNvPicPr>
          <p:nvPr userDrawn="1"/>
        </p:nvPicPr>
        <p:blipFill rotWithShape="1">
          <a:blip r:embed="rId2"/>
          <a:srcRect t="22914" r="42817"/>
          <a:stretch/>
        </p:blipFill>
        <p:spPr>
          <a:xfrm>
            <a:off x="10827943" y="6028343"/>
            <a:ext cx="1257027" cy="656013"/>
          </a:xfrm>
          <a:prstGeom prst="rect">
            <a:avLst/>
          </a:prstGeom>
        </p:spPr>
      </p:pic>
      <p:pic>
        <p:nvPicPr>
          <p:cNvPr id="13" name="Picture 12">
            <a:extLst>
              <a:ext uri="{FF2B5EF4-FFF2-40B4-BE49-F238E27FC236}">
                <a16:creationId xmlns:a16="http://schemas.microsoft.com/office/drawing/2014/main" id="{69CA8BD8-7DB8-4812-B9B0-84825E73B0CB}"/>
              </a:ext>
            </a:extLst>
          </p:cNvPr>
          <p:cNvPicPr>
            <a:picLocks noChangeAspect="1"/>
          </p:cNvPicPr>
          <p:nvPr userDrawn="1"/>
        </p:nvPicPr>
        <p:blipFill rotWithShape="1">
          <a:blip r:embed="rId3">
            <a:duotone>
              <a:prstClr val="black"/>
              <a:srgbClr val="008BB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rcRect b="96644"/>
          <a:stretch/>
        </p:blipFill>
        <p:spPr>
          <a:xfrm>
            <a:off x="0" y="6724650"/>
            <a:ext cx="12192000" cy="152400"/>
          </a:xfrm>
          <a:prstGeom prst="rect">
            <a:avLst/>
          </a:prstGeom>
        </p:spPr>
      </p:pic>
    </p:spTree>
    <p:extLst>
      <p:ext uri="{BB962C8B-B14F-4D97-AF65-F5344CB8AC3E}">
        <p14:creationId xmlns:p14="http://schemas.microsoft.com/office/powerpoint/2010/main" val="167821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FF3365-1B3B-AE40-897B-3F273547EDE7}"/>
              </a:ext>
            </a:extLst>
          </p:cNvPr>
          <p:cNvSpPr>
            <a:spLocks noGrp="1"/>
          </p:cNvSpPr>
          <p:nvPr>
            <p:ph type="title"/>
          </p:nvPr>
        </p:nvSpPr>
        <p:spPr>
          <a:xfrm>
            <a:off x="838199" y="225425"/>
            <a:ext cx="10515599" cy="1090079"/>
          </a:xfrm>
          <a:prstGeom prst="rect">
            <a:avLst/>
          </a:prstGeom>
        </p:spPr>
        <p:txBody>
          <a:bodyPr vert="horz" lIns="91440" tIns="45720" rIns="91440" bIns="45720" rtlCol="0" anchor="ctr">
            <a:norm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C2DC2FB9-82F0-7645-AE9C-21EDC14F354F}"/>
              </a:ext>
            </a:extLst>
          </p:cNvPr>
          <p:cNvSpPr>
            <a:spLocks noGrp="1"/>
          </p:cNvSpPr>
          <p:nvPr>
            <p:ph type="body" idx="1"/>
          </p:nvPr>
        </p:nvSpPr>
        <p:spPr>
          <a:xfrm>
            <a:off x="838200" y="1562100"/>
            <a:ext cx="10515600" cy="46148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99C6682-5A17-3349-B2C2-42FD07376596}"/>
              </a:ext>
            </a:extLst>
          </p:cNvPr>
          <p:cNvSpPr>
            <a:spLocks noGrp="1"/>
          </p:cNvSpPr>
          <p:nvPr>
            <p:ph type="sldNum" sz="quarter" idx="4"/>
          </p:nvPr>
        </p:nvSpPr>
        <p:spPr>
          <a:xfrm>
            <a:off x="241300" y="6356350"/>
            <a:ext cx="596900" cy="365125"/>
          </a:xfrm>
          <a:prstGeom prst="rect">
            <a:avLst/>
          </a:prstGeom>
        </p:spPr>
        <p:txBody>
          <a:bodyPr vert="horz" lIns="91440" tIns="45720" rIns="91440" bIns="0" rtlCol="0" anchor="b"/>
          <a:lstStyle>
            <a:lvl1pPr algn="r">
              <a:defRPr sz="1100">
                <a:solidFill>
                  <a:schemeClr val="tx1">
                    <a:tint val="75000"/>
                  </a:schemeClr>
                </a:solidFill>
              </a:defRPr>
            </a:lvl1pPr>
          </a:lstStyle>
          <a:p>
            <a:fld id="{5BAC8732-66C3-AF47-99DC-2B6DA4C694F7}" type="slidenum">
              <a:rPr lang="en-US" smtClean="0"/>
              <a:pPr/>
              <a:t>‹#›</a:t>
            </a:fld>
            <a:endParaRPr lang="en-US" sz="1100"/>
          </a:p>
        </p:txBody>
      </p:sp>
      <p:pic>
        <p:nvPicPr>
          <p:cNvPr id="8" name="Picture 7">
            <a:extLst>
              <a:ext uri="{FF2B5EF4-FFF2-40B4-BE49-F238E27FC236}">
                <a16:creationId xmlns:a16="http://schemas.microsoft.com/office/drawing/2014/main" id="{609C7A7C-071F-4B63-90CB-BB6650ECC3A7}"/>
              </a:ext>
            </a:extLst>
          </p:cNvPr>
          <p:cNvPicPr>
            <a:picLocks noChangeAspect="1"/>
          </p:cNvPicPr>
          <p:nvPr userDrawn="1"/>
        </p:nvPicPr>
        <p:blipFill rotWithShape="1">
          <a:blip r:embed="rId9">
            <a:duotone>
              <a:prstClr val="black"/>
              <a:srgbClr val="008BB0">
                <a:tint val="45000"/>
                <a:satMod val="400000"/>
              </a:srgbClr>
            </a:duotone>
            <a:extLst>
              <a:ext uri="{BEBA8EAE-BF5A-486C-A8C5-ECC9F3942E4B}">
                <a14:imgProps xmlns:a14="http://schemas.microsoft.com/office/drawing/2010/main">
                  <a14:imgLayer r:embed="rId10">
                    <a14:imgEffect>
                      <a14:saturation sat="0"/>
                    </a14:imgEffect>
                  </a14:imgLayer>
                </a14:imgProps>
              </a:ext>
            </a:extLst>
          </a:blip>
          <a:srcRect b="96644"/>
          <a:stretch/>
        </p:blipFill>
        <p:spPr>
          <a:xfrm>
            <a:off x="0" y="6724650"/>
            <a:ext cx="12192000" cy="152400"/>
          </a:xfrm>
          <a:prstGeom prst="rect">
            <a:avLst/>
          </a:prstGeom>
        </p:spPr>
      </p:pic>
      <p:pic>
        <p:nvPicPr>
          <p:cNvPr id="9" name="Picture 8" descr="Text&#10;&#10;Description automatically generated">
            <a:extLst>
              <a:ext uri="{FF2B5EF4-FFF2-40B4-BE49-F238E27FC236}">
                <a16:creationId xmlns:a16="http://schemas.microsoft.com/office/drawing/2014/main" id="{53FEE2B1-31B6-48A4-9F5C-D712EDF82E37}"/>
              </a:ext>
            </a:extLst>
          </p:cNvPr>
          <p:cNvPicPr>
            <a:picLocks noChangeAspect="1"/>
          </p:cNvPicPr>
          <p:nvPr userDrawn="1"/>
        </p:nvPicPr>
        <p:blipFill>
          <a:blip r:embed="rId11"/>
          <a:stretch>
            <a:fillRect/>
          </a:stretch>
        </p:blipFill>
        <p:spPr>
          <a:xfrm>
            <a:off x="10879085" y="6127662"/>
            <a:ext cx="1154742" cy="504913"/>
          </a:xfrm>
          <a:prstGeom prst="rect">
            <a:avLst/>
          </a:prstGeom>
        </p:spPr>
      </p:pic>
    </p:spTree>
    <p:extLst>
      <p:ext uri="{BB962C8B-B14F-4D97-AF65-F5344CB8AC3E}">
        <p14:creationId xmlns:p14="http://schemas.microsoft.com/office/powerpoint/2010/main" val="33963612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4" r:id="rId5"/>
    <p:sldLayoutId id="2147483685" r:id="rId6"/>
    <p:sldLayoutId id="2147483686" r:id="rId7"/>
  </p:sldLayoutIdLst>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8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3469-532D-4691-87EF-3C3CB476CFBA}"/>
              </a:ext>
            </a:extLst>
          </p:cNvPr>
          <p:cNvSpPr>
            <a:spLocks noGrp="1"/>
          </p:cNvSpPr>
          <p:nvPr>
            <p:ph type="ctrTitle"/>
          </p:nvPr>
        </p:nvSpPr>
        <p:spPr/>
        <p:txBody>
          <a:bodyPr>
            <a:normAutofit/>
          </a:bodyPr>
          <a:lstStyle/>
          <a:p>
            <a:r>
              <a:rPr lang="fr-FR" dirty="0"/>
              <a:t>Lignes directrices pour l’hémophilie applicables à tous</a:t>
            </a:r>
            <a:endParaRPr lang="en-US" dirty="0"/>
          </a:p>
        </p:txBody>
      </p:sp>
      <p:sp>
        <p:nvSpPr>
          <p:cNvPr id="3" name="Subtitle 2">
            <a:extLst>
              <a:ext uri="{FF2B5EF4-FFF2-40B4-BE49-F238E27FC236}">
                <a16:creationId xmlns:a16="http://schemas.microsoft.com/office/drawing/2014/main" id="{AA7C183B-16C7-4831-96B4-F20CAE110378}"/>
              </a:ext>
            </a:extLst>
          </p:cNvPr>
          <p:cNvSpPr>
            <a:spLocks noGrp="1"/>
          </p:cNvSpPr>
          <p:nvPr>
            <p:ph type="subTitle" idx="1"/>
          </p:nvPr>
        </p:nvSpPr>
        <p:spPr/>
        <p:txBody>
          <a:bodyPr/>
          <a:lstStyle/>
          <a:p>
            <a:r>
              <a:rPr lang="fr-FR" dirty="0"/>
              <a:t>Une nouvelle ambition de la Fédération mondiale de l’hémophilie</a:t>
            </a:r>
          </a:p>
        </p:txBody>
      </p:sp>
    </p:spTree>
    <p:extLst>
      <p:ext uri="{BB962C8B-B14F-4D97-AF65-F5344CB8AC3E}">
        <p14:creationId xmlns:p14="http://schemas.microsoft.com/office/powerpoint/2010/main" val="249579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FBB4444-6D34-CA4B-8EEB-2D2A6DFC5CB4}"/>
              </a:ext>
            </a:extLst>
          </p:cNvPr>
          <p:cNvSpPr>
            <a:spLocks noGrp="1"/>
          </p:cNvSpPr>
          <p:nvPr>
            <p:ph type="title"/>
          </p:nvPr>
        </p:nvSpPr>
        <p:spPr>
          <a:xfrm>
            <a:off x="838199" y="225425"/>
            <a:ext cx="10555012" cy="1090079"/>
          </a:xfrm>
        </p:spPr>
        <p:txBody>
          <a:bodyPr>
            <a:noAutofit/>
          </a:bodyPr>
          <a:lstStyle/>
          <a:p>
            <a:pPr>
              <a:lnSpc>
                <a:spcPct val="100000"/>
              </a:lnSpc>
            </a:pPr>
            <a:r>
              <a:rPr lang="fr-FR" dirty="0"/>
              <a:t>Principales composantes d’une prise en charge globale : équipe responsable de la prise en charge</a:t>
            </a:r>
          </a:p>
        </p:txBody>
      </p:sp>
      <p:sp>
        <p:nvSpPr>
          <p:cNvPr id="3" name="Content Placeholder 2">
            <a:extLst>
              <a:ext uri="{FF2B5EF4-FFF2-40B4-BE49-F238E27FC236}">
                <a16:creationId xmlns:a16="http://schemas.microsoft.com/office/drawing/2014/main" id="{F7149481-CF61-4B8A-A077-F607B0BB41CA}"/>
              </a:ext>
            </a:extLst>
          </p:cNvPr>
          <p:cNvSpPr>
            <a:spLocks noGrp="1"/>
          </p:cNvSpPr>
          <p:nvPr>
            <p:ph idx="1"/>
          </p:nvPr>
        </p:nvSpPr>
        <p:spPr>
          <a:xfrm>
            <a:off x="868303" y="2193826"/>
            <a:ext cx="3175000" cy="4614863"/>
          </a:xfrm>
        </p:spPr>
        <p:txBody>
          <a:bodyPr>
            <a:normAutofit/>
          </a:bodyPr>
          <a:lstStyle/>
          <a:p>
            <a:pPr marL="0" indent="0">
              <a:buNone/>
            </a:pPr>
            <a:r>
              <a:rPr lang="fr-FR" b="1" dirty="0">
                <a:solidFill>
                  <a:schemeClr val="accent1"/>
                </a:solidFill>
              </a:rPr>
              <a:t>Recommandation 2.2.1 </a:t>
            </a:r>
            <a:br>
              <a:rPr lang="fr-FR" dirty="0"/>
            </a:br>
            <a:r>
              <a:rPr lang="fr-FR" dirty="0"/>
              <a:t>Pour les personnes atteintes d’hémophilie, la FMH recommande une offre coordonnée de soins complets par une équipe pluridisciplinaire de professionnels de santé ayant une expertise et une expérience dans le domaine de l’hémophilie.</a:t>
            </a:r>
          </a:p>
        </p:txBody>
      </p:sp>
      <p:grpSp>
        <p:nvGrpSpPr>
          <p:cNvPr id="8" name="Group 7">
            <a:extLst>
              <a:ext uri="{FF2B5EF4-FFF2-40B4-BE49-F238E27FC236}">
                <a16:creationId xmlns:a16="http://schemas.microsoft.com/office/drawing/2014/main" id="{B81CF4D1-F405-44E6-BF68-8FC4395E6969}"/>
              </a:ext>
            </a:extLst>
          </p:cNvPr>
          <p:cNvGrpSpPr/>
          <p:nvPr/>
        </p:nvGrpSpPr>
        <p:grpSpPr>
          <a:xfrm>
            <a:off x="4267201" y="1422796"/>
            <a:ext cx="7529873" cy="4533505"/>
            <a:chOff x="4140201" y="1498996"/>
            <a:chExt cx="7529873" cy="4533505"/>
          </a:xfrm>
        </p:grpSpPr>
        <p:cxnSp>
          <p:nvCxnSpPr>
            <p:cNvPr id="27" name="Straight Connector 26">
              <a:extLst>
                <a:ext uri="{FF2B5EF4-FFF2-40B4-BE49-F238E27FC236}">
                  <a16:creationId xmlns:a16="http://schemas.microsoft.com/office/drawing/2014/main" id="{821EAA4C-1A98-43F4-9A63-F0E389B75DA5}"/>
                </a:ext>
              </a:extLst>
            </p:cNvPr>
            <p:cNvCxnSpPr>
              <a:cxnSpLocks/>
            </p:cNvCxnSpPr>
            <p:nvPr/>
          </p:nvCxnSpPr>
          <p:spPr>
            <a:xfrm flipV="1">
              <a:off x="7984876" y="4778123"/>
              <a:ext cx="0" cy="8223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F906FC-2F01-4F91-BC8C-3CCCAA68E6D4}"/>
                </a:ext>
              </a:extLst>
            </p:cNvPr>
            <p:cNvCxnSpPr>
              <a:cxnSpLocks/>
            </p:cNvCxnSpPr>
            <p:nvPr/>
          </p:nvCxnSpPr>
          <p:spPr>
            <a:xfrm flipV="1">
              <a:off x="7984876" y="1922313"/>
              <a:ext cx="0" cy="8223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04340085-82C4-4E9D-832F-7B3D8084E864}"/>
                </a:ext>
              </a:extLst>
            </p:cNvPr>
            <p:cNvSpPr/>
            <p:nvPr/>
          </p:nvSpPr>
          <p:spPr>
            <a:xfrm flipV="1">
              <a:off x="8926350" y="2561764"/>
              <a:ext cx="738878" cy="488613"/>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Freeform: Shape 29">
              <a:extLst>
                <a:ext uri="{FF2B5EF4-FFF2-40B4-BE49-F238E27FC236}">
                  <a16:creationId xmlns:a16="http://schemas.microsoft.com/office/drawing/2014/main" id="{11331565-80A5-4D0E-A2FF-6EABC1267110}"/>
                </a:ext>
              </a:extLst>
            </p:cNvPr>
            <p:cNvSpPr/>
            <p:nvPr/>
          </p:nvSpPr>
          <p:spPr>
            <a:xfrm flipH="1" flipV="1">
              <a:off x="6220892" y="2561764"/>
              <a:ext cx="738878" cy="488613"/>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49940B26-23EF-42A5-9B8B-AFCCEC1CDF27}"/>
                </a:ext>
              </a:extLst>
            </p:cNvPr>
            <p:cNvSpPr/>
            <p:nvPr/>
          </p:nvSpPr>
          <p:spPr>
            <a:xfrm>
              <a:off x="9671121" y="2270026"/>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2929" rIns="0" bIns="92929"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accent1"/>
                  </a:solidFill>
                  <a:latin typeface="+mj-lt"/>
                  <a:ea typeface="+mn-ea"/>
                  <a:cs typeface="+mn-cs"/>
                </a:rPr>
                <a:t>Infirmier</a:t>
              </a:r>
            </a:p>
          </p:txBody>
        </p:sp>
        <p:sp>
          <p:nvSpPr>
            <p:cNvPr id="32" name="Rectangle 31">
              <a:extLst>
                <a:ext uri="{FF2B5EF4-FFF2-40B4-BE49-F238E27FC236}">
                  <a16:creationId xmlns:a16="http://schemas.microsoft.com/office/drawing/2014/main" id="{262BE1D3-63E9-45AF-91CC-8954B20AEEA9}"/>
                </a:ext>
              </a:extLst>
            </p:cNvPr>
            <p:cNvSpPr/>
            <p:nvPr/>
          </p:nvSpPr>
          <p:spPr>
            <a:xfrm>
              <a:off x="4424087" y="2288548"/>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accent1"/>
                  </a:solidFill>
                  <a:latin typeface="+mj-lt"/>
                </a:rPr>
                <a:t>Pathologiste</a:t>
              </a:r>
            </a:p>
          </p:txBody>
        </p:sp>
        <p:sp>
          <p:nvSpPr>
            <p:cNvPr id="33" name="Freeform: Shape 32">
              <a:extLst>
                <a:ext uri="{FF2B5EF4-FFF2-40B4-BE49-F238E27FC236}">
                  <a16:creationId xmlns:a16="http://schemas.microsoft.com/office/drawing/2014/main" id="{2A4450C4-1FDC-4EBC-B1D2-15AF6357C41F}"/>
                </a:ext>
              </a:extLst>
            </p:cNvPr>
            <p:cNvSpPr/>
            <p:nvPr/>
          </p:nvSpPr>
          <p:spPr>
            <a:xfrm>
              <a:off x="8926350" y="4434440"/>
              <a:ext cx="738878" cy="488613"/>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Freeform: Shape 33">
              <a:extLst>
                <a:ext uri="{FF2B5EF4-FFF2-40B4-BE49-F238E27FC236}">
                  <a16:creationId xmlns:a16="http://schemas.microsoft.com/office/drawing/2014/main" id="{6E741579-723C-4F49-B055-EF489DFFD45E}"/>
                </a:ext>
              </a:extLst>
            </p:cNvPr>
            <p:cNvSpPr/>
            <p:nvPr/>
          </p:nvSpPr>
          <p:spPr>
            <a:xfrm flipH="1">
              <a:off x="6220892" y="4434440"/>
              <a:ext cx="738878" cy="488613"/>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5" name="Straight Connector 34">
              <a:extLst>
                <a:ext uri="{FF2B5EF4-FFF2-40B4-BE49-F238E27FC236}">
                  <a16:creationId xmlns:a16="http://schemas.microsoft.com/office/drawing/2014/main" id="{86002968-877B-4D19-A2BA-41A7369F3841}"/>
                </a:ext>
              </a:extLst>
            </p:cNvPr>
            <p:cNvCxnSpPr>
              <a:cxnSpLocks/>
            </p:cNvCxnSpPr>
            <p:nvPr/>
          </p:nvCxnSpPr>
          <p:spPr>
            <a:xfrm>
              <a:off x="5996176" y="3759181"/>
              <a:ext cx="88200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C9D1856-BDEC-43B8-9A31-E1BDE1ED1520}"/>
                </a:ext>
              </a:extLst>
            </p:cNvPr>
            <p:cNvCxnSpPr>
              <a:cxnSpLocks/>
            </p:cNvCxnSpPr>
            <p:nvPr/>
          </p:nvCxnSpPr>
          <p:spPr>
            <a:xfrm>
              <a:off x="9004729" y="3759181"/>
              <a:ext cx="88200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CBBE022-F809-4D5D-A111-5A7EDB23FF0A}"/>
                </a:ext>
              </a:extLst>
            </p:cNvPr>
            <p:cNvSpPr/>
            <p:nvPr/>
          </p:nvSpPr>
          <p:spPr>
            <a:xfrm>
              <a:off x="7095422" y="1498996"/>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algn="ctr" defTabSz="711200">
                <a:lnSpc>
                  <a:spcPct val="90000"/>
                </a:lnSpc>
                <a:spcBef>
                  <a:spcPct val="0"/>
                </a:spcBef>
                <a:spcAft>
                  <a:spcPct val="35000"/>
                </a:spcAft>
              </a:pPr>
              <a:r>
                <a:rPr lang="fr-FR" sz="1600" b="1" dirty="0">
                  <a:solidFill>
                    <a:schemeClr val="accent1"/>
                  </a:solidFill>
                  <a:latin typeface="+mj-lt"/>
                </a:rPr>
                <a:t>Médecin</a:t>
              </a:r>
            </a:p>
          </p:txBody>
        </p:sp>
        <p:sp>
          <p:nvSpPr>
            <p:cNvPr id="41" name="Rectangle 40">
              <a:extLst>
                <a:ext uri="{FF2B5EF4-FFF2-40B4-BE49-F238E27FC236}">
                  <a16:creationId xmlns:a16="http://schemas.microsoft.com/office/drawing/2014/main" id="{1244BF80-0E4D-4103-BB96-AFC1A347B871}"/>
                </a:ext>
              </a:extLst>
            </p:cNvPr>
            <p:cNvSpPr/>
            <p:nvPr/>
          </p:nvSpPr>
          <p:spPr>
            <a:xfrm>
              <a:off x="9886734" y="3477049"/>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algn="ctr" defTabSz="711200">
                <a:lnSpc>
                  <a:spcPct val="90000"/>
                </a:lnSpc>
                <a:spcBef>
                  <a:spcPct val="0"/>
                </a:spcBef>
                <a:spcAft>
                  <a:spcPct val="35000"/>
                </a:spcAft>
              </a:pPr>
              <a:r>
                <a:rPr lang="fr-FR" sz="1600" b="1" dirty="0">
                  <a:solidFill>
                    <a:schemeClr val="accent1"/>
                  </a:solidFill>
                  <a:latin typeface="+mj-lt"/>
                </a:rPr>
                <a:t>Généticien</a:t>
              </a:r>
            </a:p>
          </p:txBody>
        </p:sp>
        <p:sp>
          <p:nvSpPr>
            <p:cNvPr id="42" name="Rectangle 41">
              <a:extLst>
                <a:ext uri="{FF2B5EF4-FFF2-40B4-BE49-F238E27FC236}">
                  <a16:creationId xmlns:a16="http://schemas.microsoft.com/office/drawing/2014/main" id="{2B0C5CD3-1EAF-4B16-A89E-E117F96BFC21}"/>
                </a:ext>
              </a:extLst>
            </p:cNvPr>
            <p:cNvSpPr/>
            <p:nvPr/>
          </p:nvSpPr>
          <p:spPr>
            <a:xfrm>
              <a:off x="9671120" y="4634324"/>
              <a:ext cx="1857851"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accent1"/>
                  </a:solidFill>
                  <a:latin typeface="+mj-lt"/>
                </a:rPr>
                <a:t>Travailleur social</a:t>
              </a:r>
            </a:p>
          </p:txBody>
        </p:sp>
        <p:sp>
          <p:nvSpPr>
            <p:cNvPr id="43" name="Rectangle 42">
              <a:extLst>
                <a:ext uri="{FF2B5EF4-FFF2-40B4-BE49-F238E27FC236}">
                  <a16:creationId xmlns:a16="http://schemas.microsoft.com/office/drawing/2014/main" id="{77F13806-FEBE-4972-A7BE-BED35C6DEE6C}"/>
                </a:ext>
              </a:extLst>
            </p:cNvPr>
            <p:cNvSpPr/>
            <p:nvPr/>
          </p:nvSpPr>
          <p:spPr>
            <a:xfrm>
              <a:off x="7095422" y="5453374"/>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accent1"/>
                  </a:solidFill>
                  <a:latin typeface="+mj-lt"/>
                </a:rPr>
                <a:t>Virologue</a:t>
              </a:r>
            </a:p>
          </p:txBody>
        </p:sp>
        <p:sp>
          <p:nvSpPr>
            <p:cNvPr id="45" name="Rectangle 44">
              <a:extLst>
                <a:ext uri="{FF2B5EF4-FFF2-40B4-BE49-F238E27FC236}">
                  <a16:creationId xmlns:a16="http://schemas.microsoft.com/office/drawing/2014/main" id="{FE62C3B9-4342-422B-BB56-3D0E2B1037C2}"/>
                </a:ext>
              </a:extLst>
            </p:cNvPr>
            <p:cNvSpPr/>
            <p:nvPr/>
          </p:nvSpPr>
          <p:spPr>
            <a:xfrm>
              <a:off x="4424087" y="4619958"/>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accent1"/>
                  </a:solidFill>
                  <a:latin typeface="+mj-lt"/>
                </a:rPr>
                <a:t>Orthopédiste</a:t>
              </a:r>
            </a:p>
          </p:txBody>
        </p:sp>
        <p:sp>
          <p:nvSpPr>
            <p:cNvPr id="46" name="Rectangle 45">
              <a:extLst>
                <a:ext uri="{FF2B5EF4-FFF2-40B4-BE49-F238E27FC236}">
                  <a16:creationId xmlns:a16="http://schemas.microsoft.com/office/drawing/2014/main" id="{2DC0B484-5338-4955-9F23-3786F79D5C69}"/>
                </a:ext>
              </a:extLst>
            </p:cNvPr>
            <p:cNvSpPr/>
            <p:nvPr/>
          </p:nvSpPr>
          <p:spPr>
            <a:xfrm>
              <a:off x="4140201" y="3457599"/>
              <a:ext cx="1858837"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accent1"/>
                  </a:solidFill>
                  <a:latin typeface="+mj-lt"/>
                </a:rPr>
                <a:t>Kinésithérapeute</a:t>
              </a:r>
            </a:p>
          </p:txBody>
        </p:sp>
        <p:grpSp>
          <p:nvGrpSpPr>
            <p:cNvPr id="7" name="Group 6">
              <a:extLst>
                <a:ext uri="{FF2B5EF4-FFF2-40B4-BE49-F238E27FC236}">
                  <a16:creationId xmlns:a16="http://schemas.microsoft.com/office/drawing/2014/main" id="{440CA2EC-AE06-4FA8-93C4-9957249DAFA5}"/>
                </a:ext>
              </a:extLst>
            </p:cNvPr>
            <p:cNvGrpSpPr/>
            <p:nvPr/>
          </p:nvGrpSpPr>
          <p:grpSpPr>
            <a:xfrm>
              <a:off x="6661021" y="2498539"/>
              <a:ext cx="2603340" cy="2530662"/>
              <a:chOff x="6409728" y="2251975"/>
              <a:chExt cx="3110629" cy="3023789"/>
            </a:xfrm>
          </p:grpSpPr>
          <p:sp>
            <p:nvSpPr>
              <p:cNvPr id="39" name="Oval 38">
                <a:extLst>
                  <a:ext uri="{FF2B5EF4-FFF2-40B4-BE49-F238E27FC236}">
                    <a16:creationId xmlns:a16="http://schemas.microsoft.com/office/drawing/2014/main" id="{1A40011B-A970-4DC4-AA64-2BD68BA61BFB}"/>
                  </a:ext>
                </a:extLst>
              </p:cNvPr>
              <p:cNvSpPr/>
              <p:nvPr/>
            </p:nvSpPr>
            <p:spPr>
              <a:xfrm>
                <a:off x="6425312" y="2251975"/>
                <a:ext cx="3023788" cy="3023789"/>
              </a:xfrm>
              <a:prstGeom prst="ellipse">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8" name="TextBox 47">
                <a:extLst>
                  <a:ext uri="{FF2B5EF4-FFF2-40B4-BE49-F238E27FC236}">
                    <a16:creationId xmlns:a16="http://schemas.microsoft.com/office/drawing/2014/main" id="{A8F5E15D-C339-4F23-953C-FD2F855D1E64}"/>
                  </a:ext>
                </a:extLst>
              </p:cNvPr>
              <p:cNvSpPr txBox="1"/>
              <p:nvPr/>
            </p:nvSpPr>
            <p:spPr>
              <a:xfrm>
                <a:off x="6409728" y="2986891"/>
                <a:ext cx="3110629" cy="1434226"/>
              </a:xfrm>
              <a:prstGeom prst="rect">
                <a:avLst/>
              </a:prstGeom>
              <a:noFill/>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rgbClr val="642566"/>
                    </a:solidFill>
                  </a:rPr>
                  <a:t>Personne atteinte d’hémophilie</a:t>
                </a:r>
              </a:p>
            </p:txBody>
          </p:sp>
        </p:grpSp>
        <p:cxnSp>
          <p:nvCxnSpPr>
            <p:cNvPr id="49" name="Straight Connector 48">
              <a:extLst>
                <a:ext uri="{FF2B5EF4-FFF2-40B4-BE49-F238E27FC236}">
                  <a16:creationId xmlns:a16="http://schemas.microsoft.com/office/drawing/2014/main" id="{3F2666FD-104C-4E88-A965-5616BABDE861}"/>
                </a:ext>
              </a:extLst>
            </p:cNvPr>
            <p:cNvCxnSpPr>
              <a:cxnSpLocks/>
            </p:cNvCxnSpPr>
            <p:nvPr/>
          </p:nvCxnSpPr>
          <p:spPr>
            <a:xfrm>
              <a:off x="7695355" y="5453374"/>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580F428-6B7C-4C7D-9F48-92B1DCD6DF0C}"/>
                </a:ext>
              </a:extLst>
            </p:cNvPr>
            <p:cNvCxnSpPr>
              <a:cxnSpLocks/>
            </p:cNvCxnSpPr>
            <p:nvPr/>
          </p:nvCxnSpPr>
          <p:spPr>
            <a:xfrm>
              <a:off x="7695355" y="2066601"/>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BEA11D4-41C7-4EBE-AC9B-9ECD4F152600}"/>
                </a:ext>
              </a:extLst>
            </p:cNvPr>
            <p:cNvCxnSpPr>
              <a:cxnSpLocks/>
            </p:cNvCxnSpPr>
            <p:nvPr/>
          </p:nvCxnSpPr>
          <p:spPr>
            <a:xfrm rot="5400000">
              <a:off x="9386097" y="2561764"/>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3EE1107-49DE-4518-9900-7844A275C239}"/>
                </a:ext>
              </a:extLst>
            </p:cNvPr>
            <p:cNvCxnSpPr>
              <a:cxnSpLocks/>
            </p:cNvCxnSpPr>
            <p:nvPr/>
          </p:nvCxnSpPr>
          <p:spPr>
            <a:xfrm rot="5400000">
              <a:off x="9608039" y="3766613"/>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C3EFDC1-5482-4E8D-8F31-28C92BC9E9C2}"/>
                </a:ext>
              </a:extLst>
            </p:cNvPr>
            <p:cNvCxnSpPr>
              <a:cxnSpLocks/>
            </p:cNvCxnSpPr>
            <p:nvPr/>
          </p:nvCxnSpPr>
          <p:spPr>
            <a:xfrm rot="5400000">
              <a:off x="9386096" y="4923887"/>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348F913-4F2B-4D83-9AA0-A68236A297AB}"/>
                </a:ext>
              </a:extLst>
            </p:cNvPr>
            <p:cNvCxnSpPr>
              <a:cxnSpLocks/>
            </p:cNvCxnSpPr>
            <p:nvPr/>
          </p:nvCxnSpPr>
          <p:spPr>
            <a:xfrm rot="5400000">
              <a:off x="5933934" y="4923887"/>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8B65100-EFC7-4F05-873E-91BA7DB26D26}"/>
                </a:ext>
              </a:extLst>
            </p:cNvPr>
            <p:cNvCxnSpPr>
              <a:cxnSpLocks/>
            </p:cNvCxnSpPr>
            <p:nvPr/>
          </p:nvCxnSpPr>
          <p:spPr>
            <a:xfrm rot="5400000">
              <a:off x="5712334" y="3766613"/>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81C8C5D-1C59-4DDE-B6F2-EE70B161AE57}"/>
                </a:ext>
              </a:extLst>
            </p:cNvPr>
            <p:cNvCxnSpPr>
              <a:cxnSpLocks/>
            </p:cNvCxnSpPr>
            <p:nvPr/>
          </p:nvCxnSpPr>
          <p:spPr>
            <a:xfrm rot="5400000">
              <a:off x="5933935" y="2561764"/>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3202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D3F43-293E-4033-9FBA-829DB1421229}"/>
              </a:ext>
            </a:extLst>
          </p:cNvPr>
          <p:cNvSpPr>
            <a:spLocks noGrp="1"/>
          </p:cNvSpPr>
          <p:nvPr>
            <p:ph type="title"/>
          </p:nvPr>
        </p:nvSpPr>
        <p:spPr>
          <a:xfrm>
            <a:off x="838199" y="225425"/>
            <a:ext cx="10515599" cy="1090079"/>
          </a:xfrm>
        </p:spPr>
        <p:txBody>
          <a:bodyPr>
            <a:normAutofit/>
          </a:bodyPr>
          <a:lstStyle/>
          <a:p>
            <a:r>
              <a:rPr lang="fr-FR" dirty="0"/>
              <a:t>Prise en charge globale</a:t>
            </a:r>
            <a:endParaRPr lang="en-CA" dirty="0"/>
          </a:p>
        </p:txBody>
      </p:sp>
      <p:sp>
        <p:nvSpPr>
          <p:cNvPr id="3" name="Content Placeholder 2">
            <a:extLst>
              <a:ext uri="{FF2B5EF4-FFF2-40B4-BE49-F238E27FC236}">
                <a16:creationId xmlns:a16="http://schemas.microsoft.com/office/drawing/2014/main" id="{F9654097-6445-416F-818C-CFD388DCB2C9}"/>
              </a:ext>
            </a:extLst>
          </p:cNvPr>
          <p:cNvSpPr>
            <a:spLocks noGrp="1"/>
          </p:cNvSpPr>
          <p:nvPr>
            <p:ph idx="1"/>
          </p:nvPr>
        </p:nvSpPr>
        <p:spPr>
          <a:xfrm>
            <a:off x="838200" y="1562100"/>
            <a:ext cx="10515600" cy="4614863"/>
          </a:xfrm>
        </p:spPr>
        <p:txBody>
          <a:bodyPr>
            <a:noAutofit/>
          </a:bodyPr>
          <a:lstStyle/>
          <a:p>
            <a:pPr marL="0" indent="0">
              <a:buNone/>
            </a:pPr>
            <a:r>
              <a:rPr lang="fr-FR" b="1" dirty="0">
                <a:solidFill>
                  <a:schemeClr val="accent1"/>
                </a:solidFill>
              </a:rPr>
              <a:t>Recommandation 2.2.2 </a:t>
            </a:r>
            <a:br>
              <a:rPr lang="fr-FR" dirty="0"/>
            </a:br>
            <a:r>
              <a:rPr lang="fr-FR" dirty="0"/>
              <a:t>Pour les personnes atteintes d’hémophilie, la FMH recommande la mise à disposition et l’accessibilité des éléments suivants :</a:t>
            </a:r>
          </a:p>
          <a:p>
            <a:r>
              <a:rPr lang="fr-FR" dirty="0"/>
              <a:t>Une prise en charge d’urgence 24 heures sur 24</a:t>
            </a:r>
          </a:p>
          <a:p>
            <a:r>
              <a:rPr lang="fr-FR" dirty="0"/>
              <a:t>Un laboratoire d’analyse de la coagulation capable de doser les facteurs de coagulation et de dépister les inhibiteurs</a:t>
            </a:r>
          </a:p>
          <a:p>
            <a:r>
              <a:rPr lang="fr-FR" dirty="0"/>
              <a:t>Des concentrés de facteur de coagulation (CFC) appropriés, dérivés du plasma ou recombinants, ainsi que d’autres agents hémostatiques, comme la </a:t>
            </a:r>
            <a:r>
              <a:rPr lang="fr-FR" dirty="0" err="1"/>
              <a:t>desmopressine</a:t>
            </a:r>
            <a:r>
              <a:rPr lang="fr-FR" dirty="0"/>
              <a:t>, l’</a:t>
            </a:r>
            <a:r>
              <a:rPr lang="fr-FR" dirty="0" err="1"/>
              <a:t>emicizumab</a:t>
            </a:r>
            <a:r>
              <a:rPr lang="fr-FR" dirty="0"/>
              <a:t> et des </a:t>
            </a:r>
            <a:r>
              <a:rPr lang="fr-FR" dirty="0" err="1"/>
              <a:t>antifibrinolytiques</a:t>
            </a:r>
            <a:endParaRPr lang="fr-FR" sz="2000" i="0" u="none" strike="noStrike" baseline="0" dirty="0"/>
          </a:p>
          <a:p>
            <a:pPr indent="0" algn="l">
              <a:spcBef>
                <a:spcPts val="300"/>
              </a:spcBef>
              <a:buNone/>
            </a:pPr>
            <a:endParaRPr lang="fr-FR" dirty="0"/>
          </a:p>
          <a:p>
            <a:pPr indent="0" algn="l">
              <a:spcBef>
                <a:spcPts val="300"/>
              </a:spcBef>
              <a:buNone/>
            </a:pPr>
            <a:r>
              <a:rPr lang="fr-FR" sz="1600" i="0" u="none" strike="noStrike" baseline="0" dirty="0"/>
              <a:t>…/…</a:t>
            </a:r>
          </a:p>
        </p:txBody>
      </p:sp>
      <p:sp>
        <p:nvSpPr>
          <p:cNvPr id="4" name="Text Placeholder 9">
            <a:extLst>
              <a:ext uri="{FF2B5EF4-FFF2-40B4-BE49-F238E27FC236}">
                <a16:creationId xmlns:a16="http://schemas.microsoft.com/office/drawing/2014/main" id="{3CB169A0-C8DB-4A25-AFBE-3DA46A1325EF}"/>
              </a:ext>
            </a:extLst>
          </p:cNvPr>
          <p:cNvSpPr>
            <a:spLocks noGrp="1"/>
          </p:cNvSpPr>
          <p:nvPr>
            <p:ph type="body" sz="quarter" idx="13"/>
          </p:nvPr>
        </p:nvSpPr>
        <p:spPr>
          <a:xfrm>
            <a:off x="838201" y="6356351"/>
            <a:ext cx="9925050" cy="365125"/>
          </a:xfrm>
        </p:spPr>
        <p:txBody>
          <a:bodyPr/>
          <a:lstStyle/>
          <a:p>
            <a:r>
              <a:rPr lang="en-US"/>
              <a:t>CFCs, clotting factor concentrates; DDAVP, desmopressin.</a:t>
            </a:r>
            <a:endParaRPr lang="en-CA" dirty="0"/>
          </a:p>
        </p:txBody>
      </p:sp>
    </p:spTree>
    <p:extLst>
      <p:ext uri="{BB962C8B-B14F-4D97-AF65-F5344CB8AC3E}">
        <p14:creationId xmlns:p14="http://schemas.microsoft.com/office/powerpoint/2010/main" val="704638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D3F43-293E-4033-9FBA-829DB1421229}"/>
              </a:ext>
            </a:extLst>
          </p:cNvPr>
          <p:cNvSpPr>
            <a:spLocks noGrp="1"/>
          </p:cNvSpPr>
          <p:nvPr>
            <p:ph type="title"/>
          </p:nvPr>
        </p:nvSpPr>
        <p:spPr/>
        <p:txBody>
          <a:bodyPr>
            <a:normAutofit/>
          </a:bodyPr>
          <a:lstStyle/>
          <a:p>
            <a:pPr>
              <a:lnSpc>
                <a:spcPct val="100000"/>
              </a:lnSpc>
            </a:pPr>
            <a:r>
              <a:rPr lang="fr-FR" dirty="0"/>
              <a:t>Prise en charge globale</a:t>
            </a:r>
            <a:endParaRPr lang="en-CA" sz="3400" dirty="0"/>
          </a:p>
        </p:txBody>
      </p:sp>
      <p:sp>
        <p:nvSpPr>
          <p:cNvPr id="3" name="Content Placeholder 2">
            <a:extLst>
              <a:ext uri="{FF2B5EF4-FFF2-40B4-BE49-F238E27FC236}">
                <a16:creationId xmlns:a16="http://schemas.microsoft.com/office/drawing/2014/main" id="{F9654097-6445-416F-818C-CFD388DCB2C9}"/>
              </a:ext>
            </a:extLst>
          </p:cNvPr>
          <p:cNvSpPr>
            <a:spLocks noGrp="1"/>
          </p:cNvSpPr>
          <p:nvPr>
            <p:ph idx="1"/>
          </p:nvPr>
        </p:nvSpPr>
        <p:spPr/>
        <p:txBody>
          <a:bodyPr>
            <a:noAutofit/>
          </a:bodyPr>
          <a:lstStyle/>
          <a:p>
            <a:pPr marL="0" indent="0">
              <a:lnSpc>
                <a:spcPct val="100000"/>
              </a:lnSpc>
              <a:buNone/>
            </a:pPr>
            <a:r>
              <a:rPr lang="fr-FR" sz="2000" b="1" dirty="0">
                <a:solidFill>
                  <a:srgbClr val="008BB0"/>
                </a:solidFill>
              </a:rPr>
              <a:t>Recommandation 2.2.2 </a:t>
            </a:r>
          </a:p>
          <a:p>
            <a:pPr>
              <a:lnSpc>
                <a:spcPct val="100000"/>
              </a:lnSpc>
              <a:spcBef>
                <a:spcPts val="400"/>
              </a:spcBef>
            </a:pPr>
            <a:r>
              <a:rPr lang="fr-FR" sz="2000" dirty="0"/>
              <a:t>Des composants sanguins sûrs, comme le plasma congelé frais et le </a:t>
            </a:r>
            <a:r>
              <a:rPr lang="fr-FR" sz="2000" dirty="0" err="1"/>
              <a:t>cryoprécipité</a:t>
            </a:r>
            <a:r>
              <a:rPr lang="fr-FR" sz="2000" dirty="0"/>
              <a:t> correctement sélectionnés, testés et/ou </a:t>
            </a:r>
            <a:r>
              <a:rPr lang="fr-FR" sz="2000" dirty="0" err="1"/>
              <a:t>viralement</a:t>
            </a:r>
            <a:r>
              <a:rPr lang="fr-FR" sz="2000" dirty="0"/>
              <a:t> inactivés, en cas d’absence de concentrés de facteur de coagulation</a:t>
            </a:r>
          </a:p>
          <a:p>
            <a:pPr>
              <a:lnSpc>
                <a:spcPct val="100000"/>
              </a:lnSpc>
            </a:pPr>
            <a:r>
              <a:rPr lang="fr-FR" sz="2000" dirty="0"/>
              <a:t>Des plâtres et /ou des attelles pour immobiliser le membre et des aides à la mobilité/au soutien, selon que de besoin</a:t>
            </a:r>
          </a:p>
          <a:p>
            <a:pPr>
              <a:lnSpc>
                <a:spcPct val="100000"/>
              </a:lnSpc>
            </a:pPr>
            <a:r>
              <a:rPr lang="fr-FR" sz="2000" dirty="0"/>
              <a:t>D’autres spécialistes afin de répondre à des problématiques sanitaires et sociales que certaines personnes pourraient rencontrer, selon que de besoin </a:t>
            </a:r>
          </a:p>
        </p:txBody>
      </p:sp>
      <p:sp>
        <p:nvSpPr>
          <p:cNvPr id="7" name="Text Placeholder 6">
            <a:extLst>
              <a:ext uri="{FF2B5EF4-FFF2-40B4-BE49-F238E27FC236}">
                <a16:creationId xmlns:a16="http://schemas.microsoft.com/office/drawing/2014/main" id="{88FF366E-E42B-4B54-9D0A-1F67829251E1}"/>
              </a:ext>
            </a:extLst>
          </p:cNvPr>
          <p:cNvSpPr>
            <a:spLocks noGrp="1"/>
          </p:cNvSpPr>
          <p:nvPr>
            <p:ph type="body" sz="quarter" idx="13"/>
          </p:nvPr>
        </p:nvSpPr>
        <p:spPr/>
        <p:txBody>
          <a:bodyPr/>
          <a:lstStyle/>
          <a:p>
            <a:r>
              <a:rPr lang="en-US" dirty="0"/>
              <a:t>CFC, clotting factor concentrate.</a:t>
            </a:r>
            <a:endParaRPr lang="en-CA" dirty="0"/>
          </a:p>
        </p:txBody>
      </p:sp>
    </p:spTree>
    <p:extLst>
      <p:ext uri="{BB962C8B-B14F-4D97-AF65-F5344CB8AC3E}">
        <p14:creationId xmlns:p14="http://schemas.microsoft.com/office/powerpoint/2010/main" val="3626332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AC6A-5874-4AB6-A477-4EB9CB9CBB91}"/>
              </a:ext>
            </a:extLst>
          </p:cNvPr>
          <p:cNvSpPr>
            <a:spLocks noGrp="1"/>
          </p:cNvSpPr>
          <p:nvPr>
            <p:ph type="title"/>
          </p:nvPr>
        </p:nvSpPr>
        <p:spPr>
          <a:xfrm>
            <a:off x="838199" y="225425"/>
            <a:ext cx="10515599" cy="1090079"/>
          </a:xfrm>
        </p:spPr>
        <p:txBody>
          <a:bodyPr>
            <a:noAutofit/>
          </a:bodyPr>
          <a:lstStyle/>
          <a:p>
            <a:r>
              <a:rPr lang="fr-FR" dirty="0"/>
              <a:t>Prise en charge globale</a:t>
            </a:r>
            <a:br>
              <a:rPr lang="fr-FR" dirty="0"/>
            </a:br>
            <a:r>
              <a:rPr lang="fr-FR" dirty="0"/>
              <a:t>Coordination et dispensation de soins</a:t>
            </a:r>
          </a:p>
        </p:txBody>
      </p:sp>
      <p:sp>
        <p:nvSpPr>
          <p:cNvPr id="3" name="Content Placeholder 2">
            <a:extLst>
              <a:ext uri="{FF2B5EF4-FFF2-40B4-BE49-F238E27FC236}">
                <a16:creationId xmlns:a16="http://schemas.microsoft.com/office/drawing/2014/main" id="{26064841-9D59-4EC2-96C5-26F8C9BDCF6A}"/>
              </a:ext>
            </a:extLst>
          </p:cNvPr>
          <p:cNvSpPr>
            <a:spLocks noGrp="1"/>
          </p:cNvSpPr>
          <p:nvPr>
            <p:ph idx="1"/>
          </p:nvPr>
        </p:nvSpPr>
        <p:spPr>
          <a:xfrm>
            <a:off x="838200" y="1562101"/>
            <a:ext cx="10515600" cy="1651000"/>
          </a:xfrm>
        </p:spPr>
        <p:txBody>
          <a:bodyPr>
            <a:normAutofit/>
          </a:bodyPr>
          <a:lstStyle/>
          <a:p>
            <a:pPr marL="0" indent="0">
              <a:buNone/>
            </a:pPr>
            <a:r>
              <a:rPr lang="fr-FR" b="1" dirty="0">
                <a:solidFill>
                  <a:schemeClr val="accent1"/>
                </a:solidFill>
              </a:rPr>
              <a:t>Recommandation 2.2.4 </a:t>
            </a:r>
            <a:br>
              <a:rPr lang="fr-FR" dirty="0"/>
            </a:br>
            <a:r>
              <a:rPr lang="fr-FR" dirty="0"/>
              <a:t>Pour les personnes atteintes d’hémophilie, la FMH recommande </a:t>
            </a:r>
            <a:r>
              <a:rPr lang="fr-FR" b="1" dirty="0"/>
              <a:t>un examen de contrôle pluridisciplinaire comprenant une évaluation hématologique, musculo-squelettique et de la qualité de vie </a:t>
            </a:r>
            <a:r>
              <a:rPr lang="fr-FR" dirty="0"/>
              <a:t>par les membres de l’équipe responsable de la prise en charge globale, au moins une fois par an (tous les 6 mois pour les enfants). </a:t>
            </a:r>
          </a:p>
        </p:txBody>
      </p:sp>
      <p:sp>
        <p:nvSpPr>
          <p:cNvPr id="8" name="Content Placeholder 2">
            <a:extLst>
              <a:ext uri="{FF2B5EF4-FFF2-40B4-BE49-F238E27FC236}">
                <a16:creationId xmlns:a16="http://schemas.microsoft.com/office/drawing/2014/main" id="{2BA71529-471A-449A-80CA-1D0A10725DAA}"/>
              </a:ext>
            </a:extLst>
          </p:cNvPr>
          <p:cNvSpPr txBox="1">
            <a:spLocks/>
          </p:cNvSpPr>
          <p:nvPr/>
        </p:nvSpPr>
        <p:spPr>
          <a:xfrm>
            <a:off x="838198" y="3436935"/>
            <a:ext cx="10515600" cy="1651000"/>
          </a:xfrm>
          <a:prstGeom prst="roundRect">
            <a:avLst>
              <a:gd name="adj" fmla="val 9847"/>
            </a:avLst>
          </a:prstGeom>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1" i="0" u="none" strike="noStrike" baseline="0" dirty="0">
                <a:solidFill>
                  <a:srgbClr val="008BB0"/>
                </a:solidFill>
              </a:rPr>
              <a:t>REMARQUE : </a:t>
            </a:r>
            <a:r>
              <a:rPr lang="fr-FR" i="0" u="none" strike="noStrike" baseline="0" dirty="0"/>
              <a:t>les centres de plus petite taille et les médecins généralistes peuvent dispenser des soins primaires et prendre en charge certaines des complications de l’hémophilie, en collaboration étroite avec le centre de traitement intégré de l’hémophilie, notamment pour les patients éloignés du centre de traitement le plus proche.</a:t>
            </a:r>
          </a:p>
        </p:txBody>
      </p:sp>
    </p:spTree>
    <p:extLst>
      <p:ext uri="{BB962C8B-B14F-4D97-AF65-F5344CB8AC3E}">
        <p14:creationId xmlns:p14="http://schemas.microsoft.com/office/powerpoint/2010/main" val="4073019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A3ED-62AC-4BE5-B8BF-81731B12127B}"/>
              </a:ext>
            </a:extLst>
          </p:cNvPr>
          <p:cNvSpPr>
            <a:spLocks noGrp="1"/>
          </p:cNvSpPr>
          <p:nvPr>
            <p:ph type="title"/>
          </p:nvPr>
        </p:nvSpPr>
        <p:spPr>
          <a:xfrm>
            <a:off x="838199" y="225425"/>
            <a:ext cx="10515599" cy="1090079"/>
          </a:xfrm>
        </p:spPr>
        <p:txBody>
          <a:bodyPr>
            <a:noAutofit/>
          </a:bodyPr>
          <a:lstStyle/>
          <a:p>
            <a:r>
              <a:rPr lang="fr-FR" dirty="0"/>
              <a:t>Prise en charge globale</a:t>
            </a:r>
            <a:br>
              <a:rPr lang="fr-FR" dirty="0"/>
            </a:br>
            <a:r>
              <a:rPr lang="fr-FR" dirty="0"/>
              <a:t>Registre de patients et collecte de données</a:t>
            </a:r>
          </a:p>
        </p:txBody>
      </p:sp>
      <p:sp>
        <p:nvSpPr>
          <p:cNvPr id="3" name="Content Placeholder 2">
            <a:extLst>
              <a:ext uri="{FF2B5EF4-FFF2-40B4-BE49-F238E27FC236}">
                <a16:creationId xmlns:a16="http://schemas.microsoft.com/office/drawing/2014/main" id="{7AFDDF2C-2E9B-4774-BEFF-837E014816A6}"/>
              </a:ext>
            </a:extLst>
          </p:cNvPr>
          <p:cNvSpPr>
            <a:spLocks noGrp="1"/>
          </p:cNvSpPr>
          <p:nvPr>
            <p:ph idx="1"/>
          </p:nvPr>
        </p:nvSpPr>
        <p:spPr>
          <a:xfrm>
            <a:off x="838200" y="1562100"/>
            <a:ext cx="10515600" cy="4614863"/>
          </a:xfrm>
        </p:spPr>
        <p:txBody>
          <a:bodyPr>
            <a:noAutofit/>
          </a:bodyPr>
          <a:lstStyle/>
          <a:p>
            <a:pPr marL="0" indent="0">
              <a:buNone/>
            </a:pPr>
            <a:r>
              <a:rPr lang="fr-FR" b="1" dirty="0">
                <a:solidFill>
                  <a:schemeClr val="accent1"/>
                </a:solidFill>
              </a:rPr>
              <a:t>Recommandation 2.2.5 </a:t>
            </a:r>
            <a:br>
              <a:rPr lang="fr-FR" dirty="0"/>
            </a:br>
            <a:r>
              <a:rPr lang="fr-FR" dirty="0"/>
              <a:t>Pour les personnes atteintes d’hémophilie, la FMH recommande </a:t>
            </a:r>
            <a:r>
              <a:rPr lang="fr-FR" b="1" dirty="0"/>
              <a:t>la collecte systématique des données </a:t>
            </a:r>
            <a:r>
              <a:rPr lang="fr-FR" dirty="0"/>
              <a:t>dans des registres de patients, dans la mesure du possible, </a:t>
            </a:r>
            <a:r>
              <a:rPr lang="fr-FR" b="1" dirty="0"/>
              <a:t>afin de constater l’allocation des ressources</a:t>
            </a:r>
            <a:r>
              <a:rPr lang="fr-FR" dirty="0"/>
              <a:t>, soutenir l’amélioration de l’offre de soins et promouvoir la collaboration entre les centres par le partage de données et la recherche. </a:t>
            </a:r>
          </a:p>
        </p:txBody>
      </p:sp>
      <p:pic>
        <p:nvPicPr>
          <p:cNvPr id="4" name="Picture 3">
            <a:extLst>
              <a:ext uri="{FF2B5EF4-FFF2-40B4-BE49-F238E27FC236}">
                <a16:creationId xmlns:a16="http://schemas.microsoft.com/office/drawing/2014/main" id="{ECB5EB74-28AD-924D-9F66-222DD2C4585F}"/>
              </a:ext>
            </a:extLst>
          </p:cNvPr>
          <p:cNvPicPr>
            <a:picLocks noChangeAspect="1"/>
          </p:cNvPicPr>
          <p:nvPr/>
        </p:nvPicPr>
        <p:blipFill>
          <a:blip r:embed="rId3">
            <a:duotone>
              <a:schemeClr val="accent3">
                <a:shade val="45000"/>
                <a:satMod val="135000"/>
              </a:schemeClr>
              <a:prstClr val="white"/>
            </a:duotone>
          </a:blip>
          <a:stretch>
            <a:fillRect/>
          </a:stretch>
        </p:blipFill>
        <p:spPr>
          <a:xfrm>
            <a:off x="9966376" y="518861"/>
            <a:ext cx="811112" cy="801607"/>
          </a:xfrm>
          <a:prstGeom prst="rect">
            <a:avLst/>
          </a:prstGeom>
        </p:spPr>
      </p:pic>
    </p:spTree>
    <p:extLst>
      <p:ext uri="{BB962C8B-B14F-4D97-AF65-F5344CB8AC3E}">
        <p14:creationId xmlns:p14="http://schemas.microsoft.com/office/powerpoint/2010/main" val="247342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39A1-8B42-4EF4-B68C-E682B3A2BFDC}"/>
              </a:ext>
            </a:extLst>
          </p:cNvPr>
          <p:cNvSpPr>
            <a:spLocks noGrp="1"/>
          </p:cNvSpPr>
          <p:nvPr>
            <p:ph type="title"/>
          </p:nvPr>
        </p:nvSpPr>
        <p:spPr>
          <a:xfrm>
            <a:off x="838199" y="225425"/>
            <a:ext cx="10515599" cy="1090079"/>
          </a:xfrm>
        </p:spPr>
        <p:txBody>
          <a:bodyPr>
            <a:noAutofit/>
          </a:bodyPr>
          <a:lstStyle/>
          <a:p>
            <a:r>
              <a:rPr lang="fr-FR" dirty="0"/>
              <a:t>Prise en charge globale </a:t>
            </a:r>
            <a:br>
              <a:rPr lang="fr-FR" dirty="0"/>
            </a:br>
            <a:r>
              <a:rPr lang="fr-FR" dirty="0"/>
              <a:t>Soutien et éducation des patients et des aidants</a:t>
            </a:r>
          </a:p>
        </p:txBody>
      </p:sp>
      <p:sp>
        <p:nvSpPr>
          <p:cNvPr id="3" name="Content Placeholder 2">
            <a:extLst>
              <a:ext uri="{FF2B5EF4-FFF2-40B4-BE49-F238E27FC236}">
                <a16:creationId xmlns:a16="http://schemas.microsoft.com/office/drawing/2014/main" id="{A7A124B8-D12D-4121-9335-454A77BF1A54}"/>
              </a:ext>
            </a:extLst>
          </p:cNvPr>
          <p:cNvSpPr>
            <a:spLocks noGrp="1"/>
          </p:cNvSpPr>
          <p:nvPr>
            <p:ph idx="1"/>
          </p:nvPr>
        </p:nvSpPr>
        <p:spPr>
          <a:xfrm>
            <a:off x="838200" y="1562100"/>
            <a:ext cx="10515600" cy="4614863"/>
          </a:xfrm>
        </p:spPr>
        <p:txBody>
          <a:bodyPr>
            <a:normAutofit/>
          </a:bodyPr>
          <a:lstStyle/>
          <a:p>
            <a:pPr marL="0" indent="0">
              <a:buNone/>
            </a:pPr>
            <a:r>
              <a:rPr lang="fr-FR" b="1" dirty="0">
                <a:solidFill>
                  <a:schemeClr val="accent1"/>
                </a:solidFill>
              </a:rPr>
              <a:t>Recommandation 2.2.6 </a:t>
            </a:r>
            <a:br>
              <a:rPr lang="fr-FR" dirty="0"/>
            </a:br>
            <a:r>
              <a:rPr lang="fr-FR" dirty="0"/>
              <a:t>La FMH recommande qu’une formation adéquate soit offerte aux personnes atteintes d’hémophilie, aux membres de leur famille et aux aidants afin de parvenir à une autogestion et à une compréhension suffisante de la maladie permettant de prévenir les hémorragies et les complications connexes, ainsi que de prévoir chaque étape de la vie.</a:t>
            </a:r>
            <a:endParaRPr lang="fr-FR" b="1" dirty="0">
              <a:solidFill>
                <a:schemeClr val="accent1"/>
              </a:solidFill>
            </a:endParaRPr>
          </a:p>
          <a:p>
            <a:pPr marL="0" indent="0">
              <a:buNone/>
            </a:pPr>
            <a:r>
              <a:rPr lang="fr-FR" b="1" dirty="0">
                <a:solidFill>
                  <a:schemeClr val="accent1"/>
                </a:solidFill>
              </a:rPr>
              <a:t>Recommandation 2.2.7</a:t>
            </a:r>
            <a:br>
              <a:rPr lang="fr-FR" dirty="0"/>
            </a:br>
            <a:r>
              <a:rPr lang="fr-FR" dirty="0"/>
              <a:t>Pour les personnes atteintes d’hémophilie, la FMH recommande de promouvoir et/ou de faciliter les activités de formation et de loisirs, en collaboration avec les associations de patients, afin de donner à ces derniers l’occasion de développer de nouveaux centres d’intérêt et de nouvelles capacités, et d’étoffer leur réseau de soutien avec différents membres de la communauté hémophile. </a:t>
            </a:r>
          </a:p>
          <a:p>
            <a:pPr marL="457200" lvl="1" indent="0">
              <a:buNone/>
            </a:pPr>
            <a:endParaRPr lang="fr-FR" dirty="0"/>
          </a:p>
        </p:txBody>
      </p:sp>
    </p:spTree>
    <p:extLst>
      <p:ext uri="{BB962C8B-B14F-4D97-AF65-F5344CB8AC3E}">
        <p14:creationId xmlns:p14="http://schemas.microsoft.com/office/powerpoint/2010/main" val="128011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CC26-D1CC-425B-8E87-9C2C88085E1C}"/>
              </a:ext>
            </a:extLst>
          </p:cNvPr>
          <p:cNvSpPr>
            <a:spLocks noGrp="1"/>
          </p:cNvSpPr>
          <p:nvPr>
            <p:ph type="title"/>
          </p:nvPr>
        </p:nvSpPr>
        <p:spPr>
          <a:xfrm>
            <a:off x="838199" y="225425"/>
            <a:ext cx="10515599" cy="1090079"/>
          </a:xfrm>
        </p:spPr>
        <p:txBody>
          <a:bodyPr>
            <a:normAutofit/>
          </a:bodyPr>
          <a:lstStyle/>
          <a:p>
            <a:r>
              <a:rPr lang="fr-FR" dirty="0"/>
              <a:t>Exercice et activité physique</a:t>
            </a:r>
          </a:p>
        </p:txBody>
      </p:sp>
      <p:sp>
        <p:nvSpPr>
          <p:cNvPr id="3" name="Content Placeholder 2">
            <a:extLst>
              <a:ext uri="{FF2B5EF4-FFF2-40B4-BE49-F238E27FC236}">
                <a16:creationId xmlns:a16="http://schemas.microsoft.com/office/drawing/2014/main" id="{DF4352A5-F381-4BEA-8F4F-903C4F033356}"/>
              </a:ext>
            </a:extLst>
          </p:cNvPr>
          <p:cNvSpPr>
            <a:spLocks noGrp="1"/>
          </p:cNvSpPr>
          <p:nvPr>
            <p:ph idx="1"/>
          </p:nvPr>
        </p:nvSpPr>
        <p:spPr>
          <a:xfrm>
            <a:off x="838198" y="1024932"/>
            <a:ext cx="10515602" cy="3783339"/>
          </a:xfrm>
        </p:spPr>
        <p:txBody>
          <a:bodyPr>
            <a:noAutofit/>
          </a:bodyPr>
          <a:lstStyle/>
          <a:p>
            <a:pPr marL="0" indent="0">
              <a:buNone/>
            </a:pPr>
            <a:r>
              <a:rPr lang="fr-FR" b="1" dirty="0">
                <a:solidFill>
                  <a:schemeClr val="accent1"/>
                </a:solidFill>
              </a:rPr>
              <a:t>Recommandation 2.3.1 </a:t>
            </a:r>
            <a:br>
              <a:rPr lang="fr-FR" dirty="0"/>
            </a:br>
            <a:r>
              <a:rPr lang="fr-FR" dirty="0"/>
              <a:t>Pour les personnes atteintes d’hémophilie, la FMH recommande de </a:t>
            </a:r>
            <a:r>
              <a:rPr lang="fr-FR" b="1" dirty="0"/>
              <a:t>promouvoir une activité physique régulière et une bonne condition physique</a:t>
            </a:r>
            <a:r>
              <a:rPr lang="fr-FR" dirty="0"/>
              <a:t>, en accordant une attention particulière à la préservation de la santé osseuse, au renforcement musculaire, à la coordination, aux capacités fonctionnelles, à un poids corporel équilibré et à une bonne estime de soi. </a:t>
            </a:r>
          </a:p>
          <a:p>
            <a:pPr marL="0" indent="0">
              <a:buNone/>
            </a:pPr>
            <a:r>
              <a:rPr lang="fr-FR" b="1" dirty="0">
                <a:solidFill>
                  <a:schemeClr val="accent1"/>
                </a:solidFill>
              </a:rPr>
              <a:t>Recommandation 2.3.2</a:t>
            </a:r>
            <a:br>
              <a:rPr lang="fr-FR" dirty="0"/>
            </a:br>
            <a:r>
              <a:rPr lang="fr-FR" dirty="0"/>
              <a:t>Pour les personnes atteintes d’hémophilie, la FMH recommande </a:t>
            </a:r>
            <a:r>
              <a:rPr lang="fr-FR" b="1" dirty="0"/>
              <a:t>la promotion de sports sans contact</a:t>
            </a:r>
            <a:r>
              <a:rPr lang="fr-FR" dirty="0"/>
              <a:t>. Les sports de contact et de collision et les activités à grande vitesse doivent être évités, à moins que la personne ne suive un régime prophylactique adéquat pour couvrir de telles activités et qu’elle soit correctement informée des risques potentiels et des autres mesures de protection nécessaires. </a:t>
            </a:r>
          </a:p>
        </p:txBody>
      </p:sp>
      <p:sp>
        <p:nvSpPr>
          <p:cNvPr id="8" name="Content Placeholder 2">
            <a:extLst>
              <a:ext uri="{FF2B5EF4-FFF2-40B4-BE49-F238E27FC236}">
                <a16:creationId xmlns:a16="http://schemas.microsoft.com/office/drawing/2014/main" id="{99A60056-D1FB-409B-BBC2-CF7D0840C61B}"/>
              </a:ext>
            </a:extLst>
          </p:cNvPr>
          <p:cNvSpPr txBox="1">
            <a:spLocks/>
          </p:cNvSpPr>
          <p:nvPr/>
        </p:nvSpPr>
        <p:spPr>
          <a:xfrm>
            <a:off x="838196" y="5103301"/>
            <a:ext cx="10515602" cy="1054522"/>
          </a:xfrm>
          <a:prstGeom prst="roundRect">
            <a:avLst>
              <a:gd name="adj" fmla="val 9847"/>
            </a:avLst>
          </a:prstGeom>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1" i="0" u="none" strike="noStrike" baseline="0" dirty="0">
                <a:solidFill>
                  <a:srgbClr val="008BB0"/>
                </a:solidFill>
              </a:rPr>
              <a:t>REMARQUE : </a:t>
            </a:r>
            <a:r>
              <a:rPr lang="fr-FR" dirty="0"/>
              <a:t>le choix des activités sportives doit tenir compte de la condition physique et des capacités de l’individu, de ses préférences et centres d’intérêt, des coutumes locales et des ressources disponibles.</a:t>
            </a:r>
            <a:endParaRPr lang="fr-FR" i="0" u="none" strike="noStrike" baseline="0" dirty="0"/>
          </a:p>
        </p:txBody>
      </p:sp>
      <p:pic>
        <p:nvPicPr>
          <p:cNvPr id="4" name="Picture 3">
            <a:extLst>
              <a:ext uri="{FF2B5EF4-FFF2-40B4-BE49-F238E27FC236}">
                <a16:creationId xmlns:a16="http://schemas.microsoft.com/office/drawing/2014/main" id="{46828627-D2D0-F645-968C-8DD9BA8A3485}"/>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10371932" y="202641"/>
            <a:ext cx="1144588" cy="1135646"/>
          </a:xfrm>
          <a:prstGeom prst="rect">
            <a:avLst/>
          </a:prstGeom>
        </p:spPr>
      </p:pic>
    </p:spTree>
    <p:extLst>
      <p:ext uri="{BB962C8B-B14F-4D97-AF65-F5344CB8AC3E}">
        <p14:creationId xmlns:p14="http://schemas.microsoft.com/office/powerpoint/2010/main" val="891051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CC26-D1CC-425B-8E87-9C2C88085E1C}"/>
              </a:ext>
            </a:extLst>
          </p:cNvPr>
          <p:cNvSpPr>
            <a:spLocks noGrp="1"/>
          </p:cNvSpPr>
          <p:nvPr>
            <p:ph type="title"/>
          </p:nvPr>
        </p:nvSpPr>
        <p:spPr>
          <a:xfrm>
            <a:off x="838199" y="225425"/>
            <a:ext cx="10515599" cy="1090079"/>
          </a:xfrm>
        </p:spPr>
        <p:txBody>
          <a:bodyPr>
            <a:normAutofit/>
          </a:bodyPr>
          <a:lstStyle/>
          <a:p>
            <a:r>
              <a:rPr lang="fr-FR" dirty="0"/>
              <a:t>Exercice et activité physique</a:t>
            </a:r>
            <a:endParaRPr lang="en-CA" dirty="0"/>
          </a:p>
        </p:txBody>
      </p:sp>
      <p:sp>
        <p:nvSpPr>
          <p:cNvPr id="3" name="Content Placeholder 2">
            <a:extLst>
              <a:ext uri="{FF2B5EF4-FFF2-40B4-BE49-F238E27FC236}">
                <a16:creationId xmlns:a16="http://schemas.microsoft.com/office/drawing/2014/main" id="{DF4352A5-F381-4BEA-8F4F-903C4F033356}"/>
              </a:ext>
            </a:extLst>
          </p:cNvPr>
          <p:cNvSpPr>
            <a:spLocks noGrp="1"/>
          </p:cNvSpPr>
          <p:nvPr>
            <p:ph idx="1"/>
          </p:nvPr>
        </p:nvSpPr>
        <p:spPr>
          <a:xfrm>
            <a:off x="838200" y="1562100"/>
            <a:ext cx="10515600" cy="4614863"/>
          </a:xfrm>
        </p:spPr>
        <p:txBody>
          <a:bodyPr>
            <a:normAutofit/>
          </a:bodyPr>
          <a:lstStyle/>
          <a:p>
            <a:pPr marL="0" indent="0">
              <a:buNone/>
            </a:pPr>
            <a:r>
              <a:rPr lang="fr-FR" b="1" dirty="0">
                <a:solidFill>
                  <a:schemeClr val="accent1"/>
                </a:solidFill>
              </a:rPr>
              <a:t>Recommandation 2.3.3</a:t>
            </a:r>
            <a:br>
              <a:rPr lang="fr-FR" dirty="0"/>
            </a:br>
            <a:r>
              <a:rPr lang="fr-FR" dirty="0"/>
              <a:t>Pour les personnes atteintes d’hémophilie, la FMH recommande de </a:t>
            </a:r>
            <a:r>
              <a:rPr lang="fr-FR" b="1" dirty="0"/>
              <a:t>consulter un kinésithérapeute ou un autre spécialiste de l’appareil locomoteur avant de s’engager dans des sports et des activités physiques</a:t>
            </a:r>
            <a:r>
              <a:rPr lang="fr-FR" dirty="0"/>
              <a:t> afin de discuter de leur pertinence par rapport à l’état de la personne et de ses besoins spécifiques en matière de capacités physiques et/ou d’équipement de protection. </a:t>
            </a:r>
          </a:p>
          <a:p>
            <a:pPr marL="0" indent="0">
              <a:buNone/>
            </a:pPr>
            <a:endParaRPr lang="fr-FR" dirty="0"/>
          </a:p>
          <a:p>
            <a:r>
              <a:rPr lang="fr-FR" dirty="0"/>
              <a:t>Protections bucco-dentaires sur mesure pour tous les sports de contact afin de prévenir tout traumatisme et toute lésion dentaire ou des parties molles de la bouche</a:t>
            </a:r>
          </a:p>
          <a:p>
            <a:pPr marL="0" indent="0">
              <a:buNone/>
            </a:pPr>
            <a:endParaRPr lang="fr-FR" dirty="0"/>
          </a:p>
          <a:p>
            <a:endParaRPr lang="fr-FR" dirty="0"/>
          </a:p>
        </p:txBody>
      </p:sp>
      <p:pic>
        <p:nvPicPr>
          <p:cNvPr id="5" name="Picture 4">
            <a:extLst>
              <a:ext uri="{FF2B5EF4-FFF2-40B4-BE49-F238E27FC236}">
                <a16:creationId xmlns:a16="http://schemas.microsoft.com/office/drawing/2014/main" id="{4361BE92-142D-BA40-AFF3-EBB877E06AF4}"/>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9799638" y="351842"/>
            <a:ext cx="1144588" cy="1135646"/>
          </a:xfrm>
          <a:prstGeom prst="rect">
            <a:avLst/>
          </a:prstGeom>
        </p:spPr>
      </p:pic>
    </p:spTree>
    <p:extLst>
      <p:ext uri="{BB962C8B-B14F-4D97-AF65-F5344CB8AC3E}">
        <p14:creationId xmlns:p14="http://schemas.microsoft.com/office/powerpoint/2010/main" val="2171907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D4AC30-F843-C04F-AD64-519134D8A5A4}"/>
              </a:ext>
            </a:extLst>
          </p:cNvPr>
          <p:cNvSpPr txBox="1"/>
          <p:nvPr/>
        </p:nvSpPr>
        <p:spPr>
          <a:xfrm>
            <a:off x="10763251" y="5757863"/>
            <a:ext cx="1295399" cy="963613"/>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2C0AD515-EFDF-409D-9F97-0389DD6127CC}"/>
              </a:ext>
            </a:extLst>
          </p:cNvPr>
          <p:cNvSpPr>
            <a:spLocks noGrp="1"/>
          </p:cNvSpPr>
          <p:nvPr>
            <p:ph type="title"/>
          </p:nvPr>
        </p:nvSpPr>
        <p:spPr>
          <a:xfrm>
            <a:off x="838199" y="225425"/>
            <a:ext cx="10515599" cy="1090079"/>
          </a:xfrm>
        </p:spPr>
        <p:txBody>
          <a:bodyPr>
            <a:normAutofit/>
          </a:bodyPr>
          <a:lstStyle/>
          <a:p>
            <a:r>
              <a:rPr lang="fr-FR" dirty="0"/>
              <a:t>Prise en charge complémentaire</a:t>
            </a:r>
          </a:p>
        </p:txBody>
      </p:sp>
      <p:sp>
        <p:nvSpPr>
          <p:cNvPr id="13" name="Content Placeholder 12">
            <a:extLst>
              <a:ext uri="{FF2B5EF4-FFF2-40B4-BE49-F238E27FC236}">
                <a16:creationId xmlns:a16="http://schemas.microsoft.com/office/drawing/2014/main" id="{2869C36A-46F7-5D46-A959-63138B38CE38}"/>
              </a:ext>
            </a:extLst>
          </p:cNvPr>
          <p:cNvSpPr>
            <a:spLocks noGrp="1"/>
          </p:cNvSpPr>
          <p:nvPr>
            <p:ph idx="1"/>
          </p:nvPr>
        </p:nvSpPr>
        <p:spPr>
          <a:xfrm>
            <a:off x="838200" y="1562101"/>
            <a:ext cx="10515600" cy="3289300"/>
          </a:xfrm>
        </p:spPr>
        <p:txBody>
          <a:bodyPr>
            <a:noAutofit/>
          </a:bodyPr>
          <a:lstStyle/>
          <a:p>
            <a:pPr marL="0" indent="0">
              <a:buNone/>
            </a:pPr>
            <a:r>
              <a:rPr lang="fr-FR" b="1" dirty="0">
                <a:solidFill>
                  <a:schemeClr val="accent1"/>
                </a:solidFill>
              </a:rPr>
              <a:t>Recommandation 2.4.1 </a:t>
            </a:r>
            <a:br>
              <a:rPr lang="fr-FR" dirty="0"/>
            </a:br>
            <a:r>
              <a:rPr lang="fr-FR" dirty="0"/>
              <a:t>Pour les personnes atteintes d’hémophilie présentant une hémorragie musculaire ou articulaire, la FMH recommande d’appliquer, outre des mesures visant à augmenter le taux de facteur, </a:t>
            </a:r>
            <a:r>
              <a:rPr lang="fr-FR" b="1" dirty="0"/>
              <a:t>les principes PRICE (protection, repos, glace, compression et élévation)</a:t>
            </a:r>
            <a:r>
              <a:rPr lang="fr-FR" dirty="0"/>
              <a:t>. </a:t>
            </a:r>
          </a:p>
          <a:p>
            <a:pPr marL="0" indent="0">
              <a:buNone/>
            </a:pPr>
            <a:r>
              <a:rPr lang="fr-FR" b="1" dirty="0">
                <a:solidFill>
                  <a:schemeClr val="accent1"/>
                </a:solidFill>
              </a:rPr>
              <a:t>Recommandation 2.4.2</a:t>
            </a:r>
            <a:br>
              <a:rPr lang="fr-FR" dirty="0"/>
            </a:br>
            <a:r>
              <a:rPr lang="fr-FR" dirty="0"/>
              <a:t>Pour les personnes atteintes d’hémophilie </a:t>
            </a:r>
            <a:r>
              <a:rPr lang="fr-FR" b="1" dirty="0"/>
              <a:t>en cours de rétablissement </a:t>
            </a:r>
            <a:r>
              <a:rPr lang="fr-FR" dirty="0"/>
              <a:t>à la suite d’une </a:t>
            </a:r>
            <a:r>
              <a:rPr lang="fr-FR" b="1" dirty="0"/>
              <a:t>hémorragie musculaire </a:t>
            </a:r>
            <a:r>
              <a:rPr lang="fr-FR" dirty="0"/>
              <a:t>ou articulaire, la FMH recommande </a:t>
            </a:r>
            <a:r>
              <a:rPr lang="fr-FR" b="1" dirty="0"/>
              <a:t>la reprise progressive des activités physiques sous la supervision d’un kinésithérapeute</a:t>
            </a:r>
            <a:r>
              <a:rPr lang="fr-FR" dirty="0"/>
              <a:t> ayant une expérience de l’hémophilie afin d’évaluer le retour à un développement moteur et une coordination normale. </a:t>
            </a:r>
          </a:p>
        </p:txBody>
      </p:sp>
      <p:sp>
        <p:nvSpPr>
          <p:cNvPr id="9" name="Content Placeholder 2">
            <a:extLst>
              <a:ext uri="{FF2B5EF4-FFF2-40B4-BE49-F238E27FC236}">
                <a16:creationId xmlns:a16="http://schemas.microsoft.com/office/drawing/2014/main" id="{D173C5A6-4A3D-4EFB-842B-F07D22A1E0CB}"/>
              </a:ext>
            </a:extLst>
          </p:cNvPr>
          <p:cNvSpPr txBox="1">
            <a:spLocks/>
          </p:cNvSpPr>
          <p:nvPr/>
        </p:nvSpPr>
        <p:spPr>
          <a:xfrm>
            <a:off x="838198" y="5011471"/>
            <a:ext cx="10515600" cy="1275030"/>
          </a:xfrm>
          <a:prstGeom prst="roundRect">
            <a:avLst>
              <a:gd name="adj" fmla="val 9847"/>
            </a:avLst>
          </a:prstGeom>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1" i="0" u="none" strike="noStrike" baseline="0" dirty="0">
                <a:solidFill>
                  <a:srgbClr val="008BB0"/>
                </a:solidFill>
              </a:rPr>
              <a:t>REMARQUE : </a:t>
            </a:r>
            <a:r>
              <a:rPr lang="fr-FR" dirty="0"/>
              <a:t>s’agissant des enfants atteints d’hémophilie se rétablissant d’une hémorragie musculaire ou articulaire, le kinésithérapeute et la famille doivent rester en contact étroit pour discuter et décider des sports et des activités appropriés pour la rééducation progressive de l’enfant.</a:t>
            </a:r>
            <a:endParaRPr lang="fr-FR" i="0" u="none" strike="noStrike" baseline="0" dirty="0"/>
          </a:p>
        </p:txBody>
      </p:sp>
    </p:spTree>
    <p:extLst>
      <p:ext uri="{BB962C8B-B14F-4D97-AF65-F5344CB8AC3E}">
        <p14:creationId xmlns:p14="http://schemas.microsoft.com/office/powerpoint/2010/main" val="2857078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AD515-EFDF-409D-9F97-0389DD6127CC}"/>
              </a:ext>
            </a:extLst>
          </p:cNvPr>
          <p:cNvSpPr>
            <a:spLocks noGrp="1"/>
          </p:cNvSpPr>
          <p:nvPr>
            <p:ph type="title"/>
          </p:nvPr>
        </p:nvSpPr>
        <p:spPr>
          <a:xfrm>
            <a:off x="838199" y="225425"/>
            <a:ext cx="10515599" cy="1090079"/>
          </a:xfrm>
        </p:spPr>
        <p:txBody>
          <a:bodyPr>
            <a:normAutofit/>
          </a:bodyPr>
          <a:lstStyle/>
          <a:p>
            <a:r>
              <a:rPr lang="fr-FR" dirty="0"/>
              <a:t>Prise en charge complémentaire</a:t>
            </a:r>
            <a:endParaRPr lang="en-CA" dirty="0"/>
          </a:p>
        </p:txBody>
      </p:sp>
      <p:sp>
        <p:nvSpPr>
          <p:cNvPr id="13" name="Content Placeholder 12">
            <a:extLst>
              <a:ext uri="{FF2B5EF4-FFF2-40B4-BE49-F238E27FC236}">
                <a16:creationId xmlns:a16="http://schemas.microsoft.com/office/drawing/2014/main" id="{2869C36A-46F7-5D46-A959-63138B38CE38}"/>
              </a:ext>
            </a:extLst>
          </p:cNvPr>
          <p:cNvSpPr>
            <a:spLocks noGrp="1"/>
          </p:cNvSpPr>
          <p:nvPr>
            <p:ph idx="1"/>
          </p:nvPr>
        </p:nvSpPr>
        <p:spPr>
          <a:xfrm>
            <a:off x="838200" y="1562100"/>
            <a:ext cx="10515600" cy="4614863"/>
          </a:xfrm>
        </p:spPr>
        <p:txBody>
          <a:bodyPr>
            <a:noAutofit/>
          </a:bodyPr>
          <a:lstStyle/>
          <a:p>
            <a:pPr marL="0" indent="0">
              <a:buNone/>
            </a:pPr>
            <a:r>
              <a:rPr lang="fr-FR" b="1" dirty="0">
                <a:solidFill>
                  <a:schemeClr val="accent1"/>
                </a:solidFill>
              </a:rPr>
              <a:t>Recommandation 2.4.4 </a:t>
            </a:r>
            <a:br>
              <a:rPr lang="fr-FR" dirty="0"/>
            </a:br>
            <a:r>
              <a:rPr lang="fr-FR" dirty="0"/>
              <a:t>Pour les personnes atteintes d’hémophilie,</a:t>
            </a:r>
            <a:r>
              <a:rPr lang="fr-FR" b="1" dirty="0"/>
              <a:t> la FMH recommande l’utilisation de médicaments </a:t>
            </a:r>
            <a:r>
              <a:rPr lang="fr-FR" b="1" dirty="0" err="1"/>
              <a:t>antifibrinolytiques</a:t>
            </a:r>
            <a:r>
              <a:rPr lang="fr-FR" dirty="0"/>
              <a:t> (par exemple, acide </a:t>
            </a:r>
            <a:r>
              <a:rPr lang="fr-FR" dirty="0" err="1"/>
              <a:t>tranexamique</a:t>
            </a:r>
            <a:r>
              <a:rPr lang="fr-FR" dirty="0"/>
              <a:t>, acide epsilon-</a:t>
            </a:r>
            <a:r>
              <a:rPr lang="fr-FR" dirty="0" err="1"/>
              <a:t>aminocaproïque</a:t>
            </a:r>
            <a:r>
              <a:rPr lang="fr-FR" dirty="0"/>
              <a:t>), </a:t>
            </a:r>
            <a:r>
              <a:rPr lang="fr-FR" b="1" dirty="0"/>
              <a:t>seuls ou en traitement d’appoint</a:t>
            </a:r>
            <a:r>
              <a:rPr lang="fr-FR" dirty="0"/>
              <a:t>, notamment pour contrôler le saignement des muqueuses et en cas de procédures dentaires invasives. </a:t>
            </a:r>
          </a:p>
        </p:txBody>
      </p:sp>
    </p:spTree>
    <p:extLst>
      <p:ext uri="{BB962C8B-B14F-4D97-AF65-F5344CB8AC3E}">
        <p14:creationId xmlns:p14="http://schemas.microsoft.com/office/powerpoint/2010/main" val="4031397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9E7F2-8A51-944D-9B89-44C4FD5FF276}"/>
              </a:ext>
            </a:extLst>
          </p:cNvPr>
          <p:cNvPicPr>
            <a:picLocks noChangeAspect="1"/>
          </p:cNvPicPr>
          <p:nvPr/>
        </p:nvPicPr>
        <p:blipFill>
          <a:blip r:embed="rId3"/>
          <a:srcRect/>
          <a:stretch/>
        </p:blipFill>
        <p:spPr>
          <a:xfrm>
            <a:off x="4074742" y="1096651"/>
            <a:ext cx="4042511" cy="5237938"/>
          </a:xfrm>
          <a:prstGeom prst="rect">
            <a:avLst/>
          </a:prstGeom>
        </p:spPr>
      </p:pic>
      <p:sp>
        <p:nvSpPr>
          <p:cNvPr id="2" name="Title 1">
            <a:extLst>
              <a:ext uri="{FF2B5EF4-FFF2-40B4-BE49-F238E27FC236}">
                <a16:creationId xmlns:a16="http://schemas.microsoft.com/office/drawing/2014/main" id="{0F3FA7CA-25A6-4E52-AD19-9B794E7D92C0}"/>
              </a:ext>
            </a:extLst>
          </p:cNvPr>
          <p:cNvSpPr>
            <a:spLocks noGrp="1"/>
          </p:cNvSpPr>
          <p:nvPr>
            <p:ph type="title"/>
          </p:nvPr>
        </p:nvSpPr>
        <p:spPr>
          <a:xfrm>
            <a:off x="838199" y="225425"/>
            <a:ext cx="10515599" cy="1090079"/>
          </a:xfrm>
        </p:spPr>
        <p:txBody>
          <a:bodyPr vert="horz" lIns="91440" tIns="45720" rIns="91440" bIns="45720" rtlCol="0" anchor="ctr">
            <a:noAutofit/>
          </a:bodyPr>
          <a:lstStyle/>
          <a:p>
            <a:r>
              <a:rPr lang="fr-FR" dirty="0"/>
              <a:t>Lignes directrices pour la prise en charge de l’hémophilie</a:t>
            </a:r>
            <a:endParaRPr lang="en-CA" dirty="0"/>
          </a:p>
        </p:txBody>
      </p:sp>
      <p:sp>
        <p:nvSpPr>
          <p:cNvPr id="8" name="Text Placeholder 4">
            <a:extLst>
              <a:ext uri="{FF2B5EF4-FFF2-40B4-BE49-F238E27FC236}">
                <a16:creationId xmlns:a16="http://schemas.microsoft.com/office/drawing/2014/main" id="{7CE073A0-1351-4356-BA43-24CF785CB56A}"/>
              </a:ext>
            </a:extLst>
          </p:cNvPr>
          <p:cNvSpPr>
            <a:spLocks noGrp="1"/>
          </p:cNvSpPr>
          <p:nvPr>
            <p:ph type="body" sz="quarter" idx="13"/>
          </p:nvPr>
        </p:nvSpPr>
        <p:spPr>
          <a:xfrm>
            <a:off x="838201" y="6356351"/>
            <a:ext cx="9925050" cy="365125"/>
          </a:xfrm>
        </p:spPr>
        <p:txBody>
          <a:bodyPr>
            <a:noAutofit/>
          </a:bodyPr>
          <a:lstStyle/>
          <a:p>
            <a:pPr marL="0" indent="0">
              <a:spcBef>
                <a:spcPts val="0"/>
              </a:spcBef>
              <a:buNone/>
            </a:pPr>
            <a:r>
              <a:rPr lang="fr-FR" b="1" i="1" dirty="0"/>
              <a:t>Toutes les</a:t>
            </a:r>
            <a:r>
              <a:rPr lang="fr-FR" sz="900" b="1" i="1" u="none" strike="noStrike" baseline="0" dirty="0"/>
              <a:t> recommandations sont basées sur le consensus.</a:t>
            </a:r>
          </a:p>
          <a:p>
            <a:pPr marL="0" indent="0">
              <a:spcBef>
                <a:spcPts val="0"/>
              </a:spcBef>
              <a:buNone/>
            </a:pPr>
            <a:r>
              <a:rPr lang="fr-FR" sz="900" dirty="0"/>
              <a:t>Srivastava A et al. </a:t>
            </a:r>
            <a:r>
              <a:rPr lang="fr-FR" sz="900" dirty="0" err="1"/>
              <a:t>Haemophilia</a:t>
            </a:r>
            <a:r>
              <a:rPr lang="fr-FR" sz="900" dirty="0"/>
              <a:t>. 2020;26(</a:t>
            </a:r>
            <a:r>
              <a:rPr lang="fr-FR" sz="900" dirty="0" err="1"/>
              <a:t>Suppl</a:t>
            </a:r>
            <a:r>
              <a:rPr lang="fr-FR" sz="900" dirty="0"/>
              <a:t> 6) :1–158. </a:t>
            </a:r>
          </a:p>
        </p:txBody>
      </p:sp>
    </p:spTree>
    <p:extLst>
      <p:ext uri="{BB962C8B-B14F-4D97-AF65-F5344CB8AC3E}">
        <p14:creationId xmlns:p14="http://schemas.microsoft.com/office/powerpoint/2010/main" val="4278045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1E98-89FF-417B-AB2E-AC056CACDDCA}"/>
              </a:ext>
            </a:extLst>
          </p:cNvPr>
          <p:cNvSpPr>
            <a:spLocks noGrp="1"/>
          </p:cNvSpPr>
          <p:nvPr>
            <p:ph type="title"/>
          </p:nvPr>
        </p:nvSpPr>
        <p:spPr>
          <a:xfrm>
            <a:off x="838200" y="370320"/>
            <a:ext cx="10515599" cy="1090079"/>
          </a:xfrm>
        </p:spPr>
        <p:txBody>
          <a:bodyPr>
            <a:normAutofit/>
          </a:bodyPr>
          <a:lstStyle/>
          <a:p>
            <a:pPr>
              <a:lnSpc>
                <a:spcPct val="100000"/>
              </a:lnSpc>
            </a:pPr>
            <a:r>
              <a:rPr lang="fr-FR" sz="3400" dirty="0"/>
              <a:t>Traitement à domicile</a:t>
            </a:r>
          </a:p>
        </p:txBody>
      </p:sp>
      <p:sp>
        <p:nvSpPr>
          <p:cNvPr id="3" name="Content Placeholder 2">
            <a:extLst>
              <a:ext uri="{FF2B5EF4-FFF2-40B4-BE49-F238E27FC236}">
                <a16:creationId xmlns:a16="http://schemas.microsoft.com/office/drawing/2014/main" id="{7F2452B4-2BDA-4833-8B64-18124D031B0D}"/>
              </a:ext>
            </a:extLst>
          </p:cNvPr>
          <p:cNvSpPr>
            <a:spLocks noGrp="1"/>
          </p:cNvSpPr>
          <p:nvPr>
            <p:ph idx="1"/>
          </p:nvPr>
        </p:nvSpPr>
        <p:spPr/>
        <p:txBody>
          <a:bodyPr>
            <a:normAutofit fontScale="92500" lnSpcReduction="10000"/>
          </a:bodyPr>
          <a:lstStyle/>
          <a:p>
            <a:r>
              <a:rPr lang="fr-FR" dirty="0"/>
              <a:t>Le traitement à domicile donne aux personnes atteintes d’hémophilie un accès immédiat aux concentrés de facteur de coagulation, à d’autres traitements de la coagulation et à des agents hémostatiques</a:t>
            </a:r>
            <a:endParaRPr lang="fr-FR" sz="2000" dirty="0"/>
          </a:p>
          <a:p>
            <a:r>
              <a:rPr lang="fr-FR" dirty="0"/>
              <a:t>Il permet un traitement précoce optimal, entraînant une réduction de la douleur, des incapacités et d’une invalidité à long terme, et une diminution significative des taux d’hospitalisation en raison de complications liées aux saignements de l’hémophilie</a:t>
            </a:r>
            <a:endParaRPr lang="fr-FR" sz="2000" dirty="0"/>
          </a:p>
          <a:p>
            <a:pPr>
              <a:lnSpc>
                <a:spcPct val="100000"/>
              </a:lnSpc>
            </a:pPr>
            <a:r>
              <a:rPr lang="fr-FR" sz="2000" dirty="0"/>
              <a:t>Pour les personnes atteintes d’hémophilie, </a:t>
            </a:r>
            <a:r>
              <a:rPr lang="fr-FR" sz="2000" b="1" dirty="0"/>
              <a:t>l’autogestion exige une connaissance concrète des mécanismes de saignement et des stratégies de traitement</a:t>
            </a:r>
          </a:p>
          <a:p>
            <a:pPr>
              <a:lnSpc>
                <a:spcPct val="100000"/>
              </a:lnSpc>
            </a:pPr>
            <a:r>
              <a:rPr lang="fr-FR" sz="2000" dirty="0"/>
              <a:t>Les patients et les aidants doivent comprendre les différences, les avantages et les risques éventuels associés à un traitement particulier</a:t>
            </a:r>
          </a:p>
          <a:p>
            <a:r>
              <a:rPr lang="fr-FR" b="1" dirty="0"/>
              <a:t>Reconnaître un saignement</a:t>
            </a:r>
            <a:r>
              <a:rPr lang="fr-FR" dirty="0"/>
              <a:t>,</a:t>
            </a:r>
            <a:r>
              <a:rPr lang="fr-FR" b="1" dirty="0"/>
              <a:t> </a:t>
            </a:r>
            <a:r>
              <a:rPr lang="fr-FR" dirty="0"/>
              <a:t>notamment dans les articulations et les muscles, est une composante essentielle de l’autogestion, l’objectif étant de traiter rapidement et de réduire ainsi les effets à court et à long terme du saignement</a:t>
            </a:r>
            <a:endParaRPr lang="fr-FR" sz="2000" dirty="0"/>
          </a:p>
          <a:p>
            <a:pPr marL="0" indent="0">
              <a:lnSpc>
                <a:spcPct val="100000"/>
              </a:lnSpc>
              <a:buNone/>
            </a:pPr>
            <a:endParaRPr lang="fr-FR" sz="2000" dirty="0"/>
          </a:p>
        </p:txBody>
      </p:sp>
      <p:pic>
        <p:nvPicPr>
          <p:cNvPr id="4" name="Picture 3">
            <a:extLst>
              <a:ext uri="{FF2B5EF4-FFF2-40B4-BE49-F238E27FC236}">
                <a16:creationId xmlns:a16="http://schemas.microsoft.com/office/drawing/2014/main" id="{9CB8AD7E-2954-EE4C-89D7-D8BF675FEB09}"/>
              </a:ext>
            </a:extLst>
          </p:cNvPr>
          <p:cNvPicPr>
            <a:picLocks noChangeAspect="1"/>
          </p:cNvPicPr>
          <p:nvPr/>
        </p:nvPicPr>
        <p:blipFill>
          <a:blip r:embed="rId2">
            <a:duotone>
              <a:schemeClr val="accent1">
                <a:shade val="45000"/>
                <a:satMod val="135000"/>
              </a:schemeClr>
              <a:prstClr val="white"/>
            </a:duotone>
            <a:alphaModFix/>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9913170" y="430648"/>
            <a:ext cx="784953" cy="781887"/>
          </a:xfrm>
          <a:prstGeom prst="rect">
            <a:avLst/>
          </a:prstGeom>
        </p:spPr>
      </p:pic>
      <p:pic>
        <p:nvPicPr>
          <p:cNvPr id="5" name="Picture 4">
            <a:extLst>
              <a:ext uri="{FF2B5EF4-FFF2-40B4-BE49-F238E27FC236}">
                <a16:creationId xmlns:a16="http://schemas.microsoft.com/office/drawing/2014/main" id="{6ED9C0E9-6798-DD4B-8909-D140C47B6BC4}"/>
              </a:ext>
            </a:extLst>
          </p:cNvPr>
          <p:cNvPicPr>
            <a:picLocks noChangeAspect="1"/>
          </p:cNvPicPr>
          <p:nvPr/>
        </p:nvPicPr>
        <p:blipFill>
          <a:blip r:embed="rId4">
            <a:duotone>
              <a:schemeClr val="accent1">
                <a:shade val="45000"/>
                <a:satMod val="135000"/>
              </a:schemeClr>
              <a:prstClr val="white"/>
            </a:duotone>
            <a:alphaModFix/>
          </a:blip>
          <a:stretch>
            <a:fillRect/>
          </a:stretch>
        </p:blipFill>
        <p:spPr>
          <a:xfrm rot="9521507">
            <a:off x="10338328" y="817324"/>
            <a:ext cx="439204" cy="437488"/>
          </a:xfrm>
          <a:prstGeom prst="rect">
            <a:avLst/>
          </a:prstGeom>
        </p:spPr>
      </p:pic>
      <p:sp>
        <p:nvSpPr>
          <p:cNvPr id="8" name="Espace réservé du texte 7">
            <a:extLst>
              <a:ext uri="{FF2B5EF4-FFF2-40B4-BE49-F238E27FC236}">
                <a16:creationId xmlns:a16="http://schemas.microsoft.com/office/drawing/2014/main" id="{1E4528CD-2C3C-D744-A4DB-7B5B81B2B505}"/>
              </a:ext>
            </a:extLst>
          </p:cNvPr>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3721929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632C-C453-4D51-8B95-9061978AC13B}"/>
              </a:ext>
            </a:extLst>
          </p:cNvPr>
          <p:cNvSpPr>
            <a:spLocks noGrp="1"/>
          </p:cNvSpPr>
          <p:nvPr>
            <p:ph type="title"/>
          </p:nvPr>
        </p:nvSpPr>
        <p:spPr>
          <a:xfrm>
            <a:off x="838199" y="225425"/>
            <a:ext cx="10515599" cy="1090079"/>
          </a:xfrm>
        </p:spPr>
        <p:txBody>
          <a:bodyPr>
            <a:noAutofit/>
          </a:bodyPr>
          <a:lstStyle/>
          <a:p>
            <a:r>
              <a:rPr lang="fr-FR" dirty="0"/>
              <a:t>Traitement à domicile</a:t>
            </a:r>
            <a:br>
              <a:rPr lang="en-US" dirty="0"/>
            </a:br>
            <a:r>
              <a:rPr lang="en-US" dirty="0"/>
              <a:t>Autogestion</a:t>
            </a:r>
            <a:endParaRPr lang="en-CA" dirty="0"/>
          </a:p>
        </p:txBody>
      </p:sp>
      <p:sp>
        <p:nvSpPr>
          <p:cNvPr id="3" name="Content Placeholder 2">
            <a:extLst>
              <a:ext uri="{FF2B5EF4-FFF2-40B4-BE49-F238E27FC236}">
                <a16:creationId xmlns:a16="http://schemas.microsoft.com/office/drawing/2014/main" id="{5C17CB1E-9B69-4E44-A8EF-C38D56C19D9B}"/>
              </a:ext>
            </a:extLst>
          </p:cNvPr>
          <p:cNvSpPr>
            <a:spLocks noGrp="1"/>
          </p:cNvSpPr>
          <p:nvPr>
            <p:ph idx="1"/>
          </p:nvPr>
        </p:nvSpPr>
        <p:spPr>
          <a:xfrm>
            <a:off x="838200" y="1562100"/>
            <a:ext cx="10515600" cy="4614863"/>
          </a:xfrm>
        </p:spPr>
        <p:txBody>
          <a:bodyPr>
            <a:noAutofit/>
          </a:bodyPr>
          <a:lstStyle/>
          <a:p>
            <a:pPr marL="0" indent="0">
              <a:buNone/>
            </a:pPr>
            <a:r>
              <a:rPr lang="fr-FR" b="1" dirty="0">
                <a:solidFill>
                  <a:schemeClr val="accent1"/>
                </a:solidFill>
              </a:rPr>
              <a:t>Recommandation 2.5.1 </a:t>
            </a:r>
            <a:br>
              <a:rPr lang="fr-FR" dirty="0"/>
            </a:br>
            <a:r>
              <a:rPr lang="fr-FR" dirty="0"/>
              <a:t>Les patients (ou les personnes qui s’occupent des enfants) atteints d’hémophilie doivent apprendre à gérer leur traitement à domicile, être en mesure de reconnaître les saignements et être capables de pratiquer l’</a:t>
            </a:r>
            <a:r>
              <a:rPr lang="fr-FR" dirty="0" err="1"/>
              <a:t>autoperfusion</a:t>
            </a:r>
            <a:r>
              <a:rPr lang="fr-FR" dirty="0"/>
              <a:t>, sans compter qu’ils doivent faire l’objet d’un suivi, tout au long de leur vie, quant à leur aptitude à réaliser une injection par voie intraveineuse. </a:t>
            </a:r>
          </a:p>
          <a:p>
            <a:pPr marL="0" indent="0">
              <a:buNone/>
            </a:pPr>
            <a:r>
              <a:rPr lang="fr-FR" b="1" dirty="0">
                <a:solidFill>
                  <a:schemeClr val="accent1"/>
                </a:solidFill>
              </a:rPr>
              <a:t>Recommandation 2.5.2 </a:t>
            </a:r>
            <a:br>
              <a:rPr lang="fr-FR" dirty="0"/>
            </a:br>
            <a:r>
              <a:rPr lang="fr-FR" dirty="0"/>
              <a:t>Pour les patients atteints d’hémophilie, il convient de procéder à une saisie détaillée de toute administration de produit (motif, numéro de lot, nombre d’unités, etc.) en vue, notamment, de personnaliser le protocole de soins. </a:t>
            </a:r>
          </a:p>
          <a:p>
            <a:pPr marL="0" indent="0">
              <a:buNone/>
            </a:pPr>
            <a:r>
              <a:rPr lang="fr-FR" b="1" dirty="0">
                <a:solidFill>
                  <a:schemeClr val="accent1"/>
                </a:solidFill>
              </a:rPr>
              <a:t>Recommandation 2.5.3 </a:t>
            </a:r>
            <a:br>
              <a:rPr lang="fr-FR" dirty="0"/>
            </a:br>
            <a:r>
              <a:rPr lang="fr-FR" dirty="0"/>
              <a:t>Pour les enfants atteints d’hémophilie, un dispositif d’accès veineux central peut être envisagé afin de faciliter la mise en œuvre précoce d’une prophylaxie visant à éviter les saignements. </a:t>
            </a:r>
          </a:p>
          <a:p>
            <a:pPr marL="0" indent="0">
              <a:buNone/>
            </a:pPr>
            <a:endParaRPr lang="fr-FR" dirty="0"/>
          </a:p>
        </p:txBody>
      </p:sp>
      <p:pic>
        <p:nvPicPr>
          <p:cNvPr id="11" name="Picture 10">
            <a:extLst>
              <a:ext uri="{FF2B5EF4-FFF2-40B4-BE49-F238E27FC236}">
                <a16:creationId xmlns:a16="http://schemas.microsoft.com/office/drawing/2014/main" id="{CE1E7DA2-8CC2-BD47-931E-AC5DB0438042}"/>
              </a:ext>
            </a:extLst>
          </p:cNvPr>
          <p:cNvPicPr>
            <a:picLocks noChangeAspect="1"/>
          </p:cNvPicPr>
          <p:nvPr/>
        </p:nvPicPr>
        <p:blipFill>
          <a:blip r:embed="rId3">
            <a:duotone>
              <a:schemeClr val="accent1">
                <a:shade val="45000"/>
                <a:satMod val="135000"/>
              </a:schemeClr>
              <a:prstClr val="white"/>
            </a:duotone>
            <a:alphaModFix/>
          </a:blip>
          <a:stretch>
            <a:fillRect/>
          </a:stretch>
        </p:blipFill>
        <p:spPr>
          <a:xfrm>
            <a:off x="9913170" y="430648"/>
            <a:ext cx="784953" cy="781887"/>
          </a:xfrm>
          <a:prstGeom prst="rect">
            <a:avLst/>
          </a:prstGeom>
        </p:spPr>
      </p:pic>
      <p:pic>
        <p:nvPicPr>
          <p:cNvPr id="12" name="Picture 11">
            <a:extLst>
              <a:ext uri="{FF2B5EF4-FFF2-40B4-BE49-F238E27FC236}">
                <a16:creationId xmlns:a16="http://schemas.microsoft.com/office/drawing/2014/main" id="{52A87367-9ACB-2944-91B3-67D80031680C}"/>
              </a:ext>
            </a:extLst>
          </p:cNvPr>
          <p:cNvPicPr>
            <a:picLocks noChangeAspect="1"/>
          </p:cNvPicPr>
          <p:nvPr/>
        </p:nvPicPr>
        <p:blipFill>
          <a:blip r:embed="rId4">
            <a:duotone>
              <a:schemeClr val="accent1">
                <a:shade val="45000"/>
                <a:satMod val="135000"/>
              </a:schemeClr>
              <a:prstClr val="white"/>
            </a:duotone>
            <a:alphaModFix/>
          </a:blip>
          <a:stretch>
            <a:fillRect/>
          </a:stretch>
        </p:blipFill>
        <p:spPr>
          <a:xfrm rot="9521507">
            <a:off x="10338328" y="817324"/>
            <a:ext cx="439204" cy="437488"/>
          </a:xfrm>
          <a:prstGeom prst="rect">
            <a:avLst/>
          </a:prstGeom>
        </p:spPr>
      </p:pic>
    </p:spTree>
    <p:extLst>
      <p:ext uri="{BB962C8B-B14F-4D97-AF65-F5344CB8AC3E}">
        <p14:creationId xmlns:p14="http://schemas.microsoft.com/office/powerpoint/2010/main" val="3119892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D095E-361C-854F-9905-566BE77AAF0E}"/>
              </a:ext>
            </a:extLst>
          </p:cNvPr>
          <p:cNvSpPr>
            <a:spLocks noGrp="1"/>
          </p:cNvSpPr>
          <p:nvPr>
            <p:ph type="title"/>
          </p:nvPr>
        </p:nvSpPr>
        <p:spPr>
          <a:xfrm>
            <a:off x="838199" y="225425"/>
            <a:ext cx="10515599" cy="1090079"/>
          </a:xfrm>
        </p:spPr>
        <p:txBody>
          <a:bodyPr>
            <a:normAutofit/>
          </a:bodyPr>
          <a:lstStyle/>
          <a:p>
            <a:r>
              <a:rPr lang="en-US" dirty="0"/>
              <a:t>Cas </a:t>
            </a:r>
            <a:r>
              <a:rPr lang="en-US" dirty="0" err="1"/>
              <a:t>clinique</a:t>
            </a:r>
            <a:endParaRPr lang="en-US" dirty="0"/>
          </a:p>
        </p:txBody>
      </p:sp>
      <p:sp>
        <p:nvSpPr>
          <p:cNvPr id="3" name="Content Placeholder 2">
            <a:extLst>
              <a:ext uri="{FF2B5EF4-FFF2-40B4-BE49-F238E27FC236}">
                <a16:creationId xmlns:a16="http://schemas.microsoft.com/office/drawing/2014/main" id="{81F6A876-8C5A-A94A-BE9B-C5AF6C361B26}"/>
              </a:ext>
            </a:extLst>
          </p:cNvPr>
          <p:cNvSpPr>
            <a:spLocks noGrp="1"/>
          </p:cNvSpPr>
          <p:nvPr>
            <p:ph idx="1"/>
          </p:nvPr>
        </p:nvSpPr>
        <p:spPr>
          <a:xfrm>
            <a:off x="838200" y="1562100"/>
            <a:ext cx="5257800" cy="4614863"/>
          </a:xfrm>
        </p:spPr>
        <p:txBody>
          <a:bodyPr>
            <a:normAutofit fontScale="92500"/>
          </a:bodyPr>
          <a:lstStyle/>
          <a:p>
            <a:pPr algn="just"/>
            <a:r>
              <a:rPr lang="fr-FR" dirty="0"/>
              <a:t>Simon est atteint d’une hémophilie modérée.</a:t>
            </a:r>
          </a:p>
          <a:p>
            <a:r>
              <a:rPr lang="fr-FR" dirty="0"/>
              <a:t>Il vit loin du centre de traitement de l’hémophilie. </a:t>
            </a:r>
          </a:p>
          <a:p>
            <a:pPr algn="just"/>
            <a:r>
              <a:rPr lang="fr-FR" dirty="0"/>
              <a:t>Simon a appris que ses saignements s’améliorent plus rapidement s’il les reconnaît à temps.</a:t>
            </a:r>
          </a:p>
          <a:p>
            <a:pPr algn="just"/>
            <a:r>
              <a:rPr lang="fr-FR" dirty="0"/>
              <a:t>Il réalise vite qu’il saigne après certaines activités et en parle à son infirmière et son kinésithérapeute. Il trouve une façon sûre de faire ses activités et se traiter à domicile.</a:t>
            </a:r>
          </a:p>
          <a:p>
            <a:pPr algn="just"/>
            <a:r>
              <a:rPr lang="fr-FR" dirty="0"/>
              <a:t>Finalement, ce n’est pas si difficile de vivre avec l’hémophilie. </a:t>
            </a:r>
          </a:p>
        </p:txBody>
      </p:sp>
      <p:pic>
        <p:nvPicPr>
          <p:cNvPr id="6" name="Picture 5" descr="A picture containing sky, ground, outdoor, person&#10;&#10;Description automatically generated">
            <a:extLst>
              <a:ext uri="{FF2B5EF4-FFF2-40B4-BE49-F238E27FC236}">
                <a16:creationId xmlns:a16="http://schemas.microsoft.com/office/drawing/2014/main" id="{5F29A204-819E-490F-A3B9-6345A768A412}"/>
              </a:ext>
            </a:extLst>
          </p:cNvPr>
          <p:cNvPicPr>
            <a:picLocks noChangeAspect="1"/>
          </p:cNvPicPr>
          <p:nvPr/>
        </p:nvPicPr>
        <p:blipFill rotWithShape="1">
          <a:blip r:embed="rId2"/>
          <a:srcRect t="19626" b="4896"/>
          <a:stretch/>
        </p:blipFill>
        <p:spPr>
          <a:xfrm>
            <a:off x="7395871" y="1562100"/>
            <a:ext cx="3628268" cy="3723962"/>
          </a:xfrm>
          <a:prstGeom prst="roundRect">
            <a:avLst/>
          </a:prstGeom>
        </p:spPr>
      </p:pic>
    </p:spTree>
    <p:extLst>
      <p:ext uri="{BB962C8B-B14F-4D97-AF65-F5344CB8AC3E}">
        <p14:creationId xmlns:p14="http://schemas.microsoft.com/office/powerpoint/2010/main" val="1965980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850F-3C65-4DDE-830E-58578050ECFC}"/>
              </a:ext>
            </a:extLst>
          </p:cNvPr>
          <p:cNvSpPr>
            <a:spLocks noGrp="1"/>
          </p:cNvSpPr>
          <p:nvPr>
            <p:ph type="title"/>
          </p:nvPr>
        </p:nvSpPr>
        <p:spPr>
          <a:xfrm>
            <a:off x="838199" y="225425"/>
            <a:ext cx="10515599" cy="1090079"/>
          </a:xfrm>
        </p:spPr>
        <p:txBody>
          <a:bodyPr>
            <a:noAutofit/>
          </a:bodyPr>
          <a:lstStyle/>
          <a:p>
            <a:r>
              <a:rPr lang="fr-FR" dirty="0"/>
              <a:t>Prise en charge de la douleur</a:t>
            </a:r>
            <a:br>
              <a:rPr lang="fr-FR" dirty="0"/>
            </a:br>
            <a:r>
              <a:rPr lang="fr-FR" dirty="0"/>
              <a:t>Douleurs aiguës</a:t>
            </a:r>
          </a:p>
        </p:txBody>
      </p:sp>
      <p:sp>
        <p:nvSpPr>
          <p:cNvPr id="3" name="Content Placeholder 2">
            <a:extLst>
              <a:ext uri="{FF2B5EF4-FFF2-40B4-BE49-F238E27FC236}">
                <a16:creationId xmlns:a16="http://schemas.microsoft.com/office/drawing/2014/main" id="{F75D470B-0FCE-4903-A82F-D3FF7D98C1FB}"/>
              </a:ext>
            </a:extLst>
          </p:cNvPr>
          <p:cNvSpPr>
            <a:spLocks noGrp="1"/>
          </p:cNvSpPr>
          <p:nvPr>
            <p:ph idx="1"/>
          </p:nvPr>
        </p:nvSpPr>
        <p:spPr>
          <a:xfrm>
            <a:off x="838200" y="1562100"/>
            <a:ext cx="10515600" cy="4614863"/>
          </a:xfrm>
        </p:spPr>
        <p:txBody>
          <a:bodyPr>
            <a:noAutofit/>
          </a:bodyPr>
          <a:lstStyle/>
          <a:p>
            <a:pPr marL="0" indent="0">
              <a:buNone/>
            </a:pPr>
            <a:r>
              <a:rPr lang="fr-FR" b="1" dirty="0">
                <a:solidFill>
                  <a:schemeClr val="accent1"/>
                </a:solidFill>
              </a:rPr>
              <a:t>Recommandation 2.6.1 </a:t>
            </a:r>
            <a:br>
              <a:rPr lang="fr-FR" dirty="0"/>
            </a:br>
            <a:r>
              <a:rPr lang="fr-FR" dirty="0"/>
              <a:t>Pour les personnes atteintes d’hémophilie souffrant de </a:t>
            </a:r>
            <a:r>
              <a:rPr lang="fr-FR" b="1" dirty="0"/>
              <a:t>douleurs aiguës ou chroniques</a:t>
            </a:r>
            <a:r>
              <a:rPr lang="fr-FR" dirty="0"/>
              <a:t>, la FMH recommande l’utilisation d’</a:t>
            </a:r>
            <a:r>
              <a:rPr lang="fr-FR" b="1" dirty="0"/>
              <a:t>outils d’évaluation de la douleur adaptés à l’âge </a:t>
            </a:r>
            <a:r>
              <a:rPr lang="fr-FR" dirty="0"/>
              <a:t>visant à déterminer l’origine de la douleur et la prise en charge la plus adéquate. </a:t>
            </a:r>
          </a:p>
          <a:p>
            <a:pPr marL="0" indent="0">
              <a:buNone/>
            </a:pPr>
            <a:r>
              <a:rPr lang="fr-FR" b="1" dirty="0">
                <a:solidFill>
                  <a:schemeClr val="accent1"/>
                </a:solidFill>
              </a:rPr>
              <a:t>Recommandation 2.6.2 </a:t>
            </a:r>
            <a:br>
              <a:rPr lang="fr-FR" dirty="0"/>
            </a:br>
            <a:r>
              <a:rPr lang="fr-FR" dirty="0"/>
              <a:t>Pour les personnes atteintes d’hémophilie souffrant de douleurs, de gêne ou d’anxiété en raison de l’accès veineux, la FMH recommande l’application d’un anesthésique, en vaporisateur ou en crème, sur le site de l’accès veineux. </a:t>
            </a:r>
          </a:p>
          <a:p>
            <a:pPr marL="0" indent="0">
              <a:buNone/>
            </a:pPr>
            <a:endParaRPr lang="fr-FR" dirty="0"/>
          </a:p>
        </p:txBody>
      </p:sp>
      <p:pic>
        <p:nvPicPr>
          <p:cNvPr id="4" name="Picture 3">
            <a:extLst>
              <a:ext uri="{FF2B5EF4-FFF2-40B4-BE49-F238E27FC236}">
                <a16:creationId xmlns:a16="http://schemas.microsoft.com/office/drawing/2014/main" id="{D8097B01-45E4-9848-88DA-3FE5EA8F53EE}"/>
              </a:ext>
            </a:extLst>
          </p:cNvPr>
          <p:cNvPicPr>
            <a:picLocks noChangeAspect="1"/>
          </p:cNvPicPr>
          <p:nvPr/>
        </p:nvPicPr>
        <p:blipFill>
          <a:blip r:embed="rId3">
            <a:alphaModFix/>
          </a:blip>
          <a:stretch>
            <a:fillRect/>
          </a:stretch>
        </p:blipFill>
        <p:spPr>
          <a:xfrm>
            <a:off x="9764712" y="459840"/>
            <a:ext cx="908051" cy="908051"/>
          </a:xfrm>
          <a:prstGeom prst="rect">
            <a:avLst/>
          </a:prstGeom>
        </p:spPr>
      </p:pic>
    </p:spTree>
    <p:extLst>
      <p:ext uri="{BB962C8B-B14F-4D97-AF65-F5344CB8AC3E}">
        <p14:creationId xmlns:p14="http://schemas.microsoft.com/office/powerpoint/2010/main" val="1280623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850F-3C65-4DDE-830E-58578050ECFC}"/>
              </a:ext>
            </a:extLst>
          </p:cNvPr>
          <p:cNvSpPr>
            <a:spLocks noGrp="1"/>
          </p:cNvSpPr>
          <p:nvPr>
            <p:ph type="title"/>
          </p:nvPr>
        </p:nvSpPr>
        <p:spPr>
          <a:xfrm>
            <a:off x="838199" y="225425"/>
            <a:ext cx="10515599" cy="1090079"/>
          </a:xfrm>
        </p:spPr>
        <p:txBody>
          <a:bodyPr>
            <a:noAutofit/>
          </a:bodyPr>
          <a:lstStyle/>
          <a:p>
            <a:r>
              <a:rPr lang="fr-FR" dirty="0"/>
              <a:t>Prise en charge de la douleur</a:t>
            </a:r>
            <a:br>
              <a:rPr lang="fr-FR" dirty="0"/>
            </a:br>
            <a:r>
              <a:rPr lang="fr-FR" dirty="0"/>
              <a:t>Douleurs aiguës</a:t>
            </a:r>
            <a:endParaRPr lang="en-CA" dirty="0"/>
          </a:p>
        </p:txBody>
      </p:sp>
      <p:sp>
        <p:nvSpPr>
          <p:cNvPr id="3" name="Content Placeholder 2">
            <a:extLst>
              <a:ext uri="{FF2B5EF4-FFF2-40B4-BE49-F238E27FC236}">
                <a16:creationId xmlns:a16="http://schemas.microsoft.com/office/drawing/2014/main" id="{F75D470B-0FCE-4903-A82F-D3FF7D98C1FB}"/>
              </a:ext>
            </a:extLst>
          </p:cNvPr>
          <p:cNvSpPr>
            <a:spLocks noGrp="1"/>
          </p:cNvSpPr>
          <p:nvPr>
            <p:ph idx="1"/>
          </p:nvPr>
        </p:nvSpPr>
        <p:spPr>
          <a:xfrm>
            <a:off x="838200" y="1562100"/>
            <a:ext cx="10515600" cy="4614863"/>
          </a:xfrm>
        </p:spPr>
        <p:txBody>
          <a:bodyPr>
            <a:noAutofit/>
          </a:bodyPr>
          <a:lstStyle/>
          <a:p>
            <a:pPr marL="0" indent="0">
              <a:buNone/>
            </a:pPr>
            <a:r>
              <a:rPr lang="fr-FR" b="1" dirty="0">
                <a:solidFill>
                  <a:schemeClr val="accent1"/>
                </a:solidFill>
              </a:rPr>
              <a:t>Recommandation 2.6.3 </a:t>
            </a:r>
            <a:br>
              <a:rPr lang="fr-FR" dirty="0"/>
            </a:br>
            <a:r>
              <a:rPr lang="fr-FR" dirty="0"/>
              <a:t>Pour les personnes atteintes d’hémophilie souffrant de douleurs aiguës dues à un saignement articulaire ou musculaire, la FMH recommande l’administration de concentrés de facteur de coagulation afin de stopper le saignement, d’antalgiques, et la mise en œuvre de toute mesure complémentaire, comme l’immobilisation, la compression et la pose d’une attelle afin de réduire la douleur, le cas échéant. </a:t>
            </a:r>
          </a:p>
          <a:p>
            <a:pPr marL="0" indent="0">
              <a:buNone/>
            </a:pPr>
            <a:r>
              <a:rPr lang="fr-FR" b="1" dirty="0">
                <a:solidFill>
                  <a:schemeClr val="accent1"/>
                </a:solidFill>
              </a:rPr>
              <a:t>Recommandation 2.6.10</a:t>
            </a:r>
            <a:br>
              <a:rPr lang="fr-FR" dirty="0"/>
            </a:br>
            <a:r>
              <a:rPr lang="fr-FR" dirty="0"/>
              <a:t>Pour </a:t>
            </a:r>
            <a:r>
              <a:rPr lang="fr-FR" b="1" dirty="0"/>
              <a:t>les enfants et les adultes atteints d’hémophilie</a:t>
            </a:r>
            <a:r>
              <a:rPr lang="fr-FR" dirty="0"/>
              <a:t>, la FMH recommande </a:t>
            </a:r>
            <a:r>
              <a:rPr lang="fr-FR" b="1" dirty="0"/>
              <a:t>une prise en charge provisoire de la douleur dentaire ou </a:t>
            </a:r>
            <a:r>
              <a:rPr lang="fr-FR" b="1" dirty="0" err="1"/>
              <a:t>orofaciale</a:t>
            </a:r>
            <a:r>
              <a:rPr lang="fr-FR" dirty="0"/>
              <a:t> par une approche proportionnée visant à soulager la douleur et l’orientation du patient vers un spécialiste des soins dentaires pour évaluation. </a:t>
            </a:r>
          </a:p>
          <a:p>
            <a:pPr marL="0" indent="0">
              <a:buNone/>
            </a:pPr>
            <a:endParaRPr lang="fr-FR" dirty="0"/>
          </a:p>
        </p:txBody>
      </p:sp>
      <p:pic>
        <p:nvPicPr>
          <p:cNvPr id="5" name="Picture 4">
            <a:extLst>
              <a:ext uri="{FF2B5EF4-FFF2-40B4-BE49-F238E27FC236}">
                <a16:creationId xmlns:a16="http://schemas.microsoft.com/office/drawing/2014/main" id="{A9A780ED-479F-EB4B-92F9-CFF9F5E67181}"/>
              </a:ext>
            </a:extLst>
          </p:cNvPr>
          <p:cNvPicPr>
            <a:picLocks noChangeAspect="1"/>
          </p:cNvPicPr>
          <p:nvPr/>
        </p:nvPicPr>
        <p:blipFill>
          <a:blip r:embed="rId3"/>
          <a:stretch>
            <a:fillRect/>
          </a:stretch>
        </p:blipFill>
        <p:spPr>
          <a:xfrm>
            <a:off x="9764712" y="459840"/>
            <a:ext cx="908051" cy="908051"/>
          </a:xfrm>
          <a:prstGeom prst="rect">
            <a:avLst/>
          </a:prstGeom>
        </p:spPr>
      </p:pic>
    </p:spTree>
    <p:extLst>
      <p:ext uri="{BB962C8B-B14F-4D97-AF65-F5344CB8AC3E}">
        <p14:creationId xmlns:p14="http://schemas.microsoft.com/office/powerpoint/2010/main" val="627145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7F70-366C-46CB-98F0-8A7C3DCE40E0}"/>
              </a:ext>
            </a:extLst>
          </p:cNvPr>
          <p:cNvSpPr>
            <a:spLocks noGrp="1"/>
          </p:cNvSpPr>
          <p:nvPr>
            <p:ph type="title"/>
          </p:nvPr>
        </p:nvSpPr>
        <p:spPr>
          <a:xfrm>
            <a:off x="838199" y="225425"/>
            <a:ext cx="10515599" cy="1090079"/>
          </a:xfrm>
        </p:spPr>
        <p:txBody>
          <a:bodyPr>
            <a:noAutofit/>
          </a:bodyPr>
          <a:lstStyle/>
          <a:p>
            <a:r>
              <a:rPr lang="fr-FR" dirty="0"/>
              <a:t>Prise en charge de la douleur</a:t>
            </a:r>
            <a:br>
              <a:rPr lang="fr-FR" dirty="0"/>
            </a:br>
            <a:r>
              <a:rPr lang="fr-FR" dirty="0"/>
              <a:t>Douleurs postopératoires</a:t>
            </a:r>
          </a:p>
        </p:txBody>
      </p:sp>
      <p:sp>
        <p:nvSpPr>
          <p:cNvPr id="3" name="Content Placeholder 2">
            <a:extLst>
              <a:ext uri="{FF2B5EF4-FFF2-40B4-BE49-F238E27FC236}">
                <a16:creationId xmlns:a16="http://schemas.microsoft.com/office/drawing/2014/main" id="{973179D4-9974-4551-A34F-FDE936F7D9DD}"/>
              </a:ext>
            </a:extLst>
          </p:cNvPr>
          <p:cNvSpPr>
            <a:spLocks noGrp="1"/>
          </p:cNvSpPr>
          <p:nvPr>
            <p:ph idx="1"/>
          </p:nvPr>
        </p:nvSpPr>
        <p:spPr>
          <a:xfrm>
            <a:off x="838201" y="1310062"/>
            <a:ext cx="10515600" cy="3225800"/>
          </a:xfrm>
        </p:spPr>
        <p:txBody>
          <a:bodyPr>
            <a:noAutofit/>
          </a:bodyPr>
          <a:lstStyle/>
          <a:p>
            <a:pPr marL="0" indent="0">
              <a:buNone/>
            </a:pPr>
            <a:r>
              <a:rPr lang="fr-FR" b="1" dirty="0">
                <a:solidFill>
                  <a:schemeClr val="accent1"/>
                </a:solidFill>
              </a:rPr>
              <a:t>Recommandation 2.6.4</a:t>
            </a:r>
            <a:br>
              <a:rPr lang="fr-FR" dirty="0"/>
            </a:br>
            <a:r>
              <a:rPr lang="fr-FR" dirty="0"/>
              <a:t>Pour les patients atteints d’hémophilie souffrant de </a:t>
            </a:r>
            <a:r>
              <a:rPr lang="fr-FR" b="1" dirty="0"/>
              <a:t>douleurs postopératoires</a:t>
            </a:r>
            <a:r>
              <a:rPr lang="fr-FR" dirty="0"/>
              <a:t>, la FMH conseille </a:t>
            </a:r>
            <a:r>
              <a:rPr lang="fr-FR" b="1" dirty="0"/>
              <a:t>une prise en charge adaptée</a:t>
            </a:r>
            <a:r>
              <a:rPr lang="fr-FR" dirty="0"/>
              <a:t> de la douleur en </a:t>
            </a:r>
            <a:r>
              <a:rPr lang="fr-FR" b="1" dirty="0"/>
              <a:t>coordination</a:t>
            </a:r>
            <a:r>
              <a:rPr lang="fr-FR" dirty="0"/>
              <a:t> avec un </a:t>
            </a:r>
            <a:r>
              <a:rPr lang="fr-FR" b="1" dirty="0"/>
              <a:t>anesthésiste</a:t>
            </a:r>
            <a:r>
              <a:rPr lang="fr-FR" dirty="0"/>
              <a:t> ou un </a:t>
            </a:r>
            <a:r>
              <a:rPr lang="fr-FR" b="1" dirty="0"/>
              <a:t>spécialiste de la douleur</a:t>
            </a:r>
            <a:r>
              <a:rPr lang="fr-FR" dirty="0"/>
              <a:t>. </a:t>
            </a:r>
          </a:p>
          <a:p>
            <a:pPr marL="0" indent="0">
              <a:buNone/>
            </a:pPr>
            <a:r>
              <a:rPr lang="fr-FR" b="1" dirty="0">
                <a:solidFill>
                  <a:schemeClr val="accent1"/>
                </a:solidFill>
              </a:rPr>
              <a:t>Recommandation 2.6.5</a:t>
            </a:r>
            <a:br>
              <a:rPr lang="fr-FR" dirty="0"/>
            </a:br>
            <a:r>
              <a:rPr lang="fr-FR" dirty="0"/>
              <a:t>Pour les patients atteints d’hémophilie souffrant de douleurs postopératoires, la FMH recommande le recours aux mêmes analgésiques que ceux prescrits aux patients non hémophiles, notamment, le cas échéant, l’utilisation de morphine par voie intraveineuse ou de tout autre analgésique narcotique, suivie d’un opioïde oral (par exemple, </a:t>
            </a:r>
            <a:r>
              <a:rPr lang="fr-FR" dirty="0" err="1"/>
              <a:t>tramadol</a:t>
            </a:r>
            <a:r>
              <a:rPr lang="fr-FR" dirty="0"/>
              <a:t>, codéine, </a:t>
            </a:r>
            <a:r>
              <a:rPr lang="fr-FR" dirty="0" err="1"/>
              <a:t>hydrocodone</a:t>
            </a:r>
            <a:r>
              <a:rPr lang="fr-FR" dirty="0"/>
              <a:t>) et de paracétamol/acétaminophène lorsque la douleur diminue.</a:t>
            </a:r>
          </a:p>
        </p:txBody>
      </p:sp>
      <p:sp>
        <p:nvSpPr>
          <p:cNvPr id="6" name="Text Placeholder 3">
            <a:extLst>
              <a:ext uri="{FF2B5EF4-FFF2-40B4-BE49-F238E27FC236}">
                <a16:creationId xmlns:a16="http://schemas.microsoft.com/office/drawing/2014/main" id="{12763989-1AD4-4DCD-907B-86B2DA5354FD}"/>
              </a:ext>
            </a:extLst>
          </p:cNvPr>
          <p:cNvSpPr>
            <a:spLocks noGrp="1"/>
          </p:cNvSpPr>
          <p:nvPr>
            <p:ph type="body" sz="quarter" idx="13"/>
          </p:nvPr>
        </p:nvSpPr>
        <p:spPr>
          <a:xfrm>
            <a:off x="838201" y="6356351"/>
            <a:ext cx="9925050" cy="365125"/>
          </a:xfrm>
        </p:spPr>
        <p:txBody>
          <a:bodyPr/>
          <a:lstStyle/>
          <a:p>
            <a:r>
              <a:rPr lang="en-US" dirty="0"/>
              <a:t>COX-2 : </a:t>
            </a:r>
            <a:r>
              <a:rPr lang="en-CA" dirty="0"/>
              <a:t>cyclooxygénase-2</a:t>
            </a:r>
            <a:r>
              <a:rPr lang="en-US" dirty="0"/>
              <a:t>.</a:t>
            </a:r>
            <a:endParaRPr lang="en-CA" dirty="0"/>
          </a:p>
        </p:txBody>
      </p:sp>
      <p:sp>
        <p:nvSpPr>
          <p:cNvPr id="7" name="Content Placeholder 2">
            <a:extLst>
              <a:ext uri="{FF2B5EF4-FFF2-40B4-BE49-F238E27FC236}">
                <a16:creationId xmlns:a16="http://schemas.microsoft.com/office/drawing/2014/main" id="{46A701D1-F351-4A30-8282-18C8F0313E5C}"/>
              </a:ext>
            </a:extLst>
          </p:cNvPr>
          <p:cNvSpPr txBox="1">
            <a:spLocks/>
          </p:cNvSpPr>
          <p:nvPr/>
        </p:nvSpPr>
        <p:spPr>
          <a:xfrm>
            <a:off x="838201" y="4821312"/>
            <a:ext cx="10515600" cy="1453251"/>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1" i="0" u="none" strike="noStrike" baseline="0" dirty="0">
                <a:solidFill>
                  <a:srgbClr val="008BB0"/>
                </a:solidFill>
              </a:rPr>
              <a:t>REMARQUE : </a:t>
            </a:r>
            <a:r>
              <a:rPr lang="fr-FR" dirty="0"/>
              <a:t>à l’exception des inhibiteurs de la COX 2, </a:t>
            </a:r>
            <a:r>
              <a:rPr lang="fr-FR" b="1" dirty="0"/>
              <a:t>les anti-inflammatoires non stéroïdiens ne doivent pas être utilisés chez les patients atteints d’hémophilie</a:t>
            </a:r>
            <a:r>
              <a:rPr lang="fr-FR" b="1" i="0" u="none" strike="noStrike" baseline="0" dirty="0"/>
              <a:t>.</a:t>
            </a:r>
          </a:p>
          <a:p>
            <a:pPr marL="0" indent="0">
              <a:lnSpc>
                <a:spcPct val="100000"/>
              </a:lnSpc>
              <a:buNone/>
            </a:pPr>
            <a:r>
              <a:rPr lang="fr-FR" b="1" i="0" u="none" strike="noStrike" baseline="0" dirty="0">
                <a:solidFill>
                  <a:srgbClr val="008BB0"/>
                </a:solidFill>
              </a:rPr>
              <a:t>REMARQUE : </a:t>
            </a:r>
            <a:r>
              <a:rPr lang="fr-FR" dirty="0"/>
              <a:t>administrer les analgésiques </a:t>
            </a:r>
            <a:r>
              <a:rPr lang="fr-FR" b="1" dirty="0"/>
              <a:t>par voie intramusculaire </a:t>
            </a:r>
            <a:r>
              <a:rPr lang="fr-FR" dirty="0"/>
              <a:t>n’est pas recommandé.</a:t>
            </a:r>
            <a:endParaRPr lang="fr-FR" i="0" u="none" strike="noStrike" baseline="0" dirty="0"/>
          </a:p>
        </p:txBody>
      </p:sp>
    </p:spTree>
    <p:extLst>
      <p:ext uri="{BB962C8B-B14F-4D97-AF65-F5344CB8AC3E}">
        <p14:creationId xmlns:p14="http://schemas.microsoft.com/office/powerpoint/2010/main" val="350477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B1EF-F002-44A6-8AEC-13C635B2D8B0}"/>
              </a:ext>
            </a:extLst>
          </p:cNvPr>
          <p:cNvSpPr>
            <a:spLocks noGrp="1"/>
          </p:cNvSpPr>
          <p:nvPr>
            <p:ph type="title"/>
          </p:nvPr>
        </p:nvSpPr>
        <p:spPr>
          <a:xfrm>
            <a:off x="838199" y="225425"/>
            <a:ext cx="10515599" cy="1090079"/>
          </a:xfrm>
        </p:spPr>
        <p:txBody>
          <a:bodyPr>
            <a:noAutofit/>
          </a:bodyPr>
          <a:lstStyle/>
          <a:p>
            <a:r>
              <a:rPr lang="fr-FR" dirty="0"/>
              <a:t>Prise en charge de la douleur</a:t>
            </a:r>
            <a:br>
              <a:rPr lang="fr-FR" dirty="0"/>
            </a:br>
            <a:r>
              <a:rPr lang="fr-FR" dirty="0"/>
              <a:t>Arthropathie hémophilique chronique</a:t>
            </a:r>
          </a:p>
        </p:txBody>
      </p:sp>
      <p:sp>
        <p:nvSpPr>
          <p:cNvPr id="3" name="Content Placeholder 2">
            <a:extLst>
              <a:ext uri="{FF2B5EF4-FFF2-40B4-BE49-F238E27FC236}">
                <a16:creationId xmlns:a16="http://schemas.microsoft.com/office/drawing/2014/main" id="{38841847-7547-4521-8247-BD3EC30E7069}"/>
              </a:ext>
            </a:extLst>
          </p:cNvPr>
          <p:cNvSpPr>
            <a:spLocks noGrp="1"/>
          </p:cNvSpPr>
          <p:nvPr>
            <p:ph idx="1"/>
          </p:nvPr>
        </p:nvSpPr>
        <p:spPr>
          <a:xfrm>
            <a:off x="838200" y="1562100"/>
            <a:ext cx="10515600" cy="4614863"/>
          </a:xfrm>
        </p:spPr>
        <p:txBody>
          <a:bodyPr>
            <a:normAutofit/>
          </a:bodyPr>
          <a:lstStyle/>
          <a:p>
            <a:pPr marL="0" indent="0">
              <a:buNone/>
            </a:pPr>
            <a:r>
              <a:rPr lang="fr-FR" b="1" dirty="0">
                <a:solidFill>
                  <a:schemeClr val="accent1"/>
                </a:solidFill>
              </a:rPr>
              <a:t>Recommandation 2.6.6 </a:t>
            </a:r>
            <a:br>
              <a:rPr lang="fr-FR" dirty="0"/>
            </a:br>
            <a:r>
              <a:rPr lang="fr-FR" dirty="0"/>
              <a:t>Pour </a:t>
            </a:r>
            <a:r>
              <a:rPr lang="fr-FR" b="1" dirty="0"/>
              <a:t>les personnes atteintes d’hémophilie et d’arthropathie hémophilique chronique </a:t>
            </a:r>
            <a:r>
              <a:rPr lang="fr-FR" dirty="0"/>
              <a:t>ayant besoin d’une prise en charge de la douleur, la FMH recommande </a:t>
            </a:r>
            <a:r>
              <a:rPr lang="fr-FR" b="1" dirty="0"/>
              <a:t>une formation fonctionnelle, des adaptations, ainsi que des analgésiques adéquats. </a:t>
            </a:r>
          </a:p>
          <a:p>
            <a:pPr marL="0" indent="0">
              <a:buNone/>
            </a:pPr>
            <a:r>
              <a:rPr lang="fr-FR" b="1" dirty="0">
                <a:solidFill>
                  <a:schemeClr val="accent1"/>
                </a:solidFill>
              </a:rPr>
              <a:t>Recommandation 2.6.7 </a:t>
            </a:r>
            <a:br>
              <a:rPr lang="fr-FR" dirty="0"/>
            </a:br>
            <a:r>
              <a:rPr lang="fr-FR" dirty="0"/>
              <a:t>Pour </a:t>
            </a:r>
            <a:r>
              <a:rPr lang="fr-FR" b="1" dirty="0"/>
              <a:t>les personnes atteintes d’hémophilie et d’arthropathie hémophilique chronique</a:t>
            </a:r>
            <a:r>
              <a:rPr lang="fr-FR" dirty="0"/>
              <a:t>, la FMH recommande une formation à </a:t>
            </a:r>
            <a:r>
              <a:rPr lang="fr-FR" b="1" dirty="0"/>
              <a:t>la prise en charge de la douleur, notamment l’utilisation de techniques complémentaires </a:t>
            </a:r>
            <a:r>
              <a:rPr lang="fr-FR" dirty="0"/>
              <a:t>(par exemple, méditation, distraction, pleine conscience ou musicothérapie). </a:t>
            </a:r>
          </a:p>
        </p:txBody>
      </p:sp>
    </p:spTree>
    <p:extLst>
      <p:ext uri="{BB962C8B-B14F-4D97-AF65-F5344CB8AC3E}">
        <p14:creationId xmlns:p14="http://schemas.microsoft.com/office/powerpoint/2010/main" val="1845138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33D4-F4C9-4687-9454-40A5485E9BC7}"/>
              </a:ext>
            </a:extLst>
          </p:cNvPr>
          <p:cNvSpPr>
            <a:spLocks noGrp="1"/>
          </p:cNvSpPr>
          <p:nvPr>
            <p:ph type="title"/>
          </p:nvPr>
        </p:nvSpPr>
        <p:spPr>
          <a:xfrm>
            <a:off x="838199" y="225425"/>
            <a:ext cx="10515599" cy="1090079"/>
          </a:xfrm>
        </p:spPr>
        <p:txBody>
          <a:bodyPr>
            <a:noAutofit/>
          </a:bodyPr>
          <a:lstStyle/>
          <a:p>
            <a:r>
              <a:rPr lang="fr-FR" dirty="0"/>
              <a:t>Prise en charge de la douleur</a:t>
            </a:r>
            <a:br>
              <a:rPr lang="en-US" dirty="0"/>
            </a:br>
            <a:r>
              <a:rPr lang="fr-FR" dirty="0"/>
              <a:t>Arthropathie hémophilique chronique</a:t>
            </a:r>
            <a:endParaRPr lang="en-CA" dirty="0"/>
          </a:p>
        </p:txBody>
      </p:sp>
      <p:sp>
        <p:nvSpPr>
          <p:cNvPr id="3" name="Content Placeholder 2">
            <a:extLst>
              <a:ext uri="{FF2B5EF4-FFF2-40B4-BE49-F238E27FC236}">
                <a16:creationId xmlns:a16="http://schemas.microsoft.com/office/drawing/2014/main" id="{0E2E43AC-BF98-4A8D-91C1-A8BFC4108B7E}"/>
              </a:ext>
            </a:extLst>
          </p:cNvPr>
          <p:cNvSpPr>
            <a:spLocks noGrp="1"/>
          </p:cNvSpPr>
          <p:nvPr>
            <p:ph idx="1"/>
          </p:nvPr>
        </p:nvSpPr>
        <p:spPr>
          <a:xfrm>
            <a:off x="838200" y="1712571"/>
            <a:ext cx="10515600" cy="4614863"/>
          </a:xfrm>
        </p:spPr>
        <p:txBody>
          <a:bodyPr>
            <a:noAutofit/>
          </a:bodyPr>
          <a:lstStyle/>
          <a:p>
            <a:pPr marL="0" indent="0">
              <a:buNone/>
            </a:pPr>
            <a:r>
              <a:rPr lang="fr-FR" b="1" dirty="0">
                <a:solidFill>
                  <a:schemeClr val="accent1"/>
                </a:solidFill>
              </a:rPr>
              <a:t>Recommandation 2.6.8</a:t>
            </a:r>
            <a:br>
              <a:rPr lang="fr-FR" dirty="0"/>
            </a:br>
            <a:r>
              <a:rPr lang="fr-FR" dirty="0"/>
              <a:t>Pour </a:t>
            </a:r>
            <a:r>
              <a:rPr lang="fr-FR" b="1" dirty="0"/>
              <a:t>les enfants et les adultes atteints d’hémophilie ayant des douleurs </a:t>
            </a:r>
            <a:r>
              <a:rPr lang="fr-FR" dirty="0"/>
              <a:t>dues à une arthropathie hémophilique chronique, la FMH recommande d’</a:t>
            </a:r>
            <a:r>
              <a:rPr lang="fr-FR" b="1" dirty="0"/>
              <a:t>utiliser du paracétamol/de l’acétaminophène, des inhibiteurs de la COX 2, du </a:t>
            </a:r>
            <a:r>
              <a:rPr lang="fr-FR" b="1" dirty="0" err="1"/>
              <a:t>tramadol</a:t>
            </a:r>
            <a:r>
              <a:rPr lang="fr-FR" b="1" dirty="0"/>
              <a:t> ou de la morphine, et d’éviter les autres anti-inflammatoires non stéroïdiens</a:t>
            </a:r>
            <a:r>
              <a:rPr lang="fr-FR" dirty="0"/>
              <a:t>. La codéine peut être utilisée chez les enfants de plus de 12 ans, mais est contre indiquée chez les enfants plus jeunes. </a:t>
            </a:r>
            <a:br>
              <a:rPr lang="fr-FR" dirty="0"/>
            </a:br>
            <a:endParaRPr lang="fr-FR" dirty="0"/>
          </a:p>
          <a:p>
            <a:endParaRPr lang="fr-FR" dirty="0"/>
          </a:p>
          <a:p>
            <a:pPr marL="0" indent="0">
              <a:buNone/>
            </a:pPr>
            <a:endParaRPr lang="fr-FR" b="1" dirty="0">
              <a:solidFill>
                <a:schemeClr val="accent1"/>
              </a:solidFill>
            </a:endParaRPr>
          </a:p>
          <a:p>
            <a:pPr marL="0" indent="0">
              <a:buNone/>
            </a:pPr>
            <a:endParaRPr lang="fr-FR" b="1" dirty="0">
              <a:solidFill>
                <a:schemeClr val="accent1"/>
              </a:solidFill>
            </a:endParaRPr>
          </a:p>
        </p:txBody>
      </p:sp>
      <p:sp>
        <p:nvSpPr>
          <p:cNvPr id="9" name="Text Placeholder 3">
            <a:extLst>
              <a:ext uri="{FF2B5EF4-FFF2-40B4-BE49-F238E27FC236}">
                <a16:creationId xmlns:a16="http://schemas.microsoft.com/office/drawing/2014/main" id="{31053ED3-0A99-4E9A-BA39-CD8E4F30BF6F}"/>
              </a:ext>
            </a:extLst>
          </p:cNvPr>
          <p:cNvSpPr>
            <a:spLocks noGrp="1"/>
          </p:cNvSpPr>
          <p:nvPr>
            <p:ph type="body" sz="quarter" idx="13"/>
          </p:nvPr>
        </p:nvSpPr>
        <p:spPr>
          <a:xfrm>
            <a:off x="838201" y="6356351"/>
            <a:ext cx="9925050" cy="365125"/>
          </a:xfrm>
        </p:spPr>
        <p:txBody>
          <a:bodyPr/>
          <a:lstStyle/>
          <a:p>
            <a:r>
              <a:rPr lang="en-US" dirty="0"/>
              <a:t>COX-2 : </a:t>
            </a:r>
            <a:r>
              <a:rPr lang="en-CA" dirty="0"/>
              <a:t>cyclooxygénase-2</a:t>
            </a:r>
            <a:r>
              <a:rPr lang="en-US" dirty="0"/>
              <a:t>.</a:t>
            </a:r>
            <a:endParaRPr lang="en-CA" dirty="0"/>
          </a:p>
        </p:txBody>
      </p:sp>
      <p:sp>
        <p:nvSpPr>
          <p:cNvPr id="7" name="Content Placeholder 2">
            <a:extLst>
              <a:ext uri="{FF2B5EF4-FFF2-40B4-BE49-F238E27FC236}">
                <a16:creationId xmlns:a16="http://schemas.microsoft.com/office/drawing/2014/main" id="{1FC13245-2A6B-4C50-904A-FDC2CB30B87C}"/>
              </a:ext>
            </a:extLst>
          </p:cNvPr>
          <p:cNvSpPr txBox="1">
            <a:spLocks/>
          </p:cNvSpPr>
          <p:nvPr/>
        </p:nvSpPr>
        <p:spPr>
          <a:xfrm>
            <a:off x="905932" y="3959171"/>
            <a:ext cx="10515600" cy="1891296"/>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1" i="0" u="none" strike="noStrike" baseline="0" dirty="0">
                <a:solidFill>
                  <a:srgbClr val="008BB0"/>
                </a:solidFill>
              </a:rPr>
              <a:t>REMARQUE : </a:t>
            </a:r>
            <a:r>
              <a:rPr lang="fr-FR" dirty="0"/>
              <a:t>l’utilisation prolongée de tels médicaments peut entraîner des risques de dépendance ou d’accoutumance, ainsi que des lésions organiques, et doit être soigneusement surveillée.</a:t>
            </a:r>
            <a:endParaRPr lang="fr-FR" i="0" u="none" strike="noStrike" baseline="0" dirty="0"/>
          </a:p>
          <a:p>
            <a:pPr marL="0" indent="0">
              <a:lnSpc>
                <a:spcPct val="100000"/>
              </a:lnSpc>
              <a:buNone/>
            </a:pPr>
            <a:r>
              <a:rPr lang="fr-FR" b="1" i="0" u="none" strike="noStrike" baseline="0" dirty="0">
                <a:solidFill>
                  <a:srgbClr val="008BB0"/>
                </a:solidFill>
              </a:rPr>
              <a:t>REMARQUE : </a:t>
            </a:r>
            <a:r>
              <a:rPr lang="fr-FR" dirty="0"/>
              <a:t>les personnes souffrant de douleurs persistantes doivent être orientées vers une équipe spécialisée dans la prise en charge de la douleur.</a:t>
            </a:r>
            <a:endParaRPr lang="fr-FR" i="0" u="none" strike="noStrike" baseline="0" dirty="0"/>
          </a:p>
        </p:txBody>
      </p:sp>
    </p:spTree>
    <p:extLst>
      <p:ext uri="{BB962C8B-B14F-4D97-AF65-F5344CB8AC3E}">
        <p14:creationId xmlns:p14="http://schemas.microsoft.com/office/powerpoint/2010/main" val="937141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5DA8-56D2-4A3A-AC43-87708A36155D}"/>
              </a:ext>
            </a:extLst>
          </p:cNvPr>
          <p:cNvSpPr>
            <a:spLocks noGrp="1"/>
          </p:cNvSpPr>
          <p:nvPr>
            <p:ph type="title"/>
          </p:nvPr>
        </p:nvSpPr>
        <p:spPr/>
        <p:txBody>
          <a:bodyPr/>
          <a:lstStyle/>
          <a:p>
            <a:r>
              <a:rPr lang="fr-FR" dirty="0"/>
              <a:t>Prise en charge de la douleur</a:t>
            </a:r>
            <a:br>
              <a:rPr lang="en-US" dirty="0"/>
            </a:br>
            <a:r>
              <a:rPr lang="fr-FR" dirty="0"/>
              <a:t>Arthropathie hémophilique chronique</a:t>
            </a:r>
            <a:endParaRPr lang="en-CA" dirty="0"/>
          </a:p>
        </p:txBody>
      </p:sp>
      <p:sp>
        <p:nvSpPr>
          <p:cNvPr id="6" name="Content Placeholder 2">
            <a:extLst>
              <a:ext uri="{FF2B5EF4-FFF2-40B4-BE49-F238E27FC236}">
                <a16:creationId xmlns:a16="http://schemas.microsoft.com/office/drawing/2014/main" id="{C3E2AB98-DDF9-4BE2-9AC6-098A08E1DDE9}"/>
              </a:ext>
            </a:extLst>
          </p:cNvPr>
          <p:cNvSpPr txBox="1">
            <a:spLocks/>
          </p:cNvSpPr>
          <p:nvPr/>
        </p:nvSpPr>
        <p:spPr>
          <a:xfrm>
            <a:off x="838200" y="1909340"/>
            <a:ext cx="10515600" cy="1736685"/>
          </a:xfrm>
          <a:prstGeom prst="rect">
            <a:avLst/>
          </a:prstGeom>
        </p:spPr>
        <p:txBody>
          <a:bodyPr>
            <a:noAutofit/>
          </a:bodyPr>
          <a:lstStyle>
            <a:lvl1pPr marL="228600" indent="-228600" algn="l" defTabSz="914400" rtl="0" eaLnBrk="1" latinLnBrk="0" hangingPunct="1">
              <a:lnSpc>
                <a:spcPct val="100000"/>
              </a:lnSpc>
              <a:spcBef>
                <a:spcPts val="18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olidFill>
                  <a:schemeClr val="accent1"/>
                </a:solidFill>
              </a:rPr>
              <a:t>Recommandation 2.6.9</a:t>
            </a:r>
            <a:br>
              <a:rPr lang="fr-FR" dirty="0"/>
            </a:br>
            <a:r>
              <a:rPr lang="fr-FR" dirty="0"/>
              <a:t>Pour </a:t>
            </a:r>
            <a:r>
              <a:rPr lang="fr-FR" b="1" dirty="0"/>
              <a:t>les patients atteints d’hémophilie souffrant de douleurs invalidantes </a:t>
            </a:r>
            <a:r>
              <a:rPr lang="fr-FR" dirty="0"/>
              <a:t>dues à une arthropathie hémophilique chronique, la FMH recommande </a:t>
            </a:r>
            <a:r>
              <a:rPr lang="fr-FR" b="1" dirty="0"/>
              <a:t>l’orientation vers un spécialiste orthopédique</a:t>
            </a:r>
            <a:r>
              <a:rPr lang="fr-FR" dirty="0"/>
              <a:t> pour envisager une chirurgie orthopédique. </a:t>
            </a:r>
          </a:p>
        </p:txBody>
      </p:sp>
    </p:spTree>
    <p:extLst>
      <p:ext uri="{BB962C8B-B14F-4D97-AF65-F5344CB8AC3E}">
        <p14:creationId xmlns:p14="http://schemas.microsoft.com/office/powerpoint/2010/main" val="1459856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5F0F-AFB8-4B49-BA94-C11358DCDCD9}"/>
              </a:ext>
            </a:extLst>
          </p:cNvPr>
          <p:cNvSpPr>
            <a:spLocks noGrp="1"/>
          </p:cNvSpPr>
          <p:nvPr>
            <p:ph type="title"/>
          </p:nvPr>
        </p:nvSpPr>
        <p:spPr>
          <a:xfrm>
            <a:off x="838199" y="225425"/>
            <a:ext cx="10515599" cy="1090079"/>
          </a:xfrm>
        </p:spPr>
        <p:txBody>
          <a:bodyPr>
            <a:normAutofit/>
          </a:bodyPr>
          <a:lstStyle/>
          <a:p>
            <a:r>
              <a:rPr lang="fr-FR" dirty="0"/>
              <a:t>Soins et prise en charge dentaires</a:t>
            </a:r>
          </a:p>
        </p:txBody>
      </p:sp>
      <p:sp>
        <p:nvSpPr>
          <p:cNvPr id="3" name="Content Placeholder 2">
            <a:extLst>
              <a:ext uri="{FF2B5EF4-FFF2-40B4-BE49-F238E27FC236}">
                <a16:creationId xmlns:a16="http://schemas.microsoft.com/office/drawing/2014/main" id="{8AAE9735-791D-4FD5-983A-4738DBEA8429}"/>
              </a:ext>
            </a:extLst>
          </p:cNvPr>
          <p:cNvSpPr>
            <a:spLocks noGrp="1"/>
          </p:cNvSpPr>
          <p:nvPr>
            <p:ph idx="1"/>
          </p:nvPr>
        </p:nvSpPr>
        <p:spPr>
          <a:xfrm>
            <a:off x="838200" y="1429856"/>
            <a:ext cx="10515600" cy="3998287"/>
          </a:xfrm>
        </p:spPr>
        <p:txBody>
          <a:bodyPr>
            <a:noAutofit/>
          </a:bodyPr>
          <a:lstStyle/>
          <a:p>
            <a:pPr marL="0" indent="0">
              <a:buNone/>
            </a:pPr>
            <a:r>
              <a:rPr lang="fr-FR" b="1" dirty="0">
                <a:solidFill>
                  <a:schemeClr val="accent1"/>
                </a:solidFill>
              </a:rPr>
              <a:t>Recommandation 2.7.2</a:t>
            </a:r>
            <a:br>
              <a:rPr lang="fr-FR" dirty="0"/>
            </a:br>
            <a:r>
              <a:rPr lang="fr-FR" dirty="0"/>
              <a:t>Pour </a:t>
            </a:r>
            <a:r>
              <a:rPr lang="fr-FR" b="1" dirty="0"/>
              <a:t>les enfants atteints d’hémophilie</a:t>
            </a:r>
            <a:r>
              <a:rPr lang="fr-FR" dirty="0"/>
              <a:t>, la FMH recommande </a:t>
            </a:r>
            <a:r>
              <a:rPr lang="fr-FR" b="1" dirty="0"/>
              <a:t>l’orientation vers un centre de soins dentaires désigné au moment de la première éruption dentaire </a:t>
            </a:r>
            <a:r>
              <a:rPr lang="fr-FR" dirty="0"/>
              <a:t>(vers 6 mois) ou avant 12 mois afin de réduire les complications, la morbidité, les coûts et les répercussions sanitaires et psychosociales associés aux maladies bucco dentaires chez les personnes atteintes d’hémophilie. </a:t>
            </a:r>
          </a:p>
          <a:p>
            <a:pPr marL="0" indent="0">
              <a:buNone/>
            </a:pPr>
            <a:r>
              <a:rPr lang="fr-FR" b="1" dirty="0">
                <a:solidFill>
                  <a:schemeClr val="accent1"/>
                </a:solidFill>
              </a:rPr>
              <a:t>Recommandation 2.7.3</a:t>
            </a:r>
            <a:br>
              <a:rPr lang="fr-FR" dirty="0"/>
            </a:br>
            <a:r>
              <a:rPr lang="fr-FR" dirty="0"/>
              <a:t>Pour </a:t>
            </a:r>
            <a:r>
              <a:rPr lang="fr-FR" b="1" dirty="0"/>
              <a:t>les adultes atteints d’hémophilie</a:t>
            </a:r>
            <a:r>
              <a:rPr lang="fr-FR" dirty="0"/>
              <a:t>, la FMH recommande de </a:t>
            </a:r>
            <a:r>
              <a:rPr lang="fr-FR" b="1" dirty="0"/>
              <a:t>faciliter l’accès à des services et à des procédures dentaires appropriés, avec des évaluations dentaires régulières</a:t>
            </a:r>
            <a:r>
              <a:rPr lang="fr-FR" dirty="0"/>
              <a:t> tout au long de leur vie pour surveiller et préserver leur santé bucco dentaire en établissant des protocoles. </a:t>
            </a:r>
          </a:p>
        </p:txBody>
      </p:sp>
      <p:pic>
        <p:nvPicPr>
          <p:cNvPr id="1026" name="Picture 2" descr="Analytics free icon">
            <a:extLst>
              <a:ext uri="{FF2B5EF4-FFF2-40B4-BE49-F238E27FC236}">
                <a16:creationId xmlns:a16="http://schemas.microsoft.com/office/drawing/2014/main" id="{B174F3CF-7AC6-6843-AFEC-169307AEE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278" y="557210"/>
            <a:ext cx="758317" cy="7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03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1D6C1-DA59-4362-B71C-AAE5FF9178D4}"/>
              </a:ext>
            </a:extLst>
          </p:cNvPr>
          <p:cNvSpPr>
            <a:spLocks noGrp="1"/>
          </p:cNvSpPr>
          <p:nvPr>
            <p:ph type="ctrTitle"/>
          </p:nvPr>
        </p:nvSpPr>
        <p:spPr>
          <a:xfrm>
            <a:off x="1219200" y="1122363"/>
            <a:ext cx="9144000" cy="2387600"/>
          </a:xfrm>
        </p:spPr>
        <p:txBody>
          <a:bodyPr>
            <a:normAutofit/>
          </a:bodyPr>
          <a:lstStyle/>
          <a:p>
            <a:r>
              <a:rPr lang="fr-FR" sz="4000" dirty="0">
                <a:solidFill>
                  <a:schemeClr val="accent1"/>
                </a:solidFill>
              </a:rPr>
              <a:t>Chapitre 2 : Prise en charge globale de l’hémophilie</a:t>
            </a:r>
          </a:p>
        </p:txBody>
      </p:sp>
      <p:sp>
        <p:nvSpPr>
          <p:cNvPr id="7" name="Subtitle 6">
            <a:extLst>
              <a:ext uri="{FF2B5EF4-FFF2-40B4-BE49-F238E27FC236}">
                <a16:creationId xmlns:a16="http://schemas.microsoft.com/office/drawing/2014/main" id="{54633026-B018-4149-8233-2354578F6339}"/>
              </a:ext>
            </a:extLst>
          </p:cNvPr>
          <p:cNvSpPr>
            <a:spLocks noGrp="1"/>
          </p:cNvSpPr>
          <p:nvPr>
            <p:ph type="subTitle" idx="1"/>
          </p:nvPr>
        </p:nvSpPr>
        <p:spPr/>
        <p:txBody>
          <a:bodyPr>
            <a:normAutofit/>
          </a:bodyPr>
          <a:lstStyle/>
          <a:p>
            <a:r>
              <a:rPr lang="fr-FR" sz="3000" b="1" dirty="0"/>
              <a:t>Kate </a:t>
            </a:r>
            <a:r>
              <a:rPr lang="fr-FR" sz="3000" b="1" dirty="0" err="1"/>
              <a:t>Khair</a:t>
            </a:r>
            <a:br>
              <a:rPr lang="fr-FR" sz="2000" dirty="0"/>
            </a:br>
            <a:r>
              <a:rPr lang="fr-FR" sz="2000" dirty="0"/>
              <a:t>Directrice de recherche, </a:t>
            </a:r>
            <a:r>
              <a:rPr lang="fr-FR" sz="2000" dirty="0" err="1"/>
              <a:t>Haemnet</a:t>
            </a:r>
            <a:r>
              <a:rPr lang="fr-FR" sz="2000" dirty="0"/>
              <a:t>, Londres</a:t>
            </a:r>
            <a:br>
              <a:rPr lang="fr-FR" sz="2000" dirty="0"/>
            </a:br>
            <a:r>
              <a:rPr lang="fr-FR" sz="2000" dirty="0"/>
              <a:t>Centre for </a:t>
            </a:r>
            <a:r>
              <a:rPr lang="fr-FR" sz="2000" dirty="0" err="1"/>
              <a:t>Outcomes</a:t>
            </a:r>
            <a:r>
              <a:rPr lang="fr-FR" sz="2000" dirty="0"/>
              <a:t> and </a:t>
            </a:r>
            <a:r>
              <a:rPr lang="fr-FR" sz="2000" dirty="0" err="1"/>
              <a:t>Experience</a:t>
            </a:r>
            <a:r>
              <a:rPr lang="fr-FR" sz="2000" dirty="0"/>
              <a:t> </a:t>
            </a:r>
            <a:r>
              <a:rPr lang="fr-FR" sz="2000" dirty="0" err="1"/>
              <a:t>Research</a:t>
            </a:r>
            <a:r>
              <a:rPr lang="fr-FR" sz="2000" dirty="0"/>
              <a:t> in </a:t>
            </a:r>
            <a:r>
              <a:rPr lang="fr-FR" sz="2000" dirty="0" err="1"/>
              <a:t>Children's</a:t>
            </a:r>
            <a:r>
              <a:rPr lang="fr-FR" sz="2000" dirty="0"/>
              <a:t> </a:t>
            </a:r>
            <a:r>
              <a:rPr lang="fr-FR" sz="2000" dirty="0" err="1"/>
              <a:t>Health</a:t>
            </a:r>
            <a:r>
              <a:rPr lang="fr-FR" sz="2000" dirty="0"/>
              <a:t>, </a:t>
            </a:r>
            <a:r>
              <a:rPr lang="fr-FR" sz="2000" dirty="0" err="1"/>
              <a:t>Illness</a:t>
            </a:r>
            <a:r>
              <a:rPr lang="fr-FR" sz="2000" dirty="0"/>
              <a:t> and </a:t>
            </a:r>
            <a:r>
              <a:rPr lang="fr-FR" sz="2000" dirty="0" err="1"/>
              <a:t>Disability</a:t>
            </a:r>
            <a:r>
              <a:rPr lang="fr-FR" sz="2000" dirty="0"/>
              <a:t> (ORCHID), Great Ormond Street </a:t>
            </a:r>
            <a:r>
              <a:rPr lang="fr-FR" sz="2000" dirty="0" err="1"/>
              <a:t>Hospital</a:t>
            </a:r>
            <a:r>
              <a:rPr lang="fr-FR" sz="2000" dirty="0"/>
              <a:t> for </a:t>
            </a:r>
            <a:r>
              <a:rPr lang="fr-FR" sz="2000" dirty="0" err="1"/>
              <a:t>Children</a:t>
            </a:r>
            <a:br>
              <a:rPr lang="fr-FR" sz="2000" dirty="0"/>
            </a:br>
            <a:r>
              <a:rPr lang="fr-FR" sz="2000" dirty="0"/>
              <a:t>Londres, Royaume-Uni</a:t>
            </a:r>
          </a:p>
        </p:txBody>
      </p:sp>
    </p:spTree>
    <p:extLst>
      <p:ext uri="{BB962C8B-B14F-4D97-AF65-F5344CB8AC3E}">
        <p14:creationId xmlns:p14="http://schemas.microsoft.com/office/powerpoint/2010/main" val="57500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5F0F-AFB8-4B49-BA94-C11358DCDCD9}"/>
              </a:ext>
            </a:extLst>
          </p:cNvPr>
          <p:cNvSpPr>
            <a:spLocks noGrp="1"/>
          </p:cNvSpPr>
          <p:nvPr>
            <p:ph type="title"/>
          </p:nvPr>
        </p:nvSpPr>
        <p:spPr>
          <a:xfrm>
            <a:off x="838199" y="225425"/>
            <a:ext cx="10515599" cy="1090079"/>
          </a:xfrm>
        </p:spPr>
        <p:txBody>
          <a:bodyPr>
            <a:normAutofit/>
          </a:bodyPr>
          <a:lstStyle/>
          <a:p>
            <a:r>
              <a:rPr lang="fr-FR" dirty="0"/>
              <a:t>Soins et prise en charge dentaires</a:t>
            </a:r>
            <a:endParaRPr lang="en-CA" dirty="0"/>
          </a:p>
        </p:txBody>
      </p:sp>
      <p:sp>
        <p:nvSpPr>
          <p:cNvPr id="3" name="Content Placeholder 2">
            <a:extLst>
              <a:ext uri="{FF2B5EF4-FFF2-40B4-BE49-F238E27FC236}">
                <a16:creationId xmlns:a16="http://schemas.microsoft.com/office/drawing/2014/main" id="{8AAE9735-791D-4FD5-983A-4738DBEA8429}"/>
              </a:ext>
            </a:extLst>
          </p:cNvPr>
          <p:cNvSpPr>
            <a:spLocks noGrp="1"/>
          </p:cNvSpPr>
          <p:nvPr>
            <p:ph idx="1"/>
          </p:nvPr>
        </p:nvSpPr>
        <p:spPr>
          <a:xfrm>
            <a:off x="838200" y="1583767"/>
            <a:ext cx="10515600" cy="2111452"/>
          </a:xfrm>
        </p:spPr>
        <p:txBody>
          <a:bodyPr>
            <a:noAutofit/>
          </a:bodyPr>
          <a:lstStyle/>
          <a:p>
            <a:pPr marL="0" indent="0">
              <a:buNone/>
            </a:pPr>
            <a:r>
              <a:rPr lang="fr-FR" b="1" dirty="0">
                <a:solidFill>
                  <a:schemeClr val="accent1"/>
                </a:solidFill>
              </a:rPr>
              <a:t>Recommandation 2.7.4</a:t>
            </a:r>
            <a:br>
              <a:rPr lang="fr-FR" dirty="0"/>
            </a:br>
            <a:r>
              <a:rPr lang="fr-FR" dirty="0"/>
              <a:t>Pour </a:t>
            </a:r>
            <a:r>
              <a:rPr lang="fr-FR" b="1" dirty="0"/>
              <a:t>les personnes atteintes d’hémophilie</a:t>
            </a:r>
            <a:r>
              <a:rPr lang="fr-FR" dirty="0"/>
              <a:t>, la FMH recommande de </a:t>
            </a:r>
            <a:r>
              <a:rPr lang="fr-FR" b="1" dirty="0"/>
              <a:t>dispenser en priorité des soins dentaires et bucco-dentaires préventifs</a:t>
            </a:r>
            <a:r>
              <a:rPr lang="fr-FR" dirty="0"/>
              <a:t> pour assurer une santé et une hygiène bucco-dentaires optimales afin d’</a:t>
            </a:r>
            <a:r>
              <a:rPr lang="fr-FR" b="1" dirty="0"/>
              <a:t>empêcher l’apparition d’une maladie parodontale et de caries</a:t>
            </a:r>
            <a:r>
              <a:rPr lang="fr-FR" dirty="0"/>
              <a:t>, qui prédisposent au saignement des gencives, aux douleurs dentaires, à la perte de dents, aux difficultés de mastication et à des répercussions sociales. </a:t>
            </a:r>
          </a:p>
        </p:txBody>
      </p:sp>
      <p:pic>
        <p:nvPicPr>
          <p:cNvPr id="4" name="Picture 2" descr="Analytics free icon">
            <a:extLst>
              <a:ext uri="{FF2B5EF4-FFF2-40B4-BE49-F238E27FC236}">
                <a16:creationId xmlns:a16="http://schemas.microsoft.com/office/drawing/2014/main" id="{C8A1F29F-85E6-4540-B1BB-D9970C034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278" y="557210"/>
            <a:ext cx="758317" cy="7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616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11C7-586B-46C8-B844-A0338319D0A8}"/>
              </a:ext>
            </a:extLst>
          </p:cNvPr>
          <p:cNvSpPr>
            <a:spLocks noGrp="1"/>
          </p:cNvSpPr>
          <p:nvPr>
            <p:ph type="title"/>
          </p:nvPr>
        </p:nvSpPr>
        <p:spPr>
          <a:xfrm>
            <a:off x="838199" y="225425"/>
            <a:ext cx="10515599" cy="1090079"/>
          </a:xfrm>
        </p:spPr>
        <p:txBody>
          <a:bodyPr>
            <a:noAutofit/>
          </a:bodyPr>
          <a:lstStyle/>
          <a:p>
            <a:r>
              <a:rPr lang="fr-FR" dirty="0"/>
              <a:t>Soins et prise en charge dentaires</a:t>
            </a:r>
            <a:br>
              <a:rPr lang="fr-FR" dirty="0"/>
            </a:br>
            <a:r>
              <a:rPr lang="fr-FR" dirty="0"/>
              <a:t>Soins dentaires</a:t>
            </a:r>
          </a:p>
        </p:txBody>
      </p:sp>
      <p:sp>
        <p:nvSpPr>
          <p:cNvPr id="3" name="Content Placeholder 2">
            <a:extLst>
              <a:ext uri="{FF2B5EF4-FFF2-40B4-BE49-F238E27FC236}">
                <a16:creationId xmlns:a16="http://schemas.microsoft.com/office/drawing/2014/main" id="{8351C834-B70A-40C3-9727-13C2CF8A862D}"/>
              </a:ext>
            </a:extLst>
          </p:cNvPr>
          <p:cNvSpPr>
            <a:spLocks noGrp="1"/>
          </p:cNvSpPr>
          <p:nvPr>
            <p:ph idx="1"/>
          </p:nvPr>
        </p:nvSpPr>
        <p:spPr>
          <a:xfrm>
            <a:off x="838200" y="1562100"/>
            <a:ext cx="10515600" cy="4614863"/>
          </a:xfrm>
        </p:spPr>
        <p:txBody>
          <a:bodyPr>
            <a:noAutofit/>
          </a:bodyPr>
          <a:lstStyle/>
          <a:p>
            <a:pPr marL="0" indent="0">
              <a:buNone/>
            </a:pPr>
            <a:r>
              <a:rPr lang="fr-FR" b="1" dirty="0">
                <a:solidFill>
                  <a:schemeClr val="accent1"/>
                </a:solidFill>
              </a:rPr>
              <a:t>Recommandation 2.7.5</a:t>
            </a:r>
            <a:br>
              <a:rPr lang="fr-FR" dirty="0"/>
            </a:br>
            <a:r>
              <a:rPr lang="fr-FR" dirty="0"/>
              <a:t>Pour </a:t>
            </a:r>
            <a:r>
              <a:rPr lang="fr-FR" b="1" dirty="0"/>
              <a:t>les personnes atteintes d’hémophilie</a:t>
            </a:r>
            <a:r>
              <a:rPr lang="fr-FR" dirty="0"/>
              <a:t>, la FMH recommande d’éduquer à </a:t>
            </a:r>
            <a:r>
              <a:rPr lang="fr-FR" b="1" dirty="0"/>
              <a:t>l’importance d’une bonne hygiène bucco-dentaire pour empêcher toute complication et tout problème dentaire</a:t>
            </a:r>
            <a:r>
              <a:rPr lang="fr-FR" dirty="0"/>
              <a:t>, notamment en donnant des instructions pour un brossage des dents deux fois par jour avec une brosse à texture souple ou moyenne et un dentifrice fluoré pour éliminer la plaque dentaire ; mieux vaut ne pas rincer le dentifrice et le garder en bouche (« cracher mais ne pas rincer ») après le brossage afin d’optimiser les effets du fluor. </a:t>
            </a:r>
          </a:p>
          <a:p>
            <a:pPr marL="0" indent="0">
              <a:buNone/>
            </a:pPr>
            <a:endParaRPr lang="fr-FR" dirty="0"/>
          </a:p>
          <a:p>
            <a:pPr marL="0" indent="0">
              <a:buNone/>
            </a:pPr>
            <a:endParaRPr lang="fr-FR" dirty="0"/>
          </a:p>
        </p:txBody>
      </p:sp>
      <p:sp>
        <p:nvSpPr>
          <p:cNvPr id="7" name="Content Placeholder 2">
            <a:extLst>
              <a:ext uri="{FF2B5EF4-FFF2-40B4-BE49-F238E27FC236}">
                <a16:creationId xmlns:a16="http://schemas.microsoft.com/office/drawing/2014/main" id="{5A6D7473-32E1-4F03-AC7D-E53CD15D947D}"/>
              </a:ext>
            </a:extLst>
          </p:cNvPr>
          <p:cNvSpPr txBox="1">
            <a:spLocks/>
          </p:cNvSpPr>
          <p:nvPr/>
        </p:nvSpPr>
        <p:spPr>
          <a:xfrm>
            <a:off x="838199" y="4242971"/>
            <a:ext cx="10515600" cy="1861496"/>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1" i="0" u="none" strike="noStrike" baseline="0" dirty="0">
                <a:solidFill>
                  <a:srgbClr val="008BB0"/>
                </a:solidFill>
              </a:rPr>
              <a:t>REMARQUE : </a:t>
            </a:r>
            <a:r>
              <a:rPr lang="fr-FR" dirty="0"/>
              <a:t>le fil dentaire ou les </a:t>
            </a:r>
            <a:r>
              <a:rPr lang="fr-FR" dirty="0" err="1"/>
              <a:t>brossettes</a:t>
            </a:r>
            <a:r>
              <a:rPr lang="fr-FR" dirty="0"/>
              <a:t> </a:t>
            </a:r>
            <a:r>
              <a:rPr lang="fr-FR" dirty="0" err="1"/>
              <a:t>interdentaires</a:t>
            </a:r>
            <a:r>
              <a:rPr lang="fr-FR" dirty="0"/>
              <a:t> doivent être utilisés pour retirer la plaque dentaire.</a:t>
            </a:r>
            <a:endParaRPr lang="fr-FR" i="0" u="none" strike="noStrike" baseline="0" dirty="0"/>
          </a:p>
          <a:p>
            <a:pPr marL="0" indent="0">
              <a:lnSpc>
                <a:spcPct val="100000"/>
              </a:lnSpc>
              <a:buNone/>
            </a:pPr>
            <a:r>
              <a:rPr lang="fr-FR" b="1" i="0" u="none" strike="noStrike" baseline="0" dirty="0">
                <a:solidFill>
                  <a:srgbClr val="008BB0"/>
                </a:solidFill>
              </a:rPr>
              <a:t>REMARQUE : </a:t>
            </a:r>
            <a:r>
              <a:rPr lang="fr-FR" dirty="0"/>
              <a:t>les personnes ayant une limitation d’amplitude du coude ou de l’épaule peuvent utiliser des brosses à dents électriques ou adaptées et des dispositifs d’aide au brossage </a:t>
            </a:r>
            <a:r>
              <a:rPr lang="fr-FR" dirty="0" err="1"/>
              <a:t>interdentaire</a:t>
            </a:r>
            <a:r>
              <a:rPr lang="fr-FR" dirty="0"/>
              <a:t>.</a:t>
            </a:r>
            <a:endParaRPr lang="fr-FR" i="0" u="none" strike="noStrike" baseline="0" dirty="0"/>
          </a:p>
        </p:txBody>
      </p:sp>
      <p:pic>
        <p:nvPicPr>
          <p:cNvPr id="8" name="Picture 2" descr="Analytics free icon">
            <a:extLst>
              <a:ext uri="{FF2B5EF4-FFF2-40B4-BE49-F238E27FC236}">
                <a16:creationId xmlns:a16="http://schemas.microsoft.com/office/drawing/2014/main" id="{2F5A98AC-688C-5346-9DD9-F154CFE6B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278" y="557210"/>
            <a:ext cx="758317" cy="7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491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B25E-30F5-4102-98F3-CA27EBB790DB}"/>
              </a:ext>
            </a:extLst>
          </p:cNvPr>
          <p:cNvSpPr>
            <a:spLocks noGrp="1"/>
          </p:cNvSpPr>
          <p:nvPr>
            <p:ph type="title"/>
          </p:nvPr>
        </p:nvSpPr>
        <p:spPr>
          <a:xfrm>
            <a:off x="838199" y="225425"/>
            <a:ext cx="10515599" cy="1090079"/>
          </a:xfrm>
        </p:spPr>
        <p:txBody>
          <a:bodyPr>
            <a:noAutofit/>
          </a:bodyPr>
          <a:lstStyle/>
          <a:p>
            <a:r>
              <a:rPr lang="fr-FR" dirty="0"/>
              <a:t>Soins et prise en charge dentaires</a:t>
            </a:r>
            <a:br>
              <a:rPr lang="fr-FR" dirty="0"/>
            </a:br>
            <a:r>
              <a:rPr lang="fr-FR" dirty="0"/>
              <a:t>Chirurgie dentaire et procédures invasives</a:t>
            </a:r>
          </a:p>
        </p:txBody>
      </p:sp>
      <p:sp>
        <p:nvSpPr>
          <p:cNvPr id="3" name="Content Placeholder 2">
            <a:extLst>
              <a:ext uri="{FF2B5EF4-FFF2-40B4-BE49-F238E27FC236}">
                <a16:creationId xmlns:a16="http://schemas.microsoft.com/office/drawing/2014/main" id="{879DACC5-C68D-4768-9FF5-4F5FA29D90D1}"/>
              </a:ext>
            </a:extLst>
          </p:cNvPr>
          <p:cNvSpPr>
            <a:spLocks noGrp="1"/>
          </p:cNvSpPr>
          <p:nvPr>
            <p:ph idx="1"/>
          </p:nvPr>
        </p:nvSpPr>
        <p:spPr>
          <a:xfrm>
            <a:off x="838200" y="1562100"/>
            <a:ext cx="10515600" cy="4614863"/>
          </a:xfrm>
        </p:spPr>
        <p:txBody>
          <a:bodyPr>
            <a:noAutofit/>
          </a:bodyPr>
          <a:lstStyle/>
          <a:p>
            <a:pPr marL="0" indent="0">
              <a:buNone/>
            </a:pPr>
            <a:r>
              <a:rPr lang="fr-FR" b="1" dirty="0">
                <a:solidFill>
                  <a:schemeClr val="accent1"/>
                </a:solidFill>
              </a:rPr>
              <a:t>Recommandation 2.7.7</a:t>
            </a:r>
            <a:br>
              <a:rPr lang="fr-FR" dirty="0"/>
            </a:br>
            <a:r>
              <a:rPr lang="fr-FR" dirty="0"/>
              <a:t>Pour </a:t>
            </a:r>
            <a:r>
              <a:rPr lang="fr-FR" b="1" dirty="0"/>
              <a:t>les patients atteints d’hémophilie</a:t>
            </a:r>
            <a:r>
              <a:rPr lang="fr-FR" dirty="0"/>
              <a:t>, la FMH recommande que toute </a:t>
            </a:r>
            <a:r>
              <a:rPr lang="fr-FR" b="1" dirty="0"/>
              <a:t>extraction dentaire ou toute autre procédure invasive dans la cavité buccale </a:t>
            </a:r>
            <a:r>
              <a:rPr lang="fr-FR" dirty="0"/>
              <a:t>(par exemple, pose d’implant dentaire, chirurgie parodontale ou biopsie gingivale) </a:t>
            </a:r>
            <a:r>
              <a:rPr lang="fr-FR" b="1" dirty="0"/>
              <a:t>ne soit réalisée que conformément à un protocole individuel de gestion de l’hémostase</a:t>
            </a:r>
            <a:r>
              <a:rPr lang="fr-FR" dirty="0"/>
              <a:t>, en consultation avec un hématologue. </a:t>
            </a:r>
          </a:p>
          <a:p>
            <a:pPr marL="0" indent="0">
              <a:buNone/>
            </a:pPr>
            <a:r>
              <a:rPr lang="fr-FR" b="1" dirty="0">
                <a:solidFill>
                  <a:schemeClr val="accent1"/>
                </a:solidFill>
              </a:rPr>
              <a:t>Recommandation 2.7.8</a:t>
            </a:r>
            <a:br>
              <a:rPr lang="fr-FR" dirty="0"/>
            </a:br>
            <a:r>
              <a:rPr lang="fr-FR" dirty="0"/>
              <a:t>Pour </a:t>
            </a:r>
            <a:r>
              <a:rPr lang="fr-FR" b="1" dirty="0"/>
              <a:t>les patients atteints d’hémophilie</a:t>
            </a:r>
            <a:r>
              <a:rPr lang="fr-FR" dirty="0"/>
              <a:t>, la FMH recommande</a:t>
            </a:r>
            <a:r>
              <a:rPr lang="fr-FR" b="1" dirty="0"/>
              <a:t> le recours à l’acide </a:t>
            </a:r>
            <a:r>
              <a:rPr lang="fr-FR" b="1" dirty="0" err="1"/>
              <a:t>tranexamique</a:t>
            </a:r>
            <a:r>
              <a:rPr lang="fr-FR" b="1" dirty="0"/>
              <a:t> systémique ou topique ou à l’acide epsilon-</a:t>
            </a:r>
            <a:r>
              <a:rPr lang="fr-FR" b="1" dirty="0" err="1"/>
              <a:t>aminocaproïque</a:t>
            </a:r>
            <a:r>
              <a:rPr lang="fr-FR" b="1" dirty="0"/>
              <a:t> comme traitement d’appoint des interventions dentaires</a:t>
            </a:r>
            <a:r>
              <a:rPr lang="fr-FR" dirty="0"/>
              <a:t> en pré et postopératoire, afin de réduire le recours à un traitement avec facteur de remplacement. </a:t>
            </a:r>
          </a:p>
        </p:txBody>
      </p:sp>
      <p:sp>
        <p:nvSpPr>
          <p:cNvPr id="9" name="Content Placeholder 2">
            <a:extLst>
              <a:ext uri="{FF2B5EF4-FFF2-40B4-BE49-F238E27FC236}">
                <a16:creationId xmlns:a16="http://schemas.microsoft.com/office/drawing/2014/main" id="{DDD17005-1544-4979-8FFE-03A3A58F3AE2}"/>
              </a:ext>
            </a:extLst>
          </p:cNvPr>
          <p:cNvSpPr txBox="1">
            <a:spLocks/>
          </p:cNvSpPr>
          <p:nvPr/>
        </p:nvSpPr>
        <p:spPr>
          <a:xfrm>
            <a:off x="838199" y="5295900"/>
            <a:ext cx="10515600" cy="1325829"/>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1" i="0" u="none" strike="noStrike" baseline="0" dirty="0">
                <a:solidFill>
                  <a:srgbClr val="008BB0"/>
                </a:solidFill>
              </a:rPr>
              <a:t>REMARQUE : </a:t>
            </a:r>
            <a:r>
              <a:rPr lang="fr-FR" dirty="0"/>
              <a:t>il est conseillé aux patients d’adopter un régime alimentaire non solide et de brosser avec précaution les alentours de la plaie pendant au moins trois à cinq jours après l’intervention afin de ne pas perturber le caillot et de permettre la cicatrisation de la plaie dans l’alvéole dentaire. </a:t>
            </a:r>
            <a:endParaRPr lang="fr-FR" i="0" u="none" strike="noStrike" baseline="0" dirty="0"/>
          </a:p>
        </p:txBody>
      </p:sp>
      <p:pic>
        <p:nvPicPr>
          <p:cNvPr id="6" name="Picture 2" descr="Analytics free icon">
            <a:extLst>
              <a:ext uri="{FF2B5EF4-FFF2-40B4-BE49-F238E27FC236}">
                <a16:creationId xmlns:a16="http://schemas.microsoft.com/office/drawing/2014/main" id="{C0A01C67-1E52-BE4C-85EB-0557C7A98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278" y="557210"/>
            <a:ext cx="758317" cy="7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915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2391-BB81-428A-B719-CA72E4C30259}"/>
              </a:ext>
            </a:extLst>
          </p:cNvPr>
          <p:cNvSpPr>
            <a:spLocks noGrp="1"/>
          </p:cNvSpPr>
          <p:nvPr>
            <p:ph type="title"/>
          </p:nvPr>
        </p:nvSpPr>
        <p:spPr>
          <a:xfrm>
            <a:off x="838199" y="225425"/>
            <a:ext cx="10515599" cy="1090079"/>
          </a:xfrm>
        </p:spPr>
        <p:txBody>
          <a:bodyPr>
            <a:normAutofit/>
          </a:bodyPr>
          <a:lstStyle/>
          <a:p>
            <a:r>
              <a:rPr lang="fr-FR" dirty="0"/>
              <a:t>Transition du service pédiatrique au service des adultes</a:t>
            </a:r>
          </a:p>
        </p:txBody>
      </p:sp>
      <p:sp>
        <p:nvSpPr>
          <p:cNvPr id="3" name="Content Placeholder 2">
            <a:extLst>
              <a:ext uri="{FF2B5EF4-FFF2-40B4-BE49-F238E27FC236}">
                <a16:creationId xmlns:a16="http://schemas.microsoft.com/office/drawing/2014/main" id="{354B93B1-02CF-4A23-9492-1CA76C8675BE}"/>
              </a:ext>
            </a:extLst>
          </p:cNvPr>
          <p:cNvSpPr>
            <a:spLocks noGrp="1"/>
          </p:cNvSpPr>
          <p:nvPr>
            <p:ph idx="1"/>
          </p:nvPr>
        </p:nvSpPr>
        <p:spPr>
          <a:xfrm>
            <a:off x="838200" y="1562100"/>
            <a:ext cx="10515600" cy="4614863"/>
          </a:xfrm>
        </p:spPr>
        <p:txBody>
          <a:bodyPr>
            <a:normAutofit/>
          </a:bodyPr>
          <a:lstStyle/>
          <a:p>
            <a:pPr marL="0" indent="0">
              <a:buNone/>
            </a:pPr>
            <a:r>
              <a:rPr lang="fr-FR" b="1" dirty="0"/>
              <a:t>Deux périodes de transition sont particulièrement délicates pour l’adhésion au traitement :</a:t>
            </a:r>
          </a:p>
          <a:p>
            <a:pPr marL="914400" lvl="1" indent="-457200">
              <a:buFont typeface="+mj-lt"/>
              <a:buAutoNum type="arabicPeriod"/>
            </a:pPr>
            <a:r>
              <a:rPr lang="fr-FR" dirty="0"/>
              <a:t>Lorsque </a:t>
            </a:r>
            <a:r>
              <a:rPr lang="fr-FR" b="1" dirty="0"/>
              <a:t>les adolescents passent à l’</a:t>
            </a:r>
            <a:r>
              <a:rPr lang="fr-FR" b="1" dirty="0" err="1"/>
              <a:t>autotraitement</a:t>
            </a:r>
            <a:endParaRPr lang="fr-FR" b="1" dirty="0"/>
          </a:p>
          <a:p>
            <a:pPr marL="914400" lvl="1" indent="-457200">
              <a:buFont typeface="+mj-lt"/>
              <a:buAutoNum type="arabicPeriod"/>
            </a:pPr>
            <a:r>
              <a:rPr lang="fr-FR" dirty="0"/>
              <a:t>Lorsque </a:t>
            </a:r>
            <a:r>
              <a:rPr lang="fr-FR" b="1" dirty="0"/>
              <a:t>les jeunes adultes quittent le domicile</a:t>
            </a:r>
            <a:r>
              <a:rPr lang="fr-FR" dirty="0"/>
              <a:t> et assument </a:t>
            </a:r>
            <a:r>
              <a:rPr lang="fr-FR" b="1" dirty="0"/>
              <a:t>l’entière responsabilité</a:t>
            </a:r>
            <a:r>
              <a:rPr lang="fr-FR" dirty="0"/>
              <a:t> de l’</a:t>
            </a:r>
            <a:r>
              <a:rPr lang="fr-FR" dirty="0" err="1"/>
              <a:t>autotraitement</a:t>
            </a:r>
            <a:endParaRPr lang="fr-FR" dirty="0"/>
          </a:p>
          <a:p>
            <a:pPr marL="0" indent="0">
              <a:buNone/>
            </a:pPr>
            <a:r>
              <a:rPr lang="fr-FR" b="1" dirty="0"/>
              <a:t>Pour assurer une bonne transition, les éléments clés sont les suivants :</a:t>
            </a:r>
          </a:p>
          <a:p>
            <a:pPr lvl="1"/>
            <a:r>
              <a:rPr lang="fr-FR" dirty="0"/>
              <a:t>Élaboration d’un plan de transition structuré</a:t>
            </a:r>
          </a:p>
          <a:p>
            <a:pPr lvl="1"/>
            <a:r>
              <a:rPr lang="fr-FR" dirty="0"/>
              <a:t>Suivi avec évaluation systémique de l’état de préparation du patient</a:t>
            </a:r>
          </a:p>
          <a:p>
            <a:pPr lvl="1"/>
            <a:r>
              <a:rPr lang="fr-FR" dirty="0"/>
              <a:t>Soutien individualisé</a:t>
            </a:r>
          </a:p>
          <a:p>
            <a:pPr lvl="1"/>
            <a:r>
              <a:rPr lang="fr-FR" dirty="0"/>
              <a:t>Soutien renforcé lors du passage à l’</a:t>
            </a:r>
            <a:r>
              <a:rPr lang="fr-FR" dirty="0" err="1"/>
              <a:t>autotraitement</a:t>
            </a:r>
            <a:r>
              <a:rPr lang="fr-FR" dirty="0"/>
              <a:t> ou du départ du domicile familial</a:t>
            </a:r>
          </a:p>
          <a:p>
            <a:endParaRPr lang="fr-FR" dirty="0"/>
          </a:p>
        </p:txBody>
      </p:sp>
    </p:spTree>
    <p:extLst>
      <p:ext uri="{BB962C8B-B14F-4D97-AF65-F5344CB8AC3E}">
        <p14:creationId xmlns:p14="http://schemas.microsoft.com/office/powerpoint/2010/main" val="1517841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D095E-361C-854F-9905-566BE77AAF0E}"/>
              </a:ext>
            </a:extLst>
          </p:cNvPr>
          <p:cNvSpPr>
            <a:spLocks noGrp="1"/>
          </p:cNvSpPr>
          <p:nvPr>
            <p:ph type="title"/>
          </p:nvPr>
        </p:nvSpPr>
        <p:spPr>
          <a:xfrm>
            <a:off x="838199" y="225425"/>
            <a:ext cx="10515599" cy="1090079"/>
          </a:xfrm>
        </p:spPr>
        <p:txBody>
          <a:bodyPr>
            <a:normAutofit/>
          </a:bodyPr>
          <a:lstStyle/>
          <a:p>
            <a:r>
              <a:rPr lang="en-US" dirty="0"/>
              <a:t>Cas </a:t>
            </a:r>
            <a:r>
              <a:rPr lang="en-US" dirty="0" err="1"/>
              <a:t>clinique</a:t>
            </a:r>
            <a:endParaRPr lang="en-US" dirty="0"/>
          </a:p>
        </p:txBody>
      </p:sp>
      <p:sp>
        <p:nvSpPr>
          <p:cNvPr id="5" name="Content Placeholder 4">
            <a:extLst>
              <a:ext uri="{FF2B5EF4-FFF2-40B4-BE49-F238E27FC236}">
                <a16:creationId xmlns:a16="http://schemas.microsoft.com/office/drawing/2014/main" id="{C9EFB4E4-E849-4298-8F7C-DF65A78400A8}"/>
              </a:ext>
            </a:extLst>
          </p:cNvPr>
          <p:cNvSpPr>
            <a:spLocks noGrp="1"/>
          </p:cNvSpPr>
          <p:nvPr>
            <p:ph idx="1"/>
          </p:nvPr>
        </p:nvSpPr>
        <p:spPr>
          <a:xfrm>
            <a:off x="838200" y="1562100"/>
            <a:ext cx="5168900" cy="4614863"/>
          </a:xfrm>
        </p:spPr>
        <p:txBody>
          <a:bodyPr>
            <a:normAutofit/>
          </a:bodyPr>
          <a:lstStyle/>
          <a:p>
            <a:r>
              <a:rPr lang="fr-FR" dirty="0"/>
              <a:t>Atteint d’une hémophilie sévère, James a été diagnostiqué à deux ans </a:t>
            </a:r>
          </a:p>
          <a:p>
            <a:r>
              <a:rPr lang="fr-FR" dirty="0"/>
              <a:t>À dix ans, James part en colonie de vacances et rencontrent d’autres garçons atteints d’hémophilie</a:t>
            </a:r>
          </a:p>
          <a:p>
            <a:r>
              <a:rPr lang="fr-FR" dirty="0"/>
              <a:t>À 16 ans, il est en mesure de prendre en charge son traitement et en comprend la nécessité</a:t>
            </a:r>
          </a:p>
          <a:p>
            <a:r>
              <a:rPr lang="fr-FR" dirty="0"/>
              <a:t>Il devient « un grand frère » pour les plus jeunes garçons atteints d’hémophilie, même après sa transition vers le service des adultes</a:t>
            </a:r>
          </a:p>
        </p:txBody>
      </p:sp>
      <p:pic>
        <p:nvPicPr>
          <p:cNvPr id="4" name="Picture 3" descr="A group of people standing around a table&#10;&#10;Description automatically generated with low confidence">
            <a:extLst>
              <a:ext uri="{FF2B5EF4-FFF2-40B4-BE49-F238E27FC236}">
                <a16:creationId xmlns:a16="http://schemas.microsoft.com/office/drawing/2014/main" id="{ADE2D6D0-6FEF-42CD-9626-5C0D9CDCE717}"/>
              </a:ext>
            </a:extLst>
          </p:cNvPr>
          <p:cNvPicPr>
            <a:picLocks/>
          </p:cNvPicPr>
          <p:nvPr/>
        </p:nvPicPr>
        <p:blipFill rotWithShape="1">
          <a:blip r:embed="rId2"/>
          <a:srcRect l="8658" r="11354"/>
          <a:stretch/>
        </p:blipFill>
        <p:spPr>
          <a:xfrm>
            <a:off x="6798673" y="1809750"/>
            <a:ext cx="4682716" cy="2914650"/>
          </a:xfrm>
          <a:prstGeom prst="roundRect">
            <a:avLst/>
          </a:prstGeom>
        </p:spPr>
      </p:pic>
    </p:spTree>
    <p:extLst>
      <p:ext uri="{BB962C8B-B14F-4D97-AF65-F5344CB8AC3E}">
        <p14:creationId xmlns:p14="http://schemas.microsoft.com/office/powerpoint/2010/main" val="3040579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6336-F576-43C6-A988-7ABF0E624544}"/>
              </a:ext>
            </a:extLst>
          </p:cNvPr>
          <p:cNvSpPr>
            <a:spLocks noGrp="1"/>
          </p:cNvSpPr>
          <p:nvPr>
            <p:ph type="title"/>
          </p:nvPr>
        </p:nvSpPr>
        <p:spPr>
          <a:xfrm>
            <a:off x="838199" y="225425"/>
            <a:ext cx="10515599" cy="1090079"/>
          </a:xfrm>
        </p:spPr>
        <p:txBody>
          <a:bodyPr>
            <a:normAutofit/>
          </a:bodyPr>
          <a:lstStyle/>
          <a:p>
            <a:r>
              <a:rPr lang="fr-FR" dirty="0"/>
              <a:t>Transition du service pédiatrique au service des adultes</a:t>
            </a:r>
            <a:endParaRPr lang="en-CA" dirty="0"/>
          </a:p>
        </p:txBody>
      </p:sp>
      <p:sp>
        <p:nvSpPr>
          <p:cNvPr id="3" name="Content Placeholder 2">
            <a:extLst>
              <a:ext uri="{FF2B5EF4-FFF2-40B4-BE49-F238E27FC236}">
                <a16:creationId xmlns:a16="http://schemas.microsoft.com/office/drawing/2014/main" id="{50D04035-0301-4CD4-B9C0-0C1A7D24C716}"/>
              </a:ext>
            </a:extLst>
          </p:cNvPr>
          <p:cNvSpPr>
            <a:spLocks noGrp="1"/>
          </p:cNvSpPr>
          <p:nvPr>
            <p:ph idx="1"/>
          </p:nvPr>
        </p:nvSpPr>
        <p:spPr>
          <a:xfrm>
            <a:off x="838200" y="1562101"/>
            <a:ext cx="10515600" cy="1866900"/>
          </a:xfrm>
        </p:spPr>
        <p:txBody>
          <a:bodyPr>
            <a:normAutofit lnSpcReduction="10000"/>
          </a:bodyPr>
          <a:lstStyle/>
          <a:p>
            <a:pPr marL="0" indent="0">
              <a:buNone/>
            </a:pPr>
            <a:r>
              <a:rPr lang="fr-FR" b="1" dirty="0">
                <a:solidFill>
                  <a:schemeClr val="accent1"/>
                </a:solidFill>
              </a:rPr>
              <a:t>Recommandation 2.8.1</a:t>
            </a:r>
            <a:br>
              <a:rPr lang="fr-FR" dirty="0"/>
            </a:br>
            <a:r>
              <a:rPr lang="fr-FR" b="1" dirty="0"/>
              <a:t>Les enfants et les adolescents atteints d’hémophilie devraient bénéficier d’une formation continue et d’un développement de leurs compétences</a:t>
            </a:r>
            <a:r>
              <a:rPr lang="fr-FR" dirty="0"/>
              <a:t>, notamment être en mesure de s’</a:t>
            </a:r>
            <a:r>
              <a:rPr lang="fr-FR" dirty="0" err="1"/>
              <a:t>autoperfuser</a:t>
            </a:r>
            <a:r>
              <a:rPr lang="fr-FR" dirty="0"/>
              <a:t> et avoir confiance en soi, afin d’acquérir les connaissances nécessaires à l’autogestion</a:t>
            </a:r>
            <a:r>
              <a:rPr lang="fr-FR" b="1" dirty="0"/>
              <a:t> </a:t>
            </a:r>
            <a:r>
              <a:rPr lang="fr-FR" dirty="0"/>
              <a:t>de leur pathologie avant de passer du service pédiatrique au service des adultes. </a:t>
            </a:r>
          </a:p>
        </p:txBody>
      </p:sp>
      <p:sp>
        <p:nvSpPr>
          <p:cNvPr id="8" name="Content Placeholder 2">
            <a:extLst>
              <a:ext uri="{FF2B5EF4-FFF2-40B4-BE49-F238E27FC236}">
                <a16:creationId xmlns:a16="http://schemas.microsoft.com/office/drawing/2014/main" id="{C1FCFD72-80A6-49F9-BD2F-F02639DA97B2}"/>
              </a:ext>
            </a:extLst>
          </p:cNvPr>
          <p:cNvSpPr txBox="1">
            <a:spLocks/>
          </p:cNvSpPr>
          <p:nvPr/>
        </p:nvSpPr>
        <p:spPr>
          <a:xfrm>
            <a:off x="838198" y="3652571"/>
            <a:ext cx="10515600" cy="1325829"/>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1" i="0" u="none" strike="noStrike" baseline="0" dirty="0">
                <a:solidFill>
                  <a:srgbClr val="008BB0"/>
                </a:solidFill>
              </a:rPr>
              <a:t>REMARQUE : </a:t>
            </a:r>
            <a:r>
              <a:rPr lang="fr-FR" dirty="0"/>
              <a:t>l’équipe responsable de la prise en charge globale doit soutenir les jeunes patients et leur famille pendant la période de transition. Dans la mesure du possible, il est préférable que l’hématologue pédiatrique soit présent lors de la première visite dans le service des adultes, aux côtés de l’hématologue pour adultes.</a:t>
            </a:r>
            <a:endParaRPr lang="fr-FR" i="0" u="none" strike="noStrike" baseline="0" dirty="0"/>
          </a:p>
        </p:txBody>
      </p:sp>
    </p:spTree>
    <p:extLst>
      <p:ext uri="{BB962C8B-B14F-4D97-AF65-F5344CB8AC3E}">
        <p14:creationId xmlns:p14="http://schemas.microsoft.com/office/powerpoint/2010/main" val="1117170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6336-F576-43C6-A988-7ABF0E624544}"/>
              </a:ext>
            </a:extLst>
          </p:cNvPr>
          <p:cNvSpPr>
            <a:spLocks noGrp="1"/>
          </p:cNvSpPr>
          <p:nvPr>
            <p:ph type="title"/>
          </p:nvPr>
        </p:nvSpPr>
        <p:spPr>
          <a:xfrm>
            <a:off x="838199" y="225425"/>
            <a:ext cx="10515599" cy="1090079"/>
          </a:xfrm>
        </p:spPr>
        <p:txBody>
          <a:bodyPr>
            <a:normAutofit/>
          </a:bodyPr>
          <a:lstStyle/>
          <a:p>
            <a:r>
              <a:rPr lang="fr-FR" dirty="0"/>
              <a:t>Transition du service pédiatrique au service des adultes</a:t>
            </a:r>
            <a:endParaRPr lang="en-CA" dirty="0"/>
          </a:p>
        </p:txBody>
      </p:sp>
      <p:sp>
        <p:nvSpPr>
          <p:cNvPr id="3" name="Content Placeholder 2">
            <a:extLst>
              <a:ext uri="{FF2B5EF4-FFF2-40B4-BE49-F238E27FC236}">
                <a16:creationId xmlns:a16="http://schemas.microsoft.com/office/drawing/2014/main" id="{50D04035-0301-4CD4-B9C0-0C1A7D24C716}"/>
              </a:ext>
            </a:extLst>
          </p:cNvPr>
          <p:cNvSpPr>
            <a:spLocks noGrp="1"/>
          </p:cNvSpPr>
          <p:nvPr>
            <p:ph idx="1"/>
          </p:nvPr>
        </p:nvSpPr>
        <p:spPr>
          <a:xfrm>
            <a:off x="838200" y="1562100"/>
            <a:ext cx="10515600" cy="4614863"/>
          </a:xfrm>
        </p:spPr>
        <p:txBody>
          <a:bodyPr>
            <a:normAutofit/>
          </a:bodyPr>
          <a:lstStyle/>
          <a:p>
            <a:pPr marL="0" indent="0">
              <a:buNone/>
            </a:pPr>
            <a:r>
              <a:rPr lang="fr-FR" b="1" dirty="0">
                <a:solidFill>
                  <a:schemeClr val="accent1"/>
                </a:solidFill>
              </a:rPr>
              <a:t>Recommandation 2.8.2</a:t>
            </a:r>
            <a:br>
              <a:rPr lang="fr-FR" dirty="0"/>
            </a:br>
            <a:r>
              <a:rPr lang="fr-FR" dirty="0"/>
              <a:t>Pour </a:t>
            </a:r>
            <a:r>
              <a:rPr lang="fr-FR" b="1" dirty="0"/>
              <a:t>les adolescents atteints d’hémophilie </a:t>
            </a:r>
            <a:r>
              <a:rPr lang="fr-FR" dirty="0"/>
              <a:t>sous prophylaxie, la FMH recommande </a:t>
            </a:r>
            <a:r>
              <a:rPr lang="fr-FR" b="1" dirty="0"/>
              <a:t>une éducation et une formation individuelles, de préférence par un infirmier coordonnateur en hémophilie</a:t>
            </a:r>
            <a:r>
              <a:rPr lang="fr-FR" dirty="0"/>
              <a:t>, afin d’assurer une connaissance adéquate de l’hémophilie, d’encourager l’adhésion à la prophylaxie et d’obtenir une bonne autogestion des soins. Cela doit inclure la compréhension des mesures nécessaires à l’adhésion au traitement, ainsi que des facteurs et des risques susceptibles d’entraîner des changements dans la fréquence des saignements. </a:t>
            </a:r>
          </a:p>
          <a:p>
            <a:pPr marL="0" indent="0">
              <a:buNone/>
            </a:pPr>
            <a:r>
              <a:rPr lang="fr-FR" b="1" dirty="0">
                <a:solidFill>
                  <a:schemeClr val="accent1"/>
                </a:solidFill>
              </a:rPr>
              <a:t>Recommandation 2.8.3</a:t>
            </a:r>
            <a:br>
              <a:rPr lang="fr-FR" dirty="0"/>
            </a:br>
            <a:r>
              <a:rPr lang="fr-FR" dirty="0"/>
              <a:t>Pour les adolescents de 12 à 18 ans atteints d’hémophilie, la FMH recommande l’organisation de stages adaptés par tranche d’âge afin d’encourager la solidarité entre les participants et le renforcement des capacités d’</a:t>
            </a:r>
            <a:r>
              <a:rPr lang="fr-FR" dirty="0" err="1"/>
              <a:t>autoperfusion</a:t>
            </a:r>
            <a:r>
              <a:rPr lang="fr-FR" dirty="0"/>
              <a:t>, ainsi qu’une meilleure compréhension de l’importance d’une bonne adhésion au traitement. </a:t>
            </a:r>
          </a:p>
        </p:txBody>
      </p:sp>
    </p:spTree>
    <p:extLst>
      <p:ext uri="{BB962C8B-B14F-4D97-AF65-F5344CB8AC3E}">
        <p14:creationId xmlns:p14="http://schemas.microsoft.com/office/powerpoint/2010/main" val="2879037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08C96-7FE0-4B41-9BBA-F4D39485281D}"/>
              </a:ext>
            </a:extLst>
          </p:cNvPr>
          <p:cNvSpPr>
            <a:spLocks noGrp="1"/>
          </p:cNvSpPr>
          <p:nvPr>
            <p:ph type="title"/>
          </p:nvPr>
        </p:nvSpPr>
        <p:spPr>
          <a:xfrm>
            <a:off x="838199" y="225425"/>
            <a:ext cx="10515599" cy="1090079"/>
          </a:xfrm>
        </p:spPr>
        <p:txBody>
          <a:bodyPr>
            <a:normAutofit/>
          </a:bodyPr>
          <a:lstStyle/>
          <a:p>
            <a:r>
              <a:rPr lang="en-US"/>
              <a:t>Conclusions</a:t>
            </a:r>
            <a:endParaRPr lang="en-US" dirty="0"/>
          </a:p>
        </p:txBody>
      </p:sp>
      <p:sp>
        <p:nvSpPr>
          <p:cNvPr id="4" name="Content Placeholder 3">
            <a:extLst>
              <a:ext uri="{FF2B5EF4-FFF2-40B4-BE49-F238E27FC236}">
                <a16:creationId xmlns:a16="http://schemas.microsoft.com/office/drawing/2014/main" id="{83DE37B1-4EC6-418A-978D-5F40AD0BA89F}"/>
              </a:ext>
            </a:extLst>
          </p:cNvPr>
          <p:cNvSpPr>
            <a:spLocks noGrp="1"/>
          </p:cNvSpPr>
          <p:nvPr>
            <p:ph idx="1"/>
          </p:nvPr>
        </p:nvSpPr>
        <p:spPr>
          <a:xfrm>
            <a:off x="838200" y="1562100"/>
            <a:ext cx="10515600" cy="4614863"/>
          </a:xfrm>
        </p:spPr>
        <p:txBody>
          <a:bodyPr>
            <a:normAutofit/>
          </a:bodyPr>
          <a:lstStyle/>
          <a:p>
            <a:r>
              <a:rPr lang="fr-FR" dirty="0"/>
              <a:t>Une offre de soins globale et pluridisciplinaire permet des soins et des résultats optimaux pour les personnes atteintes d’hémophilie et comprend l’éducation et le soutien de la personne concernée et de sa famille</a:t>
            </a:r>
          </a:p>
          <a:p>
            <a:r>
              <a:rPr lang="fr-FR" dirty="0"/>
              <a:t>Il est important que le patient soit impliqué aux côtés de l’équipe chargée de la prise en charge globale pour assurer des soins individualisés et adaptés à l’âge de toutes les personnes affectées</a:t>
            </a:r>
          </a:p>
          <a:p>
            <a:r>
              <a:rPr lang="fr-FR" dirty="0"/>
              <a:t>Toutes les personnes atteintes d’hémophilie devraient acquérir les compétences liées à l’autogestion afin de garantir les meilleurs résultats et avoir une vie épanouie</a:t>
            </a:r>
          </a:p>
        </p:txBody>
      </p:sp>
    </p:spTree>
    <p:extLst>
      <p:ext uri="{BB962C8B-B14F-4D97-AF65-F5344CB8AC3E}">
        <p14:creationId xmlns:p14="http://schemas.microsoft.com/office/powerpoint/2010/main" val="3849429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63A6E-C584-499C-8520-F180DB23C60D}"/>
              </a:ext>
            </a:extLst>
          </p:cNvPr>
          <p:cNvSpPr>
            <a:spLocks noGrp="1"/>
          </p:cNvSpPr>
          <p:nvPr>
            <p:ph type="title"/>
          </p:nvPr>
        </p:nvSpPr>
        <p:spPr>
          <a:xfrm>
            <a:off x="838200" y="2057400"/>
            <a:ext cx="10515599" cy="1472197"/>
          </a:xfrm>
        </p:spPr>
        <p:txBody>
          <a:bodyPr>
            <a:normAutofit/>
          </a:bodyPr>
          <a:lstStyle/>
          <a:p>
            <a:pPr algn="ctr">
              <a:lnSpc>
                <a:spcPct val="100000"/>
              </a:lnSpc>
            </a:pPr>
            <a:r>
              <a:rPr lang="fr-FR" sz="3600" dirty="0"/>
              <a:t>Merci à l’</a:t>
            </a:r>
            <a:r>
              <a:rPr lang="fr-FR" sz="3600" dirty="0" err="1"/>
              <a:t>Hemophilia</a:t>
            </a:r>
            <a:r>
              <a:rPr lang="fr-FR" sz="3600"/>
              <a:t> Alliance pour son soutien à l’élaboration de cette présentation</a:t>
            </a:r>
            <a:endParaRPr lang="en-US" sz="3400" b="1" dirty="0">
              <a:latin typeface="Arial" panose="020B0604020202020204" pitchFamily="34" charset="0"/>
              <a:cs typeface="Arial" panose="020B0604020202020204" pitchFamily="34" charset="0"/>
            </a:endParaRPr>
          </a:p>
        </p:txBody>
      </p:sp>
      <p:pic>
        <p:nvPicPr>
          <p:cNvPr id="5" name="Content Placeholder 4" descr="A picture containing logo&#10;&#10;Description automatically generated">
            <a:extLst>
              <a:ext uri="{FF2B5EF4-FFF2-40B4-BE49-F238E27FC236}">
                <a16:creationId xmlns:a16="http://schemas.microsoft.com/office/drawing/2014/main" id="{490F289A-D8AB-4BFD-B8AD-37B762158981}"/>
              </a:ext>
            </a:extLst>
          </p:cNvPr>
          <p:cNvPicPr>
            <a:picLocks noGrp="1" noChangeAspect="1"/>
          </p:cNvPicPr>
          <p:nvPr>
            <p:ph idx="4294967295"/>
          </p:nvPr>
        </p:nvPicPr>
        <p:blipFill>
          <a:blip r:embed="rId2"/>
          <a:stretch>
            <a:fillRect/>
          </a:stretch>
        </p:blipFill>
        <p:spPr>
          <a:xfrm>
            <a:off x="4371180" y="3720925"/>
            <a:ext cx="3449638" cy="2012950"/>
          </a:xfrm>
        </p:spPr>
      </p:pic>
    </p:spTree>
    <p:extLst>
      <p:ext uri="{BB962C8B-B14F-4D97-AF65-F5344CB8AC3E}">
        <p14:creationId xmlns:p14="http://schemas.microsoft.com/office/powerpoint/2010/main" val="282753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25425"/>
            <a:ext cx="10515599" cy="1090079"/>
          </a:xfrm>
        </p:spPr>
        <p:txBody>
          <a:bodyPr/>
          <a:lstStyle/>
          <a:p>
            <a:r>
              <a:rPr lang="fr-FR" dirty="0"/>
              <a:t>Conflits d’intérêt :</a:t>
            </a:r>
            <a:r>
              <a:rPr lang="en-US" dirty="0"/>
              <a:t> Kate Khair</a:t>
            </a:r>
          </a:p>
        </p:txBody>
      </p:sp>
      <p:sp>
        <p:nvSpPr>
          <p:cNvPr id="4" name="Content Placeholder 3">
            <a:extLst>
              <a:ext uri="{FF2B5EF4-FFF2-40B4-BE49-F238E27FC236}">
                <a16:creationId xmlns:a16="http://schemas.microsoft.com/office/drawing/2014/main" id="{E1DAD743-20C6-43DE-9B65-E011741CFFAC}"/>
              </a:ext>
            </a:extLst>
          </p:cNvPr>
          <p:cNvSpPr>
            <a:spLocks noGrp="1"/>
          </p:cNvSpPr>
          <p:nvPr>
            <p:ph idx="1"/>
          </p:nvPr>
        </p:nvSpPr>
        <p:spPr>
          <a:xfrm>
            <a:off x="838200" y="1562100"/>
            <a:ext cx="10515600" cy="4614863"/>
          </a:xfrm>
        </p:spPr>
        <p:txBody>
          <a:bodyPr/>
          <a:lstStyle/>
          <a:p>
            <a:pPr marL="0" indent="0">
              <a:buNone/>
            </a:pPr>
            <a:r>
              <a:rPr lang="fr-FR" b="1" dirty="0">
                <a:solidFill>
                  <a:schemeClr val="accent1"/>
                </a:solidFill>
              </a:rPr>
              <a:t>Subvention/Soutien à la recherche</a:t>
            </a:r>
          </a:p>
          <a:p>
            <a:r>
              <a:rPr lang="en-US" dirty="0"/>
              <a:t>CSL Behring, Roche, </a:t>
            </a:r>
            <a:r>
              <a:rPr lang="en-US" dirty="0" err="1"/>
              <a:t>Sobi</a:t>
            </a:r>
            <a:r>
              <a:rPr lang="en-US" dirty="0"/>
              <a:t>, Takeda, Pfizer, </a:t>
            </a:r>
            <a:r>
              <a:rPr lang="en-US" dirty="0" err="1"/>
              <a:t>uniQure</a:t>
            </a:r>
            <a:r>
              <a:rPr lang="en-US" dirty="0"/>
              <a:t> </a:t>
            </a:r>
          </a:p>
          <a:p>
            <a:pPr marL="0" indent="0">
              <a:buNone/>
            </a:pPr>
            <a:r>
              <a:rPr lang="fr-FR" b="1" dirty="0">
                <a:solidFill>
                  <a:schemeClr val="accent1"/>
                </a:solidFill>
              </a:rPr>
              <a:t>Conférences sponsorisées</a:t>
            </a:r>
          </a:p>
          <a:p>
            <a:r>
              <a:rPr lang="en-US" dirty="0"/>
              <a:t>Bayer, CSL Behring, Novo Nordisk, Roche, </a:t>
            </a:r>
            <a:r>
              <a:rPr lang="en-US" dirty="0" err="1"/>
              <a:t>Sobi</a:t>
            </a:r>
            <a:r>
              <a:rPr lang="en-US" dirty="0"/>
              <a:t>, Takeda, Pfizer, </a:t>
            </a:r>
            <a:r>
              <a:rPr lang="en-US" dirty="0" err="1"/>
              <a:t>uniQure</a:t>
            </a:r>
            <a:endParaRPr lang="en-US" dirty="0"/>
          </a:p>
          <a:p>
            <a:pPr marL="0" indent="0">
              <a:buNone/>
            </a:pPr>
            <a:r>
              <a:rPr lang="fr-FR" b="1" dirty="0">
                <a:solidFill>
                  <a:schemeClr val="accent1"/>
                </a:solidFill>
              </a:rPr>
              <a:t>Actionnariat</a:t>
            </a:r>
          </a:p>
          <a:p>
            <a:r>
              <a:rPr lang="en-US" dirty="0" err="1"/>
              <a:t>Haemnet</a:t>
            </a:r>
            <a:r>
              <a:rPr lang="en-US" dirty="0"/>
              <a:t> Ltd </a:t>
            </a:r>
          </a:p>
        </p:txBody>
      </p:sp>
    </p:spTree>
    <p:extLst>
      <p:ext uri="{BB962C8B-B14F-4D97-AF65-F5344CB8AC3E}">
        <p14:creationId xmlns:p14="http://schemas.microsoft.com/office/powerpoint/2010/main" val="488959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05B9-B8F3-4BAD-B33E-CE66B088923A}"/>
              </a:ext>
            </a:extLst>
          </p:cNvPr>
          <p:cNvSpPr>
            <a:spLocks noGrp="1"/>
          </p:cNvSpPr>
          <p:nvPr>
            <p:ph type="title"/>
          </p:nvPr>
        </p:nvSpPr>
        <p:spPr>
          <a:xfrm>
            <a:off x="838199" y="225425"/>
            <a:ext cx="10515599" cy="1090079"/>
          </a:xfrm>
        </p:spPr>
        <p:txBody>
          <a:bodyPr>
            <a:normAutofit/>
          </a:bodyPr>
          <a:lstStyle/>
          <a:p>
            <a:r>
              <a:rPr lang="fr-FR" dirty="0"/>
              <a:t>Auteurs</a:t>
            </a:r>
          </a:p>
        </p:txBody>
      </p:sp>
      <p:sp>
        <p:nvSpPr>
          <p:cNvPr id="3" name="Content Placeholder 2">
            <a:extLst>
              <a:ext uri="{FF2B5EF4-FFF2-40B4-BE49-F238E27FC236}">
                <a16:creationId xmlns:a16="http://schemas.microsoft.com/office/drawing/2014/main" id="{177E4F86-6C2F-4004-9502-3953902B91D1}"/>
              </a:ext>
            </a:extLst>
          </p:cNvPr>
          <p:cNvSpPr>
            <a:spLocks noGrp="1"/>
          </p:cNvSpPr>
          <p:nvPr>
            <p:ph idx="1"/>
          </p:nvPr>
        </p:nvSpPr>
        <p:spPr>
          <a:xfrm>
            <a:off x="838200" y="1562100"/>
            <a:ext cx="10515600" cy="4614863"/>
          </a:xfrm>
        </p:spPr>
        <p:txBody>
          <a:bodyPr>
            <a:noAutofit/>
          </a:bodyPr>
          <a:lstStyle/>
          <a:p>
            <a:pPr>
              <a:spcBef>
                <a:spcPts val="600"/>
              </a:spcBef>
            </a:pPr>
            <a:r>
              <a:rPr lang="en-CA" b="1" dirty="0"/>
              <a:t>Elena Santagostino</a:t>
            </a:r>
          </a:p>
          <a:p>
            <a:pPr>
              <a:spcBef>
                <a:spcPts val="600"/>
              </a:spcBef>
            </a:pPr>
            <a:r>
              <a:rPr lang="en-CA" b="1" dirty="0"/>
              <a:t>Alison Dougall</a:t>
            </a:r>
          </a:p>
          <a:p>
            <a:pPr>
              <a:spcBef>
                <a:spcPts val="600"/>
              </a:spcBef>
            </a:pPr>
            <a:r>
              <a:rPr lang="en-CA" b="1" dirty="0"/>
              <a:t>Mathieu Jackson*</a:t>
            </a:r>
          </a:p>
          <a:p>
            <a:pPr>
              <a:spcBef>
                <a:spcPts val="600"/>
              </a:spcBef>
            </a:pPr>
            <a:r>
              <a:rPr lang="en-CA" b="1" dirty="0"/>
              <a:t>Kate Khair</a:t>
            </a:r>
          </a:p>
          <a:p>
            <a:pPr>
              <a:spcBef>
                <a:spcPts val="600"/>
              </a:spcBef>
            </a:pPr>
            <a:r>
              <a:rPr lang="en-CA" b="1" dirty="0"/>
              <a:t>Richa Mohan</a:t>
            </a:r>
          </a:p>
          <a:p>
            <a:pPr>
              <a:spcBef>
                <a:spcPts val="600"/>
              </a:spcBef>
            </a:pPr>
            <a:r>
              <a:rPr lang="en-CA" b="1" dirty="0"/>
              <a:t>Kim Chew*</a:t>
            </a:r>
          </a:p>
          <a:p>
            <a:pPr>
              <a:spcBef>
                <a:spcPts val="600"/>
              </a:spcBef>
            </a:pPr>
            <a:r>
              <a:rPr lang="en-CA" b="1" dirty="0" err="1"/>
              <a:t>Augustas</a:t>
            </a:r>
            <a:r>
              <a:rPr lang="en-CA" b="1" dirty="0"/>
              <a:t> </a:t>
            </a:r>
            <a:r>
              <a:rPr lang="en-CA" b="1" dirty="0" err="1"/>
              <a:t>Nedzinskas</a:t>
            </a:r>
            <a:r>
              <a:rPr lang="en-CA" b="1" dirty="0"/>
              <a:t>*</a:t>
            </a:r>
          </a:p>
          <a:p>
            <a:pPr>
              <a:spcBef>
                <a:spcPts val="600"/>
              </a:spcBef>
            </a:pPr>
            <a:r>
              <a:rPr lang="en-CA" b="1" dirty="0" err="1"/>
              <a:t>Margareth</a:t>
            </a:r>
            <a:r>
              <a:rPr lang="en-CA" b="1" dirty="0"/>
              <a:t> C. Ozelo</a:t>
            </a:r>
          </a:p>
          <a:p>
            <a:pPr>
              <a:spcBef>
                <a:spcPts val="600"/>
              </a:spcBef>
            </a:pPr>
            <a:r>
              <a:rPr lang="en-CA" b="1" dirty="0"/>
              <a:t>H. Marijke van den Berg</a:t>
            </a:r>
          </a:p>
          <a:p>
            <a:pPr>
              <a:spcBef>
                <a:spcPts val="600"/>
              </a:spcBef>
            </a:pPr>
            <a:r>
              <a:rPr lang="en-CA" b="1" dirty="0"/>
              <a:t>Glenn F. Pierce</a:t>
            </a:r>
          </a:p>
          <a:p>
            <a:pPr>
              <a:spcBef>
                <a:spcPts val="600"/>
              </a:spcBef>
            </a:pPr>
            <a:r>
              <a:rPr lang="en-CA" b="1" dirty="0"/>
              <a:t>Alok Srivastava</a:t>
            </a:r>
          </a:p>
        </p:txBody>
      </p:sp>
      <p:sp>
        <p:nvSpPr>
          <p:cNvPr id="9" name="Text Placeholder 8">
            <a:extLst>
              <a:ext uri="{FF2B5EF4-FFF2-40B4-BE49-F238E27FC236}">
                <a16:creationId xmlns:a16="http://schemas.microsoft.com/office/drawing/2014/main" id="{7F45E7F5-AF62-4B25-A3E1-94250E28E1B3}"/>
              </a:ext>
            </a:extLst>
          </p:cNvPr>
          <p:cNvSpPr>
            <a:spLocks noGrp="1"/>
          </p:cNvSpPr>
          <p:nvPr>
            <p:ph type="body" sz="quarter" idx="13"/>
          </p:nvPr>
        </p:nvSpPr>
        <p:spPr/>
        <p:txBody>
          <a:bodyPr/>
          <a:lstStyle/>
          <a:p>
            <a:r>
              <a:rPr lang="fr-FR" dirty="0"/>
              <a:t>* : Personne atteinte d’hémophilie</a:t>
            </a:r>
          </a:p>
        </p:txBody>
      </p:sp>
      <p:pic>
        <p:nvPicPr>
          <p:cNvPr id="7" name="Picture 6">
            <a:extLst>
              <a:ext uri="{FF2B5EF4-FFF2-40B4-BE49-F238E27FC236}">
                <a16:creationId xmlns:a16="http://schemas.microsoft.com/office/drawing/2014/main" id="{617D5CA8-ED64-4F71-9F8E-7D8DDF621A10}"/>
              </a:ext>
            </a:extLst>
          </p:cNvPr>
          <p:cNvPicPr>
            <a:picLocks noChangeAspect="1"/>
          </p:cNvPicPr>
          <p:nvPr/>
        </p:nvPicPr>
        <p:blipFill>
          <a:blip r:embed="rId3"/>
          <a:srcRect/>
          <a:stretch/>
        </p:blipFill>
        <p:spPr>
          <a:xfrm>
            <a:off x="4819625" y="1387536"/>
            <a:ext cx="7256609" cy="4028906"/>
          </a:xfrm>
          <a:prstGeom prst="rect">
            <a:avLst/>
          </a:prstGeom>
        </p:spPr>
      </p:pic>
    </p:spTree>
    <p:extLst>
      <p:ext uri="{BB962C8B-B14F-4D97-AF65-F5344CB8AC3E}">
        <p14:creationId xmlns:p14="http://schemas.microsoft.com/office/powerpoint/2010/main" val="853490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4775F0-0B21-4BE7-8BA8-DD4B0F52AC27}"/>
              </a:ext>
            </a:extLst>
          </p:cNvPr>
          <p:cNvSpPr>
            <a:spLocks noGrp="1"/>
          </p:cNvSpPr>
          <p:nvPr>
            <p:ph type="title"/>
          </p:nvPr>
        </p:nvSpPr>
        <p:spPr/>
        <p:txBody>
          <a:bodyPr>
            <a:normAutofit/>
          </a:bodyPr>
          <a:lstStyle/>
          <a:p>
            <a:pPr>
              <a:lnSpc>
                <a:spcPct val="100000"/>
              </a:lnSpc>
            </a:pPr>
            <a:r>
              <a:rPr lang="fr-FR" sz="3400" dirty="0"/>
              <a:t>Hémophilie</a:t>
            </a:r>
            <a:r>
              <a:rPr lang="fr-FR" dirty="0"/>
              <a:t> </a:t>
            </a:r>
            <a:r>
              <a:rPr lang="fr-FR" sz="3400" dirty="0"/>
              <a:t>A et B</a:t>
            </a:r>
          </a:p>
        </p:txBody>
      </p:sp>
      <p:sp>
        <p:nvSpPr>
          <p:cNvPr id="5" name="Content Placeholder 4">
            <a:extLst>
              <a:ext uri="{FF2B5EF4-FFF2-40B4-BE49-F238E27FC236}">
                <a16:creationId xmlns:a16="http://schemas.microsoft.com/office/drawing/2014/main" id="{F5845780-D5B7-44FB-BF96-3B1CFE30C970}"/>
              </a:ext>
            </a:extLst>
          </p:cNvPr>
          <p:cNvSpPr>
            <a:spLocks noGrp="1"/>
          </p:cNvSpPr>
          <p:nvPr>
            <p:ph idx="1"/>
          </p:nvPr>
        </p:nvSpPr>
        <p:spPr/>
        <p:txBody>
          <a:bodyPr>
            <a:normAutofit/>
          </a:bodyPr>
          <a:lstStyle/>
          <a:p>
            <a:pPr>
              <a:lnSpc>
                <a:spcPct val="100000"/>
              </a:lnSpc>
              <a:spcBef>
                <a:spcPts val="600"/>
              </a:spcBef>
            </a:pPr>
            <a:r>
              <a:rPr lang="fr-FR" sz="2000" dirty="0"/>
              <a:t>L’hémophilie est un trouble de la coagulation congénital rare </a:t>
            </a:r>
            <a:r>
              <a:rPr lang="fr-FR" b="1" dirty="0"/>
              <a:t>lié au chromosome X</a:t>
            </a:r>
            <a:endParaRPr lang="fr-FR" sz="2000" dirty="0"/>
          </a:p>
          <a:p>
            <a:pPr>
              <a:spcBef>
                <a:spcPts val="600"/>
              </a:spcBef>
            </a:pPr>
            <a:r>
              <a:rPr lang="fr-FR" dirty="0"/>
              <a:t>L’hémophilie </a:t>
            </a:r>
            <a:r>
              <a:rPr lang="fr-FR" sz="2000" dirty="0"/>
              <a:t>A est caractérisée par une déficience du </a:t>
            </a:r>
            <a:r>
              <a:rPr lang="fr-FR" sz="2000" b="1" dirty="0"/>
              <a:t>facteur de coagulation VIII </a:t>
            </a:r>
            <a:r>
              <a:rPr lang="fr-FR" sz="2000" dirty="0"/>
              <a:t>(FVIII)</a:t>
            </a:r>
          </a:p>
          <a:p>
            <a:pPr>
              <a:spcBef>
                <a:spcPts val="600"/>
              </a:spcBef>
            </a:pPr>
            <a:r>
              <a:rPr lang="fr-FR" dirty="0"/>
              <a:t>L’hémophilie B est caractérisée par une déficience du </a:t>
            </a:r>
            <a:r>
              <a:rPr lang="fr-FR" b="1" dirty="0"/>
              <a:t>facteur de coagulation IX </a:t>
            </a:r>
            <a:r>
              <a:rPr lang="fr-FR" dirty="0"/>
              <a:t>(FIX)</a:t>
            </a:r>
            <a:endParaRPr lang="fr-FR" sz="2000" dirty="0"/>
          </a:p>
          <a:p>
            <a:pPr>
              <a:lnSpc>
                <a:spcPct val="100000"/>
              </a:lnSpc>
            </a:pPr>
            <a:endParaRPr lang="fr-FR" sz="2000" dirty="0"/>
          </a:p>
          <a:p>
            <a:pPr>
              <a:lnSpc>
                <a:spcPct val="100000"/>
              </a:lnSpc>
              <a:spcBef>
                <a:spcPts val="600"/>
              </a:spcBef>
            </a:pPr>
            <a:r>
              <a:rPr lang="fr-FR" sz="2000" dirty="0"/>
              <a:t>30 % de tous les cas d’hémophilie sont dus à une </a:t>
            </a:r>
            <a:r>
              <a:rPr lang="fr-FR" sz="2000" b="1" dirty="0"/>
              <a:t>variante génétique spontanée</a:t>
            </a:r>
          </a:p>
          <a:p>
            <a:pPr>
              <a:lnSpc>
                <a:spcPct val="100000"/>
              </a:lnSpc>
              <a:spcBef>
                <a:spcPts val="600"/>
              </a:spcBef>
            </a:pPr>
            <a:r>
              <a:rPr lang="fr-FR" sz="2000" dirty="0"/>
              <a:t>50 % des personnes </a:t>
            </a:r>
            <a:r>
              <a:rPr lang="fr-FR" sz="2000" b="1" dirty="0"/>
              <a:t>nouvellement diagnostiquées </a:t>
            </a:r>
            <a:r>
              <a:rPr lang="fr-FR" sz="2000" dirty="0"/>
              <a:t>avec une hémophilie </a:t>
            </a:r>
            <a:r>
              <a:rPr lang="fr-FR" sz="2000" b="1" dirty="0"/>
              <a:t>sévère </a:t>
            </a:r>
            <a:r>
              <a:rPr lang="fr-FR" sz="2000" dirty="0"/>
              <a:t>n’ont pas d’antécédents familiaux d’hémophilie</a:t>
            </a:r>
          </a:p>
          <a:p>
            <a:pPr marL="0" indent="0">
              <a:lnSpc>
                <a:spcPct val="100000"/>
              </a:lnSpc>
              <a:buNone/>
            </a:pPr>
            <a:endParaRPr lang="fr-FR" sz="2000" dirty="0"/>
          </a:p>
          <a:p>
            <a:pPr marL="0" indent="0" algn="ctr">
              <a:lnSpc>
                <a:spcPct val="100000"/>
              </a:lnSpc>
              <a:buNone/>
            </a:pPr>
            <a:r>
              <a:rPr lang="fr-FR" sz="2000" b="1" dirty="0">
                <a:solidFill>
                  <a:srgbClr val="008BB0"/>
                </a:solidFill>
              </a:rPr>
              <a:t>Il est indispensable de poser un diagnostic précis pour adapter la prise en charge.</a:t>
            </a:r>
          </a:p>
        </p:txBody>
      </p:sp>
      <p:sp>
        <p:nvSpPr>
          <p:cNvPr id="21" name="Content Placeholder 4">
            <a:extLst>
              <a:ext uri="{FF2B5EF4-FFF2-40B4-BE49-F238E27FC236}">
                <a16:creationId xmlns:a16="http://schemas.microsoft.com/office/drawing/2014/main" id="{B8E9C8FE-28FE-5D4B-8E98-2B013B6F850E}"/>
              </a:ext>
            </a:extLst>
          </p:cNvPr>
          <p:cNvSpPr txBox="1">
            <a:spLocks/>
          </p:cNvSpPr>
          <p:nvPr/>
        </p:nvSpPr>
        <p:spPr>
          <a:xfrm>
            <a:off x="9177921" y="1433319"/>
            <a:ext cx="3429000" cy="4831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34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4775F0-0B21-4BE7-8BA8-DD4B0F52AC27}"/>
              </a:ext>
            </a:extLst>
          </p:cNvPr>
          <p:cNvSpPr>
            <a:spLocks noGrp="1"/>
          </p:cNvSpPr>
          <p:nvPr>
            <p:ph type="title"/>
          </p:nvPr>
        </p:nvSpPr>
        <p:spPr>
          <a:xfrm>
            <a:off x="838199" y="225425"/>
            <a:ext cx="10515599" cy="1090079"/>
          </a:xfrm>
        </p:spPr>
        <p:txBody>
          <a:bodyPr>
            <a:normAutofit/>
          </a:bodyPr>
          <a:lstStyle/>
          <a:p>
            <a:r>
              <a:rPr lang="fr-FR"/>
              <a:t>Prévalence</a:t>
            </a:r>
          </a:p>
        </p:txBody>
      </p:sp>
      <p:sp>
        <p:nvSpPr>
          <p:cNvPr id="13" name="Content Placeholder 12">
            <a:extLst>
              <a:ext uri="{FF2B5EF4-FFF2-40B4-BE49-F238E27FC236}">
                <a16:creationId xmlns:a16="http://schemas.microsoft.com/office/drawing/2014/main" id="{6A337DED-5D7C-46C6-A75F-143346FC0706}"/>
              </a:ext>
            </a:extLst>
          </p:cNvPr>
          <p:cNvSpPr>
            <a:spLocks noGrp="1"/>
          </p:cNvSpPr>
          <p:nvPr>
            <p:ph idx="1"/>
          </p:nvPr>
        </p:nvSpPr>
        <p:spPr>
          <a:xfrm>
            <a:off x="838200" y="5007935"/>
            <a:ext cx="10515600" cy="1169028"/>
          </a:xfrm>
        </p:spPr>
        <p:txBody>
          <a:bodyPr>
            <a:normAutofit/>
          </a:bodyPr>
          <a:lstStyle/>
          <a:p>
            <a:pPr marL="0" indent="0" algn="ctr">
              <a:buNone/>
            </a:pPr>
            <a:r>
              <a:rPr lang="fr-FR" dirty="0"/>
              <a:t>Compte tenu de la prévalence de l’hémophilie, on estimait, en 2020, le nombre de personnes de sexe masculin atteintes d’hémophilie à 784 000, la majorité n’étant pas diagnostiquée.</a:t>
            </a:r>
          </a:p>
          <a:p>
            <a:endParaRPr lang="fr-FR" dirty="0"/>
          </a:p>
        </p:txBody>
      </p:sp>
      <p:graphicFrame>
        <p:nvGraphicFramePr>
          <p:cNvPr id="10" name="Table 6">
            <a:extLst>
              <a:ext uri="{FF2B5EF4-FFF2-40B4-BE49-F238E27FC236}">
                <a16:creationId xmlns:a16="http://schemas.microsoft.com/office/drawing/2014/main" id="{CF6F2F9F-0562-4663-A154-9FC292513C67}"/>
              </a:ext>
            </a:extLst>
          </p:cNvPr>
          <p:cNvGraphicFramePr>
            <a:graphicFrameLocks noGrp="1"/>
          </p:cNvGraphicFramePr>
          <p:nvPr>
            <p:extLst>
              <p:ext uri="{D42A27DB-BD31-4B8C-83A1-F6EECF244321}">
                <p14:modId xmlns:p14="http://schemas.microsoft.com/office/powerpoint/2010/main" val="3176694354"/>
              </p:ext>
            </p:extLst>
          </p:nvPr>
        </p:nvGraphicFramePr>
        <p:xfrm>
          <a:off x="822960" y="1819510"/>
          <a:ext cx="10653695" cy="3133413"/>
        </p:xfrm>
        <a:graphic>
          <a:graphicData uri="http://schemas.openxmlformats.org/drawingml/2006/table">
            <a:tbl>
              <a:tblPr firstRow="1" bandRow="1">
                <a:tableStyleId>{3B4B98B0-60AC-42C2-AFA5-B58CD77FA1E5}</a:tableStyleId>
              </a:tblPr>
              <a:tblGrid>
                <a:gridCol w="2212340">
                  <a:extLst>
                    <a:ext uri="{9D8B030D-6E8A-4147-A177-3AD203B41FA5}">
                      <a16:colId xmlns:a16="http://schemas.microsoft.com/office/drawing/2014/main" val="2594553570"/>
                    </a:ext>
                  </a:extLst>
                </a:gridCol>
                <a:gridCol w="2238596">
                  <a:extLst>
                    <a:ext uri="{9D8B030D-6E8A-4147-A177-3AD203B41FA5}">
                      <a16:colId xmlns:a16="http://schemas.microsoft.com/office/drawing/2014/main" val="3998076085"/>
                    </a:ext>
                  </a:extLst>
                </a:gridCol>
                <a:gridCol w="3108104">
                  <a:extLst>
                    <a:ext uri="{9D8B030D-6E8A-4147-A177-3AD203B41FA5}">
                      <a16:colId xmlns:a16="http://schemas.microsoft.com/office/drawing/2014/main" val="3628527644"/>
                    </a:ext>
                  </a:extLst>
                </a:gridCol>
                <a:gridCol w="3094655">
                  <a:extLst>
                    <a:ext uri="{9D8B030D-6E8A-4147-A177-3AD203B41FA5}">
                      <a16:colId xmlns:a16="http://schemas.microsoft.com/office/drawing/2014/main" val="3300974220"/>
                    </a:ext>
                  </a:extLst>
                </a:gridCol>
              </a:tblGrid>
              <a:tr h="409423">
                <a:tc>
                  <a:txBody>
                    <a:bodyPr/>
                    <a:lstStyle/>
                    <a:p>
                      <a:pPr algn="ctr"/>
                      <a:endParaRPr lang="fr-FR" sz="2000" noProof="0"/>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8BB0"/>
                          </a:solidFill>
                        </a:rPr>
                        <a:t>Pourcentage de tous les patients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8BB0"/>
                          </a:solidFill>
                        </a:rPr>
                        <a:t>Prévalence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8BB0"/>
                          </a:solidFill>
                        </a:rPr>
                        <a:t>/100 000 hommes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8BB0"/>
                          </a:solidFill>
                        </a:rPr>
                        <a:t>Prévalence à la naissance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8BB0"/>
                          </a:solidFill>
                        </a:rPr>
                        <a:t>/100 000 hommes à la naissance</a:t>
                      </a:r>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595645940"/>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t>Hémophilie A</a:t>
                      </a:r>
                    </a:p>
                  </a:txBody>
                  <a:tcPr anchor="ctr">
                    <a:lnR w="12700" cap="flat" cmpd="sng" algn="ctr">
                      <a:solidFill>
                        <a:schemeClr val="accent1"/>
                      </a:solidFill>
                      <a:prstDash val="solid"/>
                      <a:round/>
                      <a:headEnd type="none" w="med" len="med"/>
                      <a:tailEnd type="none" w="med" len="med"/>
                    </a:lnR>
                  </a:tcPr>
                </a:tc>
                <a:tc>
                  <a:txBody>
                    <a:bodyPr/>
                    <a:lstStyle/>
                    <a:p>
                      <a:pPr algn="ctr"/>
                      <a:r>
                        <a:rPr lang="fr-FR" sz="2000" noProof="0" dirty="0"/>
                        <a:t>80-85 %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t>17,1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t>24,6</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08787340"/>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t>Hémophilie B</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t>15-20 %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t>3,8</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fr-FR" sz="2000" noProof="0"/>
                        <a:t>5</a:t>
                      </a: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645129103"/>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t>Tous</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a:t>-</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a:t>21</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t>30</a:t>
                      </a:r>
                      <a:endParaRPr lang="fr-FR" sz="2000" noProof="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4040964586"/>
                  </a:ext>
                </a:extLst>
              </a:tr>
            </a:tbl>
          </a:graphicData>
        </a:graphic>
      </p:graphicFrame>
    </p:spTree>
    <p:extLst>
      <p:ext uri="{BB962C8B-B14F-4D97-AF65-F5344CB8AC3E}">
        <p14:creationId xmlns:p14="http://schemas.microsoft.com/office/powerpoint/2010/main" val="221828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DBED-85AA-48FB-B63B-14EF12D101F6}"/>
              </a:ext>
            </a:extLst>
          </p:cNvPr>
          <p:cNvSpPr>
            <a:spLocks noGrp="1"/>
          </p:cNvSpPr>
          <p:nvPr>
            <p:ph type="title"/>
          </p:nvPr>
        </p:nvSpPr>
        <p:spPr>
          <a:xfrm>
            <a:off x="838199" y="225425"/>
            <a:ext cx="10515599" cy="1090079"/>
          </a:xfrm>
        </p:spPr>
        <p:txBody>
          <a:bodyPr>
            <a:normAutofit/>
          </a:bodyPr>
          <a:lstStyle/>
          <a:p>
            <a:r>
              <a:rPr lang="fr-FR" dirty="0"/>
              <a:t>Diagnostic clinique</a:t>
            </a:r>
          </a:p>
        </p:txBody>
      </p:sp>
      <p:sp>
        <p:nvSpPr>
          <p:cNvPr id="3" name="Content Placeholder 2">
            <a:extLst>
              <a:ext uri="{FF2B5EF4-FFF2-40B4-BE49-F238E27FC236}">
                <a16:creationId xmlns:a16="http://schemas.microsoft.com/office/drawing/2014/main" id="{D3F59790-1380-401F-A273-DAB43A1BBA68}"/>
              </a:ext>
            </a:extLst>
          </p:cNvPr>
          <p:cNvSpPr>
            <a:spLocks noGrp="1"/>
          </p:cNvSpPr>
          <p:nvPr>
            <p:ph idx="1"/>
          </p:nvPr>
        </p:nvSpPr>
        <p:spPr>
          <a:xfrm>
            <a:off x="838200" y="1562100"/>
            <a:ext cx="5743353" cy="4614863"/>
          </a:xfrm>
        </p:spPr>
        <p:txBody>
          <a:bodyPr>
            <a:noAutofit/>
          </a:bodyPr>
          <a:lstStyle/>
          <a:p>
            <a:r>
              <a:rPr lang="fr-FR" b="1" dirty="0"/>
              <a:t>Principaux signes </a:t>
            </a:r>
            <a:r>
              <a:rPr lang="fr-FR" dirty="0"/>
              <a:t>:  ecchymoses faciles, saignements « spontanés » et saignements excessifs</a:t>
            </a:r>
          </a:p>
          <a:p>
            <a:r>
              <a:rPr lang="fr-FR" dirty="0"/>
              <a:t>À un très jeune âge, les symptômes de saignements articulaires sont un indicateur clé d’une hémophilie sévère, notamment :</a:t>
            </a:r>
          </a:p>
          <a:p>
            <a:pPr lvl="1"/>
            <a:r>
              <a:rPr lang="fr-FR" dirty="0"/>
              <a:t>Saignement des tissus mous et intramusculaire</a:t>
            </a:r>
          </a:p>
          <a:p>
            <a:pPr lvl="1"/>
            <a:r>
              <a:rPr lang="fr-FR" dirty="0"/>
              <a:t>Saignement associé à une procédure médicale</a:t>
            </a:r>
          </a:p>
          <a:p>
            <a:pPr lvl="1"/>
            <a:r>
              <a:rPr lang="fr-FR" dirty="0"/>
              <a:t>Saignement muco-cutané </a:t>
            </a:r>
          </a:p>
          <a:p>
            <a:pPr lvl="1"/>
            <a:r>
              <a:rPr lang="fr-FR" dirty="0"/>
              <a:t>Saignement intracrânien</a:t>
            </a:r>
          </a:p>
          <a:p>
            <a:pPr lvl="1"/>
            <a:endParaRPr lang="fr-FR" dirty="0"/>
          </a:p>
        </p:txBody>
      </p:sp>
      <p:pic>
        <p:nvPicPr>
          <p:cNvPr id="5" name="Picture 4">
            <a:extLst>
              <a:ext uri="{FF2B5EF4-FFF2-40B4-BE49-F238E27FC236}">
                <a16:creationId xmlns:a16="http://schemas.microsoft.com/office/drawing/2014/main" id="{52B4DCFC-3C17-8447-AC2B-DAA6BA762766}"/>
              </a:ext>
            </a:extLst>
          </p:cNvPr>
          <p:cNvPicPr>
            <a:picLocks noChangeAspect="1"/>
          </p:cNvPicPr>
          <p:nvPr/>
        </p:nvPicPr>
        <p:blipFill>
          <a:blip r:embed="rId2"/>
          <a:stretch>
            <a:fillRect/>
          </a:stretch>
        </p:blipFill>
        <p:spPr>
          <a:xfrm flipH="1">
            <a:off x="6872835" y="1717998"/>
            <a:ext cx="2164876" cy="3222602"/>
          </a:xfrm>
          <a:prstGeom prst="roundRect">
            <a:avLst/>
          </a:prstGeom>
        </p:spPr>
      </p:pic>
      <p:pic>
        <p:nvPicPr>
          <p:cNvPr id="10" name="Picture 9">
            <a:extLst>
              <a:ext uri="{FF2B5EF4-FFF2-40B4-BE49-F238E27FC236}">
                <a16:creationId xmlns:a16="http://schemas.microsoft.com/office/drawing/2014/main" id="{94B04533-3602-F44D-9520-E8BC4E0001C7}"/>
              </a:ext>
            </a:extLst>
          </p:cNvPr>
          <p:cNvPicPr>
            <a:picLocks noChangeAspect="1"/>
          </p:cNvPicPr>
          <p:nvPr/>
        </p:nvPicPr>
        <p:blipFill>
          <a:blip r:embed="rId3"/>
          <a:stretch>
            <a:fillRect/>
          </a:stretch>
        </p:blipFill>
        <p:spPr>
          <a:xfrm rot="5400000">
            <a:off x="8926166" y="2120824"/>
            <a:ext cx="3222603" cy="2416952"/>
          </a:xfrm>
          <a:prstGeom prst="roundRect">
            <a:avLst/>
          </a:prstGeom>
        </p:spPr>
      </p:pic>
    </p:spTree>
    <p:extLst>
      <p:ext uri="{BB962C8B-B14F-4D97-AF65-F5344CB8AC3E}">
        <p14:creationId xmlns:p14="http://schemas.microsoft.com/office/powerpoint/2010/main" val="406802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CE32FAF-AF35-BF4F-B467-EAEA8F79C3CD}"/>
              </a:ext>
            </a:extLst>
          </p:cNvPr>
          <p:cNvSpPr>
            <a:spLocks noGrp="1"/>
          </p:cNvSpPr>
          <p:nvPr>
            <p:ph type="title"/>
          </p:nvPr>
        </p:nvSpPr>
        <p:spPr/>
        <p:txBody>
          <a:bodyPr>
            <a:normAutofit/>
          </a:bodyPr>
          <a:lstStyle/>
          <a:p>
            <a:pPr>
              <a:lnSpc>
                <a:spcPct val="100000"/>
              </a:lnSpc>
            </a:pPr>
            <a:r>
              <a:rPr lang="fr-FR" sz="3400" b="1" dirty="0">
                <a:latin typeface="Arial" panose="020B0604020202020204" pitchFamily="34" charset="0"/>
                <a:cs typeface="Arial" panose="020B0604020202020204" pitchFamily="34" charset="0"/>
              </a:rPr>
              <a:t>Manifestations hémorragiques</a:t>
            </a:r>
          </a:p>
        </p:txBody>
      </p:sp>
      <p:sp>
        <p:nvSpPr>
          <p:cNvPr id="6" name="Content Placeholder 4">
            <a:extLst>
              <a:ext uri="{FF2B5EF4-FFF2-40B4-BE49-F238E27FC236}">
                <a16:creationId xmlns:a16="http://schemas.microsoft.com/office/drawing/2014/main" id="{DF873A10-06CD-1141-BAF5-62C13BF4F79D}"/>
              </a:ext>
            </a:extLst>
          </p:cNvPr>
          <p:cNvSpPr>
            <a:spLocks noGrp="1"/>
          </p:cNvSpPr>
          <p:nvPr>
            <p:ph idx="1"/>
          </p:nvPr>
        </p:nvSpPr>
        <p:spPr>
          <a:xfrm>
            <a:off x="838199" y="5252720"/>
            <a:ext cx="10515600" cy="876084"/>
          </a:xfrm>
        </p:spPr>
        <p:txBody>
          <a:bodyPr>
            <a:normAutofit fontScale="92500" lnSpcReduction="10000"/>
          </a:bodyPr>
          <a:lstStyle/>
          <a:p>
            <a:pPr marL="0" indent="0" algn="ctr">
              <a:lnSpc>
                <a:spcPct val="100000"/>
              </a:lnSpc>
              <a:buNone/>
            </a:pPr>
            <a:r>
              <a:rPr lang="fr-FR" sz="2000" i="0" u="none" strike="noStrike" baseline="0" dirty="0">
                <a:latin typeface="Arial" panose="020B0604020202020204" pitchFamily="34" charset="0"/>
                <a:cs typeface="Arial" panose="020B0604020202020204" pitchFamily="34" charset="0"/>
              </a:rPr>
              <a:t>La sévérité des saignements est en corrélation avec le degré du déficit en facteur de coagulation, sur la base d’un dosage des facteurs permettant de démontrer la déficience en FVIII ou FIX</a:t>
            </a:r>
            <a:r>
              <a:rPr lang="fr-FR" sz="2000" dirty="0">
                <a:latin typeface="Arial" panose="020B0604020202020204" pitchFamily="34" charset="0"/>
                <a:cs typeface="Arial" panose="020B0604020202020204" pitchFamily="34" charset="0"/>
              </a:rPr>
              <a:t>.</a:t>
            </a:r>
            <a:endParaRPr lang="fr-FR" sz="2000" i="0" u="none" strike="noStrike" baseline="0" dirty="0">
              <a:latin typeface="Arial" panose="020B0604020202020204" pitchFamily="34" charset="0"/>
              <a:cs typeface="Arial" panose="020B0604020202020204" pitchFamily="34" charset="0"/>
            </a:endParaRPr>
          </a:p>
        </p:txBody>
      </p:sp>
      <p:graphicFrame>
        <p:nvGraphicFramePr>
          <p:cNvPr id="5" name="Table 6">
            <a:extLst>
              <a:ext uri="{FF2B5EF4-FFF2-40B4-BE49-F238E27FC236}">
                <a16:creationId xmlns:a16="http://schemas.microsoft.com/office/drawing/2014/main" id="{6A958B03-234C-C342-88CC-B2A8D7070734}"/>
              </a:ext>
            </a:extLst>
          </p:cNvPr>
          <p:cNvGraphicFramePr>
            <a:graphicFrameLocks noGrp="1"/>
          </p:cNvGraphicFramePr>
          <p:nvPr>
            <p:extLst>
              <p:ext uri="{D42A27DB-BD31-4B8C-83A1-F6EECF244321}">
                <p14:modId xmlns:p14="http://schemas.microsoft.com/office/powerpoint/2010/main" val="2981214615"/>
              </p:ext>
            </p:extLst>
          </p:nvPr>
        </p:nvGraphicFramePr>
        <p:xfrm>
          <a:off x="838199" y="1811175"/>
          <a:ext cx="10877552" cy="3413760"/>
        </p:xfrm>
        <a:graphic>
          <a:graphicData uri="http://schemas.openxmlformats.org/drawingml/2006/table">
            <a:tbl>
              <a:tblPr firstRow="1" bandRow="1">
                <a:tableStyleId>{3B4B98B0-60AC-42C2-AFA5-B58CD77FA1E5}</a:tableStyleId>
              </a:tblPr>
              <a:tblGrid>
                <a:gridCol w="2247901">
                  <a:extLst>
                    <a:ext uri="{9D8B030D-6E8A-4147-A177-3AD203B41FA5}">
                      <a16:colId xmlns:a16="http://schemas.microsoft.com/office/drawing/2014/main" val="2594553570"/>
                    </a:ext>
                  </a:extLst>
                </a:gridCol>
                <a:gridCol w="2071688">
                  <a:extLst>
                    <a:ext uri="{9D8B030D-6E8A-4147-A177-3AD203B41FA5}">
                      <a16:colId xmlns:a16="http://schemas.microsoft.com/office/drawing/2014/main" val="3998076085"/>
                    </a:ext>
                  </a:extLst>
                </a:gridCol>
                <a:gridCol w="6557963">
                  <a:extLst>
                    <a:ext uri="{9D8B030D-6E8A-4147-A177-3AD203B41FA5}">
                      <a16:colId xmlns:a16="http://schemas.microsoft.com/office/drawing/2014/main" val="3628527644"/>
                    </a:ext>
                  </a:extLst>
                </a:gridCol>
              </a:tblGrid>
              <a:tr h="409423">
                <a:tc>
                  <a:txBody>
                    <a:bodyPr/>
                    <a:lstStyle/>
                    <a:p>
                      <a:pPr algn="ctr"/>
                      <a:r>
                        <a:rPr lang="fr-FR" sz="2000" b="1" kern="1200" noProof="0" dirty="0">
                          <a:solidFill>
                            <a:srgbClr val="008BB0"/>
                          </a:solidFill>
                          <a:latin typeface="+mn-lt"/>
                          <a:ea typeface="+mn-ea"/>
                          <a:cs typeface="+mn-cs"/>
                        </a:rPr>
                        <a:t>Sévérité</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8BB0"/>
                          </a:solidFill>
                        </a:rPr>
                        <a:t>Niveau de facteur de coagulation</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8BB0"/>
                          </a:solidFill>
                        </a:rPr>
                        <a:t>Épisodes hémorragiques</a:t>
                      </a:r>
                      <a:endParaRPr lang="fr-FR" sz="2000" b="0" noProof="0" dirty="0">
                        <a:solidFill>
                          <a:srgbClr val="008BB0"/>
                        </a:solidFill>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595645940"/>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t>Mineure</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noProof="0" dirty="0"/>
                        <a:t>5-40 UI/dl</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latin typeface="Arial" panose="020B0604020202020204" pitchFamily="34" charset="0"/>
                          <a:cs typeface="Arial" panose="020B0604020202020204" pitchFamily="34" charset="0"/>
                        </a:rPr>
                        <a:t>Hémorragie grave en cas de traumatisme majeure ou d’intervention chirurgicale : saignement spontané rare</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908787340"/>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Arial" panose="020B0604020202020204" pitchFamily="34" charset="0"/>
                          <a:cs typeface="Arial" panose="020B0604020202020204" pitchFamily="34" charset="0"/>
                        </a:rPr>
                        <a:t>Modérée</a:t>
                      </a:r>
                      <a:endParaRPr lang="fr-FR" sz="2000" b="1" noProof="0" dirty="0"/>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latin typeface="Arial" panose="020B0604020202020204" pitchFamily="34" charset="0"/>
                          <a:cs typeface="Arial" panose="020B0604020202020204" pitchFamily="34" charset="0"/>
                        </a:rPr>
                        <a:t>1-5 UI/dl</a:t>
                      </a:r>
                      <a:endParaRPr lang="fr-FR" sz="2000" noProof="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latin typeface="Arial" panose="020B0604020202020204" pitchFamily="34" charset="0"/>
                          <a:cs typeface="Arial" panose="020B0604020202020204" pitchFamily="34" charset="0"/>
                        </a:rPr>
                        <a:t>Saignement spontané occasionnel ; saignement prolongé après traumatisme ou chirurgie mineure</a:t>
                      </a:r>
                      <a:endParaRPr lang="fr-FR" sz="2000" noProof="0" dirty="0"/>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645129103"/>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t>Sévère</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noProof="0" dirty="0"/>
                        <a:t>&lt;1 UI/dl</a:t>
                      </a:r>
                      <a:endParaRPr lang="fr-FR" sz="2000" b="1" noProof="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latin typeface="Arial" panose="020B0604020202020204" pitchFamily="34" charset="0"/>
                          <a:cs typeface="Arial" panose="020B0604020202020204" pitchFamily="34" charset="0"/>
                        </a:rPr>
                        <a:t>Saignement spontané dans les articulations ou les muscles, principalement en l’absence d’une cause hémostatique identifiable</a:t>
                      </a:r>
                      <a:endParaRPr lang="fr-FR" sz="2000" noProof="0" dirty="0"/>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40964586"/>
                  </a:ext>
                </a:extLst>
              </a:tr>
            </a:tbl>
          </a:graphicData>
        </a:graphic>
      </p:graphicFrame>
    </p:spTree>
    <p:extLst>
      <p:ext uri="{BB962C8B-B14F-4D97-AF65-F5344CB8AC3E}">
        <p14:creationId xmlns:p14="http://schemas.microsoft.com/office/powerpoint/2010/main" val="2828951324"/>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FFFFF"/>
      </a:lt2>
      <a:accent1>
        <a:srgbClr val="008BB0"/>
      </a:accent1>
      <a:accent2>
        <a:srgbClr val="719500"/>
      </a:accent2>
      <a:accent3>
        <a:srgbClr val="642566"/>
      </a:accent3>
      <a:accent4>
        <a:srgbClr val="FBD913"/>
      </a:accent4>
      <a:accent5>
        <a:srgbClr val="E60D2E"/>
      </a:accent5>
      <a:accent6>
        <a:srgbClr val="C4123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4D04D5609056428849DEFF65104C64" ma:contentTypeVersion="13" ma:contentTypeDescription="Create a new document." ma:contentTypeScope="" ma:versionID="9d211ba89ba97d4c7ac1ff23b3a00ba7">
  <xsd:schema xmlns:xsd="http://www.w3.org/2001/XMLSchema" xmlns:xs="http://www.w3.org/2001/XMLSchema" xmlns:p="http://schemas.microsoft.com/office/2006/metadata/properties" xmlns:ns2="902d07f0-7c98-4576-84da-3dac784571f8" xmlns:ns3="026d5d3f-5486-42e2-99f8-af2f5497c969" targetNamespace="http://schemas.microsoft.com/office/2006/metadata/properties" ma:root="true" ma:fieldsID="1c0cad683535ecbd424f06aa3a5df09b" ns2:_="" ns3:_="">
    <xsd:import namespace="902d07f0-7c98-4576-84da-3dac784571f8"/>
    <xsd:import namespace="026d5d3f-5486-42e2-99f8-af2f5497c96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d07f0-7c98-4576-84da-3dac784571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6d5d3f-5486-42e2-99f8-af2f5497c9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644DF5-9C26-40FD-8A7F-8FE9E6CE0FE1}"/>
</file>

<file path=customXml/itemProps2.xml><?xml version="1.0" encoding="utf-8"?>
<ds:datastoreItem xmlns:ds="http://schemas.openxmlformats.org/officeDocument/2006/customXml" ds:itemID="{BECBF74A-FF81-4B70-B4D6-A44028AEA21F}"/>
</file>

<file path=customXml/itemProps3.xml><?xml version="1.0" encoding="utf-8"?>
<ds:datastoreItem xmlns:ds="http://schemas.openxmlformats.org/officeDocument/2006/customXml" ds:itemID="{5F5413CB-149A-45DF-9F06-D85BAF69BFC0}"/>
</file>

<file path=docProps/app.xml><?xml version="1.0" encoding="utf-8"?>
<Properties xmlns="http://schemas.openxmlformats.org/officeDocument/2006/extended-properties" xmlns:vt="http://schemas.openxmlformats.org/officeDocument/2006/docPropsVTypes">
  <Template/>
  <TotalTime>5255</TotalTime>
  <Words>3608</Words>
  <Application>Microsoft Office PowerPoint</Application>
  <PresentationFormat>Widescreen</PresentationFormat>
  <Paragraphs>216</Paragraphs>
  <Slides>38</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Office Theme</vt:lpstr>
      <vt:lpstr>Lignes directrices pour l’hémophilie applicables à tous</vt:lpstr>
      <vt:lpstr>Lignes directrices pour la prise en charge de l’hémophilie</vt:lpstr>
      <vt:lpstr>Chapitre 2 : Prise en charge globale de l’hémophilie</vt:lpstr>
      <vt:lpstr>Conflits d’intérêt : Kate Khair</vt:lpstr>
      <vt:lpstr>Auteurs</vt:lpstr>
      <vt:lpstr>Hémophilie A et B</vt:lpstr>
      <vt:lpstr>Prévalence</vt:lpstr>
      <vt:lpstr>Diagnostic clinique</vt:lpstr>
      <vt:lpstr>Manifestations hémorragiques</vt:lpstr>
      <vt:lpstr>Principales composantes d’une prise en charge globale : équipe responsable de la prise en charge</vt:lpstr>
      <vt:lpstr>Prise en charge globale</vt:lpstr>
      <vt:lpstr>Prise en charge globale</vt:lpstr>
      <vt:lpstr>Prise en charge globale Coordination et dispensation de soins</vt:lpstr>
      <vt:lpstr>Prise en charge globale Registre de patients et collecte de données</vt:lpstr>
      <vt:lpstr>Prise en charge globale  Soutien et éducation des patients et des aidants</vt:lpstr>
      <vt:lpstr>Exercice et activité physique</vt:lpstr>
      <vt:lpstr>Exercice et activité physique</vt:lpstr>
      <vt:lpstr>Prise en charge complémentaire</vt:lpstr>
      <vt:lpstr>Prise en charge complémentaire</vt:lpstr>
      <vt:lpstr>Traitement à domicile</vt:lpstr>
      <vt:lpstr>Traitement à domicile Autogestion</vt:lpstr>
      <vt:lpstr>Cas clinique</vt:lpstr>
      <vt:lpstr>Prise en charge de la douleur Douleurs aiguës</vt:lpstr>
      <vt:lpstr>Prise en charge de la douleur Douleurs aiguës</vt:lpstr>
      <vt:lpstr>Prise en charge de la douleur Douleurs postopératoires</vt:lpstr>
      <vt:lpstr>Prise en charge de la douleur Arthropathie hémophilique chronique</vt:lpstr>
      <vt:lpstr>Prise en charge de la douleur Arthropathie hémophilique chronique</vt:lpstr>
      <vt:lpstr>Prise en charge de la douleur Arthropathie hémophilique chronique</vt:lpstr>
      <vt:lpstr>Soins et prise en charge dentaires</vt:lpstr>
      <vt:lpstr>Soins et prise en charge dentaires</vt:lpstr>
      <vt:lpstr>Soins et prise en charge dentaires Soins dentaires</vt:lpstr>
      <vt:lpstr>Soins et prise en charge dentaires Chirurgie dentaire et procédures invasives</vt:lpstr>
      <vt:lpstr>Transition du service pédiatrique au service des adultes</vt:lpstr>
      <vt:lpstr>Cas clinique</vt:lpstr>
      <vt:lpstr>Transition du service pédiatrique au service des adultes</vt:lpstr>
      <vt:lpstr>Transition du service pédiatrique au service des adultes</vt:lpstr>
      <vt:lpstr>Conclusions</vt:lpstr>
      <vt:lpstr>Merci à l’Hemophilia Alliance pour son soutien à l’élaboration de cette présentation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Jubb</dc:creator>
  <cp:lastModifiedBy>Julia Chadwick</cp:lastModifiedBy>
  <cp:revision>203</cp:revision>
  <dcterms:created xsi:type="dcterms:W3CDTF">2020-08-28T16:07:48Z</dcterms:created>
  <dcterms:modified xsi:type="dcterms:W3CDTF">2021-08-24T14:11:59Z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1556600.00000000</vt:lpwstr>
  </property>
  <property fmtid="{D5CDD505-2E9C-101B-9397-08002B2CF9AE}" pid="3" name="ContentTypeId">
    <vt:lpwstr>0x010100E24D04D5609056428849DEFF65104C64</vt:lpwstr>
  </property>
</Properties>
</file>