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3.xml" ContentType="application/vnd.openxmlformats-officedocument.presentationml.notesSlide+xml"/>
  <Override PartName="/ppt/notesSlides/notesSlide1.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ppt/revisionInfo.xml" ContentType="application/vnd.ms-powerpoint.revisioninfo+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5" r:id="rId1"/>
  </p:sldMasterIdLst>
  <p:notesMasterIdLst>
    <p:notesMasterId r:id="rId34"/>
  </p:notesMasterIdLst>
  <p:handoutMasterIdLst>
    <p:handoutMasterId r:id="rId35"/>
  </p:handoutMasterIdLst>
  <p:sldIdLst>
    <p:sldId id="2967" r:id="rId2"/>
    <p:sldId id="2968" r:id="rId3"/>
    <p:sldId id="2808" r:id="rId4"/>
    <p:sldId id="2970" r:id="rId5"/>
    <p:sldId id="2966" r:id="rId6"/>
    <p:sldId id="2810" r:id="rId7"/>
    <p:sldId id="2892" r:id="rId8"/>
    <p:sldId id="2907" r:id="rId9"/>
    <p:sldId id="2920" r:id="rId10"/>
    <p:sldId id="2908" r:id="rId11"/>
    <p:sldId id="2903" r:id="rId12"/>
    <p:sldId id="2909" r:id="rId13"/>
    <p:sldId id="2972" r:id="rId14"/>
    <p:sldId id="2895" r:id="rId15"/>
    <p:sldId id="2911" r:id="rId16"/>
    <p:sldId id="2910" r:id="rId17"/>
    <p:sldId id="2922" r:id="rId18"/>
    <p:sldId id="2914" r:id="rId19"/>
    <p:sldId id="2912" r:id="rId20"/>
    <p:sldId id="2915" r:id="rId21"/>
    <p:sldId id="2974" r:id="rId22"/>
    <p:sldId id="2897" r:id="rId23"/>
    <p:sldId id="2973" r:id="rId24"/>
    <p:sldId id="2916" r:id="rId25"/>
    <p:sldId id="2905" r:id="rId26"/>
    <p:sldId id="2925" r:id="rId27"/>
    <p:sldId id="2926" r:id="rId28"/>
    <p:sldId id="2898" r:id="rId29"/>
    <p:sldId id="2906" r:id="rId30"/>
    <p:sldId id="2900" r:id="rId31"/>
    <p:sldId id="2917" r:id="rId32"/>
    <p:sldId id="2764" r:id="rId33"/>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a Chadwick" initials="JC" lastIdx="2" clrIdx="0">
    <p:extLst>
      <p:ext uri="{19B8F6BF-5375-455C-9EA6-DF929625EA0E}">
        <p15:presenceInfo xmlns:p15="http://schemas.microsoft.com/office/powerpoint/2012/main" userId="S::jchadwick@wfh.org::bd1ae82f-124b-4de6-bc22-d4eddcd0bf4b" providerId="AD"/>
      </p:ext>
    </p:extLst>
  </p:cmAuthor>
  <p:cmAuthor id="2" name="Karine Igartua, Dr" initials="KID" lastIdx="1" clrIdx="1">
    <p:extLst>
      <p:ext uri="{19B8F6BF-5375-455C-9EA6-DF929625EA0E}">
        <p15:presenceInfo xmlns:p15="http://schemas.microsoft.com/office/powerpoint/2012/main" userId="S::karine.igartua@mcgill.ca::0db75cb2-a157-489c-977a-76c312e8a96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0D2E"/>
    <a:srgbClr val="008B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59342B-13BF-4B6E-BD6C-13AA11A37D49}" v="58" dt="2021-03-10T15:09:57.5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76" autoAdjust="0"/>
    <p:restoredTop sz="86972" autoAdjust="0"/>
  </p:normalViewPr>
  <p:slideViewPr>
    <p:cSldViewPr snapToGrid="0" snapToObjects="1">
      <p:cViewPr varScale="1">
        <p:scale>
          <a:sx n="95" d="100"/>
          <a:sy n="95" d="100"/>
        </p:scale>
        <p:origin x="1032" y="90"/>
      </p:cViewPr>
      <p:guideLst>
        <p:guide orient="horz" pos="2160"/>
        <p:guide pos="3840"/>
      </p:guideLst>
    </p:cSldViewPr>
  </p:slideViewPr>
  <p:outlineViewPr>
    <p:cViewPr>
      <p:scale>
        <a:sx n="33" d="100"/>
        <a:sy n="33" d="100"/>
      </p:scale>
      <p:origin x="0" y="-23508"/>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43"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6038" y="0"/>
            <a:ext cx="2951162" cy="496888"/>
          </a:xfrm>
          <a:prstGeom prst="rect">
            <a:avLst/>
          </a:prstGeom>
        </p:spPr>
        <p:txBody>
          <a:bodyPr vert="horz" lIns="91440" tIns="45720" rIns="91440" bIns="45720" rtlCol="0"/>
          <a:lstStyle>
            <a:lvl1pPr algn="r">
              <a:defRPr sz="1200"/>
            </a:lvl1pPr>
          </a:lstStyle>
          <a:p>
            <a:fld id="{730BB77D-DC02-4454-BB0D-397D9D6FA2F1}" type="datetimeFigureOut">
              <a:rPr lang="en-GB" smtClean="0"/>
              <a:t>24/08/2021</a:t>
            </a:fld>
            <a:endParaRPr lang="en-GB" dirty="0"/>
          </a:p>
        </p:txBody>
      </p:sp>
      <p:sp>
        <p:nvSpPr>
          <p:cNvPr id="4" name="Footer Placeholder 3"/>
          <p:cNvSpPr>
            <a:spLocks noGrp="1"/>
          </p:cNvSpPr>
          <p:nvPr>
            <p:ph type="ftr" sz="quarter" idx="2"/>
          </p:nvPr>
        </p:nvSpPr>
        <p:spPr>
          <a:xfrm>
            <a:off x="0" y="9442450"/>
            <a:ext cx="2951163" cy="496888"/>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6038" y="9442450"/>
            <a:ext cx="2951162" cy="496888"/>
          </a:xfrm>
          <a:prstGeom prst="rect">
            <a:avLst/>
          </a:prstGeom>
        </p:spPr>
        <p:txBody>
          <a:bodyPr vert="horz" lIns="91440" tIns="45720" rIns="91440" bIns="45720" rtlCol="0" anchor="b"/>
          <a:lstStyle>
            <a:lvl1pPr algn="r">
              <a:defRPr sz="1200"/>
            </a:lvl1pPr>
          </a:lstStyle>
          <a:p>
            <a:fld id="{B00E40BC-8276-4C6B-9C83-4969187C12F1}" type="slidenum">
              <a:rPr lang="en-GB" smtClean="0"/>
              <a:t>‹#›</a:t>
            </a:fld>
            <a:endParaRPr lang="en-GB" dirty="0"/>
          </a:p>
        </p:txBody>
      </p:sp>
    </p:spTree>
    <p:extLst>
      <p:ext uri="{BB962C8B-B14F-4D97-AF65-F5344CB8AC3E}">
        <p14:creationId xmlns:p14="http://schemas.microsoft.com/office/powerpoint/2010/main" val="2040295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A0A2A73B-7DB9-6943-A389-8374875A2C8E}" type="datetimeFigureOut">
              <a:rPr lang="en-US" smtClean="0"/>
              <a:t>8/24/2021</a:t>
            </a:fld>
            <a:endParaRPr lang="en-US" dirty="0"/>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38F14F07-66F3-8E44-8DF6-7B4782CC2973}" type="slidenum">
              <a:rPr lang="en-US" smtClean="0"/>
              <a:t>‹#›</a:t>
            </a:fld>
            <a:endParaRPr lang="en-US" dirty="0"/>
          </a:p>
        </p:txBody>
      </p:sp>
    </p:spTree>
    <p:extLst>
      <p:ext uri="{BB962C8B-B14F-4D97-AF65-F5344CB8AC3E}">
        <p14:creationId xmlns:p14="http://schemas.microsoft.com/office/powerpoint/2010/main" val="4085788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BBCE48-BBE6-4F6B-B025-041E5A993504}" type="slidenum">
              <a:rPr lang="en-CA" smtClean="0"/>
              <a:t>2</a:t>
            </a:fld>
            <a:endParaRPr lang="en-CA" dirty="0"/>
          </a:p>
        </p:txBody>
      </p:sp>
    </p:spTree>
    <p:extLst>
      <p:ext uri="{BB962C8B-B14F-4D97-AF65-F5344CB8AC3E}">
        <p14:creationId xmlns:p14="http://schemas.microsoft.com/office/powerpoint/2010/main" val="3159658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BBCE48-BBE6-4F6B-B025-041E5A993504}" type="slidenum">
              <a:rPr lang="en-CA" smtClean="0"/>
              <a:t>5</a:t>
            </a:fld>
            <a:endParaRPr lang="en-CA" dirty="0"/>
          </a:p>
        </p:txBody>
      </p:sp>
    </p:spTree>
    <p:extLst>
      <p:ext uri="{BB962C8B-B14F-4D97-AF65-F5344CB8AC3E}">
        <p14:creationId xmlns:p14="http://schemas.microsoft.com/office/powerpoint/2010/main" val="4030541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06AF15-8A5C-4CF2-A296-805ED02749C9}"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5820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8F14F07-66F3-8E44-8DF6-7B4782CC2973}" type="slidenum">
              <a:rPr lang="en-US" smtClean="0"/>
              <a:t>8</a:t>
            </a:fld>
            <a:endParaRPr lang="en-US" dirty="0"/>
          </a:p>
        </p:txBody>
      </p:sp>
    </p:spTree>
    <p:extLst>
      <p:ext uri="{BB962C8B-B14F-4D97-AF65-F5344CB8AC3E}">
        <p14:creationId xmlns:p14="http://schemas.microsoft.com/office/powerpoint/2010/main" val="1304103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F14F07-66F3-8E44-8DF6-7B4782CC2973}"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626958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F14F07-66F3-8E44-8DF6-7B4782CC2973}" type="slidenum">
              <a:rPr lang="en-US" smtClean="0"/>
              <a:t>21</a:t>
            </a:fld>
            <a:endParaRPr lang="en-US" dirty="0"/>
          </a:p>
        </p:txBody>
      </p:sp>
    </p:spTree>
    <p:extLst>
      <p:ext uri="{BB962C8B-B14F-4D97-AF65-F5344CB8AC3E}">
        <p14:creationId xmlns:p14="http://schemas.microsoft.com/office/powerpoint/2010/main" val="1096442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8F14F07-66F3-8E44-8DF6-7B4782CC2973}" type="slidenum">
              <a:rPr lang="en-US" smtClean="0"/>
              <a:t>28</a:t>
            </a:fld>
            <a:endParaRPr lang="en-US" dirty="0"/>
          </a:p>
        </p:txBody>
      </p:sp>
    </p:spTree>
    <p:extLst>
      <p:ext uri="{BB962C8B-B14F-4D97-AF65-F5344CB8AC3E}">
        <p14:creationId xmlns:p14="http://schemas.microsoft.com/office/powerpoint/2010/main" val="3470109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br>
              <a:rPr lang="en-US" dirty="0"/>
            </a:br>
            <a:endParaRPr lang="en-CA" dirty="0"/>
          </a:p>
        </p:txBody>
      </p:sp>
      <p:sp>
        <p:nvSpPr>
          <p:cNvPr id="3" name="Content Placeholder 2"/>
          <p:cNvSpPr>
            <a:spLocks noGrp="1"/>
          </p:cNvSpPr>
          <p:nvPr>
            <p:ph idx="1"/>
          </p:nvPr>
        </p:nvSpPr>
        <p:spPr/>
        <p:txBody>
          <a:bodyPr/>
          <a:lstStyle>
            <a:lvl1pPr>
              <a:buClr>
                <a:srgbClr val="642566"/>
              </a:buClr>
              <a:defRPr/>
            </a:lvl1pPr>
            <a:lvl2pPr>
              <a:buClr>
                <a:srgbClr val="642566"/>
              </a:buClr>
              <a:defRPr/>
            </a:lvl2pPr>
            <a:lvl3pPr>
              <a:buClr>
                <a:srgbClr val="642566"/>
              </a:buClr>
              <a:defRPr/>
            </a:lvl3pPr>
            <a:lvl4pPr>
              <a:buClr>
                <a:srgbClr val="642566"/>
              </a:buClr>
              <a:defRPr/>
            </a:lvl4pPr>
            <a:lvl5pPr>
              <a:buClr>
                <a:srgbClr val="642566"/>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Text Placeholder 6"/>
          <p:cNvSpPr>
            <a:spLocks noGrp="1"/>
          </p:cNvSpPr>
          <p:nvPr>
            <p:ph type="body" sz="quarter" idx="13" hasCustomPrompt="1"/>
          </p:nvPr>
        </p:nvSpPr>
        <p:spPr>
          <a:xfrm>
            <a:off x="838201" y="6356351"/>
            <a:ext cx="9925050" cy="365125"/>
          </a:xfrm>
        </p:spPr>
        <p:txBody>
          <a:bodyPr bIns="0" anchor="b">
            <a:noAutofit/>
          </a:bodyPr>
          <a:lstStyle>
            <a:lvl1pPr marL="0" indent="0">
              <a:spcBef>
                <a:spcPts val="0"/>
              </a:spcBef>
              <a:spcAft>
                <a:spcPts val="0"/>
              </a:spcAft>
              <a:buNone/>
              <a:defRPr sz="900"/>
            </a:lvl1pPr>
            <a:lvl2pPr marL="457269" indent="0">
              <a:buNone/>
              <a:defRPr/>
            </a:lvl2pPr>
          </a:lstStyle>
          <a:p>
            <a:pPr lvl="0"/>
            <a:r>
              <a:rPr lang="en-US" dirty="0"/>
              <a:t>Edit Master text styles</a:t>
            </a:r>
          </a:p>
        </p:txBody>
      </p:sp>
      <p:sp>
        <p:nvSpPr>
          <p:cNvPr id="8" name="Slide Number Placeholder 7"/>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814A5-5B67-49A0-A5BA-40050328EF92}" type="slidenum">
              <a:rPr kumimoji="0" lang="en-CA" sz="11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1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889120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39944-AC5A-8E4C-8681-EDE8B23A003C}"/>
              </a:ext>
            </a:extLst>
          </p:cNvPr>
          <p:cNvSpPr>
            <a:spLocks noGrp="1"/>
          </p:cNvSpPr>
          <p:nvPr>
            <p:ph type="ctrTitle"/>
          </p:nvPr>
        </p:nvSpPr>
        <p:spPr>
          <a:xfrm>
            <a:off x="1219200" y="1122363"/>
            <a:ext cx="9144000" cy="2387600"/>
          </a:xfrm>
        </p:spPr>
        <p:txBody>
          <a:bodyPr anchor="b">
            <a:normAutofit/>
          </a:bodyPr>
          <a:lstStyle>
            <a:lvl1pPr algn="l">
              <a:defRPr sz="4800"/>
            </a:lvl1pPr>
          </a:lstStyle>
          <a:p>
            <a:r>
              <a:rPr lang="en-US"/>
              <a:t>Click to edit Master title style</a:t>
            </a:r>
          </a:p>
        </p:txBody>
      </p:sp>
      <p:sp>
        <p:nvSpPr>
          <p:cNvPr id="3" name="Subtitle 2">
            <a:extLst>
              <a:ext uri="{FF2B5EF4-FFF2-40B4-BE49-F238E27FC236}">
                <a16:creationId xmlns:a16="http://schemas.microsoft.com/office/drawing/2014/main" id="{EB3A4AD7-04FD-6E44-807F-22BA9106D489}"/>
              </a:ext>
            </a:extLst>
          </p:cNvPr>
          <p:cNvSpPr>
            <a:spLocks noGrp="1"/>
          </p:cNvSpPr>
          <p:nvPr>
            <p:ph type="subTitle" idx="1"/>
          </p:nvPr>
        </p:nvSpPr>
        <p:spPr>
          <a:xfrm>
            <a:off x="1219200" y="3602038"/>
            <a:ext cx="9144000" cy="26463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31270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br>
              <a:rPr lang="en-US" dirty="0"/>
            </a:br>
            <a:endParaRPr lang="en-CA"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814A5-5B67-49A0-A5BA-40050328EF92}" type="slidenum">
              <a:rPr kumimoji="0" lang="en-CA" sz="11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1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4" name="Text Placeholder 6">
            <a:extLst>
              <a:ext uri="{FF2B5EF4-FFF2-40B4-BE49-F238E27FC236}">
                <a16:creationId xmlns:a16="http://schemas.microsoft.com/office/drawing/2014/main" id="{F276C467-B1B5-48BF-859F-C41555A9A4E8}"/>
              </a:ext>
            </a:extLst>
          </p:cNvPr>
          <p:cNvSpPr>
            <a:spLocks noGrp="1"/>
          </p:cNvSpPr>
          <p:nvPr>
            <p:ph type="body" sz="quarter" idx="13" hasCustomPrompt="1"/>
          </p:nvPr>
        </p:nvSpPr>
        <p:spPr>
          <a:xfrm>
            <a:off x="838201" y="6356351"/>
            <a:ext cx="9925050" cy="365125"/>
          </a:xfrm>
        </p:spPr>
        <p:txBody>
          <a:bodyPr bIns="0" anchor="b">
            <a:noAutofit/>
          </a:bodyPr>
          <a:lstStyle>
            <a:lvl1pPr marL="0" indent="0">
              <a:spcBef>
                <a:spcPts val="0"/>
              </a:spcBef>
              <a:spcAft>
                <a:spcPts val="0"/>
              </a:spcAft>
              <a:buNone/>
              <a:defRPr sz="900"/>
            </a:lvl1pPr>
            <a:lvl2pPr marL="457269" indent="0">
              <a:buNone/>
              <a:defRPr/>
            </a:lvl2pPr>
          </a:lstStyle>
          <a:p>
            <a:pPr lvl="0"/>
            <a:r>
              <a:rPr lang="en-US" dirty="0"/>
              <a:t>Edit Master text styles</a:t>
            </a:r>
          </a:p>
        </p:txBody>
      </p:sp>
    </p:spTree>
    <p:extLst>
      <p:ext uri="{BB962C8B-B14F-4D97-AF65-F5344CB8AC3E}">
        <p14:creationId xmlns:p14="http://schemas.microsoft.com/office/powerpoint/2010/main" val="2962825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39944-AC5A-8E4C-8681-EDE8B23A003C}"/>
              </a:ext>
            </a:extLst>
          </p:cNvPr>
          <p:cNvSpPr>
            <a:spLocks noGrp="1"/>
          </p:cNvSpPr>
          <p:nvPr>
            <p:ph type="ctrTitle"/>
          </p:nvPr>
        </p:nvSpPr>
        <p:spPr>
          <a:xfrm>
            <a:off x="1524000" y="1122363"/>
            <a:ext cx="9144000" cy="2387600"/>
          </a:xfrm>
        </p:spPr>
        <p:txBody>
          <a:bodyPr anchor="b">
            <a:normAutofit/>
          </a:bodyPr>
          <a:lstStyle>
            <a:lvl1pPr algn="ctr">
              <a:defRPr sz="4800"/>
            </a:lvl1pPr>
          </a:lstStyle>
          <a:p>
            <a:r>
              <a:rPr lang="en-US"/>
              <a:t>Click to edit Master title style</a:t>
            </a:r>
          </a:p>
        </p:txBody>
      </p:sp>
      <p:sp>
        <p:nvSpPr>
          <p:cNvPr id="3" name="Subtitle 2">
            <a:extLst>
              <a:ext uri="{FF2B5EF4-FFF2-40B4-BE49-F238E27FC236}">
                <a16:creationId xmlns:a16="http://schemas.microsoft.com/office/drawing/2014/main" id="{EB3A4AD7-04FD-6E44-807F-22BA9106D4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a:extLst>
              <a:ext uri="{FF2B5EF4-FFF2-40B4-BE49-F238E27FC236}">
                <a16:creationId xmlns:a16="http://schemas.microsoft.com/office/drawing/2014/main" id="{71EFA8E5-DD30-4AA3-AB5D-F303C1C611F2}"/>
              </a:ext>
            </a:extLst>
          </p:cNvPr>
          <p:cNvPicPr>
            <a:picLocks noChangeAspect="1"/>
          </p:cNvPicPr>
          <p:nvPr userDrawn="1"/>
        </p:nvPicPr>
        <p:blipFill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Lst>
          </a:blip>
          <a:srcRect t="37776"/>
          <a:stretch/>
        </p:blipFill>
        <p:spPr>
          <a:xfrm>
            <a:off x="-1" y="6003985"/>
            <a:ext cx="12192000" cy="872820"/>
          </a:xfrm>
          <a:prstGeom prst="rect">
            <a:avLst/>
          </a:prstGeom>
        </p:spPr>
      </p:pic>
      <p:sp>
        <p:nvSpPr>
          <p:cNvPr id="7" name="TextBox 6">
            <a:extLst>
              <a:ext uri="{FF2B5EF4-FFF2-40B4-BE49-F238E27FC236}">
                <a16:creationId xmlns:a16="http://schemas.microsoft.com/office/drawing/2014/main" id="{2C7A684F-E20A-4F2F-B073-D1CBBAC3D54F}"/>
              </a:ext>
            </a:extLst>
          </p:cNvPr>
          <p:cNvSpPr txBox="1"/>
          <p:nvPr userDrawn="1"/>
        </p:nvSpPr>
        <p:spPr>
          <a:xfrm>
            <a:off x="491501" y="6217257"/>
            <a:ext cx="11208995" cy="446276"/>
          </a:xfrm>
          <a:prstGeom prst="rect">
            <a:avLst/>
          </a:prstGeom>
          <a:noFill/>
        </p:spPr>
        <p:txBody>
          <a:bodyPr wrap="square" rtlCol="0">
            <a:spAutoFit/>
          </a:bodyPr>
          <a:lstStyle/>
          <a:p>
            <a:r>
              <a:rPr lang="fr-FR" sz="2300" b="1" i="1" noProof="0" dirty="0">
                <a:solidFill>
                  <a:schemeClr val="bg1"/>
                </a:solidFill>
              </a:rPr>
              <a:t>Lignes directrices pour la prise en charge de l’hémophilie de la FMH, 3e édition</a:t>
            </a:r>
            <a:endParaRPr lang="es-ES" sz="2300" b="1" i="0" noProof="0" dirty="0">
              <a:solidFill>
                <a:schemeClr val="bg1"/>
              </a:solidFill>
            </a:endParaRPr>
          </a:p>
        </p:txBody>
      </p:sp>
      <p:pic>
        <p:nvPicPr>
          <p:cNvPr id="9" name="Picture 8" descr="Text&#10;&#10;Description automatically generated">
            <a:extLst>
              <a:ext uri="{FF2B5EF4-FFF2-40B4-BE49-F238E27FC236}">
                <a16:creationId xmlns:a16="http://schemas.microsoft.com/office/drawing/2014/main" id="{981091E7-FB6E-4236-AEA1-C382F0FEAA3A}"/>
              </a:ext>
            </a:extLst>
          </p:cNvPr>
          <p:cNvPicPr>
            <a:picLocks noChangeAspect="1"/>
          </p:cNvPicPr>
          <p:nvPr userDrawn="1"/>
        </p:nvPicPr>
        <p:blipFill>
          <a:blip r:embed="rId4"/>
          <a:stretch>
            <a:fillRect/>
          </a:stretch>
        </p:blipFill>
        <p:spPr>
          <a:xfrm>
            <a:off x="10199058" y="389627"/>
            <a:ext cx="1739861" cy="760757"/>
          </a:xfrm>
          <a:prstGeom prst="rect">
            <a:avLst/>
          </a:prstGeom>
        </p:spPr>
      </p:pic>
    </p:spTree>
    <p:extLst>
      <p:ext uri="{BB962C8B-B14F-4D97-AF65-F5344CB8AC3E}">
        <p14:creationId xmlns:p14="http://schemas.microsoft.com/office/powerpoint/2010/main" val="62680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FF3365-1B3B-AE40-897B-3F273547EDE7}"/>
              </a:ext>
            </a:extLst>
          </p:cNvPr>
          <p:cNvSpPr>
            <a:spLocks noGrp="1"/>
          </p:cNvSpPr>
          <p:nvPr>
            <p:ph type="title"/>
          </p:nvPr>
        </p:nvSpPr>
        <p:spPr>
          <a:xfrm>
            <a:off x="838199" y="225425"/>
            <a:ext cx="10515599" cy="1090079"/>
          </a:xfrm>
          <a:prstGeom prst="rect">
            <a:avLst/>
          </a:prstGeom>
        </p:spPr>
        <p:txBody>
          <a:bodyPr vert="horz" lIns="91440" tIns="45720" rIns="91440" bIns="45720" rtlCol="0" anchor="ctr">
            <a:normAutofit/>
          </a:bodyPr>
          <a:lstStyle/>
          <a:p>
            <a:r>
              <a:rPr lang="en-US" dirty="0"/>
              <a:t>Click to edit Master title style</a:t>
            </a:r>
            <a:br>
              <a:rPr lang="en-US" dirty="0"/>
            </a:br>
            <a:endParaRPr lang="en-US" dirty="0"/>
          </a:p>
        </p:txBody>
      </p:sp>
      <p:sp>
        <p:nvSpPr>
          <p:cNvPr id="3" name="Text Placeholder 2">
            <a:extLst>
              <a:ext uri="{FF2B5EF4-FFF2-40B4-BE49-F238E27FC236}">
                <a16:creationId xmlns:a16="http://schemas.microsoft.com/office/drawing/2014/main" id="{C2DC2FB9-82F0-7645-AE9C-21EDC14F354F}"/>
              </a:ext>
            </a:extLst>
          </p:cNvPr>
          <p:cNvSpPr>
            <a:spLocks noGrp="1"/>
          </p:cNvSpPr>
          <p:nvPr>
            <p:ph type="body" idx="1"/>
          </p:nvPr>
        </p:nvSpPr>
        <p:spPr>
          <a:xfrm>
            <a:off x="838200" y="1562100"/>
            <a:ext cx="10515600" cy="46148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099C6682-5A17-3349-B2C2-42FD07376596}"/>
              </a:ext>
            </a:extLst>
          </p:cNvPr>
          <p:cNvSpPr>
            <a:spLocks noGrp="1"/>
          </p:cNvSpPr>
          <p:nvPr>
            <p:ph type="sldNum" sz="quarter" idx="4"/>
          </p:nvPr>
        </p:nvSpPr>
        <p:spPr>
          <a:xfrm>
            <a:off x="241300" y="6356350"/>
            <a:ext cx="596900" cy="365125"/>
          </a:xfrm>
          <a:prstGeom prst="rect">
            <a:avLst/>
          </a:prstGeom>
        </p:spPr>
        <p:txBody>
          <a:bodyPr vert="horz" lIns="91440" tIns="45720" rIns="91440" bIns="0" rtlCol="0" anchor="b"/>
          <a:lstStyle>
            <a:lvl1pPr algn="r">
              <a:defRPr sz="11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BAC8732-66C3-AF47-99DC-2B6DA4C694F7}" type="slidenum">
              <a:rPr kumimoji="0" lang="en-US" sz="11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pic>
        <p:nvPicPr>
          <p:cNvPr id="8" name="Picture 7">
            <a:extLst>
              <a:ext uri="{FF2B5EF4-FFF2-40B4-BE49-F238E27FC236}">
                <a16:creationId xmlns:a16="http://schemas.microsoft.com/office/drawing/2014/main" id="{609C7A7C-071F-4B63-90CB-BB6650ECC3A7}"/>
              </a:ext>
            </a:extLst>
          </p:cNvPr>
          <p:cNvPicPr>
            <a:picLocks noChangeAspect="1"/>
          </p:cNvPicPr>
          <p:nvPr userDrawn="1"/>
        </p:nvPicPr>
        <p:blipFill rotWithShape="1">
          <a:blip r:embed="rId6">
            <a:duotone>
              <a:prstClr val="black"/>
              <a:srgbClr val="008BB0">
                <a:tint val="45000"/>
                <a:satMod val="400000"/>
              </a:srgbClr>
            </a:duotone>
            <a:extLst>
              <a:ext uri="{BEBA8EAE-BF5A-486C-A8C5-ECC9F3942E4B}">
                <a14:imgProps xmlns:a14="http://schemas.microsoft.com/office/drawing/2010/main">
                  <a14:imgLayer r:embed="rId7">
                    <a14:imgEffect>
                      <a14:saturation sat="0"/>
                    </a14:imgEffect>
                  </a14:imgLayer>
                </a14:imgProps>
              </a:ext>
            </a:extLst>
          </a:blip>
          <a:srcRect b="96644"/>
          <a:stretch/>
        </p:blipFill>
        <p:spPr>
          <a:xfrm>
            <a:off x="0" y="6724650"/>
            <a:ext cx="12192000" cy="152400"/>
          </a:xfrm>
          <a:prstGeom prst="rect">
            <a:avLst/>
          </a:prstGeom>
        </p:spPr>
      </p:pic>
      <p:pic>
        <p:nvPicPr>
          <p:cNvPr id="9" name="Picture 8" descr="Text&#10;&#10;Description automatically generated">
            <a:extLst>
              <a:ext uri="{FF2B5EF4-FFF2-40B4-BE49-F238E27FC236}">
                <a16:creationId xmlns:a16="http://schemas.microsoft.com/office/drawing/2014/main" id="{E6D949CD-D343-4F2F-BCD0-974721A56D7A}"/>
              </a:ext>
            </a:extLst>
          </p:cNvPr>
          <p:cNvPicPr>
            <a:picLocks noChangeAspect="1"/>
          </p:cNvPicPr>
          <p:nvPr userDrawn="1"/>
        </p:nvPicPr>
        <p:blipFill>
          <a:blip r:embed="rId8"/>
          <a:stretch>
            <a:fillRect/>
          </a:stretch>
        </p:blipFill>
        <p:spPr>
          <a:xfrm>
            <a:off x="10879085" y="6127662"/>
            <a:ext cx="1154742" cy="504913"/>
          </a:xfrm>
          <a:prstGeom prst="rect">
            <a:avLst/>
          </a:prstGeom>
        </p:spPr>
      </p:pic>
    </p:spTree>
    <p:extLst>
      <p:ext uri="{BB962C8B-B14F-4D97-AF65-F5344CB8AC3E}">
        <p14:creationId xmlns:p14="http://schemas.microsoft.com/office/powerpoint/2010/main" val="302837886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Lst>
  <p:txStyles>
    <p:titleStyle>
      <a:lvl1pPr algn="l" defTabSz="914400" rtl="0" eaLnBrk="1" latinLnBrk="0" hangingPunct="1">
        <a:lnSpc>
          <a:spcPct val="90000"/>
        </a:lnSpc>
        <a:spcBef>
          <a:spcPct val="0"/>
        </a:spcBef>
        <a:buNone/>
        <a:defRPr sz="34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800"/>
        </a:spcBef>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elearning.wfh.org/resource/diagnosis-of-hemophilia-and-other-bleeding-disorders-a-laboratory-manual/"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63469-532D-4691-87EF-3C3CB476CFBA}"/>
              </a:ext>
            </a:extLst>
          </p:cNvPr>
          <p:cNvSpPr>
            <a:spLocks noGrp="1"/>
          </p:cNvSpPr>
          <p:nvPr>
            <p:ph type="ctrTitle"/>
          </p:nvPr>
        </p:nvSpPr>
        <p:spPr>
          <a:xfrm>
            <a:off x="190500" y="1122363"/>
            <a:ext cx="11811000" cy="2387600"/>
          </a:xfrm>
        </p:spPr>
        <p:txBody>
          <a:bodyPr>
            <a:normAutofit/>
          </a:bodyPr>
          <a:lstStyle/>
          <a:p>
            <a:pPr>
              <a:lnSpc>
                <a:spcPct val="100000"/>
              </a:lnSpc>
            </a:pPr>
            <a:r>
              <a:rPr lang="fr-FR" dirty="0"/>
              <a:t>Lignes directrices pour l’hémophilie applicables à tous</a:t>
            </a:r>
            <a:endParaRPr lang="en-CA" b="1" noProof="0" dirty="0"/>
          </a:p>
        </p:txBody>
      </p:sp>
      <p:sp>
        <p:nvSpPr>
          <p:cNvPr id="3" name="Subtitle 2">
            <a:extLst>
              <a:ext uri="{FF2B5EF4-FFF2-40B4-BE49-F238E27FC236}">
                <a16:creationId xmlns:a16="http://schemas.microsoft.com/office/drawing/2014/main" id="{AA7C183B-16C7-4831-96B4-F20CAE110378}"/>
              </a:ext>
            </a:extLst>
          </p:cNvPr>
          <p:cNvSpPr>
            <a:spLocks noGrp="1"/>
          </p:cNvSpPr>
          <p:nvPr>
            <p:ph type="subTitle" idx="1"/>
          </p:nvPr>
        </p:nvSpPr>
        <p:spPr/>
        <p:txBody>
          <a:bodyPr/>
          <a:lstStyle/>
          <a:p>
            <a:r>
              <a:rPr lang="fr-FR" dirty="0"/>
              <a:t>Une nouvelle ambition de la Fédération mondiale de l’hémophilie</a:t>
            </a:r>
          </a:p>
        </p:txBody>
      </p:sp>
    </p:spTree>
    <p:extLst>
      <p:ext uri="{BB962C8B-B14F-4D97-AF65-F5344CB8AC3E}">
        <p14:creationId xmlns:p14="http://schemas.microsoft.com/office/powerpoint/2010/main" val="2594352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2F886-7F02-4482-ABDE-716BAC9A7DEB}"/>
              </a:ext>
            </a:extLst>
          </p:cNvPr>
          <p:cNvSpPr>
            <a:spLocks noGrp="1"/>
          </p:cNvSpPr>
          <p:nvPr>
            <p:ph type="title"/>
          </p:nvPr>
        </p:nvSpPr>
        <p:spPr/>
        <p:txBody>
          <a:bodyPr>
            <a:normAutofit/>
          </a:bodyPr>
          <a:lstStyle/>
          <a:p>
            <a:r>
              <a:rPr lang="fr-FR" dirty="0">
                <a:latin typeface="Arial" panose="020B0604020202020204" pitchFamily="34" charset="0"/>
                <a:cs typeface="Arial" panose="020B0604020202020204" pitchFamily="34" charset="0"/>
              </a:rPr>
              <a:t>Analyse de la coagulation en laboratoire </a:t>
            </a:r>
            <a:r>
              <a:rPr lang="en-CA" b="1" noProof="0" dirty="0">
                <a:latin typeface="Arial" panose="020B0604020202020204" pitchFamily="34" charset="0"/>
                <a:cs typeface="Arial" panose="020B0604020202020204" pitchFamily="34" charset="0"/>
              </a:rPr>
              <a:t>: </a:t>
            </a:r>
            <a:r>
              <a:rPr lang="en-CA" noProof="0" dirty="0">
                <a:latin typeface="Arial" panose="020B0604020202020204" pitchFamily="34" charset="0"/>
                <a:cs typeface="Arial" panose="020B0604020202020204" pitchFamily="34" charset="0"/>
              </a:rPr>
              <a:t>Diagnostic</a:t>
            </a:r>
            <a:endParaRPr lang="en-CA" sz="2800" b="0" noProof="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A4C6540-9FF8-4FAA-AA54-151941C21932}"/>
              </a:ext>
            </a:extLst>
          </p:cNvPr>
          <p:cNvSpPr>
            <a:spLocks noGrp="1"/>
          </p:cNvSpPr>
          <p:nvPr>
            <p:ph idx="1"/>
          </p:nvPr>
        </p:nvSpPr>
        <p:spPr/>
        <p:txBody>
          <a:bodyPr>
            <a:normAutofit/>
          </a:bodyPr>
          <a:lstStyle/>
          <a:p>
            <a:pPr marL="0" indent="0" fontAlgn="t">
              <a:buNone/>
            </a:pPr>
            <a:r>
              <a:rPr lang="fr-FR" b="1" i="0" u="none" strike="noStrike" kern="1200" dirty="0">
                <a:solidFill>
                  <a:srgbClr val="008BB0"/>
                </a:solidFill>
                <a:effectLst/>
                <a:latin typeface="Arial" panose="020B0604020202020204" pitchFamily="34" charset="0"/>
                <a:cs typeface="Arial" panose="020B0604020202020204" pitchFamily="34" charset="0"/>
              </a:rPr>
              <a:t>Recommandation 3.2.10 </a:t>
            </a:r>
            <a:br>
              <a:rPr lang="fr-FR" b="1" i="0" u="none" strike="noStrike" kern="1200" dirty="0">
                <a:solidFill>
                  <a:srgbClr val="008BB0"/>
                </a:solidFill>
                <a:effectLst/>
                <a:latin typeface="Arial" panose="020B0604020202020204" pitchFamily="34" charset="0"/>
                <a:cs typeface="Arial" panose="020B0604020202020204" pitchFamily="34" charset="0"/>
              </a:rPr>
            </a:br>
            <a:r>
              <a:rPr lang="fr-FR" dirty="0">
                <a:solidFill>
                  <a:srgbClr val="000000"/>
                </a:solidFill>
                <a:latin typeface="Arial" panose="020B0604020202020204" pitchFamily="34" charset="0"/>
                <a:cs typeface="Arial" panose="020B0604020202020204" pitchFamily="34" charset="0"/>
              </a:rPr>
              <a:t>Pour </a:t>
            </a:r>
            <a:r>
              <a:rPr lang="fr-FR" b="1" dirty="0">
                <a:solidFill>
                  <a:srgbClr val="000000"/>
                </a:solidFill>
                <a:latin typeface="Arial" panose="020B0604020202020204" pitchFamily="34" charset="0"/>
                <a:cs typeface="Arial" panose="020B0604020202020204" pitchFamily="34" charset="0"/>
              </a:rPr>
              <a:t>l’examen en laboratoire </a:t>
            </a:r>
            <a:r>
              <a:rPr lang="fr-FR" dirty="0">
                <a:solidFill>
                  <a:srgbClr val="000000"/>
                </a:solidFill>
                <a:latin typeface="Arial" panose="020B0604020202020204" pitchFamily="34" charset="0"/>
                <a:cs typeface="Arial" panose="020B0604020202020204" pitchFamily="34" charset="0"/>
              </a:rPr>
              <a:t>des patients évalués en raison d’une </a:t>
            </a:r>
            <a:r>
              <a:rPr lang="fr-FR" b="1" dirty="0">
                <a:solidFill>
                  <a:srgbClr val="000000"/>
                </a:solidFill>
                <a:latin typeface="Arial" panose="020B0604020202020204" pitchFamily="34" charset="0"/>
                <a:cs typeface="Arial" panose="020B0604020202020204" pitchFamily="34" charset="0"/>
              </a:rPr>
              <a:t>suspicion clinique d’hémophilie A</a:t>
            </a:r>
            <a:r>
              <a:rPr lang="fr-FR" dirty="0">
                <a:solidFill>
                  <a:srgbClr val="000000"/>
                </a:solidFill>
                <a:latin typeface="Arial" panose="020B0604020202020204" pitchFamily="34" charset="0"/>
                <a:cs typeface="Arial" panose="020B0604020202020204" pitchFamily="34" charset="0"/>
              </a:rPr>
              <a:t>, la FMH recommande d’</a:t>
            </a:r>
            <a:r>
              <a:rPr lang="fr-FR" b="1" dirty="0">
                <a:solidFill>
                  <a:srgbClr val="000000"/>
                </a:solidFill>
                <a:latin typeface="Arial" panose="020B0604020202020204" pitchFamily="34" charset="0"/>
                <a:cs typeface="Arial" panose="020B0604020202020204" pitchFamily="34" charset="0"/>
              </a:rPr>
              <a:t>utiliser à la fois le dosage en un temps du facteur VIII et le dosage </a:t>
            </a:r>
            <a:r>
              <a:rPr lang="fr-FR" b="1" dirty="0" err="1">
                <a:solidFill>
                  <a:srgbClr val="000000"/>
                </a:solidFill>
                <a:latin typeface="Arial" panose="020B0604020202020204" pitchFamily="34" charset="0"/>
                <a:cs typeface="Arial" panose="020B0604020202020204" pitchFamily="34" charset="0"/>
              </a:rPr>
              <a:t>chromogénique</a:t>
            </a:r>
            <a:r>
              <a:rPr lang="fr-FR" b="1" dirty="0">
                <a:solidFill>
                  <a:srgbClr val="000000"/>
                </a:solidFill>
                <a:latin typeface="Arial" panose="020B0604020202020204" pitchFamily="34" charset="0"/>
                <a:cs typeface="Arial" panose="020B0604020202020204" pitchFamily="34" charset="0"/>
              </a:rPr>
              <a:t> du FVIII:C</a:t>
            </a:r>
            <a:r>
              <a:rPr lang="fr-FR" dirty="0">
                <a:solidFill>
                  <a:srgbClr val="000000"/>
                </a:solidFill>
                <a:latin typeface="Arial" panose="020B0604020202020204" pitchFamily="34" charset="0"/>
                <a:cs typeface="Arial" panose="020B0604020202020204" pitchFamily="34" charset="0"/>
              </a:rPr>
              <a:t> dans le bilan diagnostique initial</a:t>
            </a:r>
            <a:r>
              <a:rPr lang="fr-FR" b="0" i="0" u="none" strike="noStrike" kern="1200" dirty="0">
                <a:solidFill>
                  <a:srgbClr val="000000"/>
                </a:solidFill>
                <a:effectLst/>
                <a:latin typeface="Arial" panose="020B0604020202020204" pitchFamily="34" charset="0"/>
                <a:cs typeface="Arial" panose="020B0604020202020204" pitchFamily="34" charset="0"/>
              </a:rPr>
              <a:t>. </a:t>
            </a:r>
          </a:p>
          <a:p>
            <a:pPr marL="0" indent="0" algn="l" rtl="0" eaLnBrk="1" fontAlgn="t" latinLnBrk="0" hangingPunct="1">
              <a:buNone/>
            </a:pPr>
            <a:endParaRPr lang="fr-FR" b="0" i="0" u="none" strike="noStrike" kern="1200" dirty="0">
              <a:solidFill>
                <a:srgbClr val="000000"/>
              </a:solidFill>
              <a:effectLst/>
              <a:latin typeface="Arial" panose="020B0604020202020204" pitchFamily="34" charset="0"/>
              <a:cs typeface="Arial" panose="020B0604020202020204" pitchFamily="34" charset="0"/>
            </a:endParaRPr>
          </a:p>
          <a:p>
            <a:pPr marL="0" indent="0" algn="l" rtl="0" eaLnBrk="1" fontAlgn="t" latinLnBrk="0" hangingPunct="1">
              <a:buNone/>
            </a:pPr>
            <a:endParaRPr lang="fr-FR" b="0" i="0" u="none" strike="noStrike" dirty="0">
              <a:effectLst/>
              <a:latin typeface="Arial" panose="020B0604020202020204" pitchFamily="34" charset="0"/>
            </a:endParaRPr>
          </a:p>
          <a:p>
            <a:pPr marL="0" indent="0">
              <a:buNone/>
            </a:pPr>
            <a:endParaRPr lang="fr-FR" dirty="0">
              <a:latin typeface="Arial" panose="020B0604020202020204" pitchFamily="34" charset="0"/>
              <a:cs typeface="Arial" panose="020B0604020202020204" pitchFamily="34" charset="0"/>
            </a:endParaRPr>
          </a:p>
          <a:p>
            <a:r>
              <a:rPr lang="fr-FR" dirty="0"/>
              <a:t>Dans certains cas génétiquement confirmés, l’activité du facteur est normale en utilisant les dosages en un temps, mais réduite en cas de dosages de coagulation </a:t>
            </a:r>
            <a:r>
              <a:rPr lang="fr-FR" dirty="0" err="1"/>
              <a:t>chromogéniques</a:t>
            </a:r>
            <a:r>
              <a:rPr lang="fr-FR" dirty="0"/>
              <a:t>. L’inverse peut également se produire.</a:t>
            </a:r>
          </a:p>
          <a:p>
            <a:endParaRPr lang="fr-FR" dirty="0"/>
          </a:p>
        </p:txBody>
      </p:sp>
      <p:sp>
        <p:nvSpPr>
          <p:cNvPr id="6" name="Content Placeholder 2">
            <a:extLst>
              <a:ext uri="{FF2B5EF4-FFF2-40B4-BE49-F238E27FC236}">
                <a16:creationId xmlns:a16="http://schemas.microsoft.com/office/drawing/2014/main" id="{287A2946-59F4-4095-AA2C-7F128E40434A}"/>
              </a:ext>
            </a:extLst>
          </p:cNvPr>
          <p:cNvSpPr txBox="1">
            <a:spLocks/>
          </p:cNvSpPr>
          <p:nvPr/>
        </p:nvSpPr>
        <p:spPr>
          <a:xfrm>
            <a:off x="838200" y="3199129"/>
            <a:ext cx="10515598" cy="1040094"/>
          </a:xfrm>
          <a:prstGeom prst="roundRect">
            <a:avLst>
              <a:gd name="adj" fmla="val 9847"/>
            </a:avLst>
          </a:prstGeom>
          <a:ln w="38100">
            <a:solidFill>
              <a:schemeClr val="accent1"/>
            </a:solidFill>
          </a:ln>
        </p:spPr>
        <p:txBody>
          <a:bodyPr vert="horz" lIns="274320" tIns="45720" rIns="274320" bIns="45720" rtlCol="0" anchor="ctr">
            <a:no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fr-FR" b="1" dirty="0">
                <a:solidFill>
                  <a:srgbClr val="008BB0"/>
                </a:solidFill>
                <a:latin typeface="Arial" panose="020B0604020202020204" pitchFamily="34" charset="0"/>
                <a:cs typeface="Arial" panose="020B0604020202020204" pitchFamily="34" charset="0"/>
              </a:rPr>
              <a:t>REMARQUE :</a:t>
            </a:r>
            <a:r>
              <a:rPr lang="fr-FR" b="1" dirty="0">
                <a:solidFill>
                  <a:schemeClr val="accent1"/>
                </a:solidFill>
                <a:latin typeface="Arial" panose="020B0604020202020204" pitchFamily="34" charset="0"/>
                <a:cs typeface="Arial" panose="020B0604020202020204" pitchFamily="34" charset="0"/>
              </a:rPr>
              <a:t> </a:t>
            </a:r>
            <a:r>
              <a:rPr lang="fr-FR" dirty="0">
                <a:latin typeface="Arial" panose="020B0604020202020204" pitchFamily="34" charset="0"/>
                <a:cs typeface="Arial" panose="020B0604020202020204" pitchFamily="34" charset="0"/>
              </a:rPr>
              <a:t>les deux tests doivent être effectués même si le résultat de l’un des deux tests montre une activité du facteur VIII située dans l’intervalle de référence normal. </a:t>
            </a:r>
          </a:p>
        </p:txBody>
      </p:sp>
    </p:spTree>
    <p:extLst>
      <p:ext uri="{BB962C8B-B14F-4D97-AF65-F5344CB8AC3E}">
        <p14:creationId xmlns:p14="http://schemas.microsoft.com/office/powerpoint/2010/main" val="2750383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B48DCD-4059-462F-AF5E-F5DD20E2CB0C}"/>
              </a:ext>
            </a:extLst>
          </p:cNvPr>
          <p:cNvSpPr>
            <a:spLocks noGrp="1"/>
          </p:cNvSpPr>
          <p:nvPr>
            <p:ph idx="1"/>
          </p:nvPr>
        </p:nvSpPr>
        <p:spPr/>
        <p:txBody>
          <a:bodyPr>
            <a:normAutofit/>
          </a:bodyPr>
          <a:lstStyle/>
          <a:p>
            <a:r>
              <a:rPr lang="fr-FR" dirty="0">
                <a:latin typeface="Arial" panose="020B0604020202020204" pitchFamily="34" charset="0"/>
                <a:cs typeface="Arial" panose="020B0604020202020204" pitchFamily="34" charset="0"/>
              </a:rPr>
              <a:t>De nombreuses études portant sur les différents tests ont été publiées qui comparent les résultats obtenus à partir d’échantillons contenant des concentrés de facteur de coagulation, notamment des concentrés de FVIII et FIX à demi-vie prolongée, </a:t>
            </a:r>
            <a:r>
              <a:rPr lang="fr-FR" b="1" dirty="0">
                <a:latin typeface="Arial" panose="020B0604020202020204" pitchFamily="34" charset="0"/>
                <a:cs typeface="Arial" panose="020B0604020202020204" pitchFamily="34" charset="0"/>
              </a:rPr>
              <a:t>montrent des écarts importants </a:t>
            </a:r>
            <a:r>
              <a:rPr lang="fr-FR" dirty="0">
                <a:latin typeface="Arial" panose="020B0604020202020204" pitchFamily="34" charset="0"/>
                <a:cs typeface="Arial" panose="020B0604020202020204" pitchFamily="34" charset="0"/>
              </a:rPr>
              <a:t>dans les résultats en fonction des méthodes de dosage</a:t>
            </a:r>
          </a:p>
          <a:p>
            <a:pPr algn="l"/>
            <a:r>
              <a:rPr lang="fr-FR" b="0" i="0" u="none" strike="noStrike" baseline="0" dirty="0">
                <a:latin typeface="Arial" panose="020B0604020202020204" pitchFamily="34" charset="0"/>
                <a:cs typeface="Arial" panose="020B0604020202020204" pitchFamily="34" charset="0"/>
              </a:rPr>
              <a:t>Mieux vaut éviter les tests dont les résultats diffèrent de plus de 25-30 % par rapport à la concentration indiquée sur l’étiquette du flacon de concentré ou ne pas les utiliser sans tenir compte de ces écarts</a:t>
            </a:r>
            <a:endParaRPr lang="fr-FR"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52832F31-A55D-49ED-996B-1648E64A281F}"/>
              </a:ext>
            </a:extLst>
          </p:cNvPr>
          <p:cNvSpPr>
            <a:spLocks noGrp="1"/>
          </p:cNvSpPr>
          <p:nvPr>
            <p:ph type="body" sz="quarter" idx="13"/>
          </p:nvPr>
        </p:nvSpPr>
        <p:spPr/>
        <p:txBody>
          <a:bodyPr/>
          <a:lstStyle/>
          <a:p>
            <a:endParaRPr lang="en-CA" noProof="0" dirty="0"/>
          </a:p>
        </p:txBody>
      </p:sp>
      <p:sp>
        <p:nvSpPr>
          <p:cNvPr id="7" name="Title 1">
            <a:extLst>
              <a:ext uri="{FF2B5EF4-FFF2-40B4-BE49-F238E27FC236}">
                <a16:creationId xmlns:a16="http://schemas.microsoft.com/office/drawing/2014/main" id="{2D0C5FEE-BDC2-044B-865E-9883E32FB8C3}"/>
              </a:ext>
            </a:extLst>
          </p:cNvPr>
          <p:cNvSpPr>
            <a:spLocks noGrp="1"/>
          </p:cNvSpPr>
          <p:nvPr>
            <p:ph type="title"/>
          </p:nvPr>
        </p:nvSpPr>
        <p:spPr>
          <a:xfrm>
            <a:off x="838199" y="225425"/>
            <a:ext cx="10515599" cy="1090079"/>
          </a:xfrm>
        </p:spPr>
        <p:txBody>
          <a:bodyPr>
            <a:normAutofit/>
          </a:bodyPr>
          <a:lstStyle/>
          <a:p>
            <a:r>
              <a:rPr lang="fr-FR" dirty="0">
                <a:latin typeface="Arial" panose="020B0604020202020204" pitchFamily="34" charset="0"/>
                <a:cs typeface="Arial" panose="020B0604020202020204" pitchFamily="34" charset="0"/>
              </a:rPr>
              <a:t>Analyse de la coagulation en laboratoire </a:t>
            </a:r>
            <a:r>
              <a:rPr lang="en-CA" noProof="0" dirty="0">
                <a:latin typeface="Arial" panose="020B0604020202020204" pitchFamily="34" charset="0"/>
                <a:cs typeface="Arial" panose="020B0604020202020204" pitchFamily="34" charset="0"/>
              </a:rPr>
              <a:t>: Tests</a:t>
            </a:r>
            <a:endParaRPr lang="en-CA" sz="2800" b="0" noProof="0"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4A355A0A-EB70-4F4D-A7C4-EEE42AFFAC2C}"/>
              </a:ext>
            </a:extLst>
          </p:cNvPr>
          <p:cNvPicPr>
            <a:picLocks noChangeAspect="1"/>
          </p:cNvPicPr>
          <p:nvPr/>
        </p:nvPicPr>
        <p:blipFill>
          <a:blip r:embed="rId2"/>
          <a:stretch>
            <a:fillRect/>
          </a:stretch>
        </p:blipFill>
        <p:spPr>
          <a:xfrm>
            <a:off x="8716092" y="4697474"/>
            <a:ext cx="1687513" cy="1726085"/>
          </a:xfrm>
          <a:prstGeom prst="rect">
            <a:avLst/>
          </a:prstGeom>
        </p:spPr>
      </p:pic>
    </p:spTree>
    <p:extLst>
      <p:ext uri="{BB962C8B-B14F-4D97-AF65-F5344CB8AC3E}">
        <p14:creationId xmlns:p14="http://schemas.microsoft.com/office/powerpoint/2010/main" val="2456061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E7F4E1-8BB7-4D6E-BDD2-DFEFA458C1B6}"/>
              </a:ext>
            </a:extLst>
          </p:cNvPr>
          <p:cNvSpPr>
            <a:spLocks noGrp="1"/>
          </p:cNvSpPr>
          <p:nvPr>
            <p:ph idx="1"/>
          </p:nvPr>
        </p:nvSpPr>
        <p:spPr>
          <a:xfrm>
            <a:off x="838200" y="1562100"/>
            <a:ext cx="10515600" cy="4614863"/>
          </a:xfrm>
        </p:spPr>
        <p:txBody>
          <a:bodyPr>
            <a:normAutofit/>
          </a:bodyPr>
          <a:lstStyle/>
          <a:p>
            <a:pPr marL="0" indent="0">
              <a:buNone/>
            </a:pPr>
            <a:r>
              <a:rPr lang="fr-FR" b="1" dirty="0">
                <a:solidFill>
                  <a:schemeClr val="accent1"/>
                </a:solidFill>
              </a:rPr>
              <a:t>Recommandation 3.2.18 </a:t>
            </a:r>
            <a:br>
              <a:rPr lang="fr-FR" dirty="0"/>
            </a:br>
            <a:r>
              <a:rPr lang="fr-FR" dirty="0"/>
              <a:t>Pour contrôler le traitement avec remplacement par concentrés de facteur VIII ou IX, la FMH recommande aux laboratoires d’utiliser un dosage de facteur VIII ou IX ayant été </a:t>
            </a:r>
            <a:r>
              <a:rPr lang="fr-FR" b="1" dirty="0"/>
              <a:t>validé pour être utilisé avec le concentré spécifique </a:t>
            </a:r>
            <a:r>
              <a:rPr lang="fr-FR" dirty="0"/>
              <a:t>utilisé pour le traitement. </a:t>
            </a:r>
          </a:p>
          <a:p>
            <a:endParaRPr lang="fr-FR" dirty="0"/>
          </a:p>
        </p:txBody>
      </p:sp>
      <p:sp>
        <p:nvSpPr>
          <p:cNvPr id="9" name="Content Placeholder 2">
            <a:extLst>
              <a:ext uri="{FF2B5EF4-FFF2-40B4-BE49-F238E27FC236}">
                <a16:creationId xmlns:a16="http://schemas.microsoft.com/office/drawing/2014/main" id="{D4945C3B-8DA4-4295-894C-DC2CBD437420}"/>
              </a:ext>
            </a:extLst>
          </p:cNvPr>
          <p:cNvSpPr txBox="1">
            <a:spLocks/>
          </p:cNvSpPr>
          <p:nvPr/>
        </p:nvSpPr>
        <p:spPr>
          <a:xfrm>
            <a:off x="838200" y="3358786"/>
            <a:ext cx="10515598" cy="1040094"/>
          </a:xfrm>
          <a:prstGeom prst="roundRect">
            <a:avLst>
              <a:gd name="adj" fmla="val 9847"/>
            </a:avLst>
          </a:prstGeom>
          <a:ln w="38100">
            <a:solidFill>
              <a:schemeClr val="accent1"/>
            </a:solidFill>
          </a:ln>
        </p:spPr>
        <p:txBody>
          <a:bodyPr vert="horz" lIns="274320" tIns="45720" rIns="274320" bIns="45720" rtlCol="0" anchor="ctr">
            <a:no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fr-FR" b="1" dirty="0">
                <a:solidFill>
                  <a:srgbClr val="008BB0"/>
                </a:solidFill>
                <a:latin typeface="Arial" panose="020B0604020202020204" pitchFamily="34" charset="0"/>
                <a:cs typeface="Arial" panose="020B0604020202020204" pitchFamily="34" charset="0"/>
              </a:rPr>
              <a:t>REMARQUE :</a:t>
            </a:r>
            <a:r>
              <a:rPr lang="fr-FR" b="1" i="0" u="none" strike="noStrike" baseline="0" dirty="0">
                <a:solidFill>
                  <a:schemeClr val="accent1"/>
                </a:solidFill>
                <a:latin typeface="Arial" panose="020B0604020202020204" pitchFamily="34" charset="0"/>
                <a:cs typeface="Arial" panose="020B0604020202020204" pitchFamily="34" charset="0"/>
              </a:rPr>
              <a:t> </a:t>
            </a:r>
            <a:r>
              <a:rPr lang="fr-FR" dirty="0">
                <a:latin typeface="Arial" panose="020B0604020202020204" pitchFamily="34" charset="0"/>
                <a:cs typeface="Arial" panose="020B0604020202020204" pitchFamily="34" charset="0"/>
              </a:rPr>
              <a:t>cette recommandation est particulièrement importante pour les molécules modifiées de facteur VIII ou IX.</a:t>
            </a:r>
          </a:p>
        </p:txBody>
      </p:sp>
      <p:sp>
        <p:nvSpPr>
          <p:cNvPr id="8" name="Title 1">
            <a:extLst>
              <a:ext uri="{FF2B5EF4-FFF2-40B4-BE49-F238E27FC236}">
                <a16:creationId xmlns:a16="http://schemas.microsoft.com/office/drawing/2014/main" id="{AE450D3A-87D5-B441-8685-29EFAE50CD79}"/>
              </a:ext>
            </a:extLst>
          </p:cNvPr>
          <p:cNvSpPr>
            <a:spLocks noGrp="1"/>
          </p:cNvSpPr>
          <p:nvPr>
            <p:ph type="title"/>
          </p:nvPr>
        </p:nvSpPr>
        <p:spPr>
          <a:xfrm>
            <a:off x="838199" y="225425"/>
            <a:ext cx="10515599" cy="1090079"/>
          </a:xfrm>
        </p:spPr>
        <p:txBody>
          <a:bodyPr>
            <a:normAutofit/>
          </a:bodyPr>
          <a:lstStyle/>
          <a:p>
            <a:r>
              <a:rPr lang="fr-FR" dirty="0">
                <a:latin typeface="Arial" panose="020B0604020202020204" pitchFamily="34" charset="0"/>
                <a:cs typeface="Arial" panose="020B0604020202020204" pitchFamily="34" charset="0"/>
              </a:rPr>
              <a:t>Analyse de la coagulation en laboratoire </a:t>
            </a:r>
            <a:r>
              <a:rPr lang="en-CA" b="1" noProof="0" dirty="0">
                <a:latin typeface="Arial" panose="020B0604020202020204" pitchFamily="34" charset="0"/>
                <a:cs typeface="Arial" panose="020B0604020202020204" pitchFamily="34" charset="0"/>
              </a:rPr>
              <a:t>: Dosage du </a:t>
            </a:r>
            <a:r>
              <a:rPr lang="en-CA" noProof="0" dirty="0"/>
              <a:t>FVIII/FIX</a:t>
            </a:r>
            <a:endParaRPr lang="en-CA" sz="2800" b="0" noProof="0"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4259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67DAA-3AE8-40B4-B46B-8A51B003188A}"/>
              </a:ext>
            </a:extLst>
          </p:cNvPr>
          <p:cNvSpPr>
            <a:spLocks noGrp="1"/>
          </p:cNvSpPr>
          <p:nvPr>
            <p:ph type="title"/>
          </p:nvPr>
        </p:nvSpPr>
        <p:spPr>
          <a:xfrm>
            <a:off x="838199" y="225425"/>
            <a:ext cx="11242965" cy="1090079"/>
          </a:xfrm>
        </p:spPr>
        <p:txBody>
          <a:bodyPr>
            <a:normAutofit/>
          </a:bodyPr>
          <a:lstStyle/>
          <a:p>
            <a:r>
              <a:rPr lang="fr-FR" dirty="0"/>
              <a:t>Suivi du FVIII en laboratoire </a:t>
            </a:r>
            <a:r>
              <a:rPr lang="fr-FR" b="1" dirty="0"/>
              <a:t>: </a:t>
            </a:r>
            <a:r>
              <a:rPr lang="fr-FR" dirty="0" err="1"/>
              <a:t>Elocta</a:t>
            </a:r>
            <a:r>
              <a:rPr lang="fr-FR" baseline="30000" dirty="0"/>
              <a:t>®</a:t>
            </a:r>
            <a:r>
              <a:rPr lang="fr-FR" dirty="0"/>
              <a:t>/</a:t>
            </a:r>
            <a:r>
              <a:rPr lang="fr-FR" dirty="0" err="1"/>
              <a:t>Eloctate</a:t>
            </a:r>
            <a:r>
              <a:rPr lang="fr-FR" baseline="30000" dirty="0"/>
              <a:t>®</a:t>
            </a:r>
          </a:p>
        </p:txBody>
      </p:sp>
      <p:sp>
        <p:nvSpPr>
          <p:cNvPr id="3" name="Content Placeholder 2">
            <a:extLst>
              <a:ext uri="{FF2B5EF4-FFF2-40B4-BE49-F238E27FC236}">
                <a16:creationId xmlns:a16="http://schemas.microsoft.com/office/drawing/2014/main" id="{D40BC5F6-0C51-4ADF-A791-EA2E72E274DD}"/>
              </a:ext>
            </a:extLst>
          </p:cNvPr>
          <p:cNvSpPr>
            <a:spLocks noGrp="1"/>
          </p:cNvSpPr>
          <p:nvPr>
            <p:ph idx="1"/>
          </p:nvPr>
        </p:nvSpPr>
        <p:spPr>
          <a:xfrm>
            <a:off x="838200" y="1562100"/>
            <a:ext cx="10515600" cy="4614863"/>
          </a:xfrm>
        </p:spPr>
        <p:txBody>
          <a:bodyPr>
            <a:normAutofit/>
          </a:bodyPr>
          <a:lstStyle/>
          <a:p>
            <a:pPr marL="0" indent="0" fontAlgn="t">
              <a:buNone/>
            </a:pPr>
            <a:r>
              <a:rPr lang="fr-FR" b="1" i="0" u="none" strike="noStrike" kern="1200" dirty="0">
                <a:solidFill>
                  <a:srgbClr val="008BB0"/>
                </a:solidFill>
                <a:effectLst/>
                <a:latin typeface="Arial" panose="020B0604020202020204" pitchFamily="34" charset="0"/>
                <a:cs typeface="Arial" panose="020B0604020202020204" pitchFamily="34" charset="0"/>
              </a:rPr>
              <a:t>Recommandation 3.2.21 </a:t>
            </a:r>
            <a:br>
              <a:rPr lang="fr-FR" b="1" i="0" u="none" strike="noStrike" kern="1200" dirty="0">
                <a:solidFill>
                  <a:srgbClr val="008BB0"/>
                </a:solidFill>
                <a:effectLst/>
                <a:latin typeface="Arial" panose="020B0604020202020204" pitchFamily="34" charset="0"/>
                <a:cs typeface="Arial" panose="020B0604020202020204" pitchFamily="34" charset="0"/>
              </a:rPr>
            </a:br>
            <a:r>
              <a:rPr lang="fr-FR" dirty="0">
                <a:solidFill>
                  <a:srgbClr val="000000"/>
                </a:solidFill>
                <a:latin typeface="Arial" panose="020B0604020202020204" pitchFamily="34" charset="0"/>
                <a:cs typeface="Arial" panose="020B0604020202020204" pitchFamily="34" charset="0"/>
              </a:rPr>
              <a:t>Pour contrôler le traitement avec remplacement par </a:t>
            </a:r>
            <a:r>
              <a:rPr lang="fr-FR" dirty="0" err="1">
                <a:solidFill>
                  <a:srgbClr val="000000"/>
                </a:solidFill>
                <a:latin typeface="Arial" panose="020B0604020202020204" pitchFamily="34" charset="0"/>
                <a:cs typeface="Arial" panose="020B0604020202020204" pitchFamily="34" charset="0"/>
              </a:rPr>
              <a:t>efmoroctocog</a:t>
            </a:r>
            <a:r>
              <a:rPr lang="fr-FR" dirty="0">
                <a:solidFill>
                  <a:srgbClr val="000000"/>
                </a:solidFill>
                <a:latin typeface="Arial" panose="020B0604020202020204" pitchFamily="34" charset="0"/>
                <a:cs typeface="Arial" panose="020B0604020202020204" pitchFamily="34" charset="0"/>
              </a:rPr>
              <a:t> alfa (FVIII recombinant fusionné avec l’immunoglobuline G1 d’origine humaine [</a:t>
            </a:r>
            <a:r>
              <a:rPr lang="fr-FR" dirty="0" err="1">
                <a:solidFill>
                  <a:srgbClr val="000000"/>
                </a:solidFill>
                <a:latin typeface="Arial" panose="020B0604020202020204" pitchFamily="34" charset="0"/>
                <a:cs typeface="Arial" panose="020B0604020202020204" pitchFamily="34" charset="0"/>
              </a:rPr>
              <a:t>rFVIIIFc</a:t>
            </a:r>
            <a:r>
              <a:rPr lang="fr-FR" dirty="0">
                <a:solidFill>
                  <a:srgbClr val="000000"/>
                </a:solidFill>
                <a:latin typeface="Arial" panose="020B0604020202020204" pitchFamily="34" charset="0"/>
                <a:cs typeface="Arial" panose="020B0604020202020204" pitchFamily="34" charset="0"/>
              </a:rPr>
              <a:t>] ; </a:t>
            </a:r>
            <a:r>
              <a:rPr lang="fr-FR" dirty="0" err="1">
                <a:solidFill>
                  <a:srgbClr val="000000"/>
                </a:solidFill>
                <a:latin typeface="Arial" panose="020B0604020202020204" pitchFamily="34" charset="0"/>
                <a:cs typeface="Arial" panose="020B0604020202020204" pitchFamily="34" charset="0"/>
              </a:rPr>
              <a:t>Elocta</a:t>
            </a:r>
            <a:r>
              <a:rPr lang="fr-FR" dirty="0">
                <a:solidFill>
                  <a:srgbClr val="000000"/>
                </a:solidFill>
                <a:latin typeface="Arial" panose="020B0604020202020204" pitchFamily="34" charset="0"/>
                <a:cs typeface="Arial" panose="020B0604020202020204" pitchFamily="34" charset="0"/>
              </a:rPr>
              <a:t>®/</a:t>
            </a:r>
            <a:r>
              <a:rPr lang="fr-FR" dirty="0" err="1">
                <a:solidFill>
                  <a:srgbClr val="000000"/>
                </a:solidFill>
                <a:latin typeface="Arial" panose="020B0604020202020204" pitchFamily="34" charset="0"/>
                <a:cs typeface="Arial" panose="020B0604020202020204" pitchFamily="34" charset="0"/>
              </a:rPr>
              <a:t>Eloctate</a:t>
            </a:r>
            <a:r>
              <a:rPr lang="fr-FR" dirty="0">
                <a:solidFill>
                  <a:srgbClr val="000000"/>
                </a:solidFill>
                <a:latin typeface="Arial" panose="020B0604020202020204" pitchFamily="34" charset="0"/>
                <a:cs typeface="Arial" panose="020B0604020202020204" pitchFamily="34" charset="0"/>
              </a:rPr>
              <a:t>®), la FMH recommande l’utilisation d’un </a:t>
            </a:r>
            <a:r>
              <a:rPr lang="fr-FR" b="1" dirty="0">
                <a:solidFill>
                  <a:srgbClr val="000000"/>
                </a:solidFill>
                <a:latin typeface="Arial" panose="020B0604020202020204" pitchFamily="34" charset="0"/>
                <a:cs typeface="Arial" panose="020B0604020202020204" pitchFamily="34" charset="0"/>
              </a:rPr>
              <a:t>dosage du facteur VIII en un temps ou </a:t>
            </a:r>
            <a:r>
              <a:rPr lang="fr-FR" b="1" dirty="0" err="1">
                <a:solidFill>
                  <a:srgbClr val="000000"/>
                </a:solidFill>
                <a:latin typeface="Arial" panose="020B0604020202020204" pitchFamily="34" charset="0"/>
                <a:cs typeface="Arial" panose="020B0604020202020204" pitchFamily="34" charset="0"/>
              </a:rPr>
              <a:t>chromogénique</a:t>
            </a:r>
            <a:r>
              <a:rPr lang="fr-FR" dirty="0">
                <a:solidFill>
                  <a:srgbClr val="000000"/>
                </a:solidFill>
                <a:latin typeface="Arial" panose="020B0604020202020204" pitchFamily="34" charset="0"/>
                <a:cs typeface="Arial" panose="020B0604020202020204" pitchFamily="34" charset="0"/>
              </a:rPr>
              <a:t>, calibré selon un standard relatif aux produits plasmatiques conforme à un étalon international validé par l’OMS</a:t>
            </a:r>
            <a:r>
              <a:rPr lang="fr-FR" b="0" i="0" u="none" strike="noStrike" kern="1200" baseline="0" dirty="0">
                <a:solidFill>
                  <a:srgbClr val="000000"/>
                </a:solidFill>
                <a:effectLst/>
                <a:latin typeface="Arial" panose="020B0604020202020204" pitchFamily="34" charset="0"/>
                <a:cs typeface="Arial" panose="020B0604020202020204" pitchFamily="34" charset="0"/>
              </a:rPr>
              <a:t>. </a:t>
            </a:r>
            <a:endParaRPr lang="fr-FR" b="0" i="0" u="none" strike="noStrike" dirty="0">
              <a:effectLst/>
              <a:latin typeface="Arial" panose="020B0604020202020204" pitchFamily="34" charset="0"/>
            </a:endParaRPr>
          </a:p>
          <a:p>
            <a:r>
              <a:rPr lang="fr-FR" dirty="0">
                <a:latin typeface="Arial" panose="020B0604020202020204" pitchFamily="34" charset="0"/>
                <a:cs typeface="Arial" panose="020B0604020202020204" pitchFamily="34" charset="0"/>
              </a:rPr>
              <a:t>Les dosages en un temps et </a:t>
            </a:r>
            <a:r>
              <a:rPr lang="fr-FR" dirty="0" err="1">
                <a:latin typeface="Arial" panose="020B0604020202020204" pitchFamily="34" charset="0"/>
                <a:cs typeface="Arial" panose="020B0604020202020204" pitchFamily="34" charset="0"/>
              </a:rPr>
              <a:t>chromogéniques</a:t>
            </a:r>
            <a:r>
              <a:rPr lang="fr-FR" dirty="0">
                <a:latin typeface="Arial" panose="020B0604020202020204" pitchFamily="34" charset="0"/>
                <a:cs typeface="Arial" panose="020B0604020202020204" pitchFamily="34" charset="0"/>
              </a:rPr>
              <a:t> qui ont fait l’objet d’études ne se sont pas avérés inadaptés</a:t>
            </a:r>
          </a:p>
          <a:p>
            <a:pPr algn="l"/>
            <a:endParaRPr lang="fr-FR" b="1" i="0" u="none" strike="noStrike" baseline="0" dirty="0">
              <a:solidFill>
                <a:srgbClr val="FFFFFF"/>
              </a:solidFill>
              <a:latin typeface="TimesNewRomanPS-BoldMT"/>
            </a:endParaRPr>
          </a:p>
        </p:txBody>
      </p:sp>
      <p:sp>
        <p:nvSpPr>
          <p:cNvPr id="4" name="Text Placeholder 11">
            <a:extLst>
              <a:ext uri="{FF2B5EF4-FFF2-40B4-BE49-F238E27FC236}">
                <a16:creationId xmlns:a16="http://schemas.microsoft.com/office/drawing/2014/main" id="{0D17F9ED-E575-4F7B-AAEA-BB01EEF1555E}"/>
              </a:ext>
            </a:extLst>
          </p:cNvPr>
          <p:cNvSpPr>
            <a:spLocks noGrp="1"/>
          </p:cNvSpPr>
          <p:nvPr>
            <p:ph type="body" sz="quarter" idx="13"/>
          </p:nvPr>
        </p:nvSpPr>
        <p:spPr>
          <a:xfrm>
            <a:off x="838201" y="6356351"/>
            <a:ext cx="9925050" cy="365125"/>
          </a:xfrm>
        </p:spPr>
        <p:txBody>
          <a:bodyPr/>
          <a:lstStyle/>
          <a:p>
            <a:endParaRPr lang="en-CA" noProof="0" dirty="0"/>
          </a:p>
        </p:txBody>
      </p:sp>
    </p:spTree>
    <p:extLst>
      <p:ext uri="{BB962C8B-B14F-4D97-AF65-F5344CB8AC3E}">
        <p14:creationId xmlns:p14="http://schemas.microsoft.com/office/powerpoint/2010/main" val="2096478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67DAA-3AE8-40B4-B46B-8A51B003188A}"/>
              </a:ext>
            </a:extLst>
          </p:cNvPr>
          <p:cNvSpPr>
            <a:spLocks noGrp="1"/>
          </p:cNvSpPr>
          <p:nvPr>
            <p:ph type="title"/>
          </p:nvPr>
        </p:nvSpPr>
        <p:spPr/>
        <p:txBody>
          <a:bodyPr>
            <a:normAutofit/>
          </a:bodyPr>
          <a:lstStyle/>
          <a:p>
            <a:r>
              <a:rPr lang="fr-FR" dirty="0"/>
              <a:t>Suivi du FVIII en laboratoire :</a:t>
            </a:r>
            <a:r>
              <a:rPr lang="en-CA" noProof="0" dirty="0"/>
              <a:t> Esperoct</a:t>
            </a:r>
            <a:r>
              <a:rPr lang="en-CA" baseline="30000" noProof="0" dirty="0"/>
              <a:t>®</a:t>
            </a:r>
            <a:r>
              <a:rPr lang="en-CA" noProof="0" dirty="0"/>
              <a:t> </a:t>
            </a:r>
          </a:p>
        </p:txBody>
      </p:sp>
      <p:sp>
        <p:nvSpPr>
          <p:cNvPr id="3" name="Content Placeholder 2">
            <a:extLst>
              <a:ext uri="{FF2B5EF4-FFF2-40B4-BE49-F238E27FC236}">
                <a16:creationId xmlns:a16="http://schemas.microsoft.com/office/drawing/2014/main" id="{4D64135F-B1E2-4823-B25D-8CB8F4C31506}"/>
              </a:ext>
            </a:extLst>
          </p:cNvPr>
          <p:cNvSpPr>
            <a:spLocks noGrp="1"/>
          </p:cNvSpPr>
          <p:nvPr>
            <p:ph idx="1"/>
          </p:nvPr>
        </p:nvSpPr>
        <p:spPr>
          <a:xfrm>
            <a:off x="838200" y="1562100"/>
            <a:ext cx="10515600" cy="4614863"/>
          </a:xfrm>
        </p:spPr>
        <p:txBody>
          <a:bodyPr>
            <a:normAutofit/>
          </a:bodyPr>
          <a:lstStyle/>
          <a:p>
            <a:pPr marL="0" indent="0">
              <a:buNone/>
            </a:pPr>
            <a:r>
              <a:rPr lang="fr-FR" b="1" i="0" u="none" strike="noStrike" kern="1200" dirty="0">
                <a:solidFill>
                  <a:srgbClr val="008BB0"/>
                </a:solidFill>
                <a:effectLst/>
                <a:latin typeface="Arial" panose="020B0604020202020204" pitchFamily="34" charset="0"/>
                <a:cs typeface="Arial" panose="020B0604020202020204" pitchFamily="34" charset="0"/>
              </a:rPr>
              <a:t>Recommandation 3.2.22 </a:t>
            </a:r>
            <a:br>
              <a:rPr lang="fr-FR" b="1" i="0" u="none" strike="noStrike" kern="1200" dirty="0">
                <a:solidFill>
                  <a:srgbClr val="008BB0"/>
                </a:solidFill>
                <a:effectLst/>
                <a:latin typeface="Arial" panose="020B0604020202020204" pitchFamily="34" charset="0"/>
                <a:cs typeface="Arial" panose="020B0604020202020204" pitchFamily="34" charset="0"/>
              </a:rPr>
            </a:br>
            <a:r>
              <a:rPr lang="fr-FR" dirty="0">
                <a:solidFill>
                  <a:srgbClr val="000000"/>
                </a:solidFill>
                <a:latin typeface="Arial" panose="020B0604020202020204" pitchFamily="34" charset="0"/>
                <a:cs typeface="Arial" panose="020B0604020202020204" pitchFamily="34" charset="0"/>
              </a:rPr>
              <a:t>Pour </a:t>
            </a:r>
            <a:r>
              <a:rPr lang="fr-FR" b="1" dirty="0">
                <a:solidFill>
                  <a:srgbClr val="000000"/>
                </a:solidFill>
                <a:latin typeface="Arial" panose="020B0604020202020204" pitchFamily="34" charset="0"/>
                <a:cs typeface="Arial" panose="020B0604020202020204" pitchFamily="34" charset="0"/>
              </a:rPr>
              <a:t>contrôler le traitement avec remplacement </a:t>
            </a:r>
            <a:r>
              <a:rPr lang="fr-FR" dirty="0">
                <a:solidFill>
                  <a:srgbClr val="000000"/>
                </a:solidFill>
                <a:latin typeface="Arial" panose="020B0604020202020204" pitchFamily="34" charset="0"/>
                <a:cs typeface="Arial" panose="020B0604020202020204" pitchFamily="34" charset="0"/>
              </a:rPr>
              <a:t>par </a:t>
            </a:r>
            <a:r>
              <a:rPr lang="fr-FR" dirty="0" err="1">
                <a:solidFill>
                  <a:srgbClr val="000000"/>
                </a:solidFill>
                <a:latin typeface="Arial" panose="020B0604020202020204" pitchFamily="34" charset="0"/>
                <a:cs typeface="Arial" panose="020B0604020202020204" pitchFamily="34" charset="0"/>
              </a:rPr>
              <a:t>turoctocog</a:t>
            </a:r>
            <a:r>
              <a:rPr lang="fr-FR" dirty="0">
                <a:solidFill>
                  <a:srgbClr val="000000"/>
                </a:solidFill>
                <a:latin typeface="Arial" panose="020B0604020202020204" pitchFamily="34" charset="0"/>
                <a:cs typeface="Arial" panose="020B0604020202020204" pitchFamily="34" charset="0"/>
              </a:rPr>
              <a:t> alfa </a:t>
            </a:r>
            <a:r>
              <a:rPr lang="fr-FR" dirty="0" err="1">
                <a:solidFill>
                  <a:srgbClr val="000000"/>
                </a:solidFill>
                <a:latin typeface="Arial" panose="020B0604020202020204" pitchFamily="34" charset="0"/>
                <a:cs typeface="Arial" panose="020B0604020202020204" pitchFamily="34" charset="0"/>
              </a:rPr>
              <a:t>pegol</a:t>
            </a:r>
            <a:r>
              <a:rPr lang="fr-FR" dirty="0">
                <a:solidFill>
                  <a:srgbClr val="000000"/>
                </a:solidFill>
                <a:latin typeface="Arial" panose="020B0604020202020204" pitchFamily="34" charset="0"/>
                <a:cs typeface="Arial" panose="020B0604020202020204" pitchFamily="34" charset="0"/>
              </a:rPr>
              <a:t> (FVIII recombinant à domaine B tronqué avec un groupe polyéthylène glycol de 40 kDa spécifique au site [N8 GP] ; </a:t>
            </a:r>
            <a:r>
              <a:rPr lang="fr-FR" dirty="0" err="1">
                <a:solidFill>
                  <a:srgbClr val="000000"/>
                </a:solidFill>
                <a:latin typeface="Arial" panose="020B0604020202020204" pitchFamily="34" charset="0"/>
                <a:cs typeface="Arial" panose="020B0604020202020204" pitchFamily="34" charset="0"/>
              </a:rPr>
              <a:t>Esperoct</a:t>
            </a:r>
            <a:r>
              <a:rPr lang="fr-FR" dirty="0">
                <a:solidFill>
                  <a:srgbClr val="000000"/>
                </a:solidFill>
                <a:latin typeface="Arial" panose="020B0604020202020204" pitchFamily="34" charset="0"/>
                <a:cs typeface="Arial" panose="020B0604020202020204" pitchFamily="34" charset="0"/>
              </a:rPr>
              <a:t>®), la FMH recommande l’</a:t>
            </a:r>
            <a:r>
              <a:rPr lang="fr-FR" b="1" dirty="0">
                <a:solidFill>
                  <a:srgbClr val="000000"/>
                </a:solidFill>
                <a:latin typeface="Arial" panose="020B0604020202020204" pitchFamily="34" charset="0"/>
                <a:cs typeface="Arial" panose="020B0604020202020204" pitchFamily="34" charset="0"/>
              </a:rPr>
              <a:t>utilisation d’un dosage de facteur VIII </a:t>
            </a:r>
            <a:r>
              <a:rPr lang="fr-FR" b="1" dirty="0" err="1">
                <a:solidFill>
                  <a:srgbClr val="000000"/>
                </a:solidFill>
                <a:latin typeface="Arial" panose="020B0604020202020204" pitchFamily="34" charset="0"/>
                <a:cs typeface="Arial" panose="020B0604020202020204" pitchFamily="34" charset="0"/>
              </a:rPr>
              <a:t>chromogénique</a:t>
            </a:r>
            <a:r>
              <a:rPr lang="fr-FR" b="1" dirty="0">
                <a:solidFill>
                  <a:srgbClr val="000000"/>
                </a:solidFill>
                <a:latin typeface="Arial" panose="020B0604020202020204" pitchFamily="34" charset="0"/>
                <a:cs typeface="Arial" panose="020B0604020202020204" pitchFamily="34" charset="0"/>
              </a:rPr>
              <a:t> ou d’un dosage de FVIII en un temps basé sur le TCA avec des réactifs validés</a:t>
            </a:r>
            <a:r>
              <a:rPr lang="fr-FR" dirty="0">
                <a:solidFill>
                  <a:srgbClr val="000000"/>
                </a:solidFill>
                <a:latin typeface="Arial" panose="020B0604020202020204" pitchFamily="34" charset="0"/>
                <a:cs typeface="Arial" panose="020B0604020202020204" pitchFamily="34" charset="0"/>
              </a:rPr>
              <a:t>, dont certains réactifs activateurs d’acide </a:t>
            </a:r>
            <a:r>
              <a:rPr lang="fr-FR" dirty="0" err="1">
                <a:solidFill>
                  <a:srgbClr val="000000"/>
                </a:solidFill>
                <a:latin typeface="Arial" panose="020B0604020202020204" pitchFamily="34" charset="0"/>
                <a:cs typeface="Arial" panose="020B0604020202020204" pitchFamily="34" charset="0"/>
              </a:rPr>
              <a:t>ellagique</a:t>
            </a:r>
            <a:r>
              <a:rPr lang="fr-FR" dirty="0">
                <a:solidFill>
                  <a:srgbClr val="000000"/>
                </a:solidFill>
                <a:latin typeface="Arial" panose="020B0604020202020204" pitchFamily="34" charset="0"/>
                <a:cs typeface="Arial" panose="020B0604020202020204" pitchFamily="34" charset="0"/>
              </a:rPr>
              <a:t> (</a:t>
            </a:r>
            <a:r>
              <a:rPr lang="fr-FR" dirty="0" err="1">
                <a:solidFill>
                  <a:srgbClr val="000000"/>
                </a:solidFill>
                <a:latin typeface="Arial" panose="020B0604020202020204" pitchFamily="34" charset="0"/>
                <a:cs typeface="Arial" panose="020B0604020202020204" pitchFamily="34" charset="0"/>
              </a:rPr>
              <a:t>Actin</a:t>
            </a:r>
            <a:r>
              <a:rPr lang="fr-FR" dirty="0">
                <a:solidFill>
                  <a:srgbClr val="000000"/>
                </a:solidFill>
                <a:latin typeface="Arial" panose="020B0604020202020204" pitchFamily="34" charset="0"/>
                <a:cs typeface="Arial" panose="020B0604020202020204" pitchFamily="34" charset="0"/>
              </a:rPr>
              <a:t>®, </a:t>
            </a:r>
            <a:r>
              <a:rPr lang="fr-FR" dirty="0" err="1">
                <a:solidFill>
                  <a:srgbClr val="000000"/>
                </a:solidFill>
                <a:latin typeface="Arial" panose="020B0604020202020204" pitchFamily="34" charset="0"/>
                <a:cs typeface="Arial" panose="020B0604020202020204" pitchFamily="34" charset="0"/>
              </a:rPr>
              <a:t>Actin</a:t>
            </a:r>
            <a:r>
              <a:rPr lang="fr-FR" dirty="0">
                <a:solidFill>
                  <a:srgbClr val="000000"/>
                </a:solidFill>
                <a:latin typeface="Arial" panose="020B0604020202020204" pitchFamily="34" charset="0"/>
                <a:cs typeface="Arial" panose="020B0604020202020204" pitchFamily="34" charset="0"/>
              </a:rPr>
              <a:t>® FS, </a:t>
            </a:r>
            <a:r>
              <a:rPr lang="fr-FR" dirty="0" err="1">
                <a:solidFill>
                  <a:srgbClr val="000000"/>
                </a:solidFill>
                <a:latin typeface="Arial" panose="020B0604020202020204" pitchFamily="34" charset="0"/>
                <a:cs typeface="Arial" panose="020B0604020202020204" pitchFamily="34" charset="0"/>
              </a:rPr>
              <a:t>SynthAFax</a:t>
            </a:r>
            <a:r>
              <a:rPr lang="fr-FR" dirty="0">
                <a:solidFill>
                  <a:srgbClr val="000000"/>
                </a:solidFill>
                <a:latin typeface="Arial" panose="020B0604020202020204" pitchFamily="34" charset="0"/>
                <a:cs typeface="Arial" panose="020B0604020202020204" pitchFamily="34" charset="0"/>
              </a:rPr>
              <a:t>™, DG </a:t>
            </a:r>
            <a:r>
              <a:rPr lang="fr-FR" dirty="0" err="1">
                <a:solidFill>
                  <a:srgbClr val="000000"/>
                </a:solidFill>
                <a:latin typeface="Arial" panose="020B0604020202020204" pitchFamily="34" charset="0"/>
                <a:cs typeface="Arial" panose="020B0604020202020204" pitchFamily="34" charset="0"/>
              </a:rPr>
              <a:t>Synth</a:t>
            </a:r>
            <a:r>
              <a:rPr lang="fr-FR" dirty="0">
                <a:solidFill>
                  <a:srgbClr val="000000"/>
                </a:solidFill>
                <a:latin typeface="Arial" panose="020B0604020202020204" pitchFamily="34" charset="0"/>
                <a:cs typeface="Arial" panose="020B0604020202020204" pitchFamily="34" charset="0"/>
              </a:rPr>
              <a:t>™) et certains réactifs activateurs de silice (</a:t>
            </a:r>
            <a:r>
              <a:rPr lang="fr-FR" dirty="0" err="1">
                <a:solidFill>
                  <a:srgbClr val="000000"/>
                </a:solidFill>
                <a:latin typeface="Arial" panose="020B0604020202020204" pitchFamily="34" charset="0"/>
                <a:cs typeface="Arial" panose="020B0604020202020204" pitchFamily="34" charset="0"/>
              </a:rPr>
              <a:t>Pathromtin</a:t>
            </a:r>
            <a:r>
              <a:rPr lang="fr-FR" dirty="0">
                <a:solidFill>
                  <a:srgbClr val="000000"/>
                </a:solidFill>
                <a:latin typeface="Arial" panose="020B0604020202020204" pitchFamily="34" charset="0"/>
                <a:cs typeface="Arial" panose="020B0604020202020204" pitchFamily="34" charset="0"/>
              </a:rPr>
              <a:t>® SL, </a:t>
            </a:r>
            <a:r>
              <a:rPr lang="fr-FR" dirty="0" err="1">
                <a:solidFill>
                  <a:srgbClr val="000000"/>
                </a:solidFill>
                <a:latin typeface="Arial" panose="020B0604020202020204" pitchFamily="34" charset="0"/>
                <a:cs typeface="Arial" panose="020B0604020202020204" pitchFamily="34" charset="0"/>
              </a:rPr>
              <a:t>SynthASil</a:t>
            </a:r>
            <a:r>
              <a:rPr lang="fr-FR" dirty="0">
                <a:solidFill>
                  <a:srgbClr val="000000"/>
                </a:solidFill>
                <a:latin typeface="Arial" panose="020B0604020202020204" pitchFamily="34" charset="0"/>
                <a:cs typeface="Arial" panose="020B0604020202020204" pitchFamily="34" charset="0"/>
              </a:rPr>
              <a:t>™), calibré selon un standard relatif aux produits plasmatiques conforme à un étalon international validé par l’OMS.</a:t>
            </a:r>
            <a:endParaRPr lang="fr-FR" b="0" i="0" u="none" strike="noStrike" dirty="0">
              <a:effectLst/>
              <a:latin typeface="Arial" panose="020B0604020202020204" pitchFamily="34" charset="0"/>
            </a:endParaRPr>
          </a:p>
        </p:txBody>
      </p:sp>
      <p:sp>
        <p:nvSpPr>
          <p:cNvPr id="4" name="Text Placeholder 3">
            <a:extLst>
              <a:ext uri="{FF2B5EF4-FFF2-40B4-BE49-F238E27FC236}">
                <a16:creationId xmlns:a16="http://schemas.microsoft.com/office/drawing/2014/main" id="{3C779017-19A5-41E9-B22A-09E7A44D36E5}"/>
              </a:ext>
            </a:extLst>
          </p:cNvPr>
          <p:cNvSpPr>
            <a:spLocks noGrp="1"/>
          </p:cNvSpPr>
          <p:nvPr>
            <p:ph type="body" sz="quarter" idx="13"/>
          </p:nvPr>
        </p:nvSpPr>
        <p:spPr/>
        <p:txBody>
          <a:bodyPr/>
          <a:lstStyle/>
          <a:p>
            <a:r>
              <a:rPr lang="fr-FR" dirty="0"/>
              <a:t>TCA : temps de céphaline activée ; </a:t>
            </a:r>
            <a:r>
              <a:rPr lang="en-CA" sz="900" noProof="0" dirty="0" err="1">
                <a:latin typeface="Arial" panose="020B0604020202020204" pitchFamily="34" charset="0"/>
                <a:cs typeface="Arial" panose="020B0604020202020204" pitchFamily="34" charset="0"/>
              </a:rPr>
              <a:t>k</a:t>
            </a:r>
            <a:r>
              <a:rPr lang="en-CA" noProof="0" dirty="0" err="1"/>
              <a:t>DA</a:t>
            </a:r>
            <a:r>
              <a:rPr lang="en-CA" dirty="0"/>
              <a:t> :</a:t>
            </a:r>
            <a:r>
              <a:rPr lang="en-CA" noProof="0" dirty="0"/>
              <a:t> kilodalton</a:t>
            </a:r>
            <a:r>
              <a:rPr lang="en-CA" dirty="0"/>
              <a:t>.</a:t>
            </a:r>
            <a:endParaRPr lang="en-CA" noProof="0" dirty="0"/>
          </a:p>
        </p:txBody>
      </p:sp>
      <p:sp>
        <p:nvSpPr>
          <p:cNvPr id="6" name="Content Placeholder 2">
            <a:extLst>
              <a:ext uri="{FF2B5EF4-FFF2-40B4-BE49-F238E27FC236}">
                <a16:creationId xmlns:a16="http://schemas.microsoft.com/office/drawing/2014/main" id="{60F6B83D-2FC7-4B10-9C02-D5258736A34B}"/>
              </a:ext>
            </a:extLst>
          </p:cNvPr>
          <p:cNvSpPr txBox="1">
            <a:spLocks/>
          </p:cNvSpPr>
          <p:nvPr/>
        </p:nvSpPr>
        <p:spPr>
          <a:xfrm>
            <a:off x="838200" y="4488323"/>
            <a:ext cx="10515598" cy="1270220"/>
          </a:xfrm>
          <a:prstGeom prst="roundRect">
            <a:avLst>
              <a:gd name="adj" fmla="val 9847"/>
            </a:avLst>
          </a:prstGeom>
          <a:ln w="38100">
            <a:solidFill>
              <a:schemeClr val="accent1"/>
            </a:solidFill>
          </a:ln>
        </p:spPr>
        <p:txBody>
          <a:bodyPr vert="horz" lIns="274320" tIns="45720" rIns="274320" bIns="45720" rtlCol="0" anchor="ctr">
            <a:no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fr-FR" b="1" dirty="0">
                <a:solidFill>
                  <a:srgbClr val="008BB0"/>
                </a:solidFill>
                <a:latin typeface="Arial" panose="020B0604020202020204" pitchFamily="34" charset="0"/>
                <a:cs typeface="Arial" panose="020B0604020202020204" pitchFamily="34" charset="0"/>
              </a:rPr>
              <a:t>REMARQUE :</a:t>
            </a:r>
            <a:r>
              <a:rPr lang="fr-FR" b="1" i="0" u="none" strike="noStrike" baseline="0" dirty="0">
                <a:solidFill>
                  <a:schemeClr val="accent1"/>
                </a:solidFill>
                <a:latin typeface="Arial" panose="020B0604020202020204" pitchFamily="34" charset="0"/>
                <a:cs typeface="Arial" panose="020B0604020202020204" pitchFamily="34" charset="0"/>
              </a:rPr>
              <a:t> </a:t>
            </a:r>
            <a:r>
              <a:rPr lang="fr-FR" dirty="0">
                <a:solidFill>
                  <a:srgbClr val="000000"/>
                </a:solidFill>
                <a:latin typeface="Arial" panose="020B0604020202020204" pitchFamily="34" charset="0"/>
                <a:cs typeface="Arial" panose="020B0604020202020204" pitchFamily="34" charset="0"/>
              </a:rPr>
              <a:t>les dosages du facteur VIII avec les réactifs APTT-SP™, STA®-PTT Automate, ou </a:t>
            </a:r>
            <a:r>
              <a:rPr lang="fr-FR" dirty="0" err="1">
                <a:solidFill>
                  <a:srgbClr val="000000"/>
                </a:solidFill>
                <a:latin typeface="Arial" panose="020B0604020202020204" pitchFamily="34" charset="0"/>
                <a:cs typeface="Arial" panose="020B0604020202020204" pitchFamily="34" charset="0"/>
              </a:rPr>
              <a:t>TriniCLOT</a:t>
            </a:r>
            <a:r>
              <a:rPr lang="fr-FR" dirty="0">
                <a:solidFill>
                  <a:srgbClr val="000000"/>
                </a:solidFill>
                <a:latin typeface="Arial" panose="020B0604020202020204" pitchFamily="34" charset="0"/>
                <a:cs typeface="Arial" panose="020B0604020202020204" pitchFamily="34" charset="0"/>
              </a:rPr>
              <a:t>™ APTT-HS sous-estiment considérablement la véritable activité du facteur VIII N8-GP et ne doivent pas être utilisés.</a:t>
            </a:r>
            <a:endParaRPr lang="fr-FR" sz="1100" b="1" i="0" u="none" strike="noStrike"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6391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67DAA-3AE8-40B4-B46B-8A51B003188A}"/>
              </a:ext>
            </a:extLst>
          </p:cNvPr>
          <p:cNvSpPr>
            <a:spLocks noGrp="1"/>
          </p:cNvSpPr>
          <p:nvPr>
            <p:ph type="title"/>
          </p:nvPr>
        </p:nvSpPr>
        <p:spPr/>
        <p:txBody>
          <a:bodyPr>
            <a:normAutofit/>
          </a:bodyPr>
          <a:lstStyle/>
          <a:p>
            <a:r>
              <a:rPr lang="fr-FR" dirty="0"/>
              <a:t>Suivi du FVIII en laboratoire : </a:t>
            </a:r>
            <a:r>
              <a:rPr lang="en-CA" noProof="0" dirty="0" err="1"/>
              <a:t>Jivi</a:t>
            </a:r>
            <a:r>
              <a:rPr lang="en-CA" baseline="30000" noProof="0" dirty="0">
                <a:latin typeface="Arial" panose="020B0604020202020204" pitchFamily="34" charset="0"/>
                <a:cs typeface="Arial" panose="020B0604020202020204" pitchFamily="34" charset="0"/>
              </a:rPr>
              <a:t>® </a:t>
            </a:r>
            <a:r>
              <a:rPr lang="en-CA" noProof="0" dirty="0">
                <a:latin typeface="Arial" panose="020B0604020202020204" pitchFamily="34" charset="0"/>
                <a:cs typeface="Arial" panose="020B0604020202020204" pitchFamily="34" charset="0"/>
              </a:rPr>
              <a:t> </a:t>
            </a:r>
            <a:endParaRPr lang="en-CA" noProof="0" dirty="0"/>
          </a:p>
        </p:txBody>
      </p:sp>
      <p:sp>
        <p:nvSpPr>
          <p:cNvPr id="3" name="Content Placeholder 2">
            <a:extLst>
              <a:ext uri="{FF2B5EF4-FFF2-40B4-BE49-F238E27FC236}">
                <a16:creationId xmlns:a16="http://schemas.microsoft.com/office/drawing/2014/main" id="{D40BC5F6-0C51-4ADF-A791-EA2E72E274DD}"/>
              </a:ext>
            </a:extLst>
          </p:cNvPr>
          <p:cNvSpPr>
            <a:spLocks noGrp="1"/>
          </p:cNvSpPr>
          <p:nvPr>
            <p:ph idx="1"/>
          </p:nvPr>
        </p:nvSpPr>
        <p:spPr>
          <a:xfrm>
            <a:off x="838200" y="1562100"/>
            <a:ext cx="10515600" cy="4614863"/>
          </a:xfrm>
        </p:spPr>
        <p:txBody>
          <a:bodyPr>
            <a:normAutofit/>
          </a:bodyPr>
          <a:lstStyle/>
          <a:p>
            <a:pPr marL="0" indent="0" fontAlgn="t">
              <a:buNone/>
            </a:pPr>
            <a:r>
              <a:rPr lang="fr-FR" b="1" i="0" u="none" strike="noStrike" kern="1200" dirty="0">
                <a:solidFill>
                  <a:srgbClr val="008BB0"/>
                </a:solidFill>
                <a:effectLst/>
                <a:latin typeface="Arial" panose="020B0604020202020204" pitchFamily="34" charset="0"/>
                <a:cs typeface="Arial" panose="020B0604020202020204" pitchFamily="34" charset="0"/>
              </a:rPr>
              <a:t>Recommandation 3.2.23 </a:t>
            </a:r>
            <a:br>
              <a:rPr lang="fr-FR" b="1" i="0" u="none" strike="noStrike" kern="1200" dirty="0">
                <a:solidFill>
                  <a:srgbClr val="008BB0"/>
                </a:solidFill>
                <a:effectLst/>
                <a:latin typeface="Arial" panose="020B0604020202020204" pitchFamily="34" charset="0"/>
                <a:cs typeface="Arial" panose="020B0604020202020204" pitchFamily="34" charset="0"/>
              </a:rPr>
            </a:br>
            <a:r>
              <a:rPr lang="fr-FR" dirty="0">
                <a:solidFill>
                  <a:srgbClr val="000000"/>
                </a:solidFill>
                <a:latin typeface="Arial" panose="020B0604020202020204" pitchFamily="34" charset="0"/>
                <a:cs typeface="Arial" panose="020B0604020202020204" pitchFamily="34" charset="0"/>
              </a:rPr>
              <a:t>Pour </a:t>
            </a:r>
            <a:r>
              <a:rPr lang="fr-FR" b="1" dirty="0">
                <a:solidFill>
                  <a:srgbClr val="000000"/>
                </a:solidFill>
                <a:latin typeface="Arial" panose="020B0604020202020204" pitchFamily="34" charset="0"/>
                <a:cs typeface="Arial" panose="020B0604020202020204" pitchFamily="34" charset="0"/>
              </a:rPr>
              <a:t>contrôler le traitement avec remplacement </a:t>
            </a:r>
            <a:r>
              <a:rPr lang="fr-FR" dirty="0">
                <a:solidFill>
                  <a:srgbClr val="000000"/>
                </a:solidFill>
                <a:latin typeface="Arial" panose="020B0604020202020204" pitchFamily="34" charset="0"/>
                <a:cs typeface="Arial" panose="020B0604020202020204" pitchFamily="34" charset="0"/>
              </a:rPr>
              <a:t>par </a:t>
            </a:r>
            <a:r>
              <a:rPr lang="fr-FR" dirty="0" err="1">
                <a:solidFill>
                  <a:srgbClr val="000000"/>
                </a:solidFill>
                <a:latin typeface="Arial" panose="020B0604020202020204" pitchFamily="34" charset="0"/>
                <a:cs typeface="Arial" panose="020B0604020202020204" pitchFamily="34" charset="0"/>
              </a:rPr>
              <a:t>damoctocog</a:t>
            </a:r>
            <a:r>
              <a:rPr lang="fr-FR" dirty="0">
                <a:solidFill>
                  <a:srgbClr val="000000"/>
                </a:solidFill>
                <a:latin typeface="Arial" panose="020B0604020202020204" pitchFamily="34" charset="0"/>
                <a:cs typeface="Arial" panose="020B0604020202020204" pitchFamily="34" charset="0"/>
              </a:rPr>
              <a:t> alfa </a:t>
            </a:r>
            <a:r>
              <a:rPr lang="fr-FR" dirty="0" err="1">
                <a:solidFill>
                  <a:srgbClr val="000000"/>
                </a:solidFill>
                <a:latin typeface="Arial" panose="020B0604020202020204" pitchFamily="34" charset="0"/>
                <a:cs typeface="Arial" panose="020B0604020202020204" pitchFamily="34" charset="0"/>
              </a:rPr>
              <a:t>pegol</a:t>
            </a:r>
            <a:r>
              <a:rPr lang="fr-FR" dirty="0">
                <a:solidFill>
                  <a:srgbClr val="000000"/>
                </a:solidFill>
                <a:latin typeface="Arial" panose="020B0604020202020204" pitchFamily="34" charset="0"/>
                <a:cs typeface="Arial" panose="020B0604020202020204" pitchFamily="34" charset="0"/>
              </a:rPr>
              <a:t> (FVIII recombinant à domaine B tronqué avec un groupe polyéthylène glycol de 60 kDa spécifique au site [BDD-</a:t>
            </a:r>
            <a:r>
              <a:rPr lang="fr-FR" dirty="0" err="1">
                <a:solidFill>
                  <a:srgbClr val="000000"/>
                </a:solidFill>
                <a:latin typeface="Arial" panose="020B0604020202020204" pitchFamily="34" charset="0"/>
                <a:cs typeface="Arial" panose="020B0604020202020204" pitchFamily="34" charset="0"/>
              </a:rPr>
              <a:t>rFVIII</a:t>
            </a:r>
            <a:r>
              <a:rPr lang="fr-FR" dirty="0">
                <a:solidFill>
                  <a:srgbClr val="000000"/>
                </a:solidFill>
                <a:latin typeface="Arial" panose="020B0604020202020204" pitchFamily="34" charset="0"/>
                <a:cs typeface="Arial" panose="020B0604020202020204" pitchFamily="34" charset="0"/>
              </a:rPr>
              <a:t>] ; </a:t>
            </a:r>
            <a:r>
              <a:rPr lang="fr-FR" dirty="0" err="1">
                <a:solidFill>
                  <a:srgbClr val="000000"/>
                </a:solidFill>
                <a:latin typeface="Arial" panose="020B0604020202020204" pitchFamily="34" charset="0"/>
                <a:cs typeface="Arial" panose="020B0604020202020204" pitchFamily="34" charset="0"/>
              </a:rPr>
              <a:t>Jivi</a:t>
            </a:r>
            <a:r>
              <a:rPr lang="fr-FR" dirty="0">
                <a:solidFill>
                  <a:srgbClr val="000000"/>
                </a:solidFill>
                <a:latin typeface="Arial" panose="020B0604020202020204" pitchFamily="34" charset="0"/>
                <a:cs typeface="Arial" panose="020B0604020202020204" pitchFamily="34" charset="0"/>
              </a:rPr>
              <a:t>®), la FMH recommande l’</a:t>
            </a:r>
            <a:r>
              <a:rPr lang="fr-FR" b="1" dirty="0">
                <a:solidFill>
                  <a:srgbClr val="000000"/>
                </a:solidFill>
                <a:latin typeface="Arial" panose="020B0604020202020204" pitchFamily="34" charset="0"/>
                <a:cs typeface="Arial" panose="020B0604020202020204" pitchFamily="34" charset="0"/>
              </a:rPr>
              <a:t>utilisation d’un dosage du facteur VIII </a:t>
            </a:r>
            <a:r>
              <a:rPr lang="fr-FR" b="1" dirty="0" err="1">
                <a:solidFill>
                  <a:srgbClr val="000000"/>
                </a:solidFill>
                <a:latin typeface="Arial" panose="020B0604020202020204" pitchFamily="34" charset="0"/>
                <a:cs typeface="Arial" panose="020B0604020202020204" pitchFamily="34" charset="0"/>
              </a:rPr>
              <a:t>chromogénique</a:t>
            </a:r>
            <a:r>
              <a:rPr lang="fr-FR" b="1" dirty="0">
                <a:solidFill>
                  <a:srgbClr val="000000"/>
                </a:solidFill>
                <a:latin typeface="Arial" panose="020B0604020202020204" pitchFamily="34" charset="0"/>
                <a:cs typeface="Arial" panose="020B0604020202020204" pitchFamily="34" charset="0"/>
              </a:rPr>
              <a:t> ou d’un dosage du facteur FVIII en un temps basé sur le TCA avec des réactifs validés</a:t>
            </a:r>
            <a:r>
              <a:rPr lang="fr-FR" dirty="0">
                <a:solidFill>
                  <a:srgbClr val="000000"/>
                </a:solidFill>
                <a:latin typeface="Arial" panose="020B0604020202020204" pitchFamily="34" charset="0"/>
                <a:cs typeface="Arial" panose="020B0604020202020204" pitchFamily="34" charset="0"/>
              </a:rPr>
              <a:t>, dont le réactif activateur d’acide </a:t>
            </a:r>
            <a:r>
              <a:rPr lang="fr-FR" dirty="0" err="1">
                <a:solidFill>
                  <a:srgbClr val="000000"/>
                </a:solidFill>
                <a:latin typeface="Arial" panose="020B0604020202020204" pitchFamily="34" charset="0"/>
                <a:cs typeface="Arial" panose="020B0604020202020204" pitchFamily="34" charset="0"/>
              </a:rPr>
              <a:t>ellagique</a:t>
            </a:r>
            <a:r>
              <a:rPr lang="fr-FR" dirty="0">
                <a:solidFill>
                  <a:srgbClr val="000000"/>
                </a:solidFill>
                <a:latin typeface="Arial" panose="020B0604020202020204" pitchFamily="34" charset="0"/>
                <a:cs typeface="Arial" panose="020B0604020202020204" pitchFamily="34" charset="0"/>
              </a:rPr>
              <a:t> </a:t>
            </a:r>
            <a:r>
              <a:rPr lang="fr-FR" dirty="0" err="1">
                <a:solidFill>
                  <a:srgbClr val="000000"/>
                </a:solidFill>
                <a:latin typeface="Arial" panose="020B0604020202020204" pitchFamily="34" charset="0"/>
                <a:cs typeface="Arial" panose="020B0604020202020204" pitchFamily="34" charset="0"/>
              </a:rPr>
              <a:t>Actin</a:t>
            </a:r>
            <a:r>
              <a:rPr lang="fr-FR" dirty="0">
                <a:solidFill>
                  <a:srgbClr val="000000"/>
                </a:solidFill>
                <a:latin typeface="Arial" panose="020B0604020202020204" pitchFamily="34" charset="0"/>
                <a:cs typeface="Arial" panose="020B0604020202020204" pitchFamily="34" charset="0"/>
              </a:rPr>
              <a:t>® FSL et certains réactifs activateurs de silice (</a:t>
            </a:r>
            <a:r>
              <a:rPr lang="fr-FR" b="1" dirty="0" err="1">
                <a:solidFill>
                  <a:srgbClr val="000000"/>
                </a:solidFill>
                <a:latin typeface="Arial" panose="020B0604020202020204" pitchFamily="34" charset="0"/>
                <a:cs typeface="Arial" panose="020B0604020202020204" pitchFamily="34" charset="0"/>
              </a:rPr>
              <a:t>Pathromtin</a:t>
            </a:r>
            <a:r>
              <a:rPr lang="fr-FR" b="1" dirty="0">
                <a:solidFill>
                  <a:srgbClr val="000000"/>
                </a:solidFill>
                <a:latin typeface="Arial" panose="020B0604020202020204" pitchFamily="34" charset="0"/>
                <a:cs typeface="Arial" panose="020B0604020202020204" pitchFamily="34" charset="0"/>
              </a:rPr>
              <a:t>® SL, </a:t>
            </a:r>
            <a:r>
              <a:rPr lang="fr-FR" b="1" dirty="0" err="1">
                <a:solidFill>
                  <a:srgbClr val="000000"/>
                </a:solidFill>
                <a:latin typeface="Arial" panose="020B0604020202020204" pitchFamily="34" charset="0"/>
                <a:cs typeface="Arial" panose="020B0604020202020204" pitchFamily="34" charset="0"/>
              </a:rPr>
              <a:t>SynthASil</a:t>
            </a:r>
            <a:r>
              <a:rPr lang="fr-FR" b="1" dirty="0">
                <a:solidFill>
                  <a:srgbClr val="000000"/>
                </a:solidFill>
                <a:latin typeface="Arial" panose="020B0604020202020204" pitchFamily="34" charset="0"/>
                <a:cs typeface="Arial" panose="020B0604020202020204" pitchFamily="34" charset="0"/>
              </a:rPr>
              <a:t>™</a:t>
            </a:r>
            <a:r>
              <a:rPr lang="fr-FR" dirty="0">
                <a:solidFill>
                  <a:srgbClr val="000000"/>
                </a:solidFill>
                <a:latin typeface="Arial" panose="020B0604020202020204" pitchFamily="34" charset="0"/>
                <a:cs typeface="Arial" panose="020B0604020202020204" pitchFamily="34" charset="0"/>
              </a:rPr>
              <a:t>), calibré selon un standard relatif aux produits plasmatiques conforme à un étalon international validé par l’OMS</a:t>
            </a:r>
            <a:r>
              <a:rPr lang="fr-FR" b="0" i="0" u="none" strike="noStrike" kern="1200" baseline="0" dirty="0">
                <a:solidFill>
                  <a:srgbClr val="000000"/>
                </a:solidFill>
                <a:effectLst/>
                <a:latin typeface="Arial" panose="020B0604020202020204" pitchFamily="34" charset="0"/>
                <a:cs typeface="Arial" panose="020B0604020202020204" pitchFamily="34" charset="0"/>
              </a:rPr>
              <a:t>. </a:t>
            </a:r>
          </a:p>
        </p:txBody>
      </p:sp>
      <p:sp>
        <p:nvSpPr>
          <p:cNvPr id="7" name="Content Placeholder 2">
            <a:extLst>
              <a:ext uri="{FF2B5EF4-FFF2-40B4-BE49-F238E27FC236}">
                <a16:creationId xmlns:a16="http://schemas.microsoft.com/office/drawing/2014/main" id="{DA63A88B-C817-41C3-ACA5-106807FD9C02}"/>
              </a:ext>
            </a:extLst>
          </p:cNvPr>
          <p:cNvSpPr txBox="1">
            <a:spLocks/>
          </p:cNvSpPr>
          <p:nvPr/>
        </p:nvSpPr>
        <p:spPr>
          <a:xfrm>
            <a:off x="838200" y="4165600"/>
            <a:ext cx="10515598" cy="2094523"/>
          </a:xfrm>
          <a:prstGeom prst="roundRect">
            <a:avLst>
              <a:gd name="adj" fmla="val 9847"/>
            </a:avLst>
          </a:prstGeom>
          <a:ln w="38100">
            <a:solidFill>
              <a:schemeClr val="accent1"/>
            </a:solidFill>
          </a:ln>
        </p:spPr>
        <p:txBody>
          <a:bodyPr vert="horz" lIns="274320" tIns="45720" rIns="274320" bIns="45720" rtlCol="0" anchor="ctr">
            <a:no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fr-FR" b="1" dirty="0">
                <a:solidFill>
                  <a:srgbClr val="008BB0"/>
                </a:solidFill>
                <a:latin typeface="Arial" panose="020B0604020202020204" pitchFamily="34" charset="0"/>
                <a:cs typeface="Arial" panose="020B0604020202020204" pitchFamily="34" charset="0"/>
              </a:rPr>
              <a:t>REMARQUE :</a:t>
            </a:r>
            <a:r>
              <a:rPr lang="fr-FR" b="1" i="0" u="none" strike="noStrike" baseline="0" dirty="0">
                <a:solidFill>
                  <a:schemeClr val="accent1"/>
                </a:solidFill>
                <a:latin typeface="Arial" panose="020B0604020202020204" pitchFamily="34" charset="0"/>
                <a:cs typeface="Arial" panose="020B0604020202020204" pitchFamily="34" charset="0"/>
              </a:rPr>
              <a:t> </a:t>
            </a:r>
            <a:r>
              <a:rPr lang="fr-FR" dirty="0">
                <a:solidFill>
                  <a:srgbClr val="000000"/>
                </a:solidFill>
                <a:latin typeface="Arial" panose="020B0604020202020204" pitchFamily="34" charset="0"/>
                <a:cs typeface="Arial" panose="020B0604020202020204" pitchFamily="34" charset="0"/>
              </a:rPr>
              <a:t>les dosages du facteur VIII en un temps avec le réactif activateur d’acide </a:t>
            </a:r>
            <a:r>
              <a:rPr lang="fr-FR" dirty="0" err="1">
                <a:solidFill>
                  <a:srgbClr val="000000"/>
                </a:solidFill>
                <a:latin typeface="Arial" panose="020B0604020202020204" pitchFamily="34" charset="0"/>
                <a:cs typeface="Arial" panose="020B0604020202020204" pitchFamily="34" charset="0"/>
              </a:rPr>
              <a:t>ellagique</a:t>
            </a:r>
            <a:r>
              <a:rPr lang="fr-FR" dirty="0">
                <a:solidFill>
                  <a:srgbClr val="000000"/>
                </a:solidFill>
                <a:latin typeface="Arial" panose="020B0604020202020204" pitchFamily="34" charset="0"/>
                <a:cs typeface="Arial" panose="020B0604020202020204" pitchFamily="34" charset="0"/>
              </a:rPr>
              <a:t> </a:t>
            </a:r>
            <a:r>
              <a:rPr lang="fr-FR" dirty="0" err="1">
                <a:solidFill>
                  <a:srgbClr val="000000"/>
                </a:solidFill>
                <a:latin typeface="Arial" panose="020B0604020202020204" pitchFamily="34" charset="0"/>
                <a:cs typeface="Arial" panose="020B0604020202020204" pitchFamily="34" charset="0"/>
              </a:rPr>
              <a:t>Actin</a:t>
            </a:r>
            <a:r>
              <a:rPr lang="fr-FR" dirty="0">
                <a:solidFill>
                  <a:srgbClr val="000000"/>
                </a:solidFill>
                <a:latin typeface="Arial" panose="020B0604020202020204" pitchFamily="34" charset="0"/>
                <a:cs typeface="Arial" panose="020B0604020202020204" pitchFamily="34" charset="0"/>
              </a:rPr>
              <a:t>® FS ou le réactif activateur de kaolin C.K. </a:t>
            </a:r>
            <a:r>
              <a:rPr lang="fr-FR" dirty="0" err="1">
                <a:solidFill>
                  <a:srgbClr val="000000"/>
                </a:solidFill>
                <a:latin typeface="Arial" panose="020B0604020202020204" pitchFamily="34" charset="0"/>
                <a:cs typeface="Arial" panose="020B0604020202020204" pitchFamily="34" charset="0"/>
              </a:rPr>
              <a:t>Prest</a:t>
            </a:r>
            <a:r>
              <a:rPr lang="fr-FR" dirty="0">
                <a:solidFill>
                  <a:srgbClr val="000000"/>
                </a:solidFill>
                <a:latin typeface="Arial" panose="020B0604020202020204" pitchFamily="34" charset="0"/>
                <a:cs typeface="Arial" panose="020B0604020202020204" pitchFamily="34" charset="0"/>
              </a:rPr>
              <a:t>® surestiment considérablement la véritable activité du facteur VIII et ne doivent pas être utilisés. Les dosages de FVIII en un temps avec les réactifs APTT-SP™ et STA®-PTT Automate sous estiment considérablement la véritable activité du facteur VIII et ne doivent pas être utilisés. </a:t>
            </a:r>
            <a:endParaRPr lang="fr-FR" i="0" u="none" strike="noStrike" baseline="0" dirty="0">
              <a:solidFill>
                <a:srgbClr val="FFFFFF"/>
              </a:solidFill>
              <a:latin typeface="Arial" panose="020B0604020202020204" pitchFamily="34" charset="0"/>
              <a:cs typeface="Arial" panose="020B0604020202020204" pitchFamily="34" charset="0"/>
            </a:endParaRPr>
          </a:p>
        </p:txBody>
      </p:sp>
      <p:sp>
        <p:nvSpPr>
          <p:cNvPr id="8" name="Text Placeholder 3">
            <a:extLst>
              <a:ext uri="{FF2B5EF4-FFF2-40B4-BE49-F238E27FC236}">
                <a16:creationId xmlns:a16="http://schemas.microsoft.com/office/drawing/2014/main" id="{C090DD71-BC3E-4E45-8618-16E3147359A4}"/>
              </a:ext>
            </a:extLst>
          </p:cNvPr>
          <p:cNvSpPr>
            <a:spLocks noGrp="1"/>
          </p:cNvSpPr>
          <p:nvPr>
            <p:ph type="body" sz="quarter" idx="13"/>
          </p:nvPr>
        </p:nvSpPr>
        <p:spPr>
          <a:xfrm>
            <a:off x="838201" y="6356351"/>
            <a:ext cx="9925050" cy="365125"/>
          </a:xfrm>
        </p:spPr>
        <p:txBody>
          <a:bodyPr/>
          <a:lstStyle/>
          <a:p>
            <a:r>
              <a:rPr lang="fr-FR" dirty="0"/>
              <a:t>TCA : temps de céphaline activée ; </a:t>
            </a:r>
            <a:r>
              <a:rPr lang="en-CA" dirty="0" err="1">
                <a:latin typeface="Arial" panose="020B0604020202020204" pitchFamily="34" charset="0"/>
                <a:cs typeface="Arial" panose="020B0604020202020204" pitchFamily="34" charset="0"/>
              </a:rPr>
              <a:t>k</a:t>
            </a:r>
            <a:r>
              <a:rPr lang="en-CA" dirty="0" err="1"/>
              <a:t>DA</a:t>
            </a:r>
            <a:r>
              <a:rPr lang="en-CA" dirty="0"/>
              <a:t> : kilodalton.</a:t>
            </a:r>
            <a:endParaRPr lang="en-CA" noProof="0" dirty="0"/>
          </a:p>
        </p:txBody>
      </p:sp>
    </p:spTree>
    <p:extLst>
      <p:ext uri="{BB962C8B-B14F-4D97-AF65-F5344CB8AC3E}">
        <p14:creationId xmlns:p14="http://schemas.microsoft.com/office/powerpoint/2010/main" val="4191440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67DAA-3AE8-40B4-B46B-8A51B003188A}"/>
              </a:ext>
            </a:extLst>
          </p:cNvPr>
          <p:cNvSpPr>
            <a:spLocks noGrp="1"/>
          </p:cNvSpPr>
          <p:nvPr>
            <p:ph type="title"/>
          </p:nvPr>
        </p:nvSpPr>
        <p:spPr>
          <a:xfrm>
            <a:off x="838199" y="225425"/>
            <a:ext cx="11353801" cy="1090079"/>
          </a:xfrm>
        </p:spPr>
        <p:txBody>
          <a:bodyPr>
            <a:normAutofit/>
          </a:bodyPr>
          <a:lstStyle/>
          <a:p>
            <a:r>
              <a:rPr lang="fr-FR" dirty="0"/>
              <a:t>Suivi du FVIII en laboratoire : </a:t>
            </a:r>
            <a:r>
              <a:rPr lang="en-CA" noProof="0" dirty="0" err="1"/>
              <a:t>Adyn</a:t>
            </a:r>
            <a:r>
              <a:rPr lang="en-CA" noProof="0" dirty="0" err="1">
                <a:latin typeface="Arial" panose="020B0604020202020204" pitchFamily="34" charset="0"/>
                <a:cs typeface="Arial" panose="020B0604020202020204" pitchFamily="34" charset="0"/>
              </a:rPr>
              <a:t>ovate</a:t>
            </a:r>
            <a:r>
              <a:rPr lang="en-CA" baseline="30000" noProof="0" dirty="0">
                <a:latin typeface="Arial" panose="020B0604020202020204" pitchFamily="34" charset="0"/>
                <a:cs typeface="Arial" panose="020B0604020202020204" pitchFamily="34" charset="0"/>
              </a:rPr>
              <a:t>® </a:t>
            </a:r>
            <a:r>
              <a:rPr lang="en-CA" noProof="0" dirty="0">
                <a:latin typeface="Arial" panose="020B0604020202020204" pitchFamily="34" charset="0"/>
                <a:cs typeface="Arial" panose="020B0604020202020204" pitchFamily="34" charset="0"/>
              </a:rPr>
              <a:t>/Adynovi</a:t>
            </a:r>
            <a:r>
              <a:rPr lang="en-CA" baseline="30000" noProof="0" dirty="0">
                <a:latin typeface="Arial" panose="020B0604020202020204" pitchFamily="34" charset="0"/>
                <a:cs typeface="Arial" panose="020B0604020202020204" pitchFamily="34" charset="0"/>
              </a:rPr>
              <a:t>®</a:t>
            </a:r>
            <a:endParaRPr lang="en-CA" noProof="0"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0CB54666-2893-4B0D-9C6F-008739DAE3FA}"/>
              </a:ext>
            </a:extLst>
          </p:cNvPr>
          <p:cNvSpPr>
            <a:spLocks noGrp="1"/>
          </p:cNvSpPr>
          <p:nvPr>
            <p:ph idx="1"/>
          </p:nvPr>
        </p:nvSpPr>
        <p:spPr/>
        <p:txBody>
          <a:bodyPr>
            <a:normAutofit/>
          </a:bodyPr>
          <a:lstStyle/>
          <a:p>
            <a:pPr marL="0" indent="0" algn="l" rtl="0" eaLnBrk="1" fontAlgn="t" latinLnBrk="0" hangingPunct="1">
              <a:spcBef>
                <a:spcPts val="0"/>
              </a:spcBef>
              <a:spcAft>
                <a:spcPts val="0"/>
              </a:spcAft>
              <a:buNone/>
            </a:pPr>
            <a:r>
              <a:rPr lang="fr-FR" b="1" i="0" u="none" strike="noStrike" kern="1200" noProof="0" dirty="0">
                <a:solidFill>
                  <a:srgbClr val="008BB0"/>
                </a:solidFill>
                <a:effectLst/>
                <a:latin typeface="Arial" panose="020B0604020202020204" pitchFamily="34" charset="0"/>
                <a:cs typeface="Arial" panose="020B0604020202020204" pitchFamily="34" charset="0"/>
              </a:rPr>
              <a:t>Recommandation 3.2.24 </a:t>
            </a:r>
            <a:endParaRPr lang="fr-FR" b="0" i="0" u="none" strike="noStrike" noProof="0" dirty="0">
              <a:effectLst/>
              <a:latin typeface="Arial" panose="020B0604020202020204" pitchFamily="34" charset="0"/>
            </a:endParaRPr>
          </a:p>
          <a:p>
            <a:pPr marL="0" indent="0" fontAlgn="t">
              <a:spcBef>
                <a:spcPts val="0"/>
              </a:spcBef>
              <a:buNone/>
            </a:pPr>
            <a:r>
              <a:rPr lang="fr-FR" dirty="0">
                <a:solidFill>
                  <a:srgbClr val="000000"/>
                </a:solidFill>
                <a:latin typeface="Arial" panose="020B0604020202020204" pitchFamily="34" charset="0"/>
                <a:cs typeface="Arial" panose="020B0604020202020204" pitchFamily="34" charset="0"/>
              </a:rPr>
              <a:t>Pour contrôler le traitement avec remplacement par </a:t>
            </a:r>
            <a:r>
              <a:rPr lang="fr-FR" dirty="0" err="1">
                <a:solidFill>
                  <a:srgbClr val="000000"/>
                </a:solidFill>
                <a:latin typeface="Arial" panose="020B0604020202020204" pitchFamily="34" charset="0"/>
                <a:cs typeface="Arial" panose="020B0604020202020204" pitchFamily="34" charset="0"/>
              </a:rPr>
              <a:t>rurioctocog</a:t>
            </a:r>
            <a:r>
              <a:rPr lang="fr-FR" dirty="0">
                <a:solidFill>
                  <a:srgbClr val="000000"/>
                </a:solidFill>
                <a:latin typeface="Arial" panose="020B0604020202020204" pitchFamily="34" charset="0"/>
                <a:cs typeface="Arial" panose="020B0604020202020204" pitchFamily="34" charset="0"/>
              </a:rPr>
              <a:t> alfa </a:t>
            </a:r>
            <a:r>
              <a:rPr lang="fr-FR" dirty="0" err="1">
                <a:solidFill>
                  <a:srgbClr val="000000"/>
                </a:solidFill>
                <a:latin typeface="Arial" panose="020B0604020202020204" pitchFamily="34" charset="0"/>
                <a:cs typeface="Arial" panose="020B0604020202020204" pitchFamily="34" charset="0"/>
              </a:rPr>
              <a:t>pegol</a:t>
            </a:r>
            <a:r>
              <a:rPr lang="fr-FR" dirty="0">
                <a:solidFill>
                  <a:srgbClr val="000000"/>
                </a:solidFill>
                <a:latin typeface="Arial" panose="020B0604020202020204" pitchFamily="34" charset="0"/>
                <a:cs typeface="Arial" panose="020B0604020202020204" pitchFamily="34" charset="0"/>
              </a:rPr>
              <a:t> (FVIII recombinant complet avec du polyéthylène glycol 20 kDa sans site spécifique ; </a:t>
            </a:r>
            <a:r>
              <a:rPr lang="fr-FR" dirty="0" err="1">
                <a:solidFill>
                  <a:srgbClr val="000000"/>
                </a:solidFill>
                <a:latin typeface="Arial" panose="020B0604020202020204" pitchFamily="34" charset="0"/>
                <a:cs typeface="Arial" panose="020B0604020202020204" pitchFamily="34" charset="0"/>
              </a:rPr>
              <a:t>Adynovate</a:t>
            </a:r>
            <a:r>
              <a:rPr lang="fr-FR" dirty="0">
                <a:solidFill>
                  <a:srgbClr val="000000"/>
                </a:solidFill>
                <a:latin typeface="Arial" panose="020B0604020202020204" pitchFamily="34" charset="0"/>
                <a:cs typeface="Arial" panose="020B0604020202020204" pitchFamily="34" charset="0"/>
              </a:rPr>
              <a:t>®/</a:t>
            </a:r>
            <a:r>
              <a:rPr lang="fr-FR" dirty="0" err="1">
                <a:solidFill>
                  <a:srgbClr val="000000"/>
                </a:solidFill>
                <a:latin typeface="Arial" panose="020B0604020202020204" pitchFamily="34" charset="0"/>
                <a:cs typeface="Arial" panose="020B0604020202020204" pitchFamily="34" charset="0"/>
              </a:rPr>
              <a:t>Adynovi</a:t>
            </a:r>
            <a:r>
              <a:rPr lang="fr-FR" dirty="0">
                <a:solidFill>
                  <a:srgbClr val="000000"/>
                </a:solidFill>
                <a:latin typeface="Arial" panose="020B0604020202020204" pitchFamily="34" charset="0"/>
                <a:cs typeface="Arial" panose="020B0604020202020204" pitchFamily="34" charset="0"/>
              </a:rPr>
              <a:t>®), la FMH conseille d’effectuer </a:t>
            </a:r>
            <a:r>
              <a:rPr lang="fr-FR" b="1" dirty="0">
                <a:solidFill>
                  <a:srgbClr val="000000"/>
                </a:solidFill>
                <a:latin typeface="Arial" panose="020B0604020202020204" pitchFamily="34" charset="0"/>
                <a:cs typeface="Arial" panose="020B0604020202020204" pitchFamily="34" charset="0"/>
              </a:rPr>
              <a:t>davantage d’études des dosages en laboratoire</a:t>
            </a:r>
            <a:r>
              <a:rPr lang="fr-FR" dirty="0">
                <a:solidFill>
                  <a:srgbClr val="000000"/>
                </a:solidFill>
                <a:latin typeface="Arial" panose="020B0604020202020204" pitchFamily="34" charset="0"/>
                <a:cs typeface="Arial" panose="020B0604020202020204" pitchFamily="34" charset="0"/>
              </a:rPr>
              <a:t> afin de pouvoir émettre des recommandations en la matière</a:t>
            </a:r>
            <a:r>
              <a:rPr lang="fr-FR" i="0" u="none" strike="noStrike" kern="1200" baseline="0" noProof="0" dirty="0">
                <a:solidFill>
                  <a:srgbClr val="000000"/>
                </a:solidFill>
                <a:effectLst/>
                <a:latin typeface="Arial" panose="020B0604020202020204" pitchFamily="34" charset="0"/>
                <a:cs typeface="Arial" panose="020B0604020202020204" pitchFamily="34" charset="0"/>
              </a:rPr>
              <a:t>. </a:t>
            </a:r>
          </a:p>
          <a:p>
            <a:pPr marL="0" indent="0" algn="l" rtl="0" eaLnBrk="1" fontAlgn="t" latinLnBrk="0" hangingPunct="1">
              <a:spcBef>
                <a:spcPts val="0"/>
              </a:spcBef>
              <a:spcAft>
                <a:spcPts val="0"/>
              </a:spcAft>
              <a:buNone/>
            </a:pPr>
            <a:endParaRPr lang="fr-FR" b="0" i="0" u="none" strike="noStrike" noProof="0" dirty="0">
              <a:effectLst/>
              <a:latin typeface="Arial" panose="020B0604020202020204" pitchFamily="34" charset="0"/>
            </a:endParaRPr>
          </a:p>
          <a:p>
            <a:pPr marL="0" indent="0" algn="l" rtl="0" eaLnBrk="1" fontAlgn="t" latinLnBrk="0" hangingPunct="1">
              <a:spcBef>
                <a:spcPts val="0"/>
              </a:spcBef>
              <a:spcAft>
                <a:spcPts val="0"/>
              </a:spcAft>
              <a:buNone/>
            </a:pPr>
            <a:endParaRPr lang="fr-FR" b="1" noProof="0" dirty="0">
              <a:solidFill>
                <a:srgbClr val="000000"/>
              </a:solidFill>
              <a:latin typeface="Arial" panose="020B0604020202020204" pitchFamily="34" charset="0"/>
              <a:cs typeface="Arial" panose="020B0604020202020204" pitchFamily="34" charset="0"/>
            </a:endParaRPr>
          </a:p>
          <a:p>
            <a:pPr marL="0" indent="0" algn="l" rtl="0" eaLnBrk="1" fontAlgn="t" latinLnBrk="0" hangingPunct="1">
              <a:spcBef>
                <a:spcPts val="0"/>
              </a:spcBef>
              <a:spcAft>
                <a:spcPts val="0"/>
              </a:spcAft>
              <a:buNone/>
            </a:pPr>
            <a:endParaRPr lang="fr-FR" b="1" noProof="0" dirty="0">
              <a:solidFill>
                <a:srgbClr val="000000"/>
              </a:solidFill>
              <a:latin typeface="Arial" panose="020B0604020202020204" pitchFamily="34" charset="0"/>
              <a:cs typeface="Arial" panose="020B0604020202020204" pitchFamily="34" charset="0"/>
            </a:endParaRPr>
          </a:p>
          <a:p>
            <a:pPr marL="0" indent="0" algn="l" rtl="0" eaLnBrk="1" fontAlgn="t" latinLnBrk="0" hangingPunct="1">
              <a:spcBef>
                <a:spcPts val="0"/>
              </a:spcBef>
              <a:spcAft>
                <a:spcPts val="0"/>
              </a:spcAft>
              <a:buNone/>
            </a:pPr>
            <a:endParaRPr lang="fr-FR" b="1" noProof="0" dirty="0">
              <a:solidFill>
                <a:srgbClr val="000000"/>
              </a:solidFill>
              <a:latin typeface="Arial" panose="020B0604020202020204" pitchFamily="34" charset="0"/>
              <a:cs typeface="Arial" panose="020B0604020202020204" pitchFamily="34" charset="0"/>
            </a:endParaRPr>
          </a:p>
          <a:p>
            <a:r>
              <a:rPr lang="fr-FR" noProof="0" dirty="0">
                <a:latin typeface="Arial" panose="020B0604020202020204" pitchFamily="34" charset="0"/>
                <a:cs typeface="Arial" panose="020B0604020202020204" pitchFamily="34" charset="0"/>
              </a:rPr>
              <a:t>Il n’existe aucun élément probant publié</a:t>
            </a:r>
            <a:r>
              <a:rPr lang="fr-FR" dirty="0">
                <a:latin typeface="Arial" panose="020B0604020202020204" pitchFamily="34" charset="0"/>
                <a:cs typeface="Arial" panose="020B0604020202020204" pitchFamily="34" charset="0"/>
              </a:rPr>
              <a:t> indiquant que les dosages en un temps sont inappropriés</a:t>
            </a:r>
            <a:endParaRPr lang="fr-FR" noProof="0" dirty="0">
              <a:latin typeface="Arial" panose="020B0604020202020204" pitchFamily="34" charset="0"/>
              <a:cs typeface="Arial" panose="020B0604020202020204" pitchFamily="34" charset="0"/>
            </a:endParaRPr>
          </a:p>
          <a:p>
            <a:r>
              <a:rPr lang="fr-FR" dirty="0">
                <a:latin typeface="Arial" panose="020B0604020202020204" pitchFamily="34" charset="0"/>
                <a:cs typeface="Arial" panose="020B0604020202020204" pitchFamily="34" charset="0"/>
              </a:rPr>
              <a:t>Cependant, il existe des données publiées contradictoires pour les dosages </a:t>
            </a:r>
            <a:r>
              <a:rPr lang="fr-FR" dirty="0" err="1">
                <a:latin typeface="Arial" panose="020B0604020202020204" pitchFamily="34" charset="0"/>
                <a:cs typeface="Arial" panose="020B0604020202020204" pitchFamily="34" charset="0"/>
              </a:rPr>
              <a:t>chromogéniques</a:t>
            </a:r>
            <a:endParaRPr lang="fr-FR" noProof="0" dirty="0">
              <a:latin typeface="Arial" panose="020B0604020202020204" pitchFamily="34" charset="0"/>
              <a:cs typeface="Arial" panose="020B0604020202020204" pitchFamily="34" charset="0"/>
            </a:endParaRPr>
          </a:p>
          <a:p>
            <a:pPr marL="0" indent="0" algn="l" rtl="0" eaLnBrk="1" fontAlgn="t" latinLnBrk="0" hangingPunct="1">
              <a:spcBef>
                <a:spcPts val="0"/>
              </a:spcBef>
              <a:spcAft>
                <a:spcPts val="0"/>
              </a:spcAft>
              <a:buNone/>
            </a:pPr>
            <a:endParaRPr lang="fr-FR" b="0" i="0" u="none" strike="noStrike" noProof="0" dirty="0">
              <a:effectLst/>
              <a:latin typeface="Arial" panose="020B0604020202020204" pitchFamily="34" charset="0"/>
            </a:endParaRPr>
          </a:p>
          <a:p>
            <a:endParaRPr lang="fr-FR" noProof="0" dirty="0"/>
          </a:p>
        </p:txBody>
      </p:sp>
      <p:sp>
        <p:nvSpPr>
          <p:cNvPr id="6" name="Content Placeholder 2">
            <a:extLst>
              <a:ext uri="{FF2B5EF4-FFF2-40B4-BE49-F238E27FC236}">
                <a16:creationId xmlns:a16="http://schemas.microsoft.com/office/drawing/2014/main" id="{6E4A693F-39CC-4D1E-8D15-A71E1AEB94BE}"/>
              </a:ext>
            </a:extLst>
          </p:cNvPr>
          <p:cNvSpPr txBox="1">
            <a:spLocks/>
          </p:cNvSpPr>
          <p:nvPr/>
        </p:nvSpPr>
        <p:spPr>
          <a:xfrm>
            <a:off x="838200" y="3323772"/>
            <a:ext cx="10515598" cy="986972"/>
          </a:xfrm>
          <a:prstGeom prst="roundRect">
            <a:avLst>
              <a:gd name="adj" fmla="val 9847"/>
            </a:avLst>
          </a:prstGeom>
          <a:ln w="38100">
            <a:solidFill>
              <a:schemeClr val="accent1"/>
            </a:solidFill>
          </a:ln>
        </p:spPr>
        <p:txBody>
          <a:bodyPr vert="horz" lIns="274320" tIns="45720" rIns="274320" bIns="45720" rtlCol="0" anchor="ctr">
            <a:no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t">
              <a:lnSpc>
                <a:spcPct val="100000"/>
              </a:lnSpc>
              <a:spcBef>
                <a:spcPts val="0"/>
              </a:spcBef>
              <a:buNone/>
            </a:pPr>
            <a:r>
              <a:rPr lang="fr-FR" b="1" dirty="0">
                <a:solidFill>
                  <a:srgbClr val="008BB0"/>
                </a:solidFill>
                <a:latin typeface="Arial" panose="020B0604020202020204" pitchFamily="34" charset="0"/>
                <a:cs typeface="Arial" panose="020B0604020202020204" pitchFamily="34" charset="0"/>
              </a:rPr>
              <a:t>REMARQUE :</a:t>
            </a:r>
            <a:r>
              <a:rPr lang="fr-FR" b="1" i="0" u="none" strike="noStrike" kern="1200" baseline="0" dirty="0">
                <a:solidFill>
                  <a:srgbClr val="008BB0"/>
                </a:solidFill>
                <a:effectLst/>
                <a:latin typeface="Arial" panose="020B0604020202020204" pitchFamily="34" charset="0"/>
                <a:cs typeface="Arial" panose="020B0604020202020204" pitchFamily="34" charset="0"/>
              </a:rPr>
              <a:t> </a:t>
            </a:r>
            <a:r>
              <a:rPr lang="fr-FR" dirty="0">
                <a:solidFill>
                  <a:srgbClr val="000000"/>
                </a:solidFill>
                <a:latin typeface="Arial" panose="020B0604020202020204" pitchFamily="34" charset="0"/>
                <a:cs typeface="Arial" panose="020B0604020202020204" pitchFamily="34" charset="0"/>
              </a:rPr>
              <a:t>à ce jour, les conclusions publiées dans la littérature relatives à l’utilisation des dosages du facteur VIII en un temps et </a:t>
            </a:r>
            <a:r>
              <a:rPr lang="fr-FR" dirty="0" err="1">
                <a:solidFill>
                  <a:srgbClr val="000000"/>
                </a:solidFill>
                <a:latin typeface="Arial" panose="020B0604020202020204" pitchFamily="34" charset="0"/>
                <a:cs typeface="Arial" panose="020B0604020202020204" pitchFamily="34" charset="0"/>
              </a:rPr>
              <a:t>chromogéniques</a:t>
            </a:r>
            <a:r>
              <a:rPr lang="fr-FR" dirty="0">
                <a:solidFill>
                  <a:srgbClr val="000000"/>
                </a:solidFill>
                <a:latin typeface="Arial" panose="020B0604020202020204" pitchFamily="34" charset="0"/>
                <a:cs typeface="Arial" panose="020B0604020202020204" pitchFamily="34" charset="0"/>
              </a:rPr>
              <a:t> dans les échantillons contenant du </a:t>
            </a:r>
            <a:r>
              <a:rPr lang="fr-FR" dirty="0" err="1">
                <a:solidFill>
                  <a:srgbClr val="000000"/>
                </a:solidFill>
                <a:latin typeface="Arial" panose="020B0604020202020204" pitchFamily="34" charset="0"/>
                <a:cs typeface="Arial" panose="020B0604020202020204" pitchFamily="34" charset="0"/>
              </a:rPr>
              <a:t>rurioctocog</a:t>
            </a:r>
            <a:r>
              <a:rPr lang="fr-FR" dirty="0">
                <a:solidFill>
                  <a:srgbClr val="000000"/>
                </a:solidFill>
                <a:latin typeface="Arial" panose="020B0604020202020204" pitchFamily="34" charset="0"/>
                <a:cs typeface="Arial" panose="020B0604020202020204" pitchFamily="34" charset="0"/>
              </a:rPr>
              <a:t> alfa </a:t>
            </a:r>
            <a:r>
              <a:rPr lang="fr-FR" dirty="0" err="1">
                <a:solidFill>
                  <a:srgbClr val="000000"/>
                </a:solidFill>
                <a:latin typeface="Arial" panose="020B0604020202020204" pitchFamily="34" charset="0"/>
                <a:cs typeface="Arial" panose="020B0604020202020204" pitchFamily="34" charset="0"/>
              </a:rPr>
              <a:t>pegol</a:t>
            </a:r>
            <a:r>
              <a:rPr lang="fr-FR" dirty="0">
                <a:solidFill>
                  <a:srgbClr val="000000"/>
                </a:solidFill>
                <a:latin typeface="Arial" panose="020B0604020202020204" pitchFamily="34" charset="0"/>
                <a:cs typeface="Arial" panose="020B0604020202020204" pitchFamily="34" charset="0"/>
              </a:rPr>
              <a:t> sont contradictoires</a:t>
            </a:r>
            <a:r>
              <a:rPr lang="fr-FR" b="1" i="0" u="none" strike="noStrike" kern="1200" baseline="0" dirty="0">
                <a:solidFill>
                  <a:srgbClr val="000000"/>
                </a:solidFill>
                <a:effectLst/>
                <a:latin typeface="Arial" panose="020B0604020202020204" pitchFamily="34" charset="0"/>
                <a:cs typeface="Arial" panose="020B0604020202020204" pitchFamily="34" charset="0"/>
              </a:rPr>
              <a:t>. </a:t>
            </a:r>
          </a:p>
        </p:txBody>
      </p:sp>
      <p:sp>
        <p:nvSpPr>
          <p:cNvPr id="7" name="Text Placeholder 3">
            <a:extLst>
              <a:ext uri="{FF2B5EF4-FFF2-40B4-BE49-F238E27FC236}">
                <a16:creationId xmlns:a16="http://schemas.microsoft.com/office/drawing/2014/main" id="{8D331FA7-3E0A-4AED-868A-05C0491F7A4C}"/>
              </a:ext>
            </a:extLst>
          </p:cNvPr>
          <p:cNvSpPr>
            <a:spLocks noGrp="1"/>
          </p:cNvSpPr>
          <p:nvPr>
            <p:ph type="body" sz="quarter" idx="13"/>
          </p:nvPr>
        </p:nvSpPr>
        <p:spPr>
          <a:xfrm>
            <a:off x="838201" y="6356351"/>
            <a:ext cx="9925050" cy="365125"/>
          </a:xfrm>
        </p:spPr>
        <p:txBody>
          <a:bodyPr/>
          <a:lstStyle/>
          <a:p>
            <a:r>
              <a:rPr lang="en-CA" dirty="0" err="1">
                <a:latin typeface="Arial" panose="020B0604020202020204" pitchFamily="34" charset="0"/>
                <a:cs typeface="Arial" panose="020B0604020202020204" pitchFamily="34" charset="0"/>
              </a:rPr>
              <a:t>k</a:t>
            </a:r>
            <a:r>
              <a:rPr lang="en-CA" dirty="0" err="1"/>
              <a:t>DA</a:t>
            </a:r>
            <a:r>
              <a:rPr lang="en-CA" dirty="0"/>
              <a:t> : kilodalton.</a:t>
            </a:r>
            <a:endParaRPr lang="en-CA" noProof="0" dirty="0"/>
          </a:p>
        </p:txBody>
      </p:sp>
    </p:spTree>
    <p:extLst>
      <p:ext uri="{BB962C8B-B14F-4D97-AF65-F5344CB8AC3E}">
        <p14:creationId xmlns:p14="http://schemas.microsoft.com/office/powerpoint/2010/main" val="31836444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67DAA-3AE8-40B4-B46B-8A51B003188A}"/>
              </a:ext>
            </a:extLst>
          </p:cNvPr>
          <p:cNvSpPr>
            <a:spLocks noGrp="1"/>
          </p:cNvSpPr>
          <p:nvPr>
            <p:ph type="title"/>
          </p:nvPr>
        </p:nvSpPr>
        <p:spPr/>
        <p:txBody>
          <a:bodyPr>
            <a:normAutofit/>
          </a:bodyPr>
          <a:lstStyle/>
          <a:p>
            <a:r>
              <a:rPr lang="fr-FR" dirty="0"/>
              <a:t>Suivi du FVIII en laboratoire : </a:t>
            </a:r>
            <a:r>
              <a:rPr lang="en-CA" noProof="0" dirty="0" err="1">
                <a:latin typeface="Arial" panose="020B0604020202020204" pitchFamily="34" charset="0"/>
                <a:cs typeface="Arial" panose="020B0604020202020204" pitchFamily="34" charset="0"/>
              </a:rPr>
              <a:t>Afstyla</a:t>
            </a:r>
            <a:r>
              <a:rPr lang="en-CA" baseline="30000" noProof="0" dirty="0">
                <a:latin typeface="Arial" panose="020B0604020202020204" pitchFamily="34" charset="0"/>
                <a:cs typeface="Arial" panose="020B0604020202020204" pitchFamily="34" charset="0"/>
              </a:rPr>
              <a:t>®</a:t>
            </a:r>
            <a:r>
              <a:rPr lang="en-CA" noProof="0" dirty="0">
                <a:latin typeface="Arial" panose="020B0604020202020204" pitchFamily="34" charset="0"/>
                <a:cs typeface="Arial" panose="020B0604020202020204" pitchFamily="34" charset="0"/>
              </a:rPr>
              <a:t>  </a:t>
            </a:r>
          </a:p>
        </p:txBody>
      </p:sp>
      <p:sp>
        <p:nvSpPr>
          <p:cNvPr id="3" name="Content Placeholder 2">
            <a:extLst>
              <a:ext uri="{FF2B5EF4-FFF2-40B4-BE49-F238E27FC236}">
                <a16:creationId xmlns:a16="http://schemas.microsoft.com/office/drawing/2014/main" id="{E708C37F-7F04-4D1B-97C0-684BCEC04645}"/>
              </a:ext>
            </a:extLst>
          </p:cNvPr>
          <p:cNvSpPr>
            <a:spLocks noGrp="1"/>
          </p:cNvSpPr>
          <p:nvPr>
            <p:ph idx="1"/>
          </p:nvPr>
        </p:nvSpPr>
        <p:spPr/>
        <p:txBody>
          <a:bodyPr>
            <a:normAutofit/>
          </a:bodyPr>
          <a:lstStyle/>
          <a:p>
            <a:pPr marL="0" marR="0" indent="0" algn="l" rtl="0" eaLnBrk="1" fontAlgn="auto" latinLnBrk="0" hangingPunct="1">
              <a:spcBef>
                <a:spcPts val="0"/>
              </a:spcBef>
              <a:spcAft>
                <a:spcPts val="0"/>
              </a:spcAft>
              <a:buNone/>
            </a:pPr>
            <a:r>
              <a:rPr lang="fr-FR" b="1" i="0" u="none" strike="noStrike" kern="1200" dirty="0">
                <a:solidFill>
                  <a:srgbClr val="008BB0"/>
                </a:solidFill>
                <a:effectLst/>
                <a:latin typeface="Arial" panose="020B0604020202020204" pitchFamily="34" charset="0"/>
                <a:cs typeface="Arial" panose="020B0604020202020204" pitchFamily="34" charset="0"/>
              </a:rPr>
              <a:t>Recommandation 3.2.25 </a:t>
            </a:r>
            <a:endParaRPr lang="fr-FR" b="0" i="0" u="none" strike="noStrike" dirty="0">
              <a:effectLst/>
              <a:latin typeface="Arial" panose="020B0604020202020204" pitchFamily="34" charset="0"/>
            </a:endParaRPr>
          </a:p>
          <a:p>
            <a:pPr marL="0" indent="0" fontAlgn="t">
              <a:spcBef>
                <a:spcPts val="0"/>
              </a:spcBef>
              <a:buNone/>
            </a:pPr>
            <a:r>
              <a:rPr lang="fr-FR" dirty="0">
                <a:solidFill>
                  <a:srgbClr val="000000"/>
                </a:solidFill>
                <a:latin typeface="Arial" panose="020B0604020202020204" pitchFamily="34" charset="0"/>
                <a:cs typeface="Arial" panose="020B0604020202020204" pitchFamily="34" charset="0"/>
              </a:rPr>
              <a:t>Pour contrôler le traitement avec remplacement par </a:t>
            </a:r>
            <a:r>
              <a:rPr lang="fr-FR" dirty="0" err="1">
                <a:solidFill>
                  <a:srgbClr val="000000"/>
                </a:solidFill>
                <a:latin typeface="Arial" panose="020B0604020202020204" pitchFamily="34" charset="0"/>
                <a:cs typeface="Arial" panose="020B0604020202020204" pitchFamily="34" charset="0"/>
              </a:rPr>
              <a:t>lonoctocog</a:t>
            </a:r>
            <a:r>
              <a:rPr lang="fr-FR" dirty="0">
                <a:solidFill>
                  <a:srgbClr val="000000"/>
                </a:solidFill>
                <a:latin typeface="Arial" panose="020B0604020202020204" pitchFamily="34" charset="0"/>
                <a:cs typeface="Arial" panose="020B0604020202020204" pitchFamily="34" charset="0"/>
              </a:rPr>
              <a:t> alfa (FVIII recombinant à chaîne unique [</a:t>
            </a:r>
            <a:r>
              <a:rPr lang="fr-FR" dirty="0" err="1">
                <a:solidFill>
                  <a:srgbClr val="000000"/>
                </a:solidFill>
                <a:latin typeface="Arial" panose="020B0604020202020204" pitchFamily="34" charset="0"/>
                <a:cs typeface="Arial" panose="020B0604020202020204" pitchFamily="34" charset="0"/>
              </a:rPr>
              <a:t>rVIII-SingleChain</a:t>
            </a:r>
            <a:r>
              <a:rPr lang="fr-FR" dirty="0">
                <a:solidFill>
                  <a:srgbClr val="000000"/>
                </a:solidFill>
                <a:latin typeface="Arial" panose="020B0604020202020204" pitchFamily="34" charset="0"/>
                <a:cs typeface="Arial" panose="020B0604020202020204" pitchFamily="34" charset="0"/>
              </a:rPr>
              <a:t>] ; </a:t>
            </a:r>
            <a:r>
              <a:rPr lang="fr-FR" dirty="0" err="1">
                <a:solidFill>
                  <a:srgbClr val="000000"/>
                </a:solidFill>
                <a:latin typeface="Arial" panose="020B0604020202020204" pitchFamily="34" charset="0"/>
                <a:cs typeface="Arial" panose="020B0604020202020204" pitchFamily="34" charset="0"/>
              </a:rPr>
              <a:t>Afstyla</a:t>
            </a:r>
            <a:r>
              <a:rPr lang="fr-FR" dirty="0">
                <a:solidFill>
                  <a:srgbClr val="000000"/>
                </a:solidFill>
                <a:latin typeface="Arial" panose="020B0604020202020204" pitchFamily="34" charset="0"/>
                <a:cs typeface="Arial" panose="020B0604020202020204" pitchFamily="34" charset="0"/>
              </a:rPr>
              <a:t>®), la FMH recommande </a:t>
            </a:r>
            <a:r>
              <a:rPr lang="fr-FR" b="1" dirty="0">
                <a:solidFill>
                  <a:srgbClr val="000000"/>
                </a:solidFill>
                <a:latin typeface="Arial" panose="020B0604020202020204" pitchFamily="34" charset="0"/>
                <a:cs typeface="Arial" panose="020B0604020202020204" pitchFamily="34" charset="0"/>
              </a:rPr>
              <a:t>l’utilisation d’un dosage du facteur VIII </a:t>
            </a:r>
            <a:r>
              <a:rPr lang="fr-FR" b="1" dirty="0" err="1">
                <a:solidFill>
                  <a:srgbClr val="000000"/>
                </a:solidFill>
                <a:latin typeface="Arial" panose="020B0604020202020204" pitchFamily="34" charset="0"/>
                <a:cs typeface="Arial" panose="020B0604020202020204" pitchFamily="34" charset="0"/>
              </a:rPr>
              <a:t>chromogénique</a:t>
            </a:r>
            <a:r>
              <a:rPr lang="fr-FR" b="1" dirty="0">
                <a:solidFill>
                  <a:srgbClr val="000000"/>
                </a:solidFill>
                <a:latin typeface="Arial" panose="020B0604020202020204" pitchFamily="34" charset="0"/>
                <a:cs typeface="Arial" panose="020B0604020202020204" pitchFamily="34" charset="0"/>
              </a:rPr>
              <a:t>, calibré selon un standard relatif aux produits plasmatiques </a:t>
            </a:r>
            <a:r>
              <a:rPr lang="fr-FR" dirty="0">
                <a:solidFill>
                  <a:srgbClr val="000000"/>
                </a:solidFill>
                <a:latin typeface="Arial" panose="020B0604020202020204" pitchFamily="34" charset="0"/>
                <a:cs typeface="Arial" panose="020B0604020202020204" pitchFamily="34" charset="0"/>
              </a:rPr>
              <a:t>conforme à un étalon international validé par l’OMS.</a:t>
            </a:r>
            <a:endParaRPr lang="fr-FR" b="0" i="0" u="none" strike="noStrike" dirty="0">
              <a:effectLst/>
              <a:latin typeface="Arial" panose="020B0604020202020204" pitchFamily="34" charset="0"/>
            </a:endParaRPr>
          </a:p>
        </p:txBody>
      </p:sp>
      <p:sp>
        <p:nvSpPr>
          <p:cNvPr id="7" name="Content Placeholder 2">
            <a:extLst>
              <a:ext uri="{FF2B5EF4-FFF2-40B4-BE49-F238E27FC236}">
                <a16:creationId xmlns:a16="http://schemas.microsoft.com/office/drawing/2014/main" id="{135F24B0-D55C-48BD-AAAD-4D5C2F01C2AF}"/>
              </a:ext>
            </a:extLst>
          </p:cNvPr>
          <p:cNvSpPr txBox="1">
            <a:spLocks/>
          </p:cNvSpPr>
          <p:nvPr/>
        </p:nvSpPr>
        <p:spPr>
          <a:xfrm>
            <a:off x="838199" y="3713841"/>
            <a:ext cx="10515598" cy="1582059"/>
          </a:xfrm>
          <a:prstGeom prst="roundRect">
            <a:avLst>
              <a:gd name="adj" fmla="val 9847"/>
            </a:avLst>
          </a:prstGeom>
          <a:ln w="38100">
            <a:solidFill>
              <a:schemeClr val="accent1"/>
            </a:solidFill>
          </a:ln>
        </p:spPr>
        <p:txBody>
          <a:bodyPr vert="horz" lIns="274320" tIns="45720" rIns="274320" bIns="45720" rtlCol="0" anchor="ctr">
            <a:no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t">
              <a:lnSpc>
                <a:spcPct val="100000"/>
              </a:lnSpc>
              <a:spcBef>
                <a:spcPts val="0"/>
              </a:spcBef>
              <a:buNone/>
            </a:pPr>
            <a:r>
              <a:rPr lang="fr-FR" b="1" dirty="0">
                <a:solidFill>
                  <a:srgbClr val="008BB0"/>
                </a:solidFill>
                <a:latin typeface="Arial" panose="020B0604020202020204" pitchFamily="34" charset="0"/>
                <a:cs typeface="Arial" panose="020B0604020202020204" pitchFamily="34" charset="0"/>
              </a:rPr>
              <a:t>REMARQUE :</a:t>
            </a:r>
            <a:r>
              <a:rPr lang="fr-FR" b="1" i="0" u="none" strike="noStrike" kern="1200" baseline="0" dirty="0">
                <a:solidFill>
                  <a:srgbClr val="008BB0"/>
                </a:solidFill>
                <a:effectLst/>
                <a:latin typeface="Arial" panose="020B0604020202020204" pitchFamily="34" charset="0"/>
                <a:cs typeface="Arial" panose="020B0604020202020204" pitchFamily="34" charset="0"/>
              </a:rPr>
              <a:t> </a:t>
            </a:r>
            <a:r>
              <a:rPr lang="fr-FR" dirty="0">
                <a:solidFill>
                  <a:srgbClr val="000000"/>
                </a:solidFill>
                <a:latin typeface="Arial" panose="020B0604020202020204" pitchFamily="34" charset="0"/>
                <a:cs typeface="Arial" panose="020B0604020202020204" pitchFamily="34" charset="0"/>
              </a:rPr>
              <a:t>le résumé des caractéristiques du produit recommande d’utiliser des dosages </a:t>
            </a:r>
            <a:r>
              <a:rPr lang="fr-FR" dirty="0" err="1">
                <a:solidFill>
                  <a:srgbClr val="000000"/>
                </a:solidFill>
                <a:latin typeface="Arial" panose="020B0604020202020204" pitchFamily="34" charset="0"/>
                <a:cs typeface="Arial" panose="020B0604020202020204" pitchFamily="34" charset="0"/>
              </a:rPr>
              <a:t>chromogéniques</a:t>
            </a:r>
            <a:r>
              <a:rPr lang="fr-FR" dirty="0">
                <a:solidFill>
                  <a:srgbClr val="000000"/>
                </a:solidFill>
                <a:latin typeface="Arial" panose="020B0604020202020204" pitchFamily="34" charset="0"/>
                <a:cs typeface="Arial" panose="020B0604020202020204" pitchFamily="34" charset="0"/>
              </a:rPr>
              <a:t>. Il indique également que les dosages du facteur VIII en un temps sous-estiment de 45 % environ le niveau d’activité du facteur VIII par rapport aux dosages </a:t>
            </a:r>
            <a:r>
              <a:rPr lang="fr-FR" dirty="0" err="1">
                <a:solidFill>
                  <a:srgbClr val="000000"/>
                </a:solidFill>
                <a:latin typeface="Arial" panose="020B0604020202020204" pitchFamily="34" charset="0"/>
                <a:cs typeface="Arial" panose="020B0604020202020204" pitchFamily="34" charset="0"/>
              </a:rPr>
              <a:t>chromogéniques</a:t>
            </a:r>
            <a:r>
              <a:rPr lang="fr-FR" dirty="0">
                <a:solidFill>
                  <a:srgbClr val="000000"/>
                </a:solidFill>
                <a:latin typeface="Arial" panose="020B0604020202020204" pitchFamily="34" charset="0"/>
                <a:cs typeface="Arial" panose="020B0604020202020204" pitchFamily="34" charset="0"/>
              </a:rPr>
              <a:t> et suggère qu’en cas de recours à un dosage en un temps, il soit appliqué un coefficient multiplicateur de 2.</a:t>
            </a:r>
            <a:endParaRPr lang="fr-FR" b="0" i="0" u="none" strike="noStrike" dirty="0">
              <a:effectLst/>
              <a:latin typeface="Arial" panose="020B0604020202020204" pitchFamily="34" charset="0"/>
            </a:endParaRPr>
          </a:p>
        </p:txBody>
      </p:sp>
      <p:sp>
        <p:nvSpPr>
          <p:cNvPr id="6" name="Text Placeholder 3">
            <a:extLst>
              <a:ext uri="{FF2B5EF4-FFF2-40B4-BE49-F238E27FC236}">
                <a16:creationId xmlns:a16="http://schemas.microsoft.com/office/drawing/2014/main" id="{1794B2E4-85B9-4A53-844B-FB5B83BC57EC}"/>
              </a:ext>
            </a:extLst>
          </p:cNvPr>
          <p:cNvSpPr>
            <a:spLocks noGrp="1"/>
          </p:cNvSpPr>
          <p:nvPr>
            <p:ph type="body" sz="quarter" idx="13"/>
          </p:nvPr>
        </p:nvSpPr>
        <p:spPr>
          <a:xfrm>
            <a:off x="838201" y="6356351"/>
            <a:ext cx="9925050" cy="365125"/>
          </a:xfrm>
        </p:spPr>
        <p:txBody>
          <a:bodyPr/>
          <a:lstStyle/>
          <a:p>
            <a:endParaRPr lang="en-CA" noProof="0" dirty="0"/>
          </a:p>
        </p:txBody>
      </p:sp>
    </p:spTree>
    <p:extLst>
      <p:ext uri="{BB962C8B-B14F-4D97-AF65-F5344CB8AC3E}">
        <p14:creationId xmlns:p14="http://schemas.microsoft.com/office/powerpoint/2010/main" val="2870927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67DAA-3AE8-40B4-B46B-8A51B003188A}"/>
              </a:ext>
            </a:extLst>
          </p:cNvPr>
          <p:cNvSpPr>
            <a:spLocks noGrp="1"/>
          </p:cNvSpPr>
          <p:nvPr>
            <p:ph type="title"/>
          </p:nvPr>
        </p:nvSpPr>
        <p:spPr/>
        <p:txBody>
          <a:bodyPr>
            <a:normAutofit/>
          </a:bodyPr>
          <a:lstStyle/>
          <a:p>
            <a:r>
              <a:rPr lang="fr-FR" dirty="0"/>
              <a:t>Suivi du FIX en laboratoire : </a:t>
            </a:r>
            <a:r>
              <a:rPr lang="en-CA" noProof="0" dirty="0" err="1">
                <a:latin typeface="Arial" panose="020B0604020202020204" pitchFamily="34" charset="0"/>
                <a:cs typeface="Arial" panose="020B0604020202020204" pitchFamily="34" charset="0"/>
              </a:rPr>
              <a:t>Alprolix</a:t>
            </a:r>
            <a:r>
              <a:rPr lang="en-CA" baseline="30000" noProof="0" dirty="0">
                <a:latin typeface="Arial" panose="020B0604020202020204" pitchFamily="34" charset="0"/>
                <a:cs typeface="Arial" panose="020B0604020202020204" pitchFamily="34" charset="0"/>
              </a:rPr>
              <a:t>®</a:t>
            </a:r>
            <a:r>
              <a:rPr lang="en-CA" noProof="0" dirty="0">
                <a:latin typeface="Arial" panose="020B0604020202020204" pitchFamily="34" charset="0"/>
                <a:cs typeface="Arial" panose="020B0604020202020204" pitchFamily="34" charset="0"/>
              </a:rPr>
              <a:t>  </a:t>
            </a:r>
          </a:p>
        </p:txBody>
      </p:sp>
      <p:sp>
        <p:nvSpPr>
          <p:cNvPr id="3" name="Content Placeholder 2">
            <a:extLst>
              <a:ext uri="{FF2B5EF4-FFF2-40B4-BE49-F238E27FC236}">
                <a16:creationId xmlns:a16="http://schemas.microsoft.com/office/drawing/2014/main" id="{D40BC5F6-0C51-4ADF-A791-EA2E72E274DD}"/>
              </a:ext>
            </a:extLst>
          </p:cNvPr>
          <p:cNvSpPr>
            <a:spLocks noGrp="1"/>
          </p:cNvSpPr>
          <p:nvPr>
            <p:ph idx="1"/>
          </p:nvPr>
        </p:nvSpPr>
        <p:spPr/>
        <p:txBody>
          <a:bodyPr>
            <a:normAutofit/>
          </a:bodyPr>
          <a:lstStyle/>
          <a:p>
            <a:pPr marL="0" indent="0" algn="l" rtl="0" eaLnBrk="1" fontAlgn="t" latinLnBrk="0" hangingPunct="1">
              <a:spcBef>
                <a:spcPts val="0"/>
              </a:spcBef>
              <a:spcAft>
                <a:spcPts val="0"/>
              </a:spcAft>
              <a:buNone/>
            </a:pPr>
            <a:r>
              <a:rPr lang="fr-FR" b="1" i="0" u="none" strike="noStrike" kern="1200" dirty="0">
                <a:solidFill>
                  <a:srgbClr val="008BB0"/>
                </a:solidFill>
                <a:effectLst/>
                <a:latin typeface="Arial" panose="020B0604020202020204" pitchFamily="34" charset="0"/>
                <a:cs typeface="Arial" panose="020B0604020202020204" pitchFamily="34" charset="0"/>
              </a:rPr>
              <a:t>Recommandation 3.2.28 </a:t>
            </a:r>
            <a:endParaRPr lang="fr-FR" b="0" i="0" u="none" strike="noStrike" dirty="0">
              <a:effectLst/>
              <a:latin typeface="Arial" panose="020B0604020202020204" pitchFamily="34" charset="0"/>
            </a:endParaRPr>
          </a:p>
          <a:p>
            <a:pPr marL="0" indent="0" fontAlgn="t">
              <a:spcBef>
                <a:spcPts val="0"/>
              </a:spcBef>
              <a:buNone/>
            </a:pPr>
            <a:r>
              <a:rPr lang="fr-FR" dirty="0">
                <a:solidFill>
                  <a:srgbClr val="000000"/>
                </a:solidFill>
                <a:latin typeface="Arial" panose="020B0604020202020204" pitchFamily="34" charset="0"/>
                <a:cs typeface="Arial" panose="020B0604020202020204" pitchFamily="34" charset="0"/>
              </a:rPr>
              <a:t>Pour contrôler le traitement avec remplacement par </a:t>
            </a:r>
            <a:r>
              <a:rPr lang="fr-FR" dirty="0" err="1">
                <a:solidFill>
                  <a:srgbClr val="000000"/>
                </a:solidFill>
                <a:latin typeface="Arial" panose="020B0604020202020204" pitchFamily="34" charset="0"/>
                <a:cs typeface="Arial" panose="020B0604020202020204" pitchFamily="34" charset="0"/>
              </a:rPr>
              <a:t>eftrenonacog</a:t>
            </a:r>
            <a:r>
              <a:rPr lang="fr-FR" dirty="0">
                <a:solidFill>
                  <a:srgbClr val="000000"/>
                </a:solidFill>
                <a:latin typeface="Arial" panose="020B0604020202020204" pitchFamily="34" charset="0"/>
                <a:cs typeface="Arial" panose="020B0604020202020204" pitchFamily="34" charset="0"/>
              </a:rPr>
              <a:t> alfa (FIX recombinant fusionné avec l’immunoglobuline G1 d’origine humaine [</a:t>
            </a:r>
            <a:r>
              <a:rPr lang="fr-FR" dirty="0" err="1">
                <a:solidFill>
                  <a:srgbClr val="000000"/>
                </a:solidFill>
                <a:latin typeface="Arial" panose="020B0604020202020204" pitchFamily="34" charset="0"/>
                <a:cs typeface="Arial" panose="020B0604020202020204" pitchFamily="34" charset="0"/>
              </a:rPr>
              <a:t>rFIXFc</a:t>
            </a:r>
            <a:r>
              <a:rPr lang="fr-FR" dirty="0">
                <a:solidFill>
                  <a:srgbClr val="000000"/>
                </a:solidFill>
                <a:latin typeface="Arial" panose="020B0604020202020204" pitchFamily="34" charset="0"/>
                <a:cs typeface="Arial" panose="020B0604020202020204" pitchFamily="34" charset="0"/>
              </a:rPr>
              <a:t>] ; </a:t>
            </a:r>
            <a:r>
              <a:rPr lang="fr-FR" dirty="0" err="1">
                <a:solidFill>
                  <a:srgbClr val="000000"/>
                </a:solidFill>
                <a:latin typeface="Arial" panose="020B0604020202020204" pitchFamily="34" charset="0"/>
                <a:cs typeface="Arial" panose="020B0604020202020204" pitchFamily="34" charset="0"/>
              </a:rPr>
              <a:t>Alprolix</a:t>
            </a:r>
            <a:r>
              <a:rPr lang="fr-FR" dirty="0">
                <a:solidFill>
                  <a:srgbClr val="000000"/>
                </a:solidFill>
                <a:latin typeface="Arial" panose="020B0604020202020204" pitchFamily="34" charset="0"/>
                <a:cs typeface="Arial" panose="020B0604020202020204" pitchFamily="34" charset="0"/>
              </a:rPr>
              <a:t>®), la FMH recommande</a:t>
            </a:r>
            <a:r>
              <a:rPr lang="fr-FR" b="1" dirty="0">
                <a:solidFill>
                  <a:srgbClr val="000000"/>
                </a:solidFill>
                <a:latin typeface="Arial" panose="020B0604020202020204" pitchFamily="34" charset="0"/>
                <a:cs typeface="Arial" panose="020B0604020202020204" pitchFamily="34" charset="0"/>
              </a:rPr>
              <a:t> l’utilisation d’un dosage de facteur IX </a:t>
            </a:r>
            <a:r>
              <a:rPr lang="fr-FR" b="1" dirty="0" err="1">
                <a:solidFill>
                  <a:srgbClr val="000000"/>
                </a:solidFill>
                <a:latin typeface="Arial" panose="020B0604020202020204" pitchFamily="34" charset="0"/>
                <a:cs typeface="Arial" panose="020B0604020202020204" pitchFamily="34" charset="0"/>
              </a:rPr>
              <a:t>chromogénique</a:t>
            </a:r>
            <a:r>
              <a:rPr lang="fr-FR" b="1" dirty="0">
                <a:solidFill>
                  <a:srgbClr val="000000"/>
                </a:solidFill>
                <a:latin typeface="Arial" panose="020B0604020202020204" pitchFamily="34" charset="0"/>
                <a:cs typeface="Arial" panose="020B0604020202020204" pitchFamily="34" charset="0"/>
              </a:rPr>
              <a:t> ou d’un dosage de facteur IX en un temps basé sur le TCA avec des réactifs validés</a:t>
            </a:r>
            <a:r>
              <a:rPr lang="fr-FR" dirty="0">
                <a:solidFill>
                  <a:srgbClr val="000000"/>
                </a:solidFill>
                <a:latin typeface="Arial" panose="020B0604020202020204" pitchFamily="34" charset="0"/>
                <a:cs typeface="Arial" panose="020B0604020202020204" pitchFamily="34" charset="0"/>
              </a:rPr>
              <a:t>, dont certains réactifs activateurs d’acide </a:t>
            </a:r>
            <a:r>
              <a:rPr lang="fr-FR" dirty="0" err="1">
                <a:solidFill>
                  <a:srgbClr val="000000"/>
                </a:solidFill>
                <a:latin typeface="Arial" panose="020B0604020202020204" pitchFamily="34" charset="0"/>
                <a:cs typeface="Arial" panose="020B0604020202020204" pitchFamily="34" charset="0"/>
              </a:rPr>
              <a:t>ellagique</a:t>
            </a:r>
            <a:r>
              <a:rPr lang="fr-FR" dirty="0">
                <a:solidFill>
                  <a:srgbClr val="000000"/>
                </a:solidFill>
                <a:latin typeface="Arial" panose="020B0604020202020204" pitchFamily="34" charset="0"/>
                <a:cs typeface="Arial" panose="020B0604020202020204" pitchFamily="34" charset="0"/>
              </a:rPr>
              <a:t> (</a:t>
            </a:r>
            <a:r>
              <a:rPr lang="fr-FR" dirty="0" err="1">
                <a:solidFill>
                  <a:srgbClr val="000000"/>
                </a:solidFill>
                <a:latin typeface="Arial" panose="020B0604020202020204" pitchFamily="34" charset="0"/>
                <a:cs typeface="Arial" panose="020B0604020202020204" pitchFamily="34" charset="0"/>
              </a:rPr>
              <a:t>Actin</a:t>
            </a:r>
            <a:r>
              <a:rPr lang="fr-FR" dirty="0">
                <a:solidFill>
                  <a:srgbClr val="000000"/>
                </a:solidFill>
                <a:latin typeface="Arial" panose="020B0604020202020204" pitchFamily="34" charset="0"/>
                <a:cs typeface="Arial" panose="020B0604020202020204" pitchFamily="34" charset="0"/>
              </a:rPr>
              <a:t>®, </a:t>
            </a:r>
            <a:r>
              <a:rPr lang="fr-FR" dirty="0" err="1">
                <a:solidFill>
                  <a:srgbClr val="000000"/>
                </a:solidFill>
                <a:latin typeface="Arial" panose="020B0604020202020204" pitchFamily="34" charset="0"/>
                <a:cs typeface="Arial" panose="020B0604020202020204" pitchFamily="34" charset="0"/>
              </a:rPr>
              <a:t>Actin</a:t>
            </a:r>
            <a:r>
              <a:rPr lang="fr-FR" dirty="0">
                <a:solidFill>
                  <a:srgbClr val="000000"/>
                </a:solidFill>
                <a:latin typeface="Arial" panose="020B0604020202020204" pitchFamily="34" charset="0"/>
                <a:cs typeface="Arial" panose="020B0604020202020204" pitchFamily="34" charset="0"/>
              </a:rPr>
              <a:t>® FS, </a:t>
            </a:r>
            <a:r>
              <a:rPr lang="fr-FR" dirty="0" err="1">
                <a:solidFill>
                  <a:srgbClr val="000000"/>
                </a:solidFill>
                <a:latin typeface="Arial" panose="020B0604020202020204" pitchFamily="34" charset="0"/>
                <a:cs typeface="Arial" panose="020B0604020202020204" pitchFamily="34" charset="0"/>
              </a:rPr>
              <a:t>SynthAFax</a:t>
            </a:r>
            <a:r>
              <a:rPr lang="fr-FR" dirty="0">
                <a:solidFill>
                  <a:srgbClr val="000000"/>
                </a:solidFill>
                <a:latin typeface="Arial" panose="020B0604020202020204" pitchFamily="34" charset="0"/>
                <a:cs typeface="Arial" panose="020B0604020202020204" pitchFamily="34" charset="0"/>
              </a:rPr>
              <a:t>™, </a:t>
            </a:r>
            <a:r>
              <a:rPr lang="fr-FR" dirty="0" err="1">
                <a:solidFill>
                  <a:srgbClr val="000000"/>
                </a:solidFill>
                <a:latin typeface="Arial" panose="020B0604020202020204" pitchFamily="34" charset="0"/>
                <a:cs typeface="Arial" panose="020B0604020202020204" pitchFamily="34" charset="0"/>
              </a:rPr>
              <a:t>Actin</a:t>
            </a:r>
            <a:r>
              <a:rPr lang="fr-FR" dirty="0">
                <a:solidFill>
                  <a:srgbClr val="000000"/>
                </a:solidFill>
                <a:latin typeface="Arial" panose="020B0604020202020204" pitchFamily="34" charset="0"/>
                <a:cs typeface="Arial" panose="020B0604020202020204" pitchFamily="34" charset="0"/>
              </a:rPr>
              <a:t>® FSL), certains réactifs activateurs de silice (</a:t>
            </a:r>
            <a:r>
              <a:rPr lang="fr-FR" dirty="0" err="1">
                <a:solidFill>
                  <a:srgbClr val="000000"/>
                </a:solidFill>
                <a:latin typeface="Arial" panose="020B0604020202020204" pitchFamily="34" charset="0"/>
                <a:cs typeface="Arial" panose="020B0604020202020204" pitchFamily="34" charset="0"/>
              </a:rPr>
              <a:t>Pathromtin</a:t>
            </a:r>
            <a:r>
              <a:rPr lang="fr-FR" dirty="0">
                <a:solidFill>
                  <a:srgbClr val="000000"/>
                </a:solidFill>
                <a:latin typeface="Arial" panose="020B0604020202020204" pitchFamily="34" charset="0"/>
                <a:cs typeface="Arial" panose="020B0604020202020204" pitchFamily="34" charset="0"/>
              </a:rPr>
              <a:t>® SL, </a:t>
            </a:r>
            <a:r>
              <a:rPr lang="fr-FR" dirty="0" err="1">
                <a:solidFill>
                  <a:srgbClr val="000000"/>
                </a:solidFill>
                <a:latin typeface="Arial" panose="020B0604020202020204" pitchFamily="34" charset="0"/>
                <a:cs typeface="Arial" panose="020B0604020202020204" pitchFamily="34" charset="0"/>
              </a:rPr>
              <a:t>SynthASil</a:t>
            </a:r>
            <a:r>
              <a:rPr lang="fr-FR" dirty="0">
                <a:solidFill>
                  <a:srgbClr val="000000"/>
                </a:solidFill>
                <a:latin typeface="Arial" panose="020B0604020202020204" pitchFamily="34" charset="0"/>
                <a:cs typeface="Arial" panose="020B0604020202020204" pitchFamily="34" charset="0"/>
              </a:rPr>
              <a:t>™), ainsi qu’un réactif activateur de polyphénol (</a:t>
            </a:r>
            <a:r>
              <a:rPr lang="fr-FR" dirty="0" err="1">
                <a:solidFill>
                  <a:srgbClr val="000000"/>
                </a:solidFill>
                <a:latin typeface="Arial" panose="020B0604020202020204" pitchFamily="34" charset="0"/>
                <a:cs typeface="Arial" panose="020B0604020202020204" pitchFamily="34" charset="0"/>
              </a:rPr>
              <a:t>Cephascreen</a:t>
            </a:r>
            <a:r>
              <a:rPr lang="fr-FR" dirty="0">
                <a:solidFill>
                  <a:srgbClr val="000000"/>
                </a:solidFill>
                <a:latin typeface="Arial" panose="020B0604020202020204" pitchFamily="34" charset="0"/>
                <a:cs typeface="Arial" panose="020B0604020202020204" pitchFamily="34" charset="0"/>
              </a:rPr>
              <a:t>®), calibré selon un standard relatif aux produits plasmatiques conforme à un étalon international validé par l’OMS. </a:t>
            </a:r>
            <a:endParaRPr lang="fr-FR" i="0" u="none" strike="noStrike" baseline="0" dirty="0">
              <a:solidFill>
                <a:srgbClr val="FFFFFF"/>
              </a:solidFill>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2B7AE5B9-ADCD-45C1-938D-2E4ADAF36EA5}"/>
              </a:ext>
            </a:extLst>
          </p:cNvPr>
          <p:cNvSpPr>
            <a:spLocks noGrp="1"/>
          </p:cNvSpPr>
          <p:nvPr>
            <p:ph type="body" sz="quarter" idx="13"/>
          </p:nvPr>
        </p:nvSpPr>
        <p:spPr>
          <a:xfrm>
            <a:off x="968830" y="6372305"/>
            <a:ext cx="9925050" cy="365125"/>
          </a:xfrm>
        </p:spPr>
        <p:txBody>
          <a:bodyPr/>
          <a:lstStyle/>
          <a:p>
            <a:r>
              <a:rPr lang="fr-FR" dirty="0"/>
              <a:t>TCA : temps de céphaline activée.</a:t>
            </a:r>
            <a:endParaRPr lang="en-CA" noProof="0" dirty="0"/>
          </a:p>
        </p:txBody>
      </p:sp>
      <p:sp>
        <p:nvSpPr>
          <p:cNvPr id="7" name="Content Placeholder 2">
            <a:extLst>
              <a:ext uri="{FF2B5EF4-FFF2-40B4-BE49-F238E27FC236}">
                <a16:creationId xmlns:a16="http://schemas.microsoft.com/office/drawing/2014/main" id="{7CF6CAC6-DE65-41B8-9FDE-E20AFE1AC19B}"/>
              </a:ext>
            </a:extLst>
          </p:cNvPr>
          <p:cNvSpPr txBox="1">
            <a:spLocks/>
          </p:cNvSpPr>
          <p:nvPr/>
        </p:nvSpPr>
        <p:spPr>
          <a:xfrm>
            <a:off x="838199" y="4521200"/>
            <a:ext cx="10515598" cy="1349831"/>
          </a:xfrm>
          <a:prstGeom prst="roundRect">
            <a:avLst>
              <a:gd name="adj" fmla="val 9847"/>
            </a:avLst>
          </a:prstGeom>
          <a:ln w="38100">
            <a:solidFill>
              <a:schemeClr val="accent1"/>
            </a:solidFill>
          </a:ln>
        </p:spPr>
        <p:txBody>
          <a:bodyPr vert="horz" lIns="274320" tIns="45720" rIns="274320" bIns="45720" rtlCol="0" anchor="ctr">
            <a:no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t">
              <a:lnSpc>
                <a:spcPct val="100000"/>
              </a:lnSpc>
              <a:spcBef>
                <a:spcPts val="0"/>
              </a:spcBef>
              <a:buNone/>
            </a:pPr>
            <a:r>
              <a:rPr lang="fr-FR" b="1" dirty="0">
                <a:solidFill>
                  <a:srgbClr val="008BB0"/>
                </a:solidFill>
                <a:latin typeface="Arial" panose="020B0604020202020204" pitchFamily="34" charset="0"/>
                <a:cs typeface="Arial" panose="020B0604020202020204" pitchFamily="34" charset="0"/>
              </a:rPr>
              <a:t>REMARQUE :</a:t>
            </a:r>
            <a:r>
              <a:rPr lang="fr-FR" b="1" i="0" u="none" strike="noStrike" baseline="0" dirty="0">
                <a:solidFill>
                  <a:schemeClr val="accent1"/>
                </a:solidFill>
                <a:latin typeface="Arial" panose="020B0604020202020204" pitchFamily="34" charset="0"/>
                <a:cs typeface="Arial" panose="020B0604020202020204" pitchFamily="34" charset="0"/>
              </a:rPr>
              <a:t> </a:t>
            </a:r>
            <a:r>
              <a:rPr lang="fr-FR" dirty="0">
                <a:solidFill>
                  <a:srgbClr val="000000"/>
                </a:solidFill>
                <a:latin typeface="Arial" panose="020B0604020202020204" pitchFamily="34" charset="0"/>
                <a:cs typeface="Arial" panose="020B0604020202020204" pitchFamily="34" charset="0"/>
              </a:rPr>
              <a:t>les dosages de facteur IX en un temps avec le réactif STA® PTT Automate ou le réactif activateur de kaolin (C.K. </a:t>
            </a:r>
            <a:r>
              <a:rPr lang="fr-FR" dirty="0" err="1">
                <a:solidFill>
                  <a:srgbClr val="000000"/>
                </a:solidFill>
                <a:latin typeface="Arial" panose="020B0604020202020204" pitchFamily="34" charset="0"/>
                <a:cs typeface="Arial" panose="020B0604020202020204" pitchFamily="34" charset="0"/>
              </a:rPr>
              <a:t>Prest</a:t>
            </a:r>
            <a:r>
              <a:rPr lang="fr-FR" dirty="0">
                <a:solidFill>
                  <a:srgbClr val="000000"/>
                </a:solidFill>
                <a:latin typeface="Arial" panose="020B0604020202020204" pitchFamily="34" charset="0"/>
                <a:cs typeface="Arial" panose="020B0604020202020204" pitchFamily="34" charset="0"/>
              </a:rPr>
              <a:t>®) sous-estiment considérablement la véritable activité du </a:t>
            </a:r>
            <a:r>
              <a:rPr lang="fr-FR" dirty="0" err="1">
                <a:solidFill>
                  <a:srgbClr val="000000"/>
                </a:solidFill>
                <a:latin typeface="Arial" panose="020B0604020202020204" pitchFamily="34" charset="0"/>
                <a:cs typeface="Arial" panose="020B0604020202020204" pitchFamily="34" charset="0"/>
              </a:rPr>
              <a:t>rFIXFc</a:t>
            </a:r>
            <a:r>
              <a:rPr lang="fr-FR" dirty="0">
                <a:solidFill>
                  <a:srgbClr val="000000"/>
                </a:solidFill>
                <a:latin typeface="Arial" panose="020B0604020202020204" pitchFamily="34" charset="0"/>
                <a:cs typeface="Arial" panose="020B0604020202020204" pitchFamily="34" charset="0"/>
              </a:rPr>
              <a:t> (</a:t>
            </a:r>
            <a:r>
              <a:rPr lang="fr-FR" dirty="0" err="1">
                <a:solidFill>
                  <a:srgbClr val="000000"/>
                </a:solidFill>
                <a:latin typeface="Arial" panose="020B0604020202020204" pitchFamily="34" charset="0"/>
                <a:cs typeface="Arial" panose="020B0604020202020204" pitchFamily="34" charset="0"/>
              </a:rPr>
              <a:t>Alprolix</a:t>
            </a:r>
            <a:r>
              <a:rPr lang="fr-FR" dirty="0">
                <a:solidFill>
                  <a:srgbClr val="000000"/>
                </a:solidFill>
                <a:latin typeface="Arial" panose="020B0604020202020204" pitchFamily="34" charset="0"/>
                <a:cs typeface="Arial" panose="020B0604020202020204" pitchFamily="34" charset="0"/>
              </a:rPr>
              <a:t>®) et ne doivent pas être utilisés.</a:t>
            </a:r>
            <a:endParaRPr lang="fr-FR" b="0" i="0" u="none" strike="noStrike" dirty="0">
              <a:effectLst/>
              <a:latin typeface="Arial" panose="020B0604020202020204" pitchFamily="34" charset="0"/>
            </a:endParaRPr>
          </a:p>
        </p:txBody>
      </p:sp>
    </p:spTree>
    <p:extLst>
      <p:ext uri="{BB962C8B-B14F-4D97-AF65-F5344CB8AC3E}">
        <p14:creationId xmlns:p14="http://schemas.microsoft.com/office/powerpoint/2010/main" val="4142662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67DAA-3AE8-40B4-B46B-8A51B003188A}"/>
              </a:ext>
            </a:extLst>
          </p:cNvPr>
          <p:cNvSpPr>
            <a:spLocks noGrp="1"/>
          </p:cNvSpPr>
          <p:nvPr>
            <p:ph type="title"/>
          </p:nvPr>
        </p:nvSpPr>
        <p:spPr/>
        <p:txBody>
          <a:bodyPr>
            <a:normAutofit/>
          </a:bodyPr>
          <a:lstStyle/>
          <a:p>
            <a:r>
              <a:rPr lang="fr-FR" dirty="0"/>
              <a:t>Suivi du FIX en laboratoire : </a:t>
            </a:r>
            <a:r>
              <a:rPr lang="en-CA" noProof="0" dirty="0" err="1">
                <a:latin typeface="Arial" panose="020B0604020202020204" pitchFamily="34" charset="0"/>
                <a:cs typeface="Arial" panose="020B0604020202020204" pitchFamily="34" charset="0"/>
              </a:rPr>
              <a:t>Idelvion</a:t>
            </a:r>
            <a:r>
              <a:rPr lang="en-CA" baseline="30000" noProof="0" dirty="0">
                <a:latin typeface="Arial" panose="020B0604020202020204" pitchFamily="34" charset="0"/>
                <a:cs typeface="Arial" panose="020B0604020202020204" pitchFamily="34" charset="0"/>
              </a:rPr>
              <a:t>®</a:t>
            </a:r>
            <a:r>
              <a:rPr lang="en-CA" noProof="0" dirty="0">
                <a:latin typeface="Arial" panose="020B0604020202020204" pitchFamily="34" charset="0"/>
                <a:cs typeface="Arial" panose="020B0604020202020204" pitchFamily="34" charset="0"/>
              </a:rPr>
              <a:t>  </a:t>
            </a:r>
          </a:p>
        </p:txBody>
      </p:sp>
      <p:sp>
        <p:nvSpPr>
          <p:cNvPr id="3" name="Content Placeholder 2">
            <a:extLst>
              <a:ext uri="{FF2B5EF4-FFF2-40B4-BE49-F238E27FC236}">
                <a16:creationId xmlns:a16="http://schemas.microsoft.com/office/drawing/2014/main" id="{D40BC5F6-0C51-4ADF-A791-EA2E72E274DD}"/>
              </a:ext>
            </a:extLst>
          </p:cNvPr>
          <p:cNvSpPr>
            <a:spLocks noGrp="1"/>
          </p:cNvSpPr>
          <p:nvPr>
            <p:ph idx="1"/>
          </p:nvPr>
        </p:nvSpPr>
        <p:spPr/>
        <p:txBody>
          <a:bodyPr>
            <a:normAutofit/>
          </a:bodyPr>
          <a:lstStyle/>
          <a:p>
            <a:pPr marL="0" indent="0" algn="l" rtl="0" eaLnBrk="1" fontAlgn="t" latinLnBrk="0" hangingPunct="1">
              <a:spcBef>
                <a:spcPts val="0"/>
              </a:spcBef>
              <a:spcAft>
                <a:spcPts val="0"/>
              </a:spcAft>
              <a:buNone/>
            </a:pPr>
            <a:r>
              <a:rPr lang="fr-FR" b="1" i="0" u="none" strike="noStrike" kern="1200" noProof="0" dirty="0">
                <a:solidFill>
                  <a:srgbClr val="008BB0"/>
                </a:solidFill>
                <a:effectLst/>
                <a:latin typeface="Arial" panose="020B0604020202020204" pitchFamily="34" charset="0"/>
                <a:cs typeface="Arial" panose="020B0604020202020204" pitchFamily="34" charset="0"/>
              </a:rPr>
              <a:t>Recommandation 3.2.29 </a:t>
            </a:r>
            <a:endParaRPr lang="fr-FR" b="0" i="0" u="none" strike="noStrike" noProof="0" dirty="0">
              <a:effectLst/>
              <a:latin typeface="Arial" panose="020B0604020202020204" pitchFamily="34" charset="0"/>
            </a:endParaRPr>
          </a:p>
          <a:p>
            <a:pPr marL="0" indent="0" fontAlgn="t">
              <a:spcBef>
                <a:spcPts val="0"/>
              </a:spcBef>
              <a:buNone/>
            </a:pPr>
            <a:r>
              <a:rPr lang="fr-FR" dirty="0">
                <a:solidFill>
                  <a:srgbClr val="000000"/>
                </a:solidFill>
                <a:latin typeface="Arial" panose="020B0604020202020204" pitchFamily="34" charset="0"/>
                <a:cs typeface="Arial" panose="020B0604020202020204" pitchFamily="34" charset="0"/>
              </a:rPr>
              <a:t>Pour contrôler le traitement avec remplacement par </a:t>
            </a:r>
            <a:r>
              <a:rPr lang="fr-FR" dirty="0" err="1">
                <a:solidFill>
                  <a:srgbClr val="000000"/>
                </a:solidFill>
                <a:latin typeface="Arial" panose="020B0604020202020204" pitchFamily="34" charset="0"/>
                <a:cs typeface="Arial" panose="020B0604020202020204" pitchFamily="34" charset="0"/>
              </a:rPr>
              <a:t>albutrepenonacog</a:t>
            </a:r>
            <a:r>
              <a:rPr lang="fr-FR" dirty="0">
                <a:solidFill>
                  <a:srgbClr val="000000"/>
                </a:solidFill>
                <a:latin typeface="Arial" panose="020B0604020202020204" pitchFamily="34" charset="0"/>
                <a:cs typeface="Arial" panose="020B0604020202020204" pitchFamily="34" charset="0"/>
              </a:rPr>
              <a:t> alfa (FIX recombinant par fusion avec de l’albumine humaine recombinante [</a:t>
            </a:r>
            <a:r>
              <a:rPr lang="fr-FR" dirty="0" err="1">
                <a:solidFill>
                  <a:srgbClr val="000000"/>
                </a:solidFill>
                <a:latin typeface="Arial" panose="020B0604020202020204" pitchFamily="34" charset="0"/>
                <a:cs typeface="Arial" panose="020B0604020202020204" pitchFamily="34" charset="0"/>
              </a:rPr>
              <a:t>rFIX</a:t>
            </a:r>
            <a:r>
              <a:rPr lang="fr-FR" dirty="0">
                <a:solidFill>
                  <a:srgbClr val="000000"/>
                </a:solidFill>
                <a:latin typeface="Arial" panose="020B0604020202020204" pitchFamily="34" charset="0"/>
                <a:cs typeface="Arial" panose="020B0604020202020204" pitchFamily="34" charset="0"/>
              </a:rPr>
              <a:t> FP] ; </a:t>
            </a:r>
            <a:r>
              <a:rPr lang="fr-FR" dirty="0" err="1">
                <a:solidFill>
                  <a:srgbClr val="000000"/>
                </a:solidFill>
                <a:latin typeface="Arial" panose="020B0604020202020204" pitchFamily="34" charset="0"/>
                <a:cs typeface="Arial" panose="020B0604020202020204" pitchFamily="34" charset="0"/>
              </a:rPr>
              <a:t>Idelvion</a:t>
            </a:r>
            <a:r>
              <a:rPr lang="fr-FR" dirty="0">
                <a:solidFill>
                  <a:srgbClr val="000000"/>
                </a:solidFill>
                <a:latin typeface="Arial" panose="020B0604020202020204" pitchFamily="34" charset="0"/>
                <a:cs typeface="Arial" panose="020B0604020202020204" pitchFamily="34" charset="0"/>
              </a:rPr>
              <a:t>®), la FMH recommande </a:t>
            </a:r>
            <a:r>
              <a:rPr lang="fr-FR" b="1" dirty="0">
                <a:solidFill>
                  <a:srgbClr val="000000"/>
                </a:solidFill>
                <a:latin typeface="Arial" panose="020B0604020202020204" pitchFamily="34" charset="0"/>
                <a:cs typeface="Arial" panose="020B0604020202020204" pitchFamily="34" charset="0"/>
              </a:rPr>
              <a:t>l’utilisation d’un dosage de FIX en un temps basé sur le TCA avec des réactifs validés</a:t>
            </a:r>
            <a:r>
              <a:rPr lang="fr-FR" dirty="0">
                <a:solidFill>
                  <a:srgbClr val="000000"/>
                </a:solidFill>
                <a:latin typeface="Arial" panose="020B0604020202020204" pitchFamily="34" charset="0"/>
                <a:cs typeface="Arial" panose="020B0604020202020204" pitchFamily="34" charset="0"/>
              </a:rPr>
              <a:t>, dont certains réactifs activateurs de silice (</a:t>
            </a:r>
            <a:r>
              <a:rPr lang="fr-FR" dirty="0" err="1">
                <a:solidFill>
                  <a:srgbClr val="000000"/>
                </a:solidFill>
                <a:latin typeface="Arial" panose="020B0604020202020204" pitchFamily="34" charset="0"/>
                <a:cs typeface="Arial" panose="020B0604020202020204" pitchFamily="34" charset="0"/>
              </a:rPr>
              <a:t>Pathromtin</a:t>
            </a:r>
            <a:r>
              <a:rPr lang="fr-FR" dirty="0">
                <a:solidFill>
                  <a:srgbClr val="000000"/>
                </a:solidFill>
                <a:latin typeface="Arial" panose="020B0604020202020204" pitchFamily="34" charset="0"/>
                <a:cs typeface="Arial" panose="020B0604020202020204" pitchFamily="34" charset="0"/>
              </a:rPr>
              <a:t>® SL, </a:t>
            </a:r>
            <a:r>
              <a:rPr lang="fr-FR" dirty="0" err="1">
                <a:solidFill>
                  <a:srgbClr val="000000"/>
                </a:solidFill>
                <a:latin typeface="Arial" panose="020B0604020202020204" pitchFamily="34" charset="0"/>
                <a:cs typeface="Arial" panose="020B0604020202020204" pitchFamily="34" charset="0"/>
              </a:rPr>
              <a:t>SynthASil</a:t>
            </a:r>
            <a:r>
              <a:rPr lang="fr-FR" dirty="0">
                <a:solidFill>
                  <a:srgbClr val="000000"/>
                </a:solidFill>
                <a:latin typeface="Arial" panose="020B0604020202020204" pitchFamily="34" charset="0"/>
                <a:cs typeface="Arial" panose="020B0604020202020204" pitchFamily="34" charset="0"/>
              </a:rPr>
              <a:t>™), calibré selon un standard relatif aux produits plasmatiques conforme à un étalon international validé par l’OMS. </a:t>
            </a:r>
            <a:endParaRPr lang="fr-FR" b="0" i="0" u="none" strike="noStrike" kern="1200" baseline="0" noProof="0" dirty="0">
              <a:solidFill>
                <a:srgbClr val="000000"/>
              </a:solidFill>
              <a:effectLst/>
              <a:latin typeface="Arial" panose="020B0604020202020204" pitchFamily="34" charset="0"/>
              <a:cs typeface="Arial" panose="020B0604020202020204" pitchFamily="34" charset="0"/>
            </a:endParaRPr>
          </a:p>
          <a:p>
            <a:pPr marL="0" indent="0" algn="l" rtl="0" eaLnBrk="1" fontAlgn="t" latinLnBrk="0" hangingPunct="1">
              <a:spcBef>
                <a:spcPts val="0"/>
              </a:spcBef>
              <a:spcAft>
                <a:spcPts val="0"/>
              </a:spcAft>
              <a:buNone/>
            </a:pPr>
            <a:endParaRPr lang="fr-FR" b="0" i="0" u="none" strike="noStrike" noProof="0" dirty="0">
              <a:effectLst/>
              <a:latin typeface="Arial" panose="020B0604020202020204" pitchFamily="34" charset="0"/>
            </a:endParaRPr>
          </a:p>
        </p:txBody>
      </p:sp>
      <p:sp>
        <p:nvSpPr>
          <p:cNvPr id="7" name="Content Placeholder 2">
            <a:extLst>
              <a:ext uri="{FF2B5EF4-FFF2-40B4-BE49-F238E27FC236}">
                <a16:creationId xmlns:a16="http://schemas.microsoft.com/office/drawing/2014/main" id="{D6B4ED08-F3F1-49D4-9546-E05120F0FFE9}"/>
              </a:ext>
            </a:extLst>
          </p:cNvPr>
          <p:cNvSpPr txBox="1">
            <a:spLocks/>
          </p:cNvSpPr>
          <p:nvPr/>
        </p:nvSpPr>
        <p:spPr>
          <a:xfrm>
            <a:off x="838200" y="3933372"/>
            <a:ext cx="10515598" cy="1843317"/>
          </a:xfrm>
          <a:prstGeom prst="roundRect">
            <a:avLst>
              <a:gd name="adj" fmla="val 9847"/>
            </a:avLst>
          </a:prstGeom>
          <a:ln w="38100">
            <a:solidFill>
              <a:schemeClr val="accent1"/>
            </a:solidFill>
          </a:ln>
        </p:spPr>
        <p:txBody>
          <a:bodyPr vert="horz" lIns="274320" tIns="45720" rIns="274320" bIns="45720" rtlCol="0" anchor="ctr">
            <a:no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fr-FR" b="1" dirty="0">
                <a:solidFill>
                  <a:srgbClr val="008BB0"/>
                </a:solidFill>
                <a:latin typeface="Arial" panose="020B0604020202020204" pitchFamily="34" charset="0"/>
                <a:cs typeface="Arial" panose="020B0604020202020204" pitchFamily="34" charset="0"/>
              </a:rPr>
              <a:t>REMARQUE :</a:t>
            </a:r>
            <a:r>
              <a:rPr lang="fr-FR" b="1" i="0" u="none" strike="noStrike" baseline="0" dirty="0">
                <a:solidFill>
                  <a:schemeClr val="accent1"/>
                </a:solidFill>
                <a:latin typeface="Arial" panose="020B0604020202020204" pitchFamily="34" charset="0"/>
                <a:cs typeface="Arial" panose="020B0604020202020204" pitchFamily="34" charset="0"/>
              </a:rPr>
              <a:t> </a:t>
            </a:r>
            <a:r>
              <a:rPr lang="fr-FR" dirty="0">
                <a:solidFill>
                  <a:srgbClr val="000000"/>
                </a:solidFill>
                <a:latin typeface="Arial" panose="020B0604020202020204" pitchFamily="34" charset="0"/>
                <a:cs typeface="Arial" panose="020B0604020202020204" pitchFamily="34" charset="0"/>
              </a:rPr>
              <a:t>les dosages de facteur IX en un temps avec le réactif activateur d’acide </a:t>
            </a:r>
            <a:r>
              <a:rPr lang="fr-FR" dirty="0" err="1">
                <a:solidFill>
                  <a:srgbClr val="000000"/>
                </a:solidFill>
                <a:latin typeface="Arial" panose="020B0604020202020204" pitchFamily="34" charset="0"/>
                <a:cs typeface="Arial" panose="020B0604020202020204" pitchFamily="34" charset="0"/>
              </a:rPr>
              <a:t>ellagique</a:t>
            </a:r>
            <a:r>
              <a:rPr lang="fr-FR" dirty="0">
                <a:solidFill>
                  <a:srgbClr val="000000"/>
                </a:solidFill>
                <a:latin typeface="Arial" panose="020B0604020202020204" pitchFamily="34" charset="0"/>
                <a:cs typeface="Arial" panose="020B0604020202020204" pitchFamily="34" charset="0"/>
              </a:rPr>
              <a:t> </a:t>
            </a:r>
            <a:r>
              <a:rPr lang="fr-FR" dirty="0" err="1">
                <a:solidFill>
                  <a:srgbClr val="000000"/>
                </a:solidFill>
                <a:latin typeface="Arial" panose="020B0604020202020204" pitchFamily="34" charset="0"/>
                <a:cs typeface="Arial" panose="020B0604020202020204" pitchFamily="34" charset="0"/>
              </a:rPr>
              <a:t>Actin</a:t>
            </a:r>
            <a:r>
              <a:rPr lang="fr-FR" dirty="0">
                <a:solidFill>
                  <a:srgbClr val="000000"/>
                </a:solidFill>
                <a:latin typeface="Arial" panose="020B0604020202020204" pitchFamily="34" charset="0"/>
                <a:cs typeface="Arial" panose="020B0604020202020204" pitchFamily="34" charset="0"/>
              </a:rPr>
              <a:t>® FS ou le réactif activateur de kaolin C.K. </a:t>
            </a:r>
            <a:r>
              <a:rPr lang="fr-FR" dirty="0" err="1">
                <a:solidFill>
                  <a:srgbClr val="000000"/>
                </a:solidFill>
                <a:latin typeface="Arial" panose="020B0604020202020204" pitchFamily="34" charset="0"/>
                <a:cs typeface="Arial" panose="020B0604020202020204" pitchFamily="34" charset="0"/>
              </a:rPr>
              <a:t>Prest</a:t>
            </a:r>
            <a:r>
              <a:rPr lang="fr-FR" dirty="0">
                <a:solidFill>
                  <a:srgbClr val="000000"/>
                </a:solidFill>
                <a:latin typeface="Arial" panose="020B0604020202020204" pitchFamily="34" charset="0"/>
                <a:cs typeface="Arial" panose="020B0604020202020204" pitchFamily="34" charset="0"/>
              </a:rPr>
              <a:t>® sous-estiment considérablement la véritable activité du </a:t>
            </a:r>
            <a:r>
              <a:rPr lang="fr-FR" dirty="0" err="1">
                <a:solidFill>
                  <a:srgbClr val="000000"/>
                </a:solidFill>
                <a:latin typeface="Arial" panose="020B0604020202020204" pitchFamily="34" charset="0"/>
                <a:cs typeface="Arial" panose="020B0604020202020204" pitchFamily="34" charset="0"/>
              </a:rPr>
              <a:t>rFIX</a:t>
            </a:r>
            <a:r>
              <a:rPr lang="fr-FR" dirty="0">
                <a:solidFill>
                  <a:srgbClr val="000000"/>
                </a:solidFill>
                <a:latin typeface="Arial" panose="020B0604020202020204" pitchFamily="34" charset="0"/>
                <a:cs typeface="Arial" panose="020B0604020202020204" pitchFamily="34" charset="0"/>
              </a:rPr>
              <a:t> FP (</a:t>
            </a:r>
            <a:r>
              <a:rPr lang="fr-FR" dirty="0" err="1">
                <a:solidFill>
                  <a:srgbClr val="000000"/>
                </a:solidFill>
                <a:latin typeface="Arial" panose="020B0604020202020204" pitchFamily="34" charset="0"/>
                <a:cs typeface="Arial" panose="020B0604020202020204" pitchFamily="34" charset="0"/>
              </a:rPr>
              <a:t>Idelvion</a:t>
            </a:r>
            <a:r>
              <a:rPr lang="fr-FR" dirty="0">
                <a:solidFill>
                  <a:srgbClr val="000000"/>
                </a:solidFill>
                <a:latin typeface="Arial" panose="020B0604020202020204" pitchFamily="34" charset="0"/>
                <a:cs typeface="Arial" panose="020B0604020202020204" pitchFamily="34" charset="0"/>
              </a:rPr>
              <a:t>®) et ne doivent pas être utilisés. Les tests en un temps avec le réactif activateur d’acide </a:t>
            </a:r>
            <a:r>
              <a:rPr lang="fr-FR" dirty="0" err="1">
                <a:solidFill>
                  <a:srgbClr val="000000"/>
                </a:solidFill>
                <a:latin typeface="Arial" panose="020B0604020202020204" pitchFamily="34" charset="0"/>
                <a:cs typeface="Arial" panose="020B0604020202020204" pitchFamily="34" charset="0"/>
              </a:rPr>
              <a:t>ellagique</a:t>
            </a:r>
            <a:r>
              <a:rPr lang="fr-FR" dirty="0">
                <a:solidFill>
                  <a:srgbClr val="000000"/>
                </a:solidFill>
                <a:latin typeface="Arial" panose="020B0604020202020204" pitchFamily="34" charset="0"/>
                <a:cs typeface="Arial" panose="020B0604020202020204" pitchFamily="34" charset="0"/>
              </a:rPr>
              <a:t> </a:t>
            </a:r>
            <a:r>
              <a:rPr lang="fr-FR" dirty="0" err="1">
                <a:solidFill>
                  <a:srgbClr val="000000"/>
                </a:solidFill>
                <a:latin typeface="Arial" panose="020B0604020202020204" pitchFamily="34" charset="0"/>
                <a:cs typeface="Arial" panose="020B0604020202020204" pitchFamily="34" charset="0"/>
              </a:rPr>
              <a:t>SynthAFax</a:t>
            </a:r>
            <a:r>
              <a:rPr lang="fr-FR" dirty="0">
                <a:solidFill>
                  <a:srgbClr val="000000"/>
                </a:solidFill>
                <a:latin typeface="Arial" panose="020B0604020202020204" pitchFamily="34" charset="0"/>
                <a:cs typeface="Arial" panose="020B0604020202020204" pitchFamily="34" charset="0"/>
              </a:rPr>
              <a:t>™ ou les tests de facteur IX </a:t>
            </a:r>
            <a:r>
              <a:rPr lang="fr-FR" dirty="0" err="1">
                <a:solidFill>
                  <a:srgbClr val="000000"/>
                </a:solidFill>
                <a:latin typeface="Arial" panose="020B0604020202020204" pitchFamily="34" charset="0"/>
                <a:cs typeface="Arial" panose="020B0604020202020204" pitchFamily="34" charset="0"/>
              </a:rPr>
              <a:t>chromogéniques</a:t>
            </a:r>
            <a:r>
              <a:rPr lang="fr-FR" dirty="0">
                <a:solidFill>
                  <a:srgbClr val="000000"/>
                </a:solidFill>
                <a:latin typeface="Arial" panose="020B0604020202020204" pitchFamily="34" charset="0"/>
                <a:cs typeface="Arial" panose="020B0604020202020204" pitchFamily="34" charset="0"/>
              </a:rPr>
              <a:t> surestiment considérablement la véritable activité du </a:t>
            </a:r>
            <a:r>
              <a:rPr lang="fr-FR" dirty="0" err="1">
                <a:solidFill>
                  <a:srgbClr val="000000"/>
                </a:solidFill>
                <a:latin typeface="Arial" panose="020B0604020202020204" pitchFamily="34" charset="0"/>
                <a:cs typeface="Arial" panose="020B0604020202020204" pitchFamily="34" charset="0"/>
              </a:rPr>
              <a:t>rFIX</a:t>
            </a:r>
            <a:r>
              <a:rPr lang="fr-FR" dirty="0">
                <a:solidFill>
                  <a:srgbClr val="000000"/>
                </a:solidFill>
                <a:latin typeface="Arial" panose="020B0604020202020204" pitchFamily="34" charset="0"/>
                <a:cs typeface="Arial" panose="020B0604020202020204" pitchFamily="34" charset="0"/>
              </a:rPr>
              <a:t> FP (</a:t>
            </a:r>
            <a:r>
              <a:rPr lang="fr-FR" dirty="0" err="1">
                <a:solidFill>
                  <a:srgbClr val="000000"/>
                </a:solidFill>
                <a:latin typeface="Arial" panose="020B0604020202020204" pitchFamily="34" charset="0"/>
                <a:cs typeface="Arial" panose="020B0604020202020204" pitchFamily="34" charset="0"/>
              </a:rPr>
              <a:t>Idelvion</a:t>
            </a:r>
            <a:r>
              <a:rPr lang="fr-FR" dirty="0">
                <a:solidFill>
                  <a:srgbClr val="000000"/>
                </a:solidFill>
                <a:latin typeface="Arial" panose="020B0604020202020204" pitchFamily="34" charset="0"/>
                <a:cs typeface="Arial" panose="020B0604020202020204" pitchFamily="34" charset="0"/>
              </a:rPr>
              <a:t>®) et ne doivent pas être utilisés</a:t>
            </a:r>
            <a:r>
              <a:rPr lang="fr-FR" i="0" u="none" strike="noStrike" baseline="0" dirty="0">
                <a:solidFill>
                  <a:srgbClr val="000000"/>
                </a:solidFill>
                <a:latin typeface="Arial" panose="020B0604020202020204" pitchFamily="34" charset="0"/>
                <a:cs typeface="Arial" panose="020B0604020202020204" pitchFamily="34" charset="0"/>
              </a:rPr>
              <a:t>. </a:t>
            </a:r>
            <a:endParaRPr lang="fr-FR" i="0" u="none" strike="noStrike" baseline="0" dirty="0">
              <a:solidFill>
                <a:srgbClr val="FFFFFF"/>
              </a:solidFill>
              <a:latin typeface="Arial" panose="020B0604020202020204" pitchFamily="34" charset="0"/>
              <a:cs typeface="Arial" panose="020B0604020202020204" pitchFamily="34" charset="0"/>
            </a:endParaRPr>
          </a:p>
        </p:txBody>
      </p:sp>
      <p:sp>
        <p:nvSpPr>
          <p:cNvPr id="9" name="Text Placeholder 3">
            <a:extLst>
              <a:ext uri="{FF2B5EF4-FFF2-40B4-BE49-F238E27FC236}">
                <a16:creationId xmlns:a16="http://schemas.microsoft.com/office/drawing/2014/main" id="{29B50E5D-0759-4C13-BFB3-3EF047DD3585}"/>
              </a:ext>
            </a:extLst>
          </p:cNvPr>
          <p:cNvSpPr>
            <a:spLocks noGrp="1"/>
          </p:cNvSpPr>
          <p:nvPr>
            <p:ph type="body" sz="quarter" idx="13"/>
          </p:nvPr>
        </p:nvSpPr>
        <p:spPr>
          <a:xfrm>
            <a:off x="838201" y="6356351"/>
            <a:ext cx="9925050" cy="365125"/>
          </a:xfrm>
        </p:spPr>
        <p:txBody>
          <a:bodyPr/>
          <a:lstStyle/>
          <a:p>
            <a:r>
              <a:rPr lang="fr-FR" dirty="0"/>
              <a:t>TCA : temps de céphaline activée</a:t>
            </a:r>
            <a:r>
              <a:rPr lang="en-CA" noProof="0" dirty="0"/>
              <a:t>.</a:t>
            </a:r>
          </a:p>
        </p:txBody>
      </p:sp>
    </p:spTree>
    <p:extLst>
      <p:ext uri="{BB962C8B-B14F-4D97-AF65-F5344CB8AC3E}">
        <p14:creationId xmlns:p14="http://schemas.microsoft.com/office/powerpoint/2010/main" val="3510747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F9E7F2-8A51-944D-9B89-44C4FD5FF276}"/>
              </a:ext>
            </a:extLst>
          </p:cNvPr>
          <p:cNvPicPr>
            <a:picLocks noChangeAspect="1"/>
          </p:cNvPicPr>
          <p:nvPr/>
        </p:nvPicPr>
        <p:blipFill>
          <a:blip r:embed="rId3"/>
          <a:srcRect/>
          <a:stretch/>
        </p:blipFill>
        <p:spPr>
          <a:xfrm>
            <a:off x="4074742" y="1096651"/>
            <a:ext cx="4042511" cy="5237938"/>
          </a:xfrm>
          <a:prstGeom prst="rect">
            <a:avLst/>
          </a:prstGeom>
        </p:spPr>
      </p:pic>
      <p:sp>
        <p:nvSpPr>
          <p:cNvPr id="2" name="Title 1">
            <a:extLst>
              <a:ext uri="{FF2B5EF4-FFF2-40B4-BE49-F238E27FC236}">
                <a16:creationId xmlns:a16="http://schemas.microsoft.com/office/drawing/2014/main" id="{0F3FA7CA-25A6-4E52-AD19-9B794E7D92C0}"/>
              </a:ext>
            </a:extLst>
          </p:cNvPr>
          <p:cNvSpPr>
            <a:spLocks noGrp="1"/>
          </p:cNvSpPr>
          <p:nvPr>
            <p:ph type="title"/>
          </p:nvPr>
        </p:nvSpPr>
        <p:spPr>
          <a:xfrm>
            <a:off x="838199" y="225425"/>
            <a:ext cx="10515599" cy="1090079"/>
          </a:xfrm>
        </p:spPr>
        <p:txBody>
          <a:bodyPr vert="horz" lIns="91440" tIns="45720" rIns="91440" bIns="45720" rtlCol="0" anchor="ctr">
            <a:noAutofit/>
          </a:bodyPr>
          <a:lstStyle/>
          <a:p>
            <a:pPr>
              <a:lnSpc>
                <a:spcPct val="100000"/>
              </a:lnSpc>
            </a:pPr>
            <a:r>
              <a:rPr lang="fr-FR" dirty="0"/>
              <a:t>Lignes directrices pour la prise en charge de l’hémophilie</a:t>
            </a:r>
            <a:endParaRPr lang="en-CA" noProof="0" dirty="0"/>
          </a:p>
        </p:txBody>
      </p:sp>
      <p:sp>
        <p:nvSpPr>
          <p:cNvPr id="5" name="Text Placeholder 4">
            <a:extLst>
              <a:ext uri="{FF2B5EF4-FFF2-40B4-BE49-F238E27FC236}">
                <a16:creationId xmlns:a16="http://schemas.microsoft.com/office/drawing/2014/main" id="{DB411C77-E236-4F52-80AA-35C672C49F8F}"/>
              </a:ext>
            </a:extLst>
          </p:cNvPr>
          <p:cNvSpPr>
            <a:spLocks noGrp="1"/>
          </p:cNvSpPr>
          <p:nvPr>
            <p:ph type="body" sz="quarter" idx="13"/>
          </p:nvPr>
        </p:nvSpPr>
        <p:spPr>
          <a:xfrm>
            <a:off x="838201" y="6356351"/>
            <a:ext cx="9925050" cy="365125"/>
          </a:xfrm>
        </p:spPr>
        <p:txBody>
          <a:bodyPr>
            <a:noAutofit/>
          </a:bodyPr>
          <a:lstStyle/>
          <a:p>
            <a:r>
              <a:rPr lang="fr-FR" b="1" i="1" dirty="0"/>
              <a:t>Toutes les recommandations sont basées sur </a:t>
            </a:r>
            <a:r>
              <a:rPr lang="fr-FR" b="1" i="1"/>
              <a:t>le consensus. </a:t>
            </a:r>
            <a:endParaRPr lang="fr-FR" b="1" i="1" dirty="0"/>
          </a:p>
          <a:p>
            <a:r>
              <a:rPr lang="en-CA" sz="900" noProof="0" dirty="0"/>
              <a:t>Srivastava A et al. Haemophilia. 2020;26(Suppl 6):1–158. </a:t>
            </a:r>
          </a:p>
        </p:txBody>
      </p:sp>
    </p:spTree>
    <p:extLst>
      <p:ext uri="{BB962C8B-B14F-4D97-AF65-F5344CB8AC3E}">
        <p14:creationId xmlns:p14="http://schemas.microsoft.com/office/powerpoint/2010/main" val="1649792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67DAA-3AE8-40B4-B46B-8A51B003188A}"/>
              </a:ext>
            </a:extLst>
          </p:cNvPr>
          <p:cNvSpPr>
            <a:spLocks noGrp="1"/>
          </p:cNvSpPr>
          <p:nvPr>
            <p:ph type="title"/>
          </p:nvPr>
        </p:nvSpPr>
        <p:spPr/>
        <p:txBody>
          <a:bodyPr>
            <a:normAutofit/>
          </a:bodyPr>
          <a:lstStyle/>
          <a:p>
            <a:r>
              <a:rPr lang="fr-FR" dirty="0"/>
              <a:t>Suivi du FIX en laboratoire : </a:t>
            </a:r>
            <a:r>
              <a:rPr lang="en-CA" noProof="0" dirty="0" err="1">
                <a:latin typeface="Arial" panose="020B0604020202020204" pitchFamily="34" charset="0"/>
                <a:cs typeface="Arial" panose="020B0604020202020204" pitchFamily="34" charset="0"/>
              </a:rPr>
              <a:t>Refixia</a:t>
            </a:r>
            <a:r>
              <a:rPr lang="en-CA" baseline="30000" noProof="0" dirty="0">
                <a:latin typeface="Arial" panose="020B0604020202020204" pitchFamily="34" charset="0"/>
                <a:cs typeface="Arial" panose="020B0604020202020204" pitchFamily="34" charset="0"/>
              </a:rPr>
              <a:t>®</a:t>
            </a:r>
            <a:r>
              <a:rPr lang="en-CA" noProof="0" dirty="0">
                <a:latin typeface="Arial" panose="020B0604020202020204" pitchFamily="34" charset="0"/>
                <a:cs typeface="Arial" panose="020B0604020202020204" pitchFamily="34" charset="0"/>
              </a:rPr>
              <a:t>/Rebinyn</a:t>
            </a:r>
            <a:r>
              <a:rPr lang="en-CA" baseline="30000" noProof="0" dirty="0">
                <a:latin typeface="Arial" panose="020B0604020202020204" pitchFamily="34" charset="0"/>
                <a:cs typeface="Arial" panose="020B0604020202020204" pitchFamily="34" charset="0"/>
              </a:rPr>
              <a:t>®</a:t>
            </a:r>
            <a:endParaRPr lang="en-CA" noProof="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0814778-701F-4BDB-8CE2-0766CCA58E4B}"/>
              </a:ext>
            </a:extLst>
          </p:cNvPr>
          <p:cNvSpPr>
            <a:spLocks noGrp="1"/>
          </p:cNvSpPr>
          <p:nvPr>
            <p:ph idx="1"/>
          </p:nvPr>
        </p:nvSpPr>
        <p:spPr/>
        <p:txBody>
          <a:bodyPr>
            <a:normAutofit/>
          </a:bodyPr>
          <a:lstStyle/>
          <a:p>
            <a:pPr marL="0" indent="0" algn="l" rtl="0" eaLnBrk="1" fontAlgn="t" latinLnBrk="0" hangingPunct="1">
              <a:spcBef>
                <a:spcPts val="0"/>
              </a:spcBef>
              <a:spcAft>
                <a:spcPts val="0"/>
              </a:spcAft>
              <a:buNone/>
            </a:pPr>
            <a:r>
              <a:rPr lang="en-CA" b="1" i="0" u="none" strike="noStrike" kern="1200" noProof="0" dirty="0">
                <a:solidFill>
                  <a:srgbClr val="008BB0"/>
                </a:solidFill>
                <a:effectLst/>
                <a:latin typeface="Arial" panose="020B0604020202020204" pitchFamily="34" charset="0"/>
                <a:cs typeface="Arial" panose="020B0604020202020204" pitchFamily="34" charset="0"/>
              </a:rPr>
              <a:t>Recommendation 3.2.30 </a:t>
            </a:r>
            <a:endParaRPr lang="en-CA" b="0" i="0" u="none" strike="noStrike" noProof="0" dirty="0">
              <a:effectLst/>
              <a:latin typeface="Arial" panose="020B0604020202020204" pitchFamily="34" charset="0"/>
            </a:endParaRPr>
          </a:p>
          <a:p>
            <a:pPr marL="0" indent="0" algn="l" rtl="0" eaLnBrk="1" fontAlgn="t" latinLnBrk="0" hangingPunct="1">
              <a:spcBef>
                <a:spcPts val="0"/>
              </a:spcBef>
              <a:spcAft>
                <a:spcPts val="0"/>
              </a:spcAft>
              <a:buNone/>
            </a:pPr>
            <a:r>
              <a:rPr lang="en-CA" b="0" i="0" u="none" strike="noStrike" kern="1200" baseline="0" noProof="0" dirty="0">
                <a:solidFill>
                  <a:srgbClr val="000000"/>
                </a:solidFill>
                <a:effectLst/>
                <a:latin typeface="Arial" panose="020B0604020202020204" pitchFamily="34" charset="0"/>
                <a:cs typeface="Arial" panose="020B0604020202020204" pitchFamily="34" charset="0"/>
              </a:rPr>
              <a:t>For monitoring replacement therapy with nonacog beta pegol (recombinant FIX with a 40-kDa polyethylene glycol moiety [N9-GP]; Refixia</a:t>
            </a:r>
            <a:r>
              <a:rPr lang="en-CA" b="0" i="0" u="none" strike="noStrike" kern="1200" baseline="30000" noProof="0" dirty="0">
                <a:solidFill>
                  <a:srgbClr val="000000"/>
                </a:solidFill>
                <a:effectLst/>
                <a:latin typeface="Arial" panose="020B0604020202020204" pitchFamily="34" charset="0"/>
                <a:cs typeface="Arial" panose="020B0604020202020204" pitchFamily="34" charset="0"/>
              </a:rPr>
              <a:t>®</a:t>
            </a:r>
            <a:r>
              <a:rPr lang="en-CA" b="0" i="0" u="none" strike="noStrike" kern="1200" baseline="0" noProof="0" dirty="0">
                <a:solidFill>
                  <a:srgbClr val="000000"/>
                </a:solidFill>
                <a:effectLst/>
                <a:latin typeface="Arial" panose="020B0604020202020204" pitchFamily="34" charset="0"/>
                <a:cs typeface="Arial" panose="020B0604020202020204" pitchFamily="34" charset="0"/>
              </a:rPr>
              <a:t>/Rebinyn</a:t>
            </a:r>
            <a:r>
              <a:rPr lang="en-CA" b="0" i="0" u="none" strike="noStrike" kern="1200" baseline="30000" noProof="0" dirty="0">
                <a:solidFill>
                  <a:srgbClr val="000000"/>
                </a:solidFill>
                <a:effectLst/>
                <a:latin typeface="Arial" panose="020B0604020202020204" pitchFamily="34" charset="0"/>
                <a:cs typeface="Arial" panose="020B0604020202020204" pitchFamily="34" charset="0"/>
              </a:rPr>
              <a:t>®</a:t>
            </a:r>
            <a:r>
              <a:rPr lang="en-CA" b="0" i="0" u="none" strike="noStrike" kern="1200" baseline="0" noProof="0" dirty="0">
                <a:solidFill>
                  <a:srgbClr val="000000"/>
                </a:solidFill>
                <a:effectLst/>
                <a:latin typeface="Arial" panose="020B0604020202020204" pitchFamily="34" charset="0"/>
                <a:cs typeface="Arial" panose="020B0604020202020204" pitchFamily="34" charset="0"/>
              </a:rPr>
              <a:t>), the WFH recommends </a:t>
            </a:r>
            <a:r>
              <a:rPr lang="en-CA" b="1" i="0" u="none" strike="noStrike" kern="1200" baseline="0" noProof="0" dirty="0">
                <a:solidFill>
                  <a:srgbClr val="000000"/>
                </a:solidFill>
                <a:effectLst/>
                <a:latin typeface="Arial" panose="020B0604020202020204" pitchFamily="34" charset="0"/>
                <a:cs typeface="Arial" panose="020B0604020202020204" pitchFamily="34" charset="0"/>
              </a:rPr>
              <a:t>use of a chromogenic FIX assay or APTT-based one-stage FIX assay with validated reagents</a:t>
            </a:r>
            <a:r>
              <a:rPr lang="en-CA" b="0" i="0" u="none" strike="noStrike" kern="1200" baseline="0" noProof="0" dirty="0">
                <a:solidFill>
                  <a:srgbClr val="000000"/>
                </a:solidFill>
                <a:effectLst/>
                <a:latin typeface="Arial" panose="020B0604020202020204" pitchFamily="34" charset="0"/>
                <a:cs typeface="Arial" panose="020B0604020202020204" pitchFamily="34" charset="0"/>
              </a:rPr>
              <a:t>, including the ellagic acid activator reagent SynthAFax</a:t>
            </a:r>
            <a:r>
              <a:rPr lang="en-CA" b="0" i="0" u="none" strike="noStrike" kern="1200" baseline="30000" noProof="0" dirty="0">
                <a:solidFill>
                  <a:srgbClr val="000000"/>
                </a:solidFill>
                <a:effectLst/>
                <a:latin typeface="Arial" panose="020B0604020202020204" pitchFamily="34" charset="0"/>
                <a:cs typeface="Arial" panose="020B0604020202020204" pitchFamily="34" charset="0"/>
              </a:rPr>
              <a:t>™</a:t>
            </a:r>
            <a:r>
              <a:rPr lang="en-CA" b="0" i="0" u="none" strike="noStrike" kern="1200" baseline="0" noProof="0" dirty="0">
                <a:solidFill>
                  <a:srgbClr val="000000"/>
                </a:solidFill>
                <a:effectLst/>
                <a:latin typeface="Arial" panose="020B0604020202020204" pitchFamily="34" charset="0"/>
                <a:cs typeface="Arial" panose="020B0604020202020204" pitchFamily="34" charset="0"/>
              </a:rPr>
              <a:t> or the polyphenol activator Cephascreen</a:t>
            </a:r>
            <a:r>
              <a:rPr lang="en-CA" b="0" i="0" u="none" strike="noStrike" kern="1200" baseline="30000" noProof="0" dirty="0">
                <a:solidFill>
                  <a:srgbClr val="000000"/>
                </a:solidFill>
                <a:effectLst/>
                <a:latin typeface="Arial" panose="020B0604020202020204" pitchFamily="34" charset="0"/>
                <a:cs typeface="Arial" panose="020B0604020202020204" pitchFamily="34" charset="0"/>
              </a:rPr>
              <a:t>®</a:t>
            </a:r>
            <a:r>
              <a:rPr lang="en-CA" b="0" i="0" u="none" strike="noStrike" kern="1200" baseline="0" noProof="0" dirty="0">
                <a:solidFill>
                  <a:srgbClr val="000000"/>
                </a:solidFill>
                <a:effectLst/>
                <a:latin typeface="Arial" panose="020B0604020202020204" pitchFamily="34" charset="0"/>
                <a:cs typeface="Arial" panose="020B0604020202020204" pitchFamily="34" charset="0"/>
              </a:rPr>
              <a:t>, calibrated with a plasma standard traceable to a WHO international standard. </a:t>
            </a:r>
            <a:endParaRPr lang="en-CA" b="0" i="0" u="none" strike="noStrike" noProof="0" dirty="0">
              <a:effectLst/>
              <a:latin typeface="Arial" panose="020B0604020202020204" pitchFamily="34" charset="0"/>
            </a:endParaRPr>
          </a:p>
          <a:p>
            <a:endParaRPr lang="en-CA" noProof="0" dirty="0"/>
          </a:p>
        </p:txBody>
      </p:sp>
      <p:sp>
        <p:nvSpPr>
          <p:cNvPr id="6" name="Content Placeholder 2">
            <a:extLst>
              <a:ext uri="{FF2B5EF4-FFF2-40B4-BE49-F238E27FC236}">
                <a16:creationId xmlns:a16="http://schemas.microsoft.com/office/drawing/2014/main" id="{DBC7C370-7D2C-437C-BAAB-E2C07298C78F}"/>
              </a:ext>
            </a:extLst>
          </p:cNvPr>
          <p:cNvSpPr txBox="1">
            <a:spLocks/>
          </p:cNvSpPr>
          <p:nvPr/>
        </p:nvSpPr>
        <p:spPr>
          <a:xfrm>
            <a:off x="838200" y="4209145"/>
            <a:ext cx="10515598" cy="1582056"/>
          </a:xfrm>
          <a:prstGeom prst="roundRect">
            <a:avLst>
              <a:gd name="adj" fmla="val 9847"/>
            </a:avLst>
          </a:prstGeom>
          <a:ln w="38100">
            <a:solidFill>
              <a:schemeClr val="accent1"/>
            </a:solidFill>
          </a:ln>
        </p:spPr>
        <p:txBody>
          <a:bodyPr vert="horz" lIns="274320" tIns="45720" rIns="274320" bIns="45720" rtlCol="0" anchor="ctr">
            <a:no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fr-FR" b="1" dirty="0">
                <a:solidFill>
                  <a:srgbClr val="008BB0"/>
                </a:solidFill>
                <a:latin typeface="Arial" panose="020B0604020202020204" pitchFamily="34" charset="0"/>
                <a:cs typeface="Arial" panose="020B0604020202020204" pitchFamily="34" charset="0"/>
              </a:rPr>
              <a:t>REMARQUE :</a:t>
            </a:r>
            <a:r>
              <a:rPr lang="en-US" b="1" i="0" u="none" strike="noStrike" baseline="0" dirty="0">
                <a:solidFill>
                  <a:schemeClr val="accent1"/>
                </a:solidFill>
                <a:latin typeface="Arial" panose="020B0604020202020204" pitchFamily="34" charset="0"/>
                <a:cs typeface="Arial" panose="020B0604020202020204" pitchFamily="34" charset="0"/>
              </a:rPr>
              <a:t> </a:t>
            </a:r>
            <a:r>
              <a:rPr lang="en-US" i="0" u="none" strike="noStrike" baseline="0" dirty="0">
                <a:latin typeface="Arial" panose="020B0604020202020204" pitchFamily="34" charset="0"/>
                <a:cs typeface="Arial" panose="020B0604020202020204" pitchFamily="34" charset="0"/>
              </a:rPr>
              <a:t>Most one-stage FIX assays significantly overestimate or underestimate true FIX activity of N9-GP and should not be used. One-stage assays using the ellagic acid activator </a:t>
            </a:r>
            <a:r>
              <a:rPr lang="en-US" i="0" u="none" strike="noStrike" baseline="0" dirty="0">
                <a:solidFill>
                  <a:srgbClr val="000000"/>
                </a:solidFill>
                <a:latin typeface="Arial" panose="020B0604020202020204" pitchFamily="34" charset="0"/>
                <a:cs typeface="Arial" panose="020B0604020202020204" pitchFamily="34" charset="0"/>
              </a:rPr>
              <a:t>reagent SynthAFax</a:t>
            </a:r>
            <a:r>
              <a:rPr lang="en-US" i="0" u="none" strike="noStrike" baseline="30000" dirty="0">
                <a:solidFill>
                  <a:srgbClr val="000000"/>
                </a:solidFill>
                <a:latin typeface="Arial" panose="020B0604020202020204" pitchFamily="34" charset="0"/>
                <a:cs typeface="Arial" panose="020B0604020202020204" pitchFamily="34" charset="0"/>
              </a:rPr>
              <a:t>™</a:t>
            </a:r>
            <a:r>
              <a:rPr lang="en-US" i="0" u="none" strike="noStrike" baseline="0" dirty="0">
                <a:solidFill>
                  <a:srgbClr val="000000"/>
                </a:solidFill>
                <a:latin typeface="Arial" panose="020B0604020202020204" pitchFamily="34" charset="0"/>
                <a:cs typeface="Arial" panose="020B0604020202020204" pitchFamily="34" charset="0"/>
              </a:rPr>
              <a:t> or the polyphenol activator reagent Cephascreen</a:t>
            </a:r>
            <a:r>
              <a:rPr lang="en-US" i="0" u="none" strike="noStrike" baseline="30000" dirty="0">
                <a:solidFill>
                  <a:srgbClr val="000000"/>
                </a:solidFill>
                <a:latin typeface="Arial" panose="020B0604020202020204" pitchFamily="34" charset="0"/>
                <a:cs typeface="Arial" panose="020B0604020202020204" pitchFamily="34" charset="0"/>
              </a:rPr>
              <a:t>®</a:t>
            </a:r>
            <a:r>
              <a:rPr lang="en-US" i="0" u="none" strike="noStrike" baseline="0" dirty="0">
                <a:solidFill>
                  <a:srgbClr val="000000"/>
                </a:solidFill>
                <a:latin typeface="Arial" panose="020B0604020202020204" pitchFamily="34" charset="0"/>
                <a:cs typeface="Arial" panose="020B0604020202020204" pitchFamily="34" charset="0"/>
              </a:rPr>
              <a:t>, are suitable for monitoring therapy with N9-GP.</a:t>
            </a:r>
            <a:endParaRPr lang="en-CA" dirty="0">
              <a:latin typeface="Arial" panose="020B0604020202020204" pitchFamily="34" charset="0"/>
              <a:cs typeface="Arial" panose="020B0604020202020204" pitchFamily="34" charset="0"/>
            </a:endParaRPr>
          </a:p>
        </p:txBody>
      </p:sp>
      <p:sp>
        <p:nvSpPr>
          <p:cNvPr id="9" name="Text Placeholder 3">
            <a:extLst>
              <a:ext uri="{FF2B5EF4-FFF2-40B4-BE49-F238E27FC236}">
                <a16:creationId xmlns:a16="http://schemas.microsoft.com/office/drawing/2014/main" id="{59AB9250-4742-4E5C-BA4B-821F4BAF0854}"/>
              </a:ext>
            </a:extLst>
          </p:cNvPr>
          <p:cNvSpPr>
            <a:spLocks noGrp="1"/>
          </p:cNvSpPr>
          <p:nvPr>
            <p:ph type="body" sz="quarter" idx="13"/>
          </p:nvPr>
        </p:nvSpPr>
        <p:spPr>
          <a:xfrm>
            <a:off x="838201" y="6356351"/>
            <a:ext cx="9925050" cy="365125"/>
          </a:xfrm>
        </p:spPr>
        <p:txBody>
          <a:bodyPr/>
          <a:lstStyle/>
          <a:p>
            <a:r>
              <a:rPr lang="fr-FR" dirty="0"/>
              <a:t>TCA : temps de céphaline activée ; </a:t>
            </a:r>
            <a:r>
              <a:rPr lang="en-CA" dirty="0" err="1">
                <a:latin typeface="Arial" panose="020B0604020202020204" pitchFamily="34" charset="0"/>
                <a:cs typeface="Arial" panose="020B0604020202020204" pitchFamily="34" charset="0"/>
              </a:rPr>
              <a:t>k</a:t>
            </a:r>
            <a:r>
              <a:rPr lang="en-CA" dirty="0" err="1"/>
              <a:t>DA</a:t>
            </a:r>
            <a:r>
              <a:rPr lang="en-CA" dirty="0"/>
              <a:t> : kilodalton.</a:t>
            </a:r>
            <a:endParaRPr lang="en-CA" noProof="0" dirty="0"/>
          </a:p>
        </p:txBody>
      </p:sp>
    </p:spTree>
    <p:extLst>
      <p:ext uri="{BB962C8B-B14F-4D97-AF65-F5344CB8AC3E}">
        <p14:creationId xmlns:p14="http://schemas.microsoft.com/office/powerpoint/2010/main" val="24342465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8CCA6-63F2-4E8A-9271-0AF68EB092E1}"/>
              </a:ext>
            </a:extLst>
          </p:cNvPr>
          <p:cNvSpPr>
            <a:spLocks noGrp="1"/>
          </p:cNvSpPr>
          <p:nvPr>
            <p:ph type="title"/>
          </p:nvPr>
        </p:nvSpPr>
        <p:spPr/>
        <p:txBody>
          <a:bodyPr>
            <a:normAutofit/>
          </a:bodyPr>
          <a:lstStyle/>
          <a:p>
            <a:r>
              <a:rPr lang="fr-FR" dirty="0"/>
              <a:t>Suivi du FVIII en laboratoire : </a:t>
            </a:r>
            <a:r>
              <a:rPr lang="en-CA" noProof="0" dirty="0" err="1">
                <a:latin typeface="Arial" panose="020B0604020202020204" pitchFamily="34" charset="0"/>
                <a:cs typeface="Arial" panose="020B0604020202020204" pitchFamily="34" charset="0"/>
              </a:rPr>
              <a:t>Emicizumab</a:t>
            </a:r>
            <a:endParaRPr lang="en-CA" b="1" noProof="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DA4BCAA-133F-4B13-A08A-3785233951F2}"/>
              </a:ext>
            </a:extLst>
          </p:cNvPr>
          <p:cNvSpPr>
            <a:spLocks noGrp="1"/>
          </p:cNvSpPr>
          <p:nvPr>
            <p:ph idx="1"/>
          </p:nvPr>
        </p:nvSpPr>
        <p:spPr>
          <a:xfrm>
            <a:off x="600074" y="1189851"/>
            <a:ext cx="11591925" cy="4614863"/>
          </a:xfrm>
        </p:spPr>
        <p:txBody>
          <a:bodyPr>
            <a:noAutofit/>
          </a:bodyPr>
          <a:lstStyle/>
          <a:p>
            <a:pPr>
              <a:spcBef>
                <a:spcPts val="0"/>
              </a:spcBef>
            </a:pPr>
            <a:r>
              <a:rPr lang="fr-FR" dirty="0"/>
              <a:t>L’</a:t>
            </a:r>
            <a:r>
              <a:rPr lang="fr-FR" dirty="0" err="1"/>
              <a:t>emicizumab</a:t>
            </a:r>
            <a:r>
              <a:rPr lang="fr-FR" dirty="0"/>
              <a:t> est un anticorps bispécifique modifié qui lie le FIX/</a:t>
            </a:r>
            <a:r>
              <a:rPr lang="fr-FR" dirty="0" err="1"/>
              <a:t>FIXa</a:t>
            </a:r>
            <a:r>
              <a:rPr lang="fr-FR" dirty="0"/>
              <a:t> et le FX/</a:t>
            </a:r>
            <a:r>
              <a:rPr lang="fr-FR" dirty="0" err="1"/>
              <a:t>FXa</a:t>
            </a:r>
            <a:r>
              <a:rPr lang="fr-FR" dirty="0"/>
              <a:t>, qui n’est pas régulé par les mécanismes régissant le FVIII, mais qui imite le facteur VIII</a:t>
            </a:r>
            <a:endParaRPr lang="fr-FR" sz="2000" dirty="0">
              <a:latin typeface="Arial" panose="020B0604020202020204" pitchFamily="34" charset="0"/>
              <a:cs typeface="Arial" panose="020B0604020202020204" pitchFamily="34" charset="0"/>
            </a:endParaRPr>
          </a:p>
          <a:p>
            <a:pPr>
              <a:spcBef>
                <a:spcPts val="600"/>
              </a:spcBef>
            </a:pPr>
            <a:r>
              <a:rPr lang="fr-FR" dirty="0"/>
              <a:t>Le TCA est considérablement réduit par l’</a:t>
            </a:r>
            <a:r>
              <a:rPr lang="fr-FR" dirty="0" err="1"/>
              <a:t>emicizumab</a:t>
            </a:r>
            <a:r>
              <a:rPr lang="fr-FR" dirty="0"/>
              <a:t> jusqu’à se situer à l’intérieur ou en deçà de l’intervalle de référence, quels que soient les réactifs utilisés</a:t>
            </a:r>
            <a:endParaRPr lang="fr-FR" sz="2000" b="0" i="0" u="none" strike="noStrike" baseline="0" dirty="0">
              <a:latin typeface="Arial" panose="020B0604020202020204" pitchFamily="34" charset="0"/>
              <a:cs typeface="Arial" panose="020B0604020202020204" pitchFamily="34" charset="0"/>
            </a:endParaRPr>
          </a:p>
          <a:p>
            <a:pPr>
              <a:spcBef>
                <a:spcPts val="600"/>
              </a:spcBef>
            </a:pPr>
            <a:r>
              <a:rPr lang="fr-FR" dirty="0"/>
              <a:t>L’</a:t>
            </a:r>
            <a:r>
              <a:rPr lang="fr-FR" dirty="0" err="1"/>
              <a:t>emicizumab</a:t>
            </a:r>
            <a:r>
              <a:rPr lang="fr-FR" dirty="0"/>
              <a:t> interfère considérablement avec les dosages de facteur VIII </a:t>
            </a:r>
            <a:r>
              <a:rPr lang="fr-FR" dirty="0" err="1"/>
              <a:t>chromogéniques</a:t>
            </a:r>
            <a:r>
              <a:rPr lang="fr-FR" dirty="0"/>
              <a:t> utilisant du </a:t>
            </a:r>
            <a:r>
              <a:rPr lang="fr-FR" dirty="0" err="1"/>
              <a:t>FIXa</a:t>
            </a:r>
            <a:r>
              <a:rPr lang="fr-FR" dirty="0"/>
              <a:t> et du FX </a:t>
            </a:r>
            <a:r>
              <a:rPr lang="fr-FR" b="1" dirty="0"/>
              <a:t>d’origine humaine</a:t>
            </a:r>
            <a:r>
              <a:rPr lang="fr-FR" dirty="0"/>
              <a:t>, mais pas avec ceux </a:t>
            </a:r>
            <a:r>
              <a:rPr lang="fr-FR" b="1" dirty="0"/>
              <a:t>d’origine bovine</a:t>
            </a:r>
            <a:endParaRPr lang="fr-FR" sz="2000" b="0" i="0" u="none" strike="noStrike" baseline="0" dirty="0">
              <a:latin typeface="Arial" panose="020B0604020202020204" pitchFamily="34" charset="0"/>
              <a:cs typeface="Arial" panose="020B0604020202020204" pitchFamily="34" charset="0"/>
            </a:endParaRPr>
          </a:p>
          <a:p>
            <a:pPr>
              <a:spcBef>
                <a:spcPts val="600"/>
              </a:spcBef>
            </a:pPr>
            <a:r>
              <a:rPr lang="fr-FR" dirty="0"/>
              <a:t>L’</a:t>
            </a:r>
            <a:r>
              <a:rPr lang="fr-FR" dirty="0" err="1"/>
              <a:t>emicizumab</a:t>
            </a:r>
            <a:r>
              <a:rPr lang="fr-FR" dirty="0"/>
              <a:t> peut être mesuré et étalonné en </a:t>
            </a:r>
            <a:r>
              <a:rPr lang="fr-FR" dirty="0" err="1"/>
              <a:t>μg</a:t>
            </a:r>
            <a:r>
              <a:rPr lang="fr-FR" dirty="0"/>
              <a:t>/ml en utilisant un dosage modifié en un temps avec une dilution plus élevée de l’échantillon (dans un tampon de test) et calibré avec des calibreurs spécialement réglés pour l’</a:t>
            </a:r>
            <a:r>
              <a:rPr lang="fr-FR" dirty="0" err="1"/>
              <a:t>emicizumab</a:t>
            </a:r>
            <a:endParaRPr lang="fr-FR" sz="20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D23F1B9F-C137-4B1C-9CCA-614258B0DBF6}"/>
              </a:ext>
            </a:extLst>
          </p:cNvPr>
          <p:cNvSpPr>
            <a:spLocks noGrp="1"/>
          </p:cNvSpPr>
          <p:nvPr>
            <p:ph type="body" sz="quarter" idx="13"/>
          </p:nvPr>
        </p:nvSpPr>
        <p:spPr>
          <a:xfrm>
            <a:off x="838201" y="6362144"/>
            <a:ext cx="9925050" cy="365125"/>
          </a:xfrm>
        </p:spPr>
        <p:txBody>
          <a:bodyPr/>
          <a:lstStyle/>
          <a:p>
            <a:r>
              <a:rPr lang="fr-FR" dirty="0"/>
              <a:t>TCA : temps de céphaline activée</a:t>
            </a:r>
            <a:r>
              <a:rPr lang="en-CA" noProof="0" dirty="0"/>
              <a:t>.</a:t>
            </a:r>
          </a:p>
        </p:txBody>
      </p:sp>
      <p:sp>
        <p:nvSpPr>
          <p:cNvPr id="6" name="TextBox 5">
            <a:extLst>
              <a:ext uri="{FF2B5EF4-FFF2-40B4-BE49-F238E27FC236}">
                <a16:creationId xmlns:a16="http://schemas.microsoft.com/office/drawing/2014/main" id="{D18CAEC0-98F5-49E8-8F18-ED7D2BDBEC82}"/>
              </a:ext>
            </a:extLst>
          </p:cNvPr>
          <p:cNvSpPr txBox="1"/>
          <p:nvPr/>
        </p:nvSpPr>
        <p:spPr>
          <a:xfrm>
            <a:off x="414356" y="5235588"/>
            <a:ext cx="3707935" cy="400110"/>
          </a:xfrm>
          <a:prstGeom prst="rect">
            <a:avLst/>
          </a:prstGeom>
          <a:noFill/>
        </p:spPr>
        <p:txBody>
          <a:bodyPr wrap="square" rtlCol="0">
            <a:spAutoFit/>
          </a:bodyPr>
          <a:lstStyle/>
          <a:p>
            <a:pPr algn="ctr"/>
            <a:r>
              <a:rPr lang="en-CA" sz="2000" b="1" dirty="0"/>
              <a:t>Membrane </a:t>
            </a:r>
            <a:r>
              <a:rPr lang="en-CA" sz="2000" b="1" dirty="0" err="1"/>
              <a:t>phospholipidique</a:t>
            </a:r>
            <a:endParaRPr lang="en-CA" sz="2000" b="1" dirty="0"/>
          </a:p>
        </p:txBody>
      </p:sp>
      <p:grpSp>
        <p:nvGrpSpPr>
          <p:cNvPr id="32" name="Group 31">
            <a:extLst>
              <a:ext uri="{FF2B5EF4-FFF2-40B4-BE49-F238E27FC236}">
                <a16:creationId xmlns:a16="http://schemas.microsoft.com/office/drawing/2014/main" id="{9B7A98E0-1463-4373-A47F-A8E9E2B6B0C0}"/>
              </a:ext>
            </a:extLst>
          </p:cNvPr>
          <p:cNvGrpSpPr/>
          <p:nvPr/>
        </p:nvGrpSpPr>
        <p:grpSpPr>
          <a:xfrm>
            <a:off x="4840439" y="4193254"/>
            <a:ext cx="5686167" cy="2351452"/>
            <a:chOff x="6180966" y="2400205"/>
            <a:chExt cx="5686167" cy="2351452"/>
          </a:xfrm>
        </p:grpSpPr>
        <p:sp>
          <p:nvSpPr>
            <p:cNvPr id="33" name="TextBox 32">
              <a:extLst>
                <a:ext uri="{FF2B5EF4-FFF2-40B4-BE49-F238E27FC236}">
                  <a16:creationId xmlns:a16="http://schemas.microsoft.com/office/drawing/2014/main" id="{C7AD9C60-ABC5-4D35-AE7D-9184B25DD081}"/>
                </a:ext>
              </a:extLst>
            </p:cNvPr>
            <p:cNvSpPr txBox="1"/>
            <p:nvPr/>
          </p:nvSpPr>
          <p:spPr>
            <a:xfrm>
              <a:off x="7314893" y="2400205"/>
              <a:ext cx="1981814" cy="307777"/>
            </a:xfrm>
            <a:prstGeom prst="rect">
              <a:avLst/>
            </a:prstGeom>
            <a:noFill/>
          </p:spPr>
          <p:txBody>
            <a:bodyPr wrap="square" rtlCol="0">
              <a:spAutoFit/>
            </a:bodyPr>
            <a:lstStyle/>
            <a:p>
              <a:r>
                <a:rPr lang="en-CA" sz="1400" dirty="0">
                  <a:highlight>
                    <a:srgbClr val="FFFF00"/>
                  </a:highlight>
                </a:rPr>
                <a:t>Bispecific antibody</a:t>
              </a:r>
            </a:p>
          </p:txBody>
        </p:sp>
        <p:sp>
          <p:nvSpPr>
            <p:cNvPr id="34" name="Isosceles Triangle 33">
              <a:extLst>
                <a:ext uri="{FF2B5EF4-FFF2-40B4-BE49-F238E27FC236}">
                  <a16:creationId xmlns:a16="http://schemas.microsoft.com/office/drawing/2014/main" id="{7D9DB64D-122B-4BEB-8853-6BA447793ACC}"/>
                </a:ext>
              </a:extLst>
            </p:cNvPr>
            <p:cNvSpPr/>
            <p:nvPr/>
          </p:nvSpPr>
          <p:spPr>
            <a:xfrm rot="5400000">
              <a:off x="9735023" y="3552820"/>
              <a:ext cx="721347" cy="38001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35" name="Group 34">
              <a:extLst>
                <a:ext uri="{FF2B5EF4-FFF2-40B4-BE49-F238E27FC236}">
                  <a16:creationId xmlns:a16="http://schemas.microsoft.com/office/drawing/2014/main" id="{B198F489-EF84-425E-B898-44EA92781F71}"/>
                </a:ext>
              </a:extLst>
            </p:cNvPr>
            <p:cNvGrpSpPr/>
            <p:nvPr/>
          </p:nvGrpSpPr>
          <p:grpSpPr>
            <a:xfrm>
              <a:off x="9130093" y="3418115"/>
              <a:ext cx="57449" cy="751114"/>
              <a:chOff x="9130093" y="3418115"/>
              <a:chExt cx="57449" cy="751114"/>
            </a:xfrm>
          </p:grpSpPr>
          <p:sp>
            <p:nvSpPr>
              <p:cNvPr id="111" name="Rectangle 18">
                <a:extLst>
                  <a:ext uri="{FF2B5EF4-FFF2-40B4-BE49-F238E27FC236}">
                    <a16:creationId xmlns:a16="http://schemas.microsoft.com/office/drawing/2014/main" id="{AD0054FD-3AF6-468A-AE29-764C5D7BEFC0}"/>
                  </a:ext>
                </a:extLst>
              </p:cNvPr>
              <p:cNvSpPr/>
              <p:nvPr/>
            </p:nvSpPr>
            <p:spPr>
              <a:xfrm>
                <a:off x="9130093" y="3418115"/>
                <a:ext cx="57449" cy="370114"/>
              </a:xfrm>
              <a:custGeom>
                <a:avLst/>
                <a:gdLst>
                  <a:gd name="connsiteX0" fmla="*/ 0 w 536417"/>
                  <a:gd name="connsiteY0" fmla="*/ 0 h 1284514"/>
                  <a:gd name="connsiteX1" fmla="*/ 536417 w 536417"/>
                  <a:gd name="connsiteY1" fmla="*/ 0 h 1284514"/>
                  <a:gd name="connsiteX2" fmla="*/ 536417 w 536417"/>
                  <a:gd name="connsiteY2" fmla="*/ 1284514 h 1284514"/>
                  <a:gd name="connsiteX3" fmla="*/ 0 w 536417"/>
                  <a:gd name="connsiteY3" fmla="*/ 1284514 h 1284514"/>
                  <a:gd name="connsiteX4" fmla="*/ 0 w 536417"/>
                  <a:gd name="connsiteY4" fmla="*/ 0 h 1284514"/>
                  <a:gd name="connsiteX0" fmla="*/ 0 w 536417"/>
                  <a:gd name="connsiteY0" fmla="*/ 0 h 1284514"/>
                  <a:gd name="connsiteX1" fmla="*/ 536417 w 536417"/>
                  <a:gd name="connsiteY1" fmla="*/ 0 h 1284514"/>
                  <a:gd name="connsiteX2" fmla="*/ 536417 w 536417"/>
                  <a:gd name="connsiteY2" fmla="*/ 1284514 h 1284514"/>
                  <a:gd name="connsiteX3" fmla="*/ 0 w 536417"/>
                  <a:gd name="connsiteY3" fmla="*/ 1284514 h 1284514"/>
                  <a:gd name="connsiteX4" fmla="*/ 3020 w 536417"/>
                  <a:gd name="connsiteY4" fmla="*/ 609600 h 1284514"/>
                  <a:gd name="connsiteX5" fmla="*/ 0 w 536417"/>
                  <a:gd name="connsiteY5" fmla="*/ 0 h 1284514"/>
                  <a:gd name="connsiteX0" fmla="*/ 3020 w 536417"/>
                  <a:gd name="connsiteY0" fmla="*/ 609600 h 1284514"/>
                  <a:gd name="connsiteX1" fmla="*/ 0 w 536417"/>
                  <a:gd name="connsiteY1" fmla="*/ 0 h 1284514"/>
                  <a:gd name="connsiteX2" fmla="*/ 536417 w 536417"/>
                  <a:gd name="connsiteY2" fmla="*/ 0 h 1284514"/>
                  <a:gd name="connsiteX3" fmla="*/ 536417 w 536417"/>
                  <a:gd name="connsiteY3" fmla="*/ 1284514 h 1284514"/>
                  <a:gd name="connsiteX4" fmla="*/ 0 w 536417"/>
                  <a:gd name="connsiteY4" fmla="*/ 1284514 h 1284514"/>
                  <a:gd name="connsiteX5" fmla="*/ 94460 w 536417"/>
                  <a:gd name="connsiteY5" fmla="*/ 701040 h 1284514"/>
                  <a:gd name="connsiteX0" fmla="*/ 3020 w 536417"/>
                  <a:gd name="connsiteY0" fmla="*/ 609600 h 1284514"/>
                  <a:gd name="connsiteX1" fmla="*/ 0 w 536417"/>
                  <a:gd name="connsiteY1" fmla="*/ 0 h 1284514"/>
                  <a:gd name="connsiteX2" fmla="*/ 536417 w 536417"/>
                  <a:gd name="connsiteY2" fmla="*/ 0 h 1284514"/>
                  <a:gd name="connsiteX3" fmla="*/ 536417 w 536417"/>
                  <a:gd name="connsiteY3" fmla="*/ 1284514 h 1284514"/>
                  <a:gd name="connsiteX4" fmla="*/ 0 w 536417"/>
                  <a:gd name="connsiteY4" fmla="*/ 1284514 h 1284514"/>
                  <a:gd name="connsiteX0" fmla="*/ 0 w 536417"/>
                  <a:gd name="connsiteY0" fmla="*/ 0 h 1284514"/>
                  <a:gd name="connsiteX1" fmla="*/ 536417 w 536417"/>
                  <a:gd name="connsiteY1" fmla="*/ 0 h 1284514"/>
                  <a:gd name="connsiteX2" fmla="*/ 536417 w 536417"/>
                  <a:gd name="connsiteY2" fmla="*/ 1284514 h 1284514"/>
                  <a:gd name="connsiteX3" fmla="*/ 0 w 536417"/>
                  <a:gd name="connsiteY3" fmla="*/ 1284514 h 1284514"/>
                </a:gdLst>
                <a:ahLst/>
                <a:cxnLst>
                  <a:cxn ang="0">
                    <a:pos x="connsiteX0" y="connsiteY0"/>
                  </a:cxn>
                  <a:cxn ang="0">
                    <a:pos x="connsiteX1" y="connsiteY1"/>
                  </a:cxn>
                  <a:cxn ang="0">
                    <a:pos x="connsiteX2" y="connsiteY2"/>
                  </a:cxn>
                  <a:cxn ang="0">
                    <a:pos x="connsiteX3" y="connsiteY3"/>
                  </a:cxn>
                </a:cxnLst>
                <a:rect l="l" t="t" r="r" b="b"/>
                <a:pathLst>
                  <a:path w="536417" h="1284514">
                    <a:moveTo>
                      <a:pt x="0" y="0"/>
                    </a:moveTo>
                    <a:lnTo>
                      <a:pt x="536417" y="0"/>
                    </a:lnTo>
                    <a:lnTo>
                      <a:pt x="536417" y="1284514"/>
                    </a:lnTo>
                    <a:lnTo>
                      <a:pt x="0" y="1284514"/>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2" name="Rectangle 18">
                <a:extLst>
                  <a:ext uri="{FF2B5EF4-FFF2-40B4-BE49-F238E27FC236}">
                    <a16:creationId xmlns:a16="http://schemas.microsoft.com/office/drawing/2014/main" id="{FB6AE059-7B77-45A4-AFCA-6B731FBBB833}"/>
                  </a:ext>
                </a:extLst>
              </p:cNvPr>
              <p:cNvSpPr/>
              <p:nvPr/>
            </p:nvSpPr>
            <p:spPr>
              <a:xfrm>
                <a:off x="9130093" y="3810000"/>
                <a:ext cx="57449" cy="359229"/>
              </a:xfrm>
              <a:custGeom>
                <a:avLst/>
                <a:gdLst>
                  <a:gd name="connsiteX0" fmla="*/ 0 w 536417"/>
                  <a:gd name="connsiteY0" fmla="*/ 0 h 1284514"/>
                  <a:gd name="connsiteX1" fmla="*/ 536417 w 536417"/>
                  <a:gd name="connsiteY1" fmla="*/ 0 h 1284514"/>
                  <a:gd name="connsiteX2" fmla="*/ 536417 w 536417"/>
                  <a:gd name="connsiteY2" fmla="*/ 1284514 h 1284514"/>
                  <a:gd name="connsiteX3" fmla="*/ 0 w 536417"/>
                  <a:gd name="connsiteY3" fmla="*/ 1284514 h 1284514"/>
                  <a:gd name="connsiteX4" fmla="*/ 0 w 536417"/>
                  <a:gd name="connsiteY4" fmla="*/ 0 h 1284514"/>
                  <a:gd name="connsiteX0" fmla="*/ 0 w 536417"/>
                  <a:gd name="connsiteY0" fmla="*/ 0 h 1284514"/>
                  <a:gd name="connsiteX1" fmla="*/ 536417 w 536417"/>
                  <a:gd name="connsiteY1" fmla="*/ 0 h 1284514"/>
                  <a:gd name="connsiteX2" fmla="*/ 536417 w 536417"/>
                  <a:gd name="connsiteY2" fmla="*/ 1284514 h 1284514"/>
                  <a:gd name="connsiteX3" fmla="*/ 0 w 536417"/>
                  <a:gd name="connsiteY3" fmla="*/ 1284514 h 1284514"/>
                  <a:gd name="connsiteX4" fmla="*/ 3020 w 536417"/>
                  <a:gd name="connsiteY4" fmla="*/ 609600 h 1284514"/>
                  <a:gd name="connsiteX5" fmla="*/ 0 w 536417"/>
                  <a:gd name="connsiteY5" fmla="*/ 0 h 1284514"/>
                  <a:gd name="connsiteX0" fmla="*/ 3020 w 536417"/>
                  <a:gd name="connsiteY0" fmla="*/ 609600 h 1284514"/>
                  <a:gd name="connsiteX1" fmla="*/ 0 w 536417"/>
                  <a:gd name="connsiteY1" fmla="*/ 0 h 1284514"/>
                  <a:gd name="connsiteX2" fmla="*/ 536417 w 536417"/>
                  <a:gd name="connsiteY2" fmla="*/ 0 h 1284514"/>
                  <a:gd name="connsiteX3" fmla="*/ 536417 w 536417"/>
                  <a:gd name="connsiteY3" fmla="*/ 1284514 h 1284514"/>
                  <a:gd name="connsiteX4" fmla="*/ 0 w 536417"/>
                  <a:gd name="connsiteY4" fmla="*/ 1284514 h 1284514"/>
                  <a:gd name="connsiteX5" fmla="*/ 94460 w 536417"/>
                  <a:gd name="connsiteY5" fmla="*/ 701040 h 1284514"/>
                  <a:gd name="connsiteX0" fmla="*/ 3020 w 536417"/>
                  <a:gd name="connsiteY0" fmla="*/ 609600 h 1284514"/>
                  <a:gd name="connsiteX1" fmla="*/ 0 w 536417"/>
                  <a:gd name="connsiteY1" fmla="*/ 0 h 1284514"/>
                  <a:gd name="connsiteX2" fmla="*/ 536417 w 536417"/>
                  <a:gd name="connsiteY2" fmla="*/ 0 h 1284514"/>
                  <a:gd name="connsiteX3" fmla="*/ 536417 w 536417"/>
                  <a:gd name="connsiteY3" fmla="*/ 1284514 h 1284514"/>
                  <a:gd name="connsiteX4" fmla="*/ 0 w 536417"/>
                  <a:gd name="connsiteY4" fmla="*/ 1284514 h 1284514"/>
                  <a:gd name="connsiteX0" fmla="*/ 0 w 536417"/>
                  <a:gd name="connsiteY0" fmla="*/ 0 h 1284514"/>
                  <a:gd name="connsiteX1" fmla="*/ 536417 w 536417"/>
                  <a:gd name="connsiteY1" fmla="*/ 0 h 1284514"/>
                  <a:gd name="connsiteX2" fmla="*/ 536417 w 536417"/>
                  <a:gd name="connsiteY2" fmla="*/ 1284514 h 1284514"/>
                  <a:gd name="connsiteX3" fmla="*/ 0 w 536417"/>
                  <a:gd name="connsiteY3" fmla="*/ 1284514 h 1284514"/>
                </a:gdLst>
                <a:ahLst/>
                <a:cxnLst>
                  <a:cxn ang="0">
                    <a:pos x="connsiteX0" y="connsiteY0"/>
                  </a:cxn>
                  <a:cxn ang="0">
                    <a:pos x="connsiteX1" y="connsiteY1"/>
                  </a:cxn>
                  <a:cxn ang="0">
                    <a:pos x="connsiteX2" y="connsiteY2"/>
                  </a:cxn>
                  <a:cxn ang="0">
                    <a:pos x="connsiteX3" y="connsiteY3"/>
                  </a:cxn>
                </a:cxnLst>
                <a:rect l="l" t="t" r="r" b="b"/>
                <a:pathLst>
                  <a:path w="536417" h="1284514">
                    <a:moveTo>
                      <a:pt x="0" y="0"/>
                    </a:moveTo>
                    <a:lnTo>
                      <a:pt x="536417" y="0"/>
                    </a:lnTo>
                    <a:lnTo>
                      <a:pt x="536417" y="1284514"/>
                    </a:lnTo>
                    <a:lnTo>
                      <a:pt x="0" y="1284514"/>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36" name="TextBox 35">
              <a:extLst>
                <a:ext uri="{FF2B5EF4-FFF2-40B4-BE49-F238E27FC236}">
                  <a16:creationId xmlns:a16="http://schemas.microsoft.com/office/drawing/2014/main" id="{A8DDB92B-0C07-4CC5-A58F-D482D7284693}"/>
                </a:ext>
              </a:extLst>
            </p:cNvPr>
            <p:cNvSpPr txBox="1"/>
            <p:nvPr/>
          </p:nvSpPr>
          <p:spPr>
            <a:xfrm>
              <a:off x="9132805" y="3456119"/>
              <a:ext cx="465371" cy="261610"/>
            </a:xfrm>
            <a:prstGeom prst="rect">
              <a:avLst/>
            </a:prstGeom>
            <a:noFill/>
          </p:spPr>
          <p:txBody>
            <a:bodyPr wrap="square" rtlCol="0">
              <a:spAutoFit/>
            </a:bodyPr>
            <a:lstStyle/>
            <a:p>
              <a:r>
                <a:rPr lang="en-CA" sz="1100" dirty="0"/>
                <a:t>HC</a:t>
              </a:r>
            </a:p>
          </p:txBody>
        </p:sp>
        <p:sp>
          <p:nvSpPr>
            <p:cNvPr id="37" name="TextBox 36">
              <a:extLst>
                <a:ext uri="{FF2B5EF4-FFF2-40B4-BE49-F238E27FC236}">
                  <a16:creationId xmlns:a16="http://schemas.microsoft.com/office/drawing/2014/main" id="{8D7F6057-D1CF-4B64-9024-846DF8E931F0}"/>
                </a:ext>
              </a:extLst>
            </p:cNvPr>
            <p:cNvSpPr txBox="1"/>
            <p:nvPr/>
          </p:nvSpPr>
          <p:spPr>
            <a:xfrm>
              <a:off x="9132805" y="3848004"/>
              <a:ext cx="465371" cy="261610"/>
            </a:xfrm>
            <a:prstGeom prst="rect">
              <a:avLst/>
            </a:prstGeom>
            <a:noFill/>
          </p:spPr>
          <p:txBody>
            <a:bodyPr wrap="square" rtlCol="0">
              <a:spAutoFit/>
            </a:bodyPr>
            <a:lstStyle/>
            <a:p>
              <a:r>
                <a:rPr lang="en-CA" sz="1100" dirty="0"/>
                <a:t>LC</a:t>
              </a:r>
            </a:p>
          </p:txBody>
        </p:sp>
        <p:sp>
          <p:nvSpPr>
            <p:cNvPr id="38" name="TextBox 37">
              <a:extLst>
                <a:ext uri="{FF2B5EF4-FFF2-40B4-BE49-F238E27FC236}">
                  <a16:creationId xmlns:a16="http://schemas.microsoft.com/office/drawing/2014/main" id="{E166DA23-ACD8-4D41-A89D-DB2517612D94}"/>
                </a:ext>
              </a:extLst>
            </p:cNvPr>
            <p:cNvSpPr txBox="1"/>
            <p:nvPr/>
          </p:nvSpPr>
          <p:spPr>
            <a:xfrm>
              <a:off x="9350522" y="3597633"/>
              <a:ext cx="465371" cy="307777"/>
            </a:xfrm>
            <a:prstGeom prst="rect">
              <a:avLst/>
            </a:prstGeom>
            <a:noFill/>
          </p:spPr>
          <p:txBody>
            <a:bodyPr wrap="square" rtlCol="0">
              <a:spAutoFit/>
            </a:bodyPr>
            <a:lstStyle/>
            <a:p>
              <a:r>
                <a:rPr lang="en-CA" sz="1400" b="1" dirty="0"/>
                <a:t>FX</a:t>
              </a:r>
            </a:p>
          </p:txBody>
        </p:sp>
        <p:grpSp>
          <p:nvGrpSpPr>
            <p:cNvPr id="39" name="Group 38">
              <a:extLst>
                <a:ext uri="{FF2B5EF4-FFF2-40B4-BE49-F238E27FC236}">
                  <a16:creationId xmlns:a16="http://schemas.microsoft.com/office/drawing/2014/main" id="{032910CB-D11A-4494-904F-3D697449B3C6}"/>
                </a:ext>
              </a:extLst>
            </p:cNvPr>
            <p:cNvGrpSpPr/>
            <p:nvPr/>
          </p:nvGrpSpPr>
          <p:grpSpPr>
            <a:xfrm flipH="1">
              <a:off x="6887637" y="3418115"/>
              <a:ext cx="57449" cy="751114"/>
              <a:chOff x="9130093" y="3418115"/>
              <a:chExt cx="57449" cy="751114"/>
            </a:xfrm>
          </p:grpSpPr>
          <p:sp>
            <p:nvSpPr>
              <p:cNvPr id="109" name="Rectangle 18">
                <a:extLst>
                  <a:ext uri="{FF2B5EF4-FFF2-40B4-BE49-F238E27FC236}">
                    <a16:creationId xmlns:a16="http://schemas.microsoft.com/office/drawing/2014/main" id="{7176BCAB-86F0-4B1A-BFFD-49638C442C60}"/>
                  </a:ext>
                </a:extLst>
              </p:cNvPr>
              <p:cNvSpPr/>
              <p:nvPr/>
            </p:nvSpPr>
            <p:spPr>
              <a:xfrm>
                <a:off x="9130093" y="3418115"/>
                <a:ext cx="57449" cy="370114"/>
              </a:xfrm>
              <a:custGeom>
                <a:avLst/>
                <a:gdLst>
                  <a:gd name="connsiteX0" fmla="*/ 0 w 536417"/>
                  <a:gd name="connsiteY0" fmla="*/ 0 h 1284514"/>
                  <a:gd name="connsiteX1" fmla="*/ 536417 w 536417"/>
                  <a:gd name="connsiteY1" fmla="*/ 0 h 1284514"/>
                  <a:gd name="connsiteX2" fmla="*/ 536417 w 536417"/>
                  <a:gd name="connsiteY2" fmla="*/ 1284514 h 1284514"/>
                  <a:gd name="connsiteX3" fmla="*/ 0 w 536417"/>
                  <a:gd name="connsiteY3" fmla="*/ 1284514 h 1284514"/>
                  <a:gd name="connsiteX4" fmla="*/ 0 w 536417"/>
                  <a:gd name="connsiteY4" fmla="*/ 0 h 1284514"/>
                  <a:gd name="connsiteX0" fmla="*/ 0 w 536417"/>
                  <a:gd name="connsiteY0" fmla="*/ 0 h 1284514"/>
                  <a:gd name="connsiteX1" fmla="*/ 536417 w 536417"/>
                  <a:gd name="connsiteY1" fmla="*/ 0 h 1284514"/>
                  <a:gd name="connsiteX2" fmla="*/ 536417 w 536417"/>
                  <a:gd name="connsiteY2" fmla="*/ 1284514 h 1284514"/>
                  <a:gd name="connsiteX3" fmla="*/ 0 w 536417"/>
                  <a:gd name="connsiteY3" fmla="*/ 1284514 h 1284514"/>
                  <a:gd name="connsiteX4" fmla="*/ 3020 w 536417"/>
                  <a:gd name="connsiteY4" fmla="*/ 609600 h 1284514"/>
                  <a:gd name="connsiteX5" fmla="*/ 0 w 536417"/>
                  <a:gd name="connsiteY5" fmla="*/ 0 h 1284514"/>
                  <a:gd name="connsiteX0" fmla="*/ 3020 w 536417"/>
                  <a:gd name="connsiteY0" fmla="*/ 609600 h 1284514"/>
                  <a:gd name="connsiteX1" fmla="*/ 0 w 536417"/>
                  <a:gd name="connsiteY1" fmla="*/ 0 h 1284514"/>
                  <a:gd name="connsiteX2" fmla="*/ 536417 w 536417"/>
                  <a:gd name="connsiteY2" fmla="*/ 0 h 1284514"/>
                  <a:gd name="connsiteX3" fmla="*/ 536417 w 536417"/>
                  <a:gd name="connsiteY3" fmla="*/ 1284514 h 1284514"/>
                  <a:gd name="connsiteX4" fmla="*/ 0 w 536417"/>
                  <a:gd name="connsiteY4" fmla="*/ 1284514 h 1284514"/>
                  <a:gd name="connsiteX5" fmla="*/ 94460 w 536417"/>
                  <a:gd name="connsiteY5" fmla="*/ 701040 h 1284514"/>
                  <a:gd name="connsiteX0" fmla="*/ 3020 w 536417"/>
                  <a:gd name="connsiteY0" fmla="*/ 609600 h 1284514"/>
                  <a:gd name="connsiteX1" fmla="*/ 0 w 536417"/>
                  <a:gd name="connsiteY1" fmla="*/ 0 h 1284514"/>
                  <a:gd name="connsiteX2" fmla="*/ 536417 w 536417"/>
                  <a:gd name="connsiteY2" fmla="*/ 0 h 1284514"/>
                  <a:gd name="connsiteX3" fmla="*/ 536417 w 536417"/>
                  <a:gd name="connsiteY3" fmla="*/ 1284514 h 1284514"/>
                  <a:gd name="connsiteX4" fmla="*/ 0 w 536417"/>
                  <a:gd name="connsiteY4" fmla="*/ 1284514 h 1284514"/>
                  <a:gd name="connsiteX0" fmla="*/ 0 w 536417"/>
                  <a:gd name="connsiteY0" fmla="*/ 0 h 1284514"/>
                  <a:gd name="connsiteX1" fmla="*/ 536417 w 536417"/>
                  <a:gd name="connsiteY1" fmla="*/ 0 h 1284514"/>
                  <a:gd name="connsiteX2" fmla="*/ 536417 w 536417"/>
                  <a:gd name="connsiteY2" fmla="*/ 1284514 h 1284514"/>
                  <a:gd name="connsiteX3" fmla="*/ 0 w 536417"/>
                  <a:gd name="connsiteY3" fmla="*/ 1284514 h 1284514"/>
                </a:gdLst>
                <a:ahLst/>
                <a:cxnLst>
                  <a:cxn ang="0">
                    <a:pos x="connsiteX0" y="connsiteY0"/>
                  </a:cxn>
                  <a:cxn ang="0">
                    <a:pos x="connsiteX1" y="connsiteY1"/>
                  </a:cxn>
                  <a:cxn ang="0">
                    <a:pos x="connsiteX2" y="connsiteY2"/>
                  </a:cxn>
                  <a:cxn ang="0">
                    <a:pos x="connsiteX3" y="connsiteY3"/>
                  </a:cxn>
                </a:cxnLst>
                <a:rect l="l" t="t" r="r" b="b"/>
                <a:pathLst>
                  <a:path w="536417" h="1284514">
                    <a:moveTo>
                      <a:pt x="0" y="0"/>
                    </a:moveTo>
                    <a:lnTo>
                      <a:pt x="536417" y="0"/>
                    </a:lnTo>
                    <a:lnTo>
                      <a:pt x="536417" y="1284514"/>
                    </a:lnTo>
                    <a:lnTo>
                      <a:pt x="0" y="1284514"/>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0" name="Rectangle 18">
                <a:extLst>
                  <a:ext uri="{FF2B5EF4-FFF2-40B4-BE49-F238E27FC236}">
                    <a16:creationId xmlns:a16="http://schemas.microsoft.com/office/drawing/2014/main" id="{8B672325-5547-483D-B89E-E147B2373D46}"/>
                  </a:ext>
                </a:extLst>
              </p:cNvPr>
              <p:cNvSpPr/>
              <p:nvPr/>
            </p:nvSpPr>
            <p:spPr>
              <a:xfrm>
                <a:off x="9130093" y="3810000"/>
                <a:ext cx="57449" cy="359229"/>
              </a:xfrm>
              <a:custGeom>
                <a:avLst/>
                <a:gdLst>
                  <a:gd name="connsiteX0" fmla="*/ 0 w 536417"/>
                  <a:gd name="connsiteY0" fmla="*/ 0 h 1284514"/>
                  <a:gd name="connsiteX1" fmla="*/ 536417 w 536417"/>
                  <a:gd name="connsiteY1" fmla="*/ 0 h 1284514"/>
                  <a:gd name="connsiteX2" fmla="*/ 536417 w 536417"/>
                  <a:gd name="connsiteY2" fmla="*/ 1284514 h 1284514"/>
                  <a:gd name="connsiteX3" fmla="*/ 0 w 536417"/>
                  <a:gd name="connsiteY3" fmla="*/ 1284514 h 1284514"/>
                  <a:gd name="connsiteX4" fmla="*/ 0 w 536417"/>
                  <a:gd name="connsiteY4" fmla="*/ 0 h 1284514"/>
                  <a:gd name="connsiteX0" fmla="*/ 0 w 536417"/>
                  <a:gd name="connsiteY0" fmla="*/ 0 h 1284514"/>
                  <a:gd name="connsiteX1" fmla="*/ 536417 w 536417"/>
                  <a:gd name="connsiteY1" fmla="*/ 0 h 1284514"/>
                  <a:gd name="connsiteX2" fmla="*/ 536417 w 536417"/>
                  <a:gd name="connsiteY2" fmla="*/ 1284514 h 1284514"/>
                  <a:gd name="connsiteX3" fmla="*/ 0 w 536417"/>
                  <a:gd name="connsiteY3" fmla="*/ 1284514 h 1284514"/>
                  <a:gd name="connsiteX4" fmla="*/ 3020 w 536417"/>
                  <a:gd name="connsiteY4" fmla="*/ 609600 h 1284514"/>
                  <a:gd name="connsiteX5" fmla="*/ 0 w 536417"/>
                  <a:gd name="connsiteY5" fmla="*/ 0 h 1284514"/>
                  <a:gd name="connsiteX0" fmla="*/ 3020 w 536417"/>
                  <a:gd name="connsiteY0" fmla="*/ 609600 h 1284514"/>
                  <a:gd name="connsiteX1" fmla="*/ 0 w 536417"/>
                  <a:gd name="connsiteY1" fmla="*/ 0 h 1284514"/>
                  <a:gd name="connsiteX2" fmla="*/ 536417 w 536417"/>
                  <a:gd name="connsiteY2" fmla="*/ 0 h 1284514"/>
                  <a:gd name="connsiteX3" fmla="*/ 536417 w 536417"/>
                  <a:gd name="connsiteY3" fmla="*/ 1284514 h 1284514"/>
                  <a:gd name="connsiteX4" fmla="*/ 0 w 536417"/>
                  <a:gd name="connsiteY4" fmla="*/ 1284514 h 1284514"/>
                  <a:gd name="connsiteX5" fmla="*/ 94460 w 536417"/>
                  <a:gd name="connsiteY5" fmla="*/ 701040 h 1284514"/>
                  <a:gd name="connsiteX0" fmla="*/ 3020 w 536417"/>
                  <a:gd name="connsiteY0" fmla="*/ 609600 h 1284514"/>
                  <a:gd name="connsiteX1" fmla="*/ 0 w 536417"/>
                  <a:gd name="connsiteY1" fmla="*/ 0 h 1284514"/>
                  <a:gd name="connsiteX2" fmla="*/ 536417 w 536417"/>
                  <a:gd name="connsiteY2" fmla="*/ 0 h 1284514"/>
                  <a:gd name="connsiteX3" fmla="*/ 536417 w 536417"/>
                  <a:gd name="connsiteY3" fmla="*/ 1284514 h 1284514"/>
                  <a:gd name="connsiteX4" fmla="*/ 0 w 536417"/>
                  <a:gd name="connsiteY4" fmla="*/ 1284514 h 1284514"/>
                  <a:gd name="connsiteX0" fmla="*/ 0 w 536417"/>
                  <a:gd name="connsiteY0" fmla="*/ 0 h 1284514"/>
                  <a:gd name="connsiteX1" fmla="*/ 536417 w 536417"/>
                  <a:gd name="connsiteY1" fmla="*/ 0 h 1284514"/>
                  <a:gd name="connsiteX2" fmla="*/ 536417 w 536417"/>
                  <a:gd name="connsiteY2" fmla="*/ 1284514 h 1284514"/>
                  <a:gd name="connsiteX3" fmla="*/ 0 w 536417"/>
                  <a:gd name="connsiteY3" fmla="*/ 1284514 h 1284514"/>
                </a:gdLst>
                <a:ahLst/>
                <a:cxnLst>
                  <a:cxn ang="0">
                    <a:pos x="connsiteX0" y="connsiteY0"/>
                  </a:cxn>
                  <a:cxn ang="0">
                    <a:pos x="connsiteX1" y="connsiteY1"/>
                  </a:cxn>
                  <a:cxn ang="0">
                    <a:pos x="connsiteX2" y="connsiteY2"/>
                  </a:cxn>
                  <a:cxn ang="0">
                    <a:pos x="connsiteX3" y="connsiteY3"/>
                  </a:cxn>
                </a:cxnLst>
                <a:rect l="l" t="t" r="r" b="b"/>
                <a:pathLst>
                  <a:path w="536417" h="1284514">
                    <a:moveTo>
                      <a:pt x="0" y="0"/>
                    </a:moveTo>
                    <a:lnTo>
                      <a:pt x="536417" y="0"/>
                    </a:lnTo>
                    <a:lnTo>
                      <a:pt x="536417" y="1284514"/>
                    </a:lnTo>
                    <a:lnTo>
                      <a:pt x="0" y="1284514"/>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40" name="TextBox 39">
              <a:extLst>
                <a:ext uri="{FF2B5EF4-FFF2-40B4-BE49-F238E27FC236}">
                  <a16:creationId xmlns:a16="http://schemas.microsoft.com/office/drawing/2014/main" id="{37738204-BE62-4E41-8FDC-0666D4FFBB21}"/>
                </a:ext>
              </a:extLst>
            </p:cNvPr>
            <p:cNvSpPr txBox="1"/>
            <p:nvPr/>
          </p:nvSpPr>
          <p:spPr>
            <a:xfrm>
              <a:off x="6585549" y="3456119"/>
              <a:ext cx="465371" cy="261610"/>
            </a:xfrm>
            <a:prstGeom prst="rect">
              <a:avLst/>
            </a:prstGeom>
            <a:noFill/>
          </p:spPr>
          <p:txBody>
            <a:bodyPr wrap="square" rtlCol="0">
              <a:spAutoFit/>
            </a:bodyPr>
            <a:lstStyle/>
            <a:p>
              <a:r>
                <a:rPr lang="en-CA" sz="1100" dirty="0"/>
                <a:t>HC</a:t>
              </a:r>
            </a:p>
          </p:txBody>
        </p:sp>
        <p:sp>
          <p:nvSpPr>
            <p:cNvPr id="41" name="TextBox 40">
              <a:extLst>
                <a:ext uri="{FF2B5EF4-FFF2-40B4-BE49-F238E27FC236}">
                  <a16:creationId xmlns:a16="http://schemas.microsoft.com/office/drawing/2014/main" id="{2E4C2A55-17F1-4902-B9E9-9961D38DEED1}"/>
                </a:ext>
              </a:extLst>
            </p:cNvPr>
            <p:cNvSpPr txBox="1"/>
            <p:nvPr/>
          </p:nvSpPr>
          <p:spPr>
            <a:xfrm>
              <a:off x="6585549" y="3848004"/>
              <a:ext cx="465371" cy="261610"/>
            </a:xfrm>
            <a:prstGeom prst="rect">
              <a:avLst/>
            </a:prstGeom>
            <a:noFill/>
          </p:spPr>
          <p:txBody>
            <a:bodyPr wrap="square" rtlCol="0">
              <a:spAutoFit/>
            </a:bodyPr>
            <a:lstStyle/>
            <a:p>
              <a:r>
                <a:rPr lang="en-CA" sz="1100" dirty="0"/>
                <a:t>LC</a:t>
              </a:r>
            </a:p>
          </p:txBody>
        </p:sp>
        <p:sp>
          <p:nvSpPr>
            <p:cNvPr id="42" name="TextBox 41">
              <a:extLst>
                <a:ext uri="{FF2B5EF4-FFF2-40B4-BE49-F238E27FC236}">
                  <a16:creationId xmlns:a16="http://schemas.microsoft.com/office/drawing/2014/main" id="{EF949A68-49B1-4A6B-B9F1-C448C2B40C7E}"/>
                </a:ext>
              </a:extLst>
            </p:cNvPr>
            <p:cNvSpPr txBox="1"/>
            <p:nvPr/>
          </p:nvSpPr>
          <p:spPr>
            <a:xfrm>
              <a:off x="6180966" y="3597633"/>
              <a:ext cx="561958" cy="307777"/>
            </a:xfrm>
            <a:prstGeom prst="rect">
              <a:avLst/>
            </a:prstGeom>
            <a:noFill/>
          </p:spPr>
          <p:txBody>
            <a:bodyPr wrap="square" rtlCol="0">
              <a:spAutoFit/>
            </a:bodyPr>
            <a:lstStyle/>
            <a:p>
              <a:r>
                <a:rPr lang="en-CA" sz="1400" b="1" dirty="0"/>
                <a:t>FIXa</a:t>
              </a:r>
            </a:p>
          </p:txBody>
        </p:sp>
        <p:grpSp>
          <p:nvGrpSpPr>
            <p:cNvPr id="43" name="Group 42">
              <a:extLst>
                <a:ext uri="{FF2B5EF4-FFF2-40B4-BE49-F238E27FC236}">
                  <a16:creationId xmlns:a16="http://schemas.microsoft.com/office/drawing/2014/main" id="{357FDA23-8231-43C6-823B-DB54FBFE9C74}"/>
                </a:ext>
              </a:extLst>
            </p:cNvPr>
            <p:cNvGrpSpPr/>
            <p:nvPr/>
          </p:nvGrpSpPr>
          <p:grpSpPr>
            <a:xfrm>
              <a:off x="6958531" y="2733675"/>
              <a:ext cx="2155741" cy="2017982"/>
              <a:chOff x="6958531" y="2733675"/>
              <a:chExt cx="2155741" cy="2017982"/>
            </a:xfrm>
          </p:grpSpPr>
          <p:sp>
            <p:nvSpPr>
              <p:cNvPr id="78" name="Oval 77">
                <a:extLst>
                  <a:ext uri="{FF2B5EF4-FFF2-40B4-BE49-F238E27FC236}">
                    <a16:creationId xmlns:a16="http://schemas.microsoft.com/office/drawing/2014/main" id="{991F0572-954E-4778-BFED-6EB1FA5A619E}"/>
                  </a:ext>
                </a:extLst>
              </p:cNvPr>
              <p:cNvSpPr/>
              <p:nvPr/>
            </p:nvSpPr>
            <p:spPr>
              <a:xfrm rot="19751809">
                <a:off x="8404705" y="3948112"/>
                <a:ext cx="228600" cy="428625"/>
              </a:xfrm>
              <a:prstGeom prst="ellipse">
                <a:avLst/>
              </a:prstGeom>
              <a:solidFill>
                <a:srgbClr val="71C2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9" name="Oval 78">
                <a:extLst>
                  <a:ext uri="{FF2B5EF4-FFF2-40B4-BE49-F238E27FC236}">
                    <a16:creationId xmlns:a16="http://schemas.microsoft.com/office/drawing/2014/main" id="{7D0E3F95-0731-4CFB-8C6C-0EB928CC1A83}"/>
                  </a:ext>
                </a:extLst>
              </p:cNvPr>
              <p:cNvSpPr/>
              <p:nvPr/>
            </p:nvSpPr>
            <p:spPr>
              <a:xfrm rot="1848191" flipH="1">
                <a:off x="7458010" y="3938588"/>
                <a:ext cx="228600" cy="428625"/>
              </a:xfrm>
              <a:prstGeom prst="ellipse">
                <a:avLst/>
              </a:prstGeom>
              <a:solidFill>
                <a:schemeClr val="accent3">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80" name="Group 79">
                <a:extLst>
                  <a:ext uri="{FF2B5EF4-FFF2-40B4-BE49-F238E27FC236}">
                    <a16:creationId xmlns:a16="http://schemas.microsoft.com/office/drawing/2014/main" id="{250CB5FB-627B-4202-B042-CB04B0CB4A71}"/>
                  </a:ext>
                </a:extLst>
              </p:cNvPr>
              <p:cNvGrpSpPr/>
              <p:nvPr/>
            </p:nvGrpSpPr>
            <p:grpSpPr>
              <a:xfrm>
                <a:off x="8715894" y="3410851"/>
                <a:ext cx="398378" cy="1340806"/>
                <a:chOff x="8715894" y="3410851"/>
                <a:chExt cx="398378" cy="1340806"/>
              </a:xfrm>
            </p:grpSpPr>
            <p:sp>
              <p:nvSpPr>
                <p:cNvPr id="105" name="Oval 104">
                  <a:extLst>
                    <a:ext uri="{FF2B5EF4-FFF2-40B4-BE49-F238E27FC236}">
                      <a16:creationId xmlns:a16="http://schemas.microsoft.com/office/drawing/2014/main" id="{F37FD356-3EE8-4B24-8693-0E9DABE6897D}"/>
                    </a:ext>
                  </a:extLst>
                </p:cNvPr>
                <p:cNvSpPr/>
                <p:nvPr/>
              </p:nvSpPr>
              <p:spPr>
                <a:xfrm rot="20309138">
                  <a:off x="8860746" y="3771568"/>
                  <a:ext cx="253526" cy="345460"/>
                </a:xfrm>
                <a:prstGeom prst="ellipse">
                  <a:avLst/>
                </a:prstGeom>
                <a:solidFill>
                  <a:srgbClr val="0043C8"/>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6" name="Oval 105">
                  <a:extLst>
                    <a:ext uri="{FF2B5EF4-FFF2-40B4-BE49-F238E27FC236}">
                      <a16:creationId xmlns:a16="http://schemas.microsoft.com/office/drawing/2014/main" id="{8911A691-3EFA-4505-BF49-5006F13A7A66}"/>
                    </a:ext>
                  </a:extLst>
                </p:cNvPr>
                <p:cNvSpPr/>
                <p:nvPr/>
              </p:nvSpPr>
              <p:spPr>
                <a:xfrm rot="20309138">
                  <a:off x="8715894" y="3410851"/>
                  <a:ext cx="314630" cy="428722"/>
                </a:xfrm>
                <a:prstGeom prst="ellipse">
                  <a:avLst/>
                </a:prstGeom>
                <a:solidFill>
                  <a:srgbClr val="0043C8"/>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7" name="Oval 106">
                  <a:extLst>
                    <a:ext uri="{FF2B5EF4-FFF2-40B4-BE49-F238E27FC236}">
                      <a16:creationId xmlns:a16="http://schemas.microsoft.com/office/drawing/2014/main" id="{DCBD7216-0C9F-4FF7-8A89-0D96491D2809}"/>
                    </a:ext>
                  </a:extLst>
                </p:cNvPr>
                <p:cNvSpPr/>
                <p:nvPr/>
              </p:nvSpPr>
              <p:spPr>
                <a:xfrm rot="625680">
                  <a:off x="8851099" y="4087238"/>
                  <a:ext cx="253526" cy="345460"/>
                </a:xfrm>
                <a:prstGeom prst="ellipse">
                  <a:avLst/>
                </a:prstGeom>
                <a:solidFill>
                  <a:srgbClr val="0043C8"/>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8" name="Oval 107">
                  <a:extLst>
                    <a:ext uri="{FF2B5EF4-FFF2-40B4-BE49-F238E27FC236}">
                      <a16:creationId xmlns:a16="http://schemas.microsoft.com/office/drawing/2014/main" id="{92B25F3C-0AB5-4CC6-A728-0ED1BE5DF659}"/>
                    </a:ext>
                  </a:extLst>
                </p:cNvPr>
                <p:cNvSpPr/>
                <p:nvPr/>
              </p:nvSpPr>
              <p:spPr>
                <a:xfrm rot="1103070">
                  <a:off x="8774936" y="4406197"/>
                  <a:ext cx="253526" cy="345460"/>
                </a:xfrm>
                <a:prstGeom prst="ellipse">
                  <a:avLst/>
                </a:prstGeom>
                <a:solidFill>
                  <a:srgbClr val="0043C8"/>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81" name="Group 80">
                <a:extLst>
                  <a:ext uri="{FF2B5EF4-FFF2-40B4-BE49-F238E27FC236}">
                    <a16:creationId xmlns:a16="http://schemas.microsoft.com/office/drawing/2014/main" id="{5206AE5A-C6AE-4FF1-9F3C-ACF9B5CCED65}"/>
                  </a:ext>
                </a:extLst>
              </p:cNvPr>
              <p:cNvGrpSpPr/>
              <p:nvPr/>
            </p:nvGrpSpPr>
            <p:grpSpPr>
              <a:xfrm>
                <a:off x="6958531" y="3410851"/>
                <a:ext cx="415152" cy="1340806"/>
                <a:chOff x="6958531" y="3410851"/>
                <a:chExt cx="415152" cy="1340806"/>
              </a:xfrm>
            </p:grpSpPr>
            <p:grpSp>
              <p:nvGrpSpPr>
                <p:cNvPr id="99" name="Group 98">
                  <a:extLst>
                    <a:ext uri="{FF2B5EF4-FFF2-40B4-BE49-F238E27FC236}">
                      <a16:creationId xmlns:a16="http://schemas.microsoft.com/office/drawing/2014/main" id="{AECBBBE0-8282-4F79-9CC3-36E7B0BFC285}"/>
                    </a:ext>
                  </a:extLst>
                </p:cNvPr>
                <p:cNvGrpSpPr/>
                <p:nvPr/>
              </p:nvGrpSpPr>
              <p:grpSpPr>
                <a:xfrm flipH="1">
                  <a:off x="6958531" y="3410851"/>
                  <a:ext cx="398378" cy="1340806"/>
                  <a:chOff x="8715894" y="3410851"/>
                  <a:chExt cx="398378" cy="1340806"/>
                </a:xfrm>
                <a:solidFill>
                  <a:schemeClr val="accent5">
                    <a:lumMod val="75000"/>
                  </a:schemeClr>
                </a:solidFill>
              </p:grpSpPr>
              <p:sp>
                <p:nvSpPr>
                  <p:cNvPr id="101" name="Oval 100">
                    <a:extLst>
                      <a:ext uri="{FF2B5EF4-FFF2-40B4-BE49-F238E27FC236}">
                        <a16:creationId xmlns:a16="http://schemas.microsoft.com/office/drawing/2014/main" id="{2F7C7568-E741-4EC6-9D78-779D6383A18A}"/>
                      </a:ext>
                    </a:extLst>
                  </p:cNvPr>
                  <p:cNvSpPr/>
                  <p:nvPr/>
                </p:nvSpPr>
                <p:spPr>
                  <a:xfrm rot="20309138">
                    <a:off x="8860746" y="3771568"/>
                    <a:ext cx="253526" cy="345460"/>
                  </a:xfrm>
                  <a:prstGeom prst="ellipse">
                    <a:avLst/>
                  </a:prstGeom>
                  <a:grp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2" name="Oval 101">
                    <a:extLst>
                      <a:ext uri="{FF2B5EF4-FFF2-40B4-BE49-F238E27FC236}">
                        <a16:creationId xmlns:a16="http://schemas.microsoft.com/office/drawing/2014/main" id="{EF83DFBA-1F04-40AF-ACEE-549F8D8E5417}"/>
                      </a:ext>
                    </a:extLst>
                  </p:cNvPr>
                  <p:cNvSpPr/>
                  <p:nvPr/>
                </p:nvSpPr>
                <p:spPr>
                  <a:xfrm rot="20309138">
                    <a:off x="8715894" y="3410851"/>
                    <a:ext cx="314630" cy="428722"/>
                  </a:xfrm>
                  <a:prstGeom prst="ellipse">
                    <a:avLst/>
                  </a:prstGeom>
                  <a:grp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3" name="Oval 102">
                    <a:extLst>
                      <a:ext uri="{FF2B5EF4-FFF2-40B4-BE49-F238E27FC236}">
                        <a16:creationId xmlns:a16="http://schemas.microsoft.com/office/drawing/2014/main" id="{D8B9CA9D-0E49-4D44-B4FF-E029D50F8A73}"/>
                      </a:ext>
                    </a:extLst>
                  </p:cNvPr>
                  <p:cNvSpPr/>
                  <p:nvPr/>
                </p:nvSpPr>
                <p:spPr>
                  <a:xfrm rot="625680">
                    <a:off x="8851099" y="4087238"/>
                    <a:ext cx="253526" cy="345460"/>
                  </a:xfrm>
                  <a:prstGeom prst="ellipse">
                    <a:avLst/>
                  </a:prstGeom>
                  <a:grp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4" name="Oval 103">
                    <a:extLst>
                      <a:ext uri="{FF2B5EF4-FFF2-40B4-BE49-F238E27FC236}">
                        <a16:creationId xmlns:a16="http://schemas.microsoft.com/office/drawing/2014/main" id="{2DFB663E-81F5-4F86-9735-EB90C947AD5F}"/>
                      </a:ext>
                    </a:extLst>
                  </p:cNvPr>
                  <p:cNvSpPr/>
                  <p:nvPr/>
                </p:nvSpPr>
                <p:spPr>
                  <a:xfrm rot="1103070">
                    <a:off x="8774936" y="4406197"/>
                    <a:ext cx="253526" cy="345460"/>
                  </a:xfrm>
                  <a:prstGeom prst="ellipse">
                    <a:avLst/>
                  </a:prstGeom>
                  <a:grp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00" name="Isosceles Triangle 99">
                  <a:extLst>
                    <a:ext uri="{FF2B5EF4-FFF2-40B4-BE49-F238E27FC236}">
                      <a16:creationId xmlns:a16="http://schemas.microsoft.com/office/drawing/2014/main" id="{52151A49-EE50-4629-BB80-C3975EAFB03F}"/>
                    </a:ext>
                  </a:extLst>
                </p:cNvPr>
                <p:cNvSpPr/>
                <p:nvPr/>
              </p:nvSpPr>
              <p:spPr>
                <a:xfrm rot="17100000">
                  <a:off x="7265120" y="3584100"/>
                  <a:ext cx="106086" cy="11104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82" name="Arc 81">
                <a:extLst>
                  <a:ext uri="{FF2B5EF4-FFF2-40B4-BE49-F238E27FC236}">
                    <a16:creationId xmlns:a16="http://schemas.microsoft.com/office/drawing/2014/main" id="{DB444D26-6617-40D2-A40C-51A09BA19FB9}"/>
                  </a:ext>
                </a:extLst>
              </p:cNvPr>
              <p:cNvSpPr/>
              <p:nvPr/>
            </p:nvSpPr>
            <p:spPr>
              <a:xfrm>
                <a:off x="8086725" y="3343276"/>
                <a:ext cx="319362" cy="319362"/>
              </a:xfrm>
              <a:prstGeom prst="arc">
                <a:avLst>
                  <a:gd name="adj1" fmla="val 5187493"/>
                  <a:gd name="adj2" fmla="val 12993012"/>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83" name="Arc 82">
                <a:extLst>
                  <a:ext uri="{FF2B5EF4-FFF2-40B4-BE49-F238E27FC236}">
                    <a16:creationId xmlns:a16="http://schemas.microsoft.com/office/drawing/2014/main" id="{0E0D9BAC-B5E2-4F65-9E89-78AA11F81647}"/>
                  </a:ext>
                </a:extLst>
              </p:cNvPr>
              <p:cNvSpPr/>
              <p:nvPr/>
            </p:nvSpPr>
            <p:spPr>
              <a:xfrm flipH="1">
                <a:off x="7686676" y="3343276"/>
                <a:ext cx="319362" cy="319362"/>
              </a:xfrm>
              <a:prstGeom prst="arc">
                <a:avLst>
                  <a:gd name="adj1" fmla="val 5187493"/>
                  <a:gd name="adj2" fmla="val 12993012"/>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grpSp>
            <p:nvGrpSpPr>
              <p:cNvPr id="84" name="Group 83">
                <a:extLst>
                  <a:ext uri="{FF2B5EF4-FFF2-40B4-BE49-F238E27FC236}">
                    <a16:creationId xmlns:a16="http://schemas.microsoft.com/office/drawing/2014/main" id="{EF7B76C7-C7E7-409E-B824-5A2D2CC9C0A8}"/>
                  </a:ext>
                </a:extLst>
              </p:cNvPr>
              <p:cNvGrpSpPr/>
              <p:nvPr/>
            </p:nvGrpSpPr>
            <p:grpSpPr>
              <a:xfrm>
                <a:off x="8086725" y="2733675"/>
                <a:ext cx="233362" cy="776288"/>
                <a:chOff x="8086725" y="2733675"/>
                <a:chExt cx="233362" cy="776288"/>
              </a:xfrm>
            </p:grpSpPr>
            <p:sp>
              <p:nvSpPr>
                <p:cNvPr id="97" name="Oval 96">
                  <a:extLst>
                    <a:ext uri="{FF2B5EF4-FFF2-40B4-BE49-F238E27FC236}">
                      <a16:creationId xmlns:a16="http://schemas.microsoft.com/office/drawing/2014/main" id="{B1AD5CDE-68AD-4D6B-845A-2FA3D975B057}"/>
                    </a:ext>
                  </a:extLst>
                </p:cNvPr>
                <p:cNvSpPr/>
                <p:nvPr/>
              </p:nvSpPr>
              <p:spPr>
                <a:xfrm rot="1993674">
                  <a:off x="8091487" y="3081338"/>
                  <a:ext cx="228600" cy="428625"/>
                </a:xfrm>
                <a:prstGeom prst="ellipse">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8" name="Oval 97">
                  <a:extLst>
                    <a:ext uri="{FF2B5EF4-FFF2-40B4-BE49-F238E27FC236}">
                      <a16:creationId xmlns:a16="http://schemas.microsoft.com/office/drawing/2014/main" id="{BCD1511E-CDA6-40F0-A595-F73B951846E4}"/>
                    </a:ext>
                  </a:extLst>
                </p:cNvPr>
                <p:cNvSpPr/>
                <p:nvPr/>
              </p:nvSpPr>
              <p:spPr>
                <a:xfrm rot="19751809">
                  <a:off x="8086725" y="2733675"/>
                  <a:ext cx="228600" cy="428625"/>
                </a:xfrm>
                <a:prstGeom prst="ellipse">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85" name="Group 84">
                <a:extLst>
                  <a:ext uri="{FF2B5EF4-FFF2-40B4-BE49-F238E27FC236}">
                    <a16:creationId xmlns:a16="http://schemas.microsoft.com/office/drawing/2014/main" id="{4636D98D-B80E-4260-9DB9-AC15915264DC}"/>
                  </a:ext>
                </a:extLst>
              </p:cNvPr>
              <p:cNvGrpSpPr/>
              <p:nvPr/>
            </p:nvGrpSpPr>
            <p:grpSpPr>
              <a:xfrm flipH="1">
                <a:off x="7767638" y="2733675"/>
                <a:ext cx="233362" cy="776288"/>
                <a:chOff x="7843838" y="2733675"/>
                <a:chExt cx="233362" cy="776288"/>
              </a:xfrm>
            </p:grpSpPr>
            <p:sp>
              <p:nvSpPr>
                <p:cNvPr id="95" name="Oval 94">
                  <a:extLst>
                    <a:ext uri="{FF2B5EF4-FFF2-40B4-BE49-F238E27FC236}">
                      <a16:creationId xmlns:a16="http://schemas.microsoft.com/office/drawing/2014/main" id="{21615307-3744-42B8-AB55-43394CE3FF3A}"/>
                    </a:ext>
                  </a:extLst>
                </p:cNvPr>
                <p:cNvSpPr/>
                <p:nvPr/>
              </p:nvSpPr>
              <p:spPr>
                <a:xfrm rot="1993674">
                  <a:off x="7848600" y="3081338"/>
                  <a:ext cx="228600" cy="428625"/>
                </a:xfrm>
                <a:prstGeom prst="ellipse">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6" name="Oval 95">
                  <a:extLst>
                    <a:ext uri="{FF2B5EF4-FFF2-40B4-BE49-F238E27FC236}">
                      <a16:creationId xmlns:a16="http://schemas.microsoft.com/office/drawing/2014/main" id="{4C63928A-1D27-44D2-B9F8-CAD62BE8F0CF}"/>
                    </a:ext>
                  </a:extLst>
                </p:cNvPr>
                <p:cNvSpPr/>
                <p:nvPr/>
              </p:nvSpPr>
              <p:spPr>
                <a:xfrm rot="19751809">
                  <a:off x="7843838" y="2733675"/>
                  <a:ext cx="228600" cy="428625"/>
                </a:xfrm>
                <a:prstGeom prst="ellipse">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86" name="Group 85">
                <a:extLst>
                  <a:ext uri="{FF2B5EF4-FFF2-40B4-BE49-F238E27FC236}">
                    <a16:creationId xmlns:a16="http://schemas.microsoft.com/office/drawing/2014/main" id="{34A73774-5F84-4E74-ACC9-82BFD866578E}"/>
                  </a:ext>
                </a:extLst>
              </p:cNvPr>
              <p:cNvGrpSpPr/>
              <p:nvPr/>
            </p:nvGrpSpPr>
            <p:grpSpPr>
              <a:xfrm>
                <a:off x="8234361" y="3543300"/>
                <a:ext cx="554292" cy="828675"/>
                <a:chOff x="8234361" y="3543300"/>
                <a:chExt cx="554292" cy="828675"/>
              </a:xfrm>
            </p:grpSpPr>
            <p:sp>
              <p:nvSpPr>
                <p:cNvPr id="91" name="Oval 90">
                  <a:extLst>
                    <a:ext uri="{FF2B5EF4-FFF2-40B4-BE49-F238E27FC236}">
                      <a16:creationId xmlns:a16="http://schemas.microsoft.com/office/drawing/2014/main" id="{07D7FA46-8461-489A-B142-5CB1F21ECC7B}"/>
                    </a:ext>
                  </a:extLst>
                </p:cNvPr>
                <p:cNvSpPr/>
                <p:nvPr/>
              </p:nvSpPr>
              <p:spPr>
                <a:xfrm rot="19751809">
                  <a:off x="8391522" y="3543300"/>
                  <a:ext cx="228600" cy="428625"/>
                </a:xfrm>
                <a:prstGeom prst="ellipse">
                  <a:avLst/>
                </a:prstGeom>
                <a:solidFill>
                  <a:schemeClr val="bg1">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2" name="Oval 91">
                  <a:extLst>
                    <a:ext uri="{FF2B5EF4-FFF2-40B4-BE49-F238E27FC236}">
                      <a16:creationId xmlns:a16="http://schemas.microsoft.com/office/drawing/2014/main" id="{B2C777ED-4CF9-4924-9828-CE34D247D4CF}"/>
                    </a:ext>
                  </a:extLst>
                </p:cNvPr>
                <p:cNvSpPr/>
                <p:nvPr/>
              </p:nvSpPr>
              <p:spPr>
                <a:xfrm rot="19751809">
                  <a:off x="8560053" y="3868132"/>
                  <a:ext cx="228600" cy="428625"/>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3" name="Oval 92">
                  <a:extLst>
                    <a:ext uri="{FF2B5EF4-FFF2-40B4-BE49-F238E27FC236}">
                      <a16:creationId xmlns:a16="http://schemas.microsoft.com/office/drawing/2014/main" id="{72405A14-327C-4DF5-B7B2-C2E111C34D94}"/>
                    </a:ext>
                  </a:extLst>
                </p:cNvPr>
                <p:cNvSpPr/>
                <p:nvPr/>
              </p:nvSpPr>
              <p:spPr>
                <a:xfrm rot="19751809">
                  <a:off x="8234361" y="3619500"/>
                  <a:ext cx="228600" cy="428625"/>
                </a:xfrm>
                <a:prstGeom prst="ellipse">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4" name="Oval 93">
                  <a:extLst>
                    <a:ext uri="{FF2B5EF4-FFF2-40B4-BE49-F238E27FC236}">
                      <a16:creationId xmlns:a16="http://schemas.microsoft.com/office/drawing/2014/main" id="{4BC847DA-1CC6-44D6-B258-70DF0A3EC58D}"/>
                    </a:ext>
                  </a:extLst>
                </p:cNvPr>
                <p:cNvSpPr/>
                <p:nvPr/>
              </p:nvSpPr>
              <p:spPr>
                <a:xfrm rot="19751809">
                  <a:off x="8404705" y="3943350"/>
                  <a:ext cx="228600" cy="428625"/>
                </a:xfrm>
                <a:prstGeom prst="ellipse">
                  <a:avLst/>
                </a:prstGeom>
                <a:solidFill>
                  <a:srgbClr val="71C2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87" name="Group 86">
                <a:extLst>
                  <a:ext uri="{FF2B5EF4-FFF2-40B4-BE49-F238E27FC236}">
                    <a16:creationId xmlns:a16="http://schemas.microsoft.com/office/drawing/2014/main" id="{8C9CF050-E4F2-4F17-99D9-BAEBA6D173B8}"/>
                  </a:ext>
                </a:extLst>
              </p:cNvPr>
              <p:cNvGrpSpPr/>
              <p:nvPr/>
            </p:nvGrpSpPr>
            <p:grpSpPr>
              <a:xfrm>
                <a:off x="7305672" y="3543299"/>
                <a:ext cx="554294" cy="748695"/>
                <a:chOff x="7305672" y="3543299"/>
                <a:chExt cx="554294" cy="748695"/>
              </a:xfrm>
            </p:grpSpPr>
            <p:sp>
              <p:nvSpPr>
                <p:cNvPr id="88" name="Oval 87">
                  <a:extLst>
                    <a:ext uri="{FF2B5EF4-FFF2-40B4-BE49-F238E27FC236}">
                      <a16:creationId xmlns:a16="http://schemas.microsoft.com/office/drawing/2014/main" id="{9F492405-9931-4082-83CB-FD178E525DE7}"/>
                    </a:ext>
                  </a:extLst>
                </p:cNvPr>
                <p:cNvSpPr/>
                <p:nvPr/>
              </p:nvSpPr>
              <p:spPr>
                <a:xfrm rot="1848191" flipH="1">
                  <a:off x="7305672" y="3863369"/>
                  <a:ext cx="228600" cy="428625"/>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9" name="Oval 88">
                  <a:extLst>
                    <a:ext uri="{FF2B5EF4-FFF2-40B4-BE49-F238E27FC236}">
                      <a16:creationId xmlns:a16="http://schemas.microsoft.com/office/drawing/2014/main" id="{5D6B5B5F-4E98-4EF9-92E4-98C304F5EDC7}"/>
                    </a:ext>
                  </a:extLst>
                </p:cNvPr>
                <p:cNvSpPr/>
                <p:nvPr/>
              </p:nvSpPr>
              <p:spPr>
                <a:xfrm rot="1848191" flipH="1">
                  <a:off x="7474204" y="3543299"/>
                  <a:ext cx="228600" cy="428625"/>
                </a:xfrm>
                <a:prstGeom prst="ellipse">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0" name="Oval 89">
                  <a:extLst>
                    <a:ext uri="{FF2B5EF4-FFF2-40B4-BE49-F238E27FC236}">
                      <a16:creationId xmlns:a16="http://schemas.microsoft.com/office/drawing/2014/main" id="{3A0BE8E3-CDA3-4E02-B247-40EAEFB6EC47}"/>
                    </a:ext>
                  </a:extLst>
                </p:cNvPr>
                <p:cNvSpPr/>
                <p:nvPr/>
              </p:nvSpPr>
              <p:spPr>
                <a:xfrm rot="1848191" flipH="1">
                  <a:off x="7631366" y="3619500"/>
                  <a:ext cx="228600" cy="428625"/>
                </a:xfrm>
                <a:prstGeom prst="ellipse">
                  <a:avLst/>
                </a:prstGeom>
                <a:solidFill>
                  <a:schemeClr val="bg1">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grpSp>
          <p:nvGrpSpPr>
            <p:cNvPr id="44" name="Group 43">
              <a:extLst>
                <a:ext uri="{FF2B5EF4-FFF2-40B4-BE49-F238E27FC236}">
                  <a16:creationId xmlns:a16="http://schemas.microsoft.com/office/drawing/2014/main" id="{AC29F899-8B26-46A7-A341-2F12353D6E46}"/>
                </a:ext>
              </a:extLst>
            </p:cNvPr>
            <p:cNvGrpSpPr/>
            <p:nvPr/>
          </p:nvGrpSpPr>
          <p:grpSpPr>
            <a:xfrm>
              <a:off x="10384152" y="2733675"/>
              <a:ext cx="1482981" cy="1975800"/>
              <a:chOff x="10384152" y="2733675"/>
              <a:chExt cx="1482981" cy="1975800"/>
            </a:xfrm>
          </p:grpSpPr>
          <p:grpSp>
            <p:nvGrpSpPr>
              <p:cNvPr id="45" name="Group 44">
                <a:extLst>
                  <a:ext uri="{FF2B5EF4-FFF2-40B4-BE49-F238E27FC236}">
                    <a16:creationId xmlns:a16="http://schemas.microsoft.com/office/drawing/2014/main" id="{9FA67325-6E67-42C7-B0CD-EBCAC4B5D091}"/>
                  </a:ext>
                </a:extLst>
              </p:cNvPr>
              <p:cNvGrpSpPr/>
              <p:nvPr/>
            </p:nvGrpSpPr>
            <p:grpSpPr>
              <a:xfrm>
                <a:off x="10384152" y="2733675"/>
                <a:ext cx="1482981" cy="1643062"/>
                <a:chOff x="10384152" y="2733675"/>
                <a:chExt cx="1482981" cy="1643062"/>
              </a:xfrm>
            </p:grpSpPr>
            <p:sp>
              <p:nvSpPr>
                <p:cNvPr id="59" name="Oval 58">
                  <a:extLst>
                    <a:ext uri="{FF2B5EF4-FFF2-40B4-BE49-F238E27FC236}">
                      <a16:creationId xmlns:a16="http://schemas.microsoft.com/office/drawing/2014/main" id="{BDE74123-A1E4-4291-8031-9FC9807EA494}"/>
                    </a:ext>
                  </a:extLst>
                </p:cNvPr>
                <p:cNvSpPr/>
                <p:nvPr/>
              </p:nvSpPr>
              <p:spPr>
                <a:xfrm rot="19751809">
                  <a:off x="11483185" y="3948112"/>
                  <a:ext cx="228600" cy="428625"/>
                </a:xfrm>
                <a:prstGeom prst="ellipse">
                  <a:avLst/>
                </a:prstGeom>
                <a:solidFill>
                  <a:srgbClr val="71C2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0" name="Oval 59">
                  <a:extLst>
                    <a:ext uri="{FF2B5EF4-FFF2-40B4-BE49-F238E27FC236}">
                      <a16:creationId xmlns:a16="http://schemas.microsoft.com/office/drawing/2014/main" id="{7C114056-0B94-4D5B-AE9F-DA3D25F7820B}"/>
                    </a:ext>
                  </a:extLst>
                </p:cNvPr>
                <p:cNvSpPr/>
                <p:nvPr/>
              </p:nvSpPr>
              <p:spPr>
                <a:xfrm rot="1848191" flipH="1">
                  <a:off x="10536490" y="3938588"/>
                  <a:ext cx="228600" cy="428625"/>
                </a:xfrm>
                <a:prstGeom prst="ellipse">
                  <a:avLst/>
                </a:prstGeom>
                <a:solidFill>
                  <a:schemeClr val="accent3">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1" name="Arc 60">
                  <a:extLst>
                    <a:ext uri="{FF2B5EF4-FFF2-40B4-BE49-F238E27FC236}">
                      <a16:creationId xmlns:a16="http://schemas.microsoft.com/office/drawing/2014/main" id="{34719DAC-2C62-4C4F-B4BD-C1F65C5A84E3}"/>
                    </a:ext>
                  </a:extLst>
                </p:cNvPr>
                <p:cNvSpPr/>
                <p:nvPr/>
              </p:nvSpPr>
              <p:spPr>
                <a:xfrm>
                  <a:off x="11165205" y="3343276"/>
                  <a:ext cx="319362" cy="319362"/>
                </a:xfrm>
                <a:prstGeom prst="arc">
                  <a:avLst>
                    <a:gd name="adj1" fmla="val 5187493"/>
                    <a:gd name="adj2" fmla="val 12993012"/>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62" name="Arc 61">
                  <a:extLst>
                    <a:ext uri="{FF2B5EF4-FFF2-40B4-BE49-F238E27FC236}">
                      <a16:creationId xmlns:a16="http://schemas.microsoft.com/office/drawing/2014/main" id="{6EF0C2AE-20DA-4397-B53E-86DCE05054CB}"/>
                    </a:ext>
                  </a:extLst>
                </p:cNvPr>
                <p:cNvSpPr/>
                <p:nvPr/>
              </p:nvSpPr>
              <p:spPr>
                <a:xfrm flipH="1">
                  <a:off x="10765156" y="3343276"/>
                  <a:ext cx="319362" cy="319362"/>
                </a:xfrm>
                <a:prstGeom prst="arc">
                  <a:avLst>
                    <a:gd name="adj1" fmla="val 5187493"/>
                    <a:gd name="adj2" fmla="val 12993012"/>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grpSp>
              <p:nvGrpSpPr>
                <p:cNvPr id="63" name="Group 62">
                  <a:extLst>
                    <a:ext uri="{FF2B5EF4-FFF2-40B4-BE49-F238E27FC236}">
                      <a16:creationId xmlns:a16="http://schemas.microsoft.com/office/drawing/2014/main" id="{D619F0D4-6BD5-4FBB-B07C-ED6C78518019}"/>
                    </a:ext>
                  </a:extLst>
                </p:cNvPr>
                <p:cNvGrpSpPr/>
                <p:nvPr/>
              </p:nvGrpSpPr>
              <p:grpSpPr>
                <a:xfrm>
                  <a:off x="11165205" y="2733675"/>
                  <a:ext cx="233362" cy="776288"/>
                  <a:chOff x="8086725" y="2733675"/>
                  <a:chExt cx="233362" cy="776288"/>
                </a:xfrm>
              </p:grpSpPr>
              <p:sp>
                <p:nvSpPr>
                  <p:cNvPr id="76" name="Oval 75">
                    <a:extLst>
                      <a:ext uri="{FF2B5EF4-FFF2-40B4-BE49-F238E27FC236}">
                        <a16:creationId xmlns:a16="http://schemas.microsoft.com/office/drawing/2014/main" id="{7C31B97E-614A-479B-8D62-BA13D3C94414}"/>
                      </a:ext>
                    </a:extLst>
                  </p:cNvPr>
                  <p:cNvSpPr/>
                  <p:nvPr/>
                </p:nvSpPr>
                <p:spPr>
                  <a:xfrm rot="1993674">
                    <a:off x="8091487" y="3081338"/>
                    <a:ext cx="228600" cy="428625"/>
                  </a:xfrm>
                  <a:prstGeom prst="ellipse">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7" name="Oval 76">
                    <a:extLst>
                      <a:ext uri="{FF2B5EF4-FFF2-40B4-BE49-F238E27FC236}">
                        <a16:creationId xmlns:a16="http://schemas.microsoft.com/office/drawing/2014/main" id="{3C1DAFAD-F4AE-4CC8-8D81-43CF1A02C456}"/>
                      </a:ext>
                    </a:extLst>
                  </p:cNvPr>
                  <p:cNvSpPr/>
                  <p:nvPr/>
                </p:nvSpPr>
                <p:spPr>
                  <a:xfrm rot="19751809">
                    <a:off x="8086725" y="2733675"/>
                    <a:ext cx="228600" cy="428625"/>
                  </a:xfrm>
                  <a:prstGeom prst="ellipse">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64" name="Group 63">
                  <a:extLst>
                    <a:ext uri="{FF2B5EF4-FFF2-40B4-BE49-F238E27FC236}">
                      <a16:creationId xmlns:a16="http://schemas.microsoft.com/office/drawing/2014/main" id="{0FE6DFBD-9960-42EE-9055-64ADE46D74F8}"/>
                    </a:ext>
                  </a:extLst>
                </p:cNvPr>
                <p:cNvGrpSpPr/>
                <p:nvPr/>
              </p:nvGrpSpPr>
              <p:grpSpPr>
                <a:xfrm flipH="1">
                  <a:off x="10846118" y="2733675"/>
                  <a:ext cx="233362" cy="776288"/>
                  <a:chOff x="7843838" y="2733675"/>
                  <a:chExt cx="233362" cy="776288"/>
                </a:xfrm>
              </p:grpSpPr>
              <p:sp>
                <p:nvSpPr>
                  <p:cNvPr id="74" name="Oval 73">
                    <a:extLst>
                      <a:ext uri="{FF2B5EF4-FFF2-40B4-BE49-F238E27FC236}">
                        <a16:creationId xmlns:a16="http://schemas.microsoft.com/office/drawing/2014/main" id="{27D286E3-DC7B-42E8-9E11-BC79073A8592}"/>
                      </a:ext>
                    </a:extLst>
                  </p:cNvPr>
                  <p:cNvSpPr/>
                  <p:nvPr/>
                </p:nvSpPr>
                <p:spPr>
                  <a:xfrm rot="1993674">
                    <a:off x="7848600" y="3081338"/>
                    <a:ext cx="228600" cy="428625"/>
                  </a:xfrm>
                  <a:prstGeom prst="ellipse">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5" name="Oval 74">
                    <a:extLst>
                      <a:ext uri="{FF2B5EF4-FFF2-40B4-BE49-F238E27FC236}">
                        <a16:creationId xmlns:a16="http://schemas.microsoft.com/office/drawing/2014/main" id="{41D7797D-F72B-4E8D-B1BA-234BDACB00FA}"/>
                      </a:ext>
                    </a:extLst>
                  </p:cNvPr>
                  <p:cNvSpPr/>
                  <p:nvPr/>
                </p:nvSpPr>
                <p:spPr>
                  <a:xfrm rot="19751809">
                    <a:off x="7843838" y="2733675"/>
                    <a:ext cx="228600" cy="428625"/>
                  </a:xfrm>
                  <a:prstGeom prst="ellipse">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65" name="Group 64">
                  <a:extLst>
                    <a:ext uri="{FF2B5EF4-FFF2-40B4-BE49-F238E27FC236}">
                      <a16:creationId xmlns:a16="http://schemas.microsoft.com/office/drawing/2014/main" id="{4950EAB7-F01C-4971-B45C-4E8DDA9FBBE7}"/>
                    </a:ext>
                  </a:extLst>
                </p:cNvPr>
                <p:cNvGrpSpPr/>
                <p:nvPr/>
              </p:nvGrpSpPr>
              <p:grpSpPr>
                <a:xfrm>
                  <a:off x="11312841" y="3543300"/>
                  <a:ext cx="554292" cy="828675"/>
                  <a:chOff x="8234361" y="3543300"/>
                  <a:chExt cx="554292" cy="828675"/>
                </a:xfrm>
              </p:grpSpPr>
              <p:sp>
                <p:nvSpPr>
                  <p:cNvPr id="70" name="Oval 69">
                    <a:extLst>
                      <a:ext uri="{FF2B5EF4-FFF2-40B4-BE49-F238E27FC236}">
                        <a16:creationId xmlns:a16="http://schemas.microsoft.com/office/drawing/2014/main" id="{2F87B7A2-74C7-4225-A42C-B62EE79877ED}"/>
                      </a:ext>
                    </a:extLst>
                  </p:cNvPr>
                  <p:cNvSpPr/>
                  <p:nvPr/>
                </p:nvSpPr>
                <p:spPr>
                  <a:xfrm rot="19751809">
                    <a:off x="8391522" y="3543300"/>
                    <a:ext cx="228600" cy="428625"/>
                  </a:xfrm>
                  <a:prstGeom prst="ellipse">
                    <a:avLst/>
                  </a:prstGeom>
                  <a:solidFill>
                    <a:schemeClr val="bg1">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1" name="Oval 70">
                    <a:extLst>
                      <a:ext uri="{FF2B5EF4-FFF2-40B4-BE49-F238E27FC236}">
                        <a16:creationId xmlns:a16="http://schemas.microsoft.com/office/drawing/2014/main" id="{9AC218E4-9CE8-4E09-8DB9-C3F4139D7EF3}"/>
                      </a:ext>
                    </a:extLst>
                  </p:cNvPr>
                  <p:cNvSpPr/>
                  <p:nvPr/>
                </p:nvSpPr>
                <p:spPr>
                  <a:xfrm rot="19751809">
                    <a:off x="8560053" y="3868132"/>
                    <a:ext cx="228600" cy="428625"/>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2" name="Oval 71">
                    <a:extLst>
                      <a:ext uri="{FF2B5EF4-FFF2-40B4-BE49-F238E27FC236}">
                        <a16:creationId xmlns:a16="http://schemas.microsoft.com/office/drawing/2014/main" id="{CCC7BB1A-A7F5-4E73-BD28-BE9D0428A9AC}"/>
                      </a:ext>
                    </a:extLst>
                  </p:cNvPr>
                  <p:cNvSpPr/>
                  <p:nvPr/>
                </p:nvSpPr>
                <p:spPr>
                  <a:xfrm rot="19751809">
                    <a:off x="8234361" y="3619500"/>
                    <a:ext cx="228600" cy="428625"/>
                  </a:xfrm>
                  <a:prstGeom prst="ellipse">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3" name="Oval 72">
                    <a:extLst>
                      <a:ext uri="{FF2B5EF4-FFF2-40B4-BE49-F238E27FC236}">
                        <a16:creationId xmlns:a16="http://schemas.microsoft.com/office/drawing/2014/main" id="{30F279DB-AD88-4BC2-9363-99CD3065E0EA}"/>
                      </a:ext>
                    </a:extLst>
                  </p:cNvPr>
                  <p:cNvSpPr/>
                  <p:nvPr/>
                </p:nvSpPr>
                <p:spPr>
                  <a:xfrm rot="19751809">
                    <a:off x="8404705" y="3943350"/>
                    <a:ext cx="228600" cy="428625"/>
                  </a:xfrm>
                  <a:prstGeom prst="ellipse">
                    <a:avLst/>
                  </a:prstGeom>
                  <a:solidFill>
                    <a:srgbClr val="71C2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66" name="Group 65">
                  <a:extLst>
                    <a:ext uri="{FF2B5EF4-FFF2-40B4-BE49-F238E27FC236}">
                      <a16:creationId xmlns:a16="http://schemas.microsoft.com/office/drawing/2014/main" id="{D4A9E7E7-BF9E-4ABB-A07E-A5789F076E68}"/>
                    </a:ext>
                  </a:extLst>
                </p:cNvPr>
                <p:cNvGrpSpPr/>
                <p:nvPr/>
              </p:nvGrpSpPr>
              <p:grpSpPr>
                <a:xfrm>
                  <a:off x="10384152" y="3543299"/>
                  <a:ext cx="554294" cy="748695"/>
                  <a:chOff x="7305672" y="3543299"/>
                  <a:chExt cx="554294" cy="748695"/>
                </a:xfrm>
              </p:grpSpPr>
              <p:sp>
                <p:nvSpPr>
                  <p:cNvPr id="67" name="Oval 66">
                    <a:extLst>
                      <a:ext uri="{FF2B5EF4-FFF2-40B4-BE49-F238E27FC236}">
                        <a16:creationId xmlns:a16="http://schemas.microsoft.com/office/drawing/2014/main" id="{CAD31897-D37E-4D19-B718-57737D130FB7}"/>
                      </a:ext>
                    </a:extLst>
                  </p:cNvPr>
                  <p:cNvSpPr/>
                  <p:nvPr/>
                </p:nvSpPr>
                <p:spPr>
                  <a:xfrm rot="1848191" flipH="1">
                    <a:off x="7305672" y="3863369"/>
                    <a:ext cx="228600" cy="428625"/>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8" name="Oval 67">
                    <a:extLst>
                      <a:ext uri="{FF2B5EF4-FFF2-40B4-BE49-F238E27FC236}">
                        <a16:creationId xmlns:a16="http://schemas.microsoft.com/office/drawing/2014/main" id="{C3DB958A-3C68-4A63-B706-7157BA84F413}"/>
                      </a:ext>
                    </a:extLst>
                  </p:cNvPr>
                  <p:cNvSpPr/>
                  <p:nvPr/>
                </p:nvSpPr>
                <p:spPr>
                  <a:xfrm rot="1848191" flipH="1">
                    <a:off x="7474204" y="3543299"/>
                    <a:ext cx="228600" cy="428625"/>
                  </a:xfrm>
                  <a:prstGeom prst="ellipse">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9" name="Oval 68">
                    <a:extLst>
                      <a:ext uri="{FF2B5EF4-FFF2-40B4-BE49-F238E27FC236}">
                        <a16:creationId xmlns:a16="http://schemas.microsoft.com/office/drawing/2014/main" id="{A12DFE5A-7A28-4FAF-8E14-1479F5512D4F}"/>
                      </a:ext>
                    </a:extLst>
                  </p:cNvPr>
                  <p:cNvSpPr/>
                  <p:nvPr/>
                </p:nvSpPr>
                <p:spPr>
                  <a:xfrm rot="1848191" flipH="1">
                    <a:off x="7631366" y="3619500"/>
                    <a:ext cx="228600" cy="428625"/>
                  </a:xfrm>
                  <a:prstGeom prst="ellipse">
                    <a:avLst/>
                  </a:prstGeom>
                  <a:solidFill>
                    <a:schemeClr val="bg1">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grpSp>
            <p:nvGrpSpPr>
              <p:cNvPr id="46" name="Group 45">
                <a:extLst>
                  <a:ext uri="{FF2B5EF4-FFF2-40B4-BE49-F238E27FC236}">
                    <a16:creationId xmlns:a16="http://schemas.microsoft.com/office/drawing/2014/main" id="{FCA13049-20AF-41FE-8E84-B772099646BF}"/>
                  </a:ext>
                </a:extLst>
              </p:cNvPr>
              <p:cNvGrpSpPr/>
              <p:nvPr/>
            </p:nvGrpSpPr>
            <p:grpSpPr>
              <a:xfrm>
                <a:off x="10583111" y="3233050"/>
                <a:ext cx="1060298" cy="1476425"/>
                <a:chOff x="10633911" y="3283851"/>
                <a:chExt cx="962903" cy="1340806"/>
              </a:xfrm>
            </p:grpSpPr>
            <p:grpSp>
              <p:nvGrpSpPr>
                <p:cNvPr id="47" name="Group 46">
                  <a:extLst>
                    <a:ext uri="{FF2B5EF4-FFF2-40B4-BE49-F238E27FC236}">
                      <a16:creationId xmlns:a16="http://schemas.microsoft.com/office/drawing/2014/main" id="{B68FE411-7661-495D-9654-26ED53B511CA}"/>
                    </a:ext>
                  </a:extLst>
                </p:cNvPr>
                <p:cNvGrpSpPr/>
                <p:nvPr/>
              </p:nvGrpSpPr>
              <p:grpSpPr>
                <a:xfrm>
                  <a:off x="11198436" y="3283851"/>
                  <a:ext cx="398378" cy="1340806"/>
                  <a:chOff x="8715894" y="3410851"/>
                  <a:chExt cx="398378" cy="1340806"/>
                </a:xfrm>
              </p:grpSpPr>
              <p:sp>
                <p:nvSpPr>
                  <p:cNvPr id="55" name="Oval 54">
                    <a:extLst>
                      <a:ext uri="{FF2B5EF4-FFF2-40B4-BE49-F238E27FC236}">
                        <a16:creationId xmlns:a16="http://schemas.microsoft.com/office/drawing/2014/main" id="{243D0541-B8C6-47D6-8299-6F8A98961CBF}"/>
                      </a:ext>
                    </a:extLst>
                  </p:cNvPr>
                  <p:cNvSpPr/>
                  <p:nvPr/>
                </p:nvSpPr>
                <p:spPr>
                  <a:xfrm rot="20309138">
                    <a:off x="8860746" y="3771568"/>
                    <a:ext cx="253526" cy="345460"/>
                  </a:xfrm>
                  <a:prstGeom prst="ellipse">
                    <a:avLst/>
                  </a:prstGeom>
                  <a:solidFill>
                    <a:srgbClr val="0043C8"/>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6" name="Oval 55">
                    <a:extLst>
                      <a:ext uri="{FF2B5EF4-FFF2-40B4-BE49-F238E27FC236}">
                        <a16:creationId xmlns:a16="http://schemas.microsoft.com/office/drawing/2014/main" id="{A89C5E4A-675E-42BB-B70F-5BA432CCFB7D}"/>
                      </a:ext>
                    </a:extLst>
                  </p:cNvPr>
                  <p:cNvSpPr/>
                  <p:nvPr/>
                </p:nvSpPr>
                <p:spPr>
                  <a:xfrm rot="20309138">
                    <a:off x="8715894" y="3410851"/>
                    <a:ext cx="314630" cy="428722"/>
                  </a:xfrm>
                  <a:prstGeom prst="ellipse">
                    <a:avLst/>
                  </a:prstGeom>
                  <a:solidFill>
                    <a:srgbClr val="0043C8"/>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7" name="Oval 56">
                    <a:extLst>
                      <a:ext uri="{FF2B5EF4-FFF2-40B4-BE49-F238E27FC236}">
                        <a16:creationId xmlns:a16="http://schemas.microsoft.com/office/drawing/2014/main" id="{C9B0A8FB-DA33-4905-9C88-35D633DF60B2}"/>
                      </a:ext>
                    </a:extLst>
                  </p:cNvPr>
                  <p:cNvSpPr/>
                  <p:nvPr/>
                </p:nvSpPr>
                <p:spPr>
                  <a:xfrm rot="625680">
                    <a:off x="8851099" y="4087238"/>
                    <a:ext cx="253526" cy="345460"/>
                  </a:xfrm>
                  <a:prstGeom prst="ellipse">
                    <a:avLst/>
                  </a:prstGeom>
                  <a:solidFill>
                    <a:srgbClr val="0043C8"/>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8" name="Oval 57">
                    <a:extLst>
                      <a:ext uri="{FF2B5EF4-FFF2-40B4-BE49-F238E27FC236}">
                        <a16:creationId xmlns:a16="http://schemas.microsoft.com/office/drawing/2014/main" id="{EE16D01D-A0E4-4814-84AE-67893A18F73F}"/>
                      </a:ext>
                    </a:extLst>
                  </p:cNvPr>
                  <p:cNvSpPr/>
                  <p:nvPr/>
                </p:nvSpPr>
                <p:spPr>
                  <a:xfrm rot="1103070">
                    <a:off x="8774936" y="4406197"/>
                    <a:ext cx="253526" cy="345460"/>
                  </a:xfrm>
                  <a:prstGeom prst="ellipse">
                    <a:avLst/>
                  </a:prstGeom>
                  <a:solidFill>
                    <a:srgbClr val="0043C8"/>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48" name="Group 47">
                  <a:extLst>
                    <a:ext uri="{FF2B5EF4-FFF2-40B4-BE49-F238E27FC236}">
                      <a16:creationId xmlns:a16="http://schemas.microsoft.com/office/drawing/2014/main" id="{459FD3E4-04CE-4FEB-B870-D94AC1E9DDB6}"/>
                    </a:ext>
                  </a:extLst>
                </p:cNvPr>
                <p:cNvGrpSpPr/>
                <p:nvPr/>
              </p:nvGrpSpPr>
              <p:grpSpPr>
                <a:xfrm>
                  <a:off x="10633911" y="3283851"/>
                  <a:ext cx="415152" cy="1340806"/>
                  <a:chOff x="6958531" y="3410851"/>
                  <a:chExt cx="415152" cy="1340806"/>
                </a:xfrm>
              </p:grpSpPr>
              <p:grpSp>
                <p:nvGrpSpPr>
                  <p:cNvPr id="49" name="Group 48">
                    <a:extLst>
                      <a:ext uri="{FF2B5EF4-FFF2-40B4-BE49-F238E27FC236}">
                        <a16:creationId xmlns:a16="http://schemas.microsoft.com/office/drawing/2014/main" id="{6C80EDD2-1588-470A-A492-D649757AE682}"/>
                      </a:ext>
                    </a:extLst>
                  </p:cNvPr>
                  <p:cNvGrpSpPr/>
                  <p:nvPr/>
                </p:nvGrpSpPr>
                <p:grpSpPr>
                  <a:xfrm flipH="1">
                    <a:off x="6958531" y="3410851"/>
                    <a:ext cx="398378" cy="1340806"/>
                    <a:chOff x="8715894" y="3410851"/>
                    <a:chExt cx="398378" cy="1340806"/>
                  </a:xfrm>
                  <a:solidFill>
                    <a:schemeClr val="accent5">
                      <a:lumMod val="75000"/>
                    </a:schemeClr>
                  </a:solidFill>
                </p:grpSpPr>
                <p:sp>
                  <p:nvSpPr>
                    <p:cNvPr id="51" name="Oval 50">
                      <a:extLst>
                        <a:ext uri="{FF2B5EF4-FFF2-40B4-BE49-F238E27FC236}">
                          <a16:creationId xmlns:a16="http://schemas.microsoft.com/office/drawing/2014/main" id="{C32539AB-C98A-4A8C-9674-4C4CDADDB589}"/>
                        </a:ext>
                      </a:extLst>
                    </p:cNvPr>
                    <p:cNvSpPr/>
                    <p:nvPr/>
                  </p:nvSpPr>
                  <p:spPr>
                    <a:xfrm rot="20309138">
                      <a:off x="8860746" y="3771568"/>
                      <a:ext cx="253526" cy="345460"/>
                    </a:xfrm>
                    <a:prstGeom prst="ellipse">
                      <a:avLst/>
                    </a:prstGeom>
                    <a:grp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2" name="Oval 51">
                      <a:extLst>
                        <a:ext uri="{FF2B5EF4-FFF2-40B4-BE49-F238E27FC236}">
                          <a16:creationId xmlns:a16="http://schemas.microsoft.com/office/drawing/2014/main" id="{8F2FB092-2DB3-44E0-91F7-5472C0DAC8F2}"/>
                        </a:ext>
                      </a:extLst>
                    </p:cNvPr>
                    <p:cNvSpPr/>
                    <p:nvPr/>
                  </p:nvSpPr>
                  <p:spPr>
                    <a:xfrm rot="20309138">
                      <a:off x="8715894" y="3410851"/>
                      <a:ext cx="314630" cy="428722"/>
                    </a:xfrm>
                    <a:prstGeom prst="ellipse">
                      <a:avLst/>
                    </a:prstGeom>
                    <a:grp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3" name="Oval 52">
                      <a:extLst>
                        <a:ext uri="{FF2B5EF4-FFF2-40B4-BE49-F238E27FC236}">
                          <a16:creationId xmlns:a16="http://schemas.microsoft.com/office/drawing/2014/main" id="{9C87520A-696A-4AC8-92D5-96BE156E7FF7}"/>
                        </a:ext>
                      </a:extLst>
                    </p:cNvPr>
                    <p:cNvSpPr/>
                    <p:nvPr/>
                  </p:nvSpPr>
                  <p:spPr>
                    <a:xfrm rot="625680">
                      <a:off x="8851099" y="4087238"/>
                      <a:ext cx="253526" cy="345460"/>
                    </a:xfrm>
                    <a:prstGeom prst="ellipse">
                      <a:avLst/>
                    </a:prstGeom>
                    <a:grp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4" name="Oval 53">
                      <a:extLst>
                        <a:ext uri="{FF2B5EF4-FFF2-40B4-BE49-F238E27FC236}">
                          <a16:creationId xmlns:a16="http://schemas.microsoft.com/office/drawing/2014/main" id="{B57EDEFC-D343-41EE-B346-369214707ACB}"/>
                        </a:ext>
                      </a:extLst>
                    </p:cNvPr>
                    <p:cNvSpPr/>
                    <p:nvPr/>
                  </p:nvSpPr>
                  <p:spPr>
                    <a:xfrm rot="1103070">
                      <a:off x="8774936" y="4406197"/>
                      <a:ext cx="253526" cy="345460"/>
                    </a:xfrm>
                    <a:prstGeom prst="ellipse">
                      <a:avLst/>
                    </a:prstGeom>
                    <a:grp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50" name="Isosceles Triangle 49">
                    <a:extLst>
                      <a:ext uri="{FF2B5EF4-FFF2-40B4-BE49-F238E27FC236}">
                        <a16:creationId xmlns:a16="http://schemas.microsoft.com/office/drawing/2014/main" id="{5652D1E2-5F87-495E-92A3-5E0CC5185D6C}"/>
                      </a:ext>
                    </a:extLst>
                  </p:cNvPr>
                  <p:cNvSpPr/>
                  <p:nvPr/>
                </p:nvSpPr>
                <p:spPr>
                  <a:xfrm rot="17100000">
                    <a:off x="7265120" y="3584100"/>
                    <a:ext cx="106086" cy="11104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grpSp>
      </p:grpSp>
      <p:sp>
        <p:nvSpPr>
          <p:cNvPr id="5" name="Left Brace 4">
            <a:extLst>
              <a:ext uri="{FF2B5EF4-FFF2-40B4-BE49-F238E27FC236}">
                <a16:creationId xmlns:a16="http://schemas.microsoft.com/office/drawing/2014/main" id="{D968F74B-DB2C-3F4A-A486-845F8E036B7C}"/>
              </a:ext>
            </a:extLst>
          </p:cNvPr>
          <p:cNvSpPr/>
          <p:nvPr/>
        </p:nvSpPr>
        <p:spPr>
          <a:xfrm>
            <a:off x="4057650" y="4498424"/>
            <a:ext cx="568643" cy="1863720"/>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7935056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2F886-7F02-4482-ABDE-716BAC9A7DEB}"/>
              </a:ext>
            </a:extLst>
          </p:cNvPr>
          <p:cNvSpPr>
            <a:spLocks noGrp="1"/>
          </p:cNvSpPr>
          <p:nvPr>
            <p:ph type="title"/>
          </p:nvPr>
        </p:nvSpPr>
        <p:spPr/>
        <p:txBody>
          <a:bodyPr>
            <a:normAutofit/>
          </a:bodyPr>
          <a:lstStyle/>
          <a:p>
            <a:r>
              <a:rPr lang="fr-FR" dirty="0"/>
              <a:t>Suivi du FVIII en laboratoire : </a:t>
            </a:r>
            <a:r>
              <a:rPr lang="en-CA" b="1" noProof="0" dirty="0" err="1">
                <a:latin typeface="Arial" panose="020B0604020202020204" pitchFamily="34" charset="0"/>
                <a:cs typeface="Arial" panose="020B0604020202020204" pitchFamily="34" charset="0"/>
              </a:rPr>
              <a:t>Emicizumab</a:t>
            </a:r>
            <a:endParaRPr lang="en-CA" b="1" noProof="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1E51C7D-8CD8-411F-8C7B-B3CB82F4982D}"/>
              </a:ext>
            </a:extLst>
          </p:cNvPr>
          <p:cNvSpPr>
            <a:spLocks noGrp="1"/>
          </p:cNvSpPr>
          <p:nvPr>
            <p:ph idx="1"/>
          </p:nvPr>
        </p:nvSpPr>
        <p:spPr>
          <a:xfrm>
            <a:off x="838200" y="1358900"/>
            <a:ext cx="10515600" cy="5159376"/>
          </a:xfrm>
        </p:spPr>
        <p:txBody>
          <a:bodyPr>
            <a:normAutofit/>
          </a:bodyPr>
          <a:lstStyle/>
          <a:p>
            <a:pPr marL="0" indent="0" algn="l" rtl="0" eaLnBrk="1" fontAlgn="t" latinLnBrk="0" hangingPunct="1">
              <a:lnSpc>
                <a:spcPct val="110000"/>
              </a:lnSpc>
              <a:spcBef>
                <a:spcPts val="0"/>
              </a:spcBef>
              <a:spcAft>
                <a:spcPts val="0"/>
              </a:spcAft>
              <a:buNone/>
            </a:pPr>
            <a:r>
              <a:rPr lang="fr-FR" b="1" i="0" u="none" strike="noStrike" kern="1200" dirty="0">
                <a:solidFill>
                  <a:srgbClr val="008BB0"/>
                </a:solidFill>
                <a:effectLst/>
                <a:latin typeface="Arial" panose="020B0604020202020204" pitchFamily="34" charset="0"/>
                <a:cs typeface="Arial" panose="020B0604020202020204" pitchFamily="34" charset="0"/>
              </a:rPr>
              <a:t>Recommandation 3.2.31 </a:t>
            </a:r>
            <a:endParaRPr lang="fr-FR" b="0" i="0" u="none" strike="noStrike" dirty="0">
              <a:effectLst/>
              <a:latin typeface="Arial" panose="020B0604020202020204" pitchFamily="34" charset="0"/>
            </a:endParaRPr>
          </a:p>
          <a:p>
            <a:pPr marL="0" indent="0" fontAlgn="t">
              <a:lnSpc>
                <a:spcPct val="110000"/>
              </a:lnSpc>
              <a:spcBef>
                <a:spcPts val="0"/>
              </a:spcBef>
              <a:buNone/>
            </a:pPr>
            <a:r>
              <a:rPr lang="fr-FR" dirty="0">
                <a:solidFill>
                  <a:srgbClr val="000000"/>
                </a:solidFill>
                <a:latin typeface="Arial" panose="020B0604020202020204" pitchFamily="34" charset="0"/>
                <a:cs typeface="Arial" panose="020B0604020202020204" pitchFamily="34" charset="0"/>
              </a:rPr>
              <a:t>Pour les patients traités avec de l’</a:t>
            </a:r>
            <a:r>
              <a:rPr lang="fr-FR" dirty="0" err="1">
                <a:solidFill>
                  <a:srgbClr val="000000"/>
                </a:solidFill>
                <a:latin typeface="Arial" panose="020B0604020202020204" pitchFamily="34" charset="0"/>
                <a:cs typeface="Arial" panose="020B0604020202020204" pitchFamily="34" charset="0"/>
              </a:rPr>
              <a:t>emicizumab</a:t>
            </a:r>
            <a:r>
              <a:rPr lang="fr-FR" dirty="0">
                <a:solidFill>
                  <a:srgbClr val="000000"/>
                </a:solidFill>
                <a:latin typeface="Arial" panose="020B0604020202020204" pitchFamily="34" charset="0"/>
                <a:cs typeface="Arial" panose="020B0604020202020204" pitchFamily="34" charset="0"/>
              </a:rPr>
              <a:t> et chez qui il est nécessaire de confirmer le niveau d’</a:t>
            </a:r>
            <a:r>
              <a:rPr lang="fr-FR" dirty="0" err="1">
                <a:solidFill>
                  <a:srgbClr val="000000"/>
                </a:solidFill>
                <a:latin typeface="Arial" panose="020B0604020202020204" pitchFamily="34" charset="0"/>
                <a:cs typeface="Arial" panose="020B0604020202020204" pitchFamily="34" charset="0"/>
              </a:rPr>
              <a:t>emicizumab</a:t>
            </a:r>
            <a:r>
              <a:rPr lang="fr-FR" dirty="0">
                <a:solidFill>
                  <a:srgbClr val="000000"/>
                </a:solidFill>
                <a:latin typeface="Arial" panose="020B0604020202020204" pitchFamily="34" charset="0"/>
                <a:cs typeface="Arial" panose="020B0604020202020204" pitchFamily="34" charset="0"/>
              </a:rPr>
              <a:t> escompté, la FMH recommande </a:t>
            </a:r>
            <a:r>
              <a:rPr lang="fr-FR" b="1" dirty="0">
                <a:solidFill>
                  <a:srgbClr val="000000"/>
                </a:solidFill>
                <a:latin typeface="Arial" panose="020B0604020202020204" pitchFamily="34" charset="0"/>
                <a:cs typeface="Arial" panose="020B0604020202020204" pitchFamily="34" charset="0"/>
              </a:rPr>
              <a:t>l’utilisation d’un dosage en un temps modifié incluant une étape supplémentaire de </a:t>
            </a:r>
            <a:r>
              <a:rPr lang="fr-FR" b="1" dirty="0" err="1">
                <a:solidFill>
                  <a:srgbClr val="000000"/>
                </a:solidFill>
                <a:latin typeface="Arial" panose="020B0604020202020204" pitchFamily="34" charset="0"/>
                <a:cs typeface="Arial" panose="020B0604020202020204" pitchFamily="34" charset="0"/>
              </a:rPr>
              <a:t>prédilution</a:t>
            </a:r>
            <a:r>
              <a:rPr lang="fr-FR" b="1" dirty="0">
                <a:solidFill>
                  <a:srgbClr val="000000"/>
                </a:solidFill>
                <a:latin typeface="Arial" panose="020B0604020202020204" pitchFamily="34" charset="0"/>
                <a:cs typeface="Arial" panose="020B0604020202020204" pitchFamily="34" charset="0"/>
              </a:rPr>
              <a:t> </a:t>
            </a:r>
            <a:r>
              <a:rPr lang="fr-FR" dirty="0">
                <a:solidFill>
                  <a:srgbClr val="000000"/>
                </a:solidFill>
                <a:latin typeface="Arial" panose="020B0604020202020204" pitchFamily="34" charset="0"/>
                <a:cs typeface="Arial" panose="020B0604020202020204" pitchFamily="34" charset="0"/>
              </a:rPr>
              <a:t>du plasma test et un calibrage du test réalisé sur des calibreurs spécialement réglés pour l’</a:t>
            </a:r>
            <a:r>
              <a:rPr lang="fr-FR" dirty="0" err="1">
                <a:solidFill>
                  <a:srgbClr val="000000"/>
                </a:solidFill>
                <a:latin typeface="Arial" panose="020B0604020202020204" pitchFamily="34" charset="0"/>
                <a:cs typeface="Arial" panose="020B0604020202020204" pitchFamily="34" charset="0"/>
              </a:rPr>
              <a:t>emicizumab</a:t>
            </a:r>
            <a:r>
              <a:rPr lang="fr-FR" dirty="0">
                <a:solidFill>
                  <a:srgbClr val="000000"/>
                </a:solidFill>
                <a:latin typeface="Arial" panose="020B0604020202020204" pitchFamily="34" charset="0"/>
                <a:cs typeface="Arial" panose="020B0604020202020204" pitchFamily="34" charset="0"/>
              </a:rPr>
              <a:t>. </a:t>
            </a:r>
            <a:endParaRPr lang="fr-FR" b="0" i="0" u="none" strike="noStrike" kern="1200" baseline="0" dirty="0">
              <a:solidFill>
                <a:srgbClr val="000000"/>
              </a:solidFill>
              <a:effectLst/>
              <a:latin typeface="Arial" panose="020B0604020202020204" pitchFamily="34" charset="0"/>
              <a:cs typeface="Arial" panose="020B0604020202020204" pitchFamily="34" charset="0"/>
            </a:endParaRPr>
          </a:p>
          <a:p>
            <a:pPr marL="0" indent="0" algn="l" rtl="0" eaLnBrk="1" fontAlgn="t" latinLnBrk="0" hangingPunct="1">
              <a:lnSpc>
                <a:spcPct val="110000"/>
              </a:lnSpc>
              <a:spcBef>
                <a:spcPts val="0"/>
              </a:spcBef>
              <a:spcAft>
                <a:spcPts val="0"/>
              </a:spcAft>
              <a:buNone/>
            </a:pPr>
            <a:endParaRPr lang="fr-FR" dirty="0">
              <a:solidFill>
                <a:srgbClr val="000000"/>
              </a:solidFill>
              <a:latin typeface="Arial" panose="020B0604020202020204" pitchFamily="34" charset="0"/>
              <a:cs typeface="Arial" panose="020B0604020202020204" pitchFamily="34" charset="0"/>
            </a:endParaRPr>
          </a:p>
          <a:p>
            <a:pPr marL="0" indent="0" algn="l" rtl="0" eaLnBrk="1" fontAlgn="t" latinLnBrk="0" hangingPunct="1">
              <a:lnSpc>
                <a:spcPct val="110000"/>
              </a:lnSpc>
              <a:spcBef>
                <a:spcPts val="0"/>
              </a:spcBef>
              <a:spcAft>
                <a:spcPts val="0"/>
              </a:spcAft>
              <a:buNone/>
            </a:pPr>
            <a:br>
              <a:rPr lang="fr-FR" b="0" i="0" u="none" strike="noStrike" kern="1200" baseline="0" dirty="0">
                <a:solidFill>
                  <a:srgbClr val="000000"/>
                </a:solidFill>
                <a:effectLst/>
                <a:latin typeface="Arial" panose="020B0604020202020204" pitchFamily="34" charset="0"/>
                <a:cs typeface="Arial" panose="020B0604020202020204" pitchFamily="34" charset="0"/>
              </a:rPr>
            </a:br>
            <a:endParaRPr lang="fr-FR" b="0" i="0" u="none" strike="noStrike" dirty="0">
              <a:effectLst/>
              <a:latin typeface="Arial" panose="020B0604020202020204" pitchFamily="34" charset="0"/>
            </a:endParaRPr>
          </a:p>
          <a:p>
            <a:pPr marL="0" marR="0" indent="0" algn="l" rtl="0" eaLnBrk="1" fontAlgn="auto" latinLnBrk="0" hangingPunct="1">
              <a:lnSpc>
                <a:spcPct val="110000"/>
              </a:lnSpc>
              <a:spcBef>
                <a:spcPts val="0"/>
              </a:spcBef>
              <a:spcAft>
                <a:spcPts val="0"/>
              </a:spcAft>
              <a:buNone/>
            </a:pPr>
            <a:endParaRPr lang="fr-FR" b="1" i="0" u="none" strike="noStrike" kern="1200" dirty="0">
              <a:solidFill>
                <a:srgbClr val="008BB0"/>
              </a:solidFill>
              <a:effectLst/>
              <a:latin typeface="Arial" panose="020B0604020202020204" pitchFamily="34" charset="0"/>
              <a:cs typeface="Arial" panose="020B0604020202020204" pitchFamily="34" charset="0"/>
            </a:endParaRPr>
          </a:p>
          <a:p>
            <a:pPr marL="0" marR="0" indent="0" algn="l" rtl="0" eaLnBrk="1" fontAlgn="auto" latinLnBrk="0" hangingPunct="1">
              <a:lnSpc>
                <a:spcPct val="110000"/>
              </a:lnSpc>
              <a:spcBef>
                <a:spcPts val="0"/>
              </a:spcBef>
              <a:spcAft>
                <a:spcPts val="0"/>
              </a:spcAft>
              <a:buNone/>
            </a:pPr>
            <a:endParaRPr lang="fr-FR" b="1" i="0" u="none" strike="noStrike" kern="1200" dirty="0">
              <a:solidFill>
                <a:srgbClr val="008BB0"/>
              </a:solidFill>
              <a:effectLst/>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664B6BC1-0082-4748-B4A8-8E1CF6E8AA7F}"/>
              </a:ext>
            </a:extLst>
          </p:cNvPr>
          <p:cNvSpPr>
            <a:spLocks noGrp="1"/>
          </p:cNvSpPr>
          <p:nvPr>
            <p:ph type="body" sz="quarter" idx="13"/>
          </p:nvPr>
        </p:nvSpPr>
        <p:spPr/>
        <p:txBody>
          <a:bodyPr/>
          <a:lstStyle/>
          <a:p>
            <a:endParaRPr lang="en-CA" noProof="0" dirty="0"/>
          </a:p>
          <a:p>
            <a:r>
              <a:rPr lang="fr-FR" dirty="0"/>
              <a:t>TCA : temps de céphaline activée</a:t>
            </a:r>
            <a:r>
              <a:rPr lang="en-CA" noProof="0" dirty="0"/>
              <a:t>.</a:t>
            </a:r>
          </a:p>
        </p:txBody>
      </p:sp>
      <p:sp>
        <p:nvSpPr>
          <p:cNvPr id="8" name="Content Placeholder 2">
            <a:extLst>
              <a:ext uri="{FF2B5EF4-FFF2-40B4-BE49-F238E27FC236}">
                <a16:creationId xmlns:a16="http://schemas.microsoft.com/office/drawing/2014/main" id="{A8FF82CB-D53C-4647-9B3E-0DB17B5644D1}"/>
              </a:ext>
            </a:extLst>
          </p:cNvPr>
          <p:cNvSpPr txBox="1">
            <a:spLocks/>
          </p:cNvSpPr>
          <p:nvPr/>
        </p:nvSpPr>
        <p:spPr>
          <a:xfrm>
            <a:off x="925286" y="3592213"/>
            <a:ext cx="10428512" cy="1153957"/>
          </a:xfrm>
          <a:prstGeom prst="roundRect">
            <a:avLst>
              <a:gd name="adj" fmla="val 9847"/>
            </a:avLst>
          </a:prstGeom>
          <a:ln w="38100">
            <a:solidFill>
              <a:schemeClr val="accent1"/>
            </a:solidFill>
          </a:ln>
        </p:spPr>
        <p:txBody>
          <a:bodyPr vert="horz" lIns="274320" tIns="45720" rIns="274320" bIns="45720" rtlCol="0" anchor="ctr">
            <a:no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t">
              <a:lnSpc>
                <a:spcPct val="100000"/>
              </a:lnSpc>
              <a:spcBef>
                <a:spcPts val="0"/>
              </a:spcBef>
              <a:buNone/>
            </a:pPr>
            <a:r>
              <a:rPr lang="fr-FR" b="1" dirty="0">
                <a:solidFill>
                  <a:srgbClr val="008BB0"/>
                </a:solidFill>
                <a:latin typeface="Arial" panose="020B0604020202020204" pitchFamily="34" charset="0"/>
                <a:cs typeface="Arial" panose="020B0604020202020204" pitchFamily="34" charset="0"/>
              </a:rPr>
              <a:t>REMARQUE :</a:t>
            </a:r>
            <a:r>
              <a:rPr lang="fr-FR" b="1" i="0" u="none" strike="noStrike" kern="1200" baseline="0" dirty="0">
                <a:solidFill>
                  <a:srgbClr val="008BB0"/>
                </a:solidFill>
                <a:effectLst/>
                <a:latin typeface="Arial" panose="020B0604020202020204" pitchFamily="34" charset="0"/>
                <a:cs typeface="Arial" panose="020B0604020202020204" pitchFamily="34" charset="0"/>
              </a:rPr>
              <a:t> </a:t>
            </a:r>
            <a:r>
              <a:rPr lang="fr-FR" dirty="0">
                <a:solidFill>
                  <a:srgbClr val="000000"/>
                </a:solidFill>
                <a:latin typeface="Arial" panose="020B0604020202020204" pitchFamily="34" charset="0"/>
                <a:cs typeface="Arial" panose="020B0604020202020204" pitchFamily="34" charset="0"/>
              </a:rPr>
              <a:t>même à des niveaux sous-thérapeutiques d’</a:t>
            </a:r>
            <a:r>
              <a:rPr lang="fr-FR" dirty="0" err="1">
                <a:solidFill>
                  <a:srgbClr val="000000"/>
                </a:solidFill>
                <a:latin typeface="Arial" panose="020B0604020202020204" pitchFamily="34" charset="0"/>
                <a:cs typeface="Arial" panose="020B0604020202020204" pitchFamily="34" charset="0"/>
              </a:rPr>
              <a:t>emicizumab</a:t>
            </a:r>
            <a:r>
              <a:rPr lang="fr-FR" dirty="0">
                <a:solidFill>
                  <a:srgbClr val="000000"/>
                </a:solidFill>
                <a:latin typeface="Arial" panose="020B0604020202020204" pitchFamily="34" charset="0"/>
                <a:cs typeface="Arial" panose="020B0604020202020204" pitchFamily="34" charset="0"/>
              </a:rPr>
              <a:t>, le TCA peut être normal ou inférieur à la norme chez des patients atteints d’hémophilie A sévère avec ou sans inhibiteurs. </a:t>
            </a:r>
            <a:endParaRPr lang="fr-FR" b="0" i="0" u="none" strike="noStrike" dirty="0">
              <a:effectLst/>
              <a:latin typeface="Arial" panose="020B0604020202020204" pitchFamily="34" charset="0"/>
            </a:endParaRPr>
          </a:p>
        </p:txBody>
      </p:sp>
    </p:spTree>
    <p:extLst>
      <p:ext uri="{BB962C8B-B14F-4D97-AF65-F5344CB8AC3E}">
        <p14:creationId xmlns:p14="http://schemas.microsoft.com/office/powerpoint/2010/main" val="1650153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2F886-7F02-4482-ABDE-716BAC9A7DEB}"/>
              </a:ext>
            </a:extLst>
          </p:cNvPr>
          <p:cNvSpPr>
            <a:spLocks noGrp="1"/>
          </p:cNvSpPr>
          <p:nvPr>
            <p:ph type="title"/>
          </p:nvPr>
        </p:nvSpPr>
        <p:spPr/>
        <p:txBody>
          <a:bodyPr>
            <a:normAutofit/>
          </a:bodyPr>
          <a:lstStyle/>
          <a:p>
            <a:r>
              <a:rPr lang="fr-FR" dirty="0"/>
              <a:t>Suivi du FVIII en laboratoire : </a:t>
            </a:r>
            <a:r>
              <a:rPr lang="en-CA" b="1" noProof="0" dirty="0" err="1">
                <a:latin typeface="Arial" panose="020B0604020202020204" pitchFamily="34" charset="0"/>
                <a:cs typeface="Arial" panose="020B0604020202020204" pitchFamily="34" charset="0"/>
              </a:rPr>
              <a:t>Emicizumab</a:t>
            </a:r>
            <a:endParaRPr lang="en-CA" b="1" noProof="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1E51C7D-8CD8-411F-8C7B-B3CB82F4982D}"/>
              </a:ext>
            </a:extLst>
          </p:cNvPr>
          <p:cNvSpPr>
            <a:spLocks noGrp="1"/>
          </p:cNvSpPr>
          <p:nvPr>
            <p:ph idx="1"/>
          </p:nvPr>
        </p:nvSpPr>
        <p:spPr>
          <a:xfrm>
            <a:off x="838200" y="1358900"/>
            <a:ext cx="10515600" cy="5159376"/>
          </a:xfrm>
        </p:spPr>
        <p:txBody>
          <a:bodyPr>
            <a:normAutofit/>
          </a:bodyPr>
          <a:lstStyle/>
          <a:p>
            <a:pPr marL="0" marR="0" indent="0" algn="l" rtl="0" eaLnBrk="1" fontAlgn="auto" latinLnBrk="0" hangingPunct="1">
              <a:lnSpc>
                <a:spcPct val="110000"/>
              </a:lnSpc>
              <a:spcBef>
                <a:spcPts val="0"/>
              </a:spcBef>
              <a:spcAft>
                <a:spcPts val="0"/>
              </a:spcAft>
              <a:buNone/>
            </a:pPr>
            <a:r>
              <a:rPr lang="fr-FR" b="1" i="0" u="none" strike="noStrike" kern="1200" dirty="0">
                <a:solidFill>
                  <a:srgbClr val="008BB0"/>
                </a:solidFill>
                <a:effectLst/>
                <a:latin typeface="Arial" panose="020B0604020202020204" pitchFamily="34" charset="0"/>
                <a:cs typeface="Arial" panose="020B0604020202020204" pitchFamily="34" charset="0"/>
              </a:rPr>
              <a:t>Recommandation 3.2.32 </a:t>
            </a:r>
            <a:endParaRPr lang="fr-FR" b="0" i="0" u="none" strike="noStrike" dirty="0">
              <a:effectLst/>
              <a:latin typeface="Arial" panose="020B0604020202020204" pitchFamily="34" charset="0"/>
            </a:endParaRPr>
          </a:p>
          <a:p>
            <a:pPr marL="0" indent="0" fontAlgn="t">
              <a:lnSpc>
                <a:spcPct val="110000"/>
              </a:lnSpc>
              <a:spcBef>
                <a:spcPts val="0"/>
              </a:spcBef>
              <a:buNone/>
            </a:pPr>
            <a:r>
              <a:rPr lang="fr-FR" dirty="0">
                <a:solidFill>
                  <a:srgbClr val="000000"/>
                </a:solidFill>
                <a:latin typeface="Arial" panose="020B0604020202020204" pitchFamily="34" charset="0"/>
                <a:cs typeface="Arial" panose="020B0604020202020204" pitchFamily="34" charset="0"/>
              </a:rPr>
              <a:t>Pour déterminer l’activité du FVIII chez les patients atteints d’hémophilie A traités avec de l’</a:t>
            </a:r>
            <a:r>
              <a:rPr lang="fr-FR" dirty="0" err="1">
                <a:solidFill>
                  <a:srgbClr val="000000"/>
                </a:solidFill>
                <a:latin typeface="Arial" panose="020B0604020202020204" pitchFamily="34" charset="0"/>
                <a:cs typeface="Arial" panose="020B0604020202020204" pitchFamily="34" charset="0"/>
              </a:rPr>
              <a:t>emicizumab</a:t>
            </a:r>
            <a:r>
              <a:rPr lang="fr-FR" dirty="0">
                <a:solidFill>
                  <a:srgbClr val="000000"/>
                </a:solidFill>
                <a:latin typeface="Arial" panose="020B0604020202020204" pitchFamily="34" charset="0"/>
                <a:cs typeface="Arial" panose="020B0604020202020204" pitchFamily="34" charset="0"/>
              </a:rPr>
              <a:t>, la FMH recommande </a:t>
            </a:r>
            <a:r>
              <a:rPr lang="fr-FR" b="1" dirty="0">
                <a:solidFill>
                  <a:srgbClr val="000000"/>
                </a:solidFill>
                <a:latin typeface="Arial" panose="020B0604020202020204" pitchFamily="34" charset="0"/>
                <a:cs typeface="Arial" panose="020B0604020202020204" pitchFamily="34" charset="0"/>
              </a:rPr>
              <a:t>l’utilisation d’un test de facteur VIII </a:t>
            </a:r>
            <a:r>
              <a:rPr lang="fr-FR" b="1" dirty="0" err="1">
                <a:solidFill>
                  <a:srgbClr val="000000"/>
                </a:solidFill>
                <a:latin typeface="Arial" panose="020B0604020202020204" pitchFamily="34" charset="0"/>
                <a:cs typeface="Arial" panose="020B0604020202020204" pitchFamily="34" charset="0"/>
              </a:rPr>
              <a:t>chromogénique</a:t>
            </a:r>
            <a:r>
              <a:rPr lang="fr-FR" b="1" dirty="0">
                <a:solidFill>
                  <a:srgbClr val="000000"/>
                </a:solidFill>
                <a:latin typeface="Arial" panose="020B0604020202020204" pitchFamily="34" charset="0"/>
                <a:cs typeface="Arial" panose="020B0604020202020204" pitchFamily="34" charset="0"/>
              </a:rPr>
              <a:t> contenant du facteur X d’origine bovine</a:t>
            </a:r>
            <a:r>
              <a:rPr lang="fr-FR" dirty="0">
                <a:solidFill>
                  <a:srgbClr val="000000"/>
                </a:solidFill>
                <a:latin typeface="Arial" panose="020B0604020202020204" pitchFamily="34" charset="0"/>
                <a:cs typeface="Arial" panose="020B0604020202020204" pitchFamily="34" charset="0"/>
              </a:rPr>
              <a:t>. </a:t>
            </a:r>
            <a:endParaRPr lang="fr-FR" b="0" i="0" u="none" strike="noStrike" dirty="0">
              <a:effectLst/>
              <a:latin typeface="Arial" panose="020B0604020202020204" pitchFamily="34" charset="0"/>
            </a:endParaRPr>
          </a:p>
        </p:txBody>
      </p:sp>
      <p:sp>
        <p:nvSpPr>
          <p:cNvPr id="4" name="Text Placeholder 3">
            <a:extLst>
              <a:ext uri="{FF2B5EF4-FFF2-40B4-BE49-F238E27FC236}">
                <a16:creationId xmlns:a16="http://schemas.microsoft.com/office/drawing/2014/main" id="{664B6BC1-0082-4748-B4A8-8E1CF6E8AA7F}"/>
              </a:ext>
            </a:extLst>
          </p:cNvPr>
          <p:cNvSpPr>
            <a:spLocks noGrp="1"/>
          </p:cNvSpPr>
          <p:nvPr>
            <p:ph type="body" sz="quarter" idx="13"/>
          </p:nvPr>
        </p:nvSpPr>
        <p:spPr/>
        <p:txBody>
          <a:bodyPr/>
          <a:lstStyle/>
          <a:p>
            <a:endParaRPr lang="en-CA" dirty="0"/>
          </a:p>
        </p:txBody>
      </p:sp>
      <p:sp>
        <p:nvSpPr>
          <p:cNvPr id="9" name="Content Placeholder 2">
            <a:extLst>
              <a:ext uri="{FF2B5EF4-FFF2-40B4-BE49-F238E27FC236}">
                <a16:creationId xmlns:a16="http://schemas.microsoft.com/office/drawing/2014/main" id="{2F3782EF-E824-4E46-A4D6-E4518CF99512}"/>
              </a:ext>
            </a:extLst>
          </p:cNvPr>
          <p:cNvSpPr txBox="1">
            <a:spLocks/>
          </p:cNvSpPr>
          <p:nvPr/>
        </p:nvSpPr>
        <p:spPr>
          <a:xfrm>
            <a:off x="838198" y="3099654"/>
            <a:ext cx="10515600" cy="2071060"/>
          </a:xfrm>
          <a:prstGeom prst="roundRect">
            <a:avLst>
              <a:gd name="adj" fmla="val 9847"/>
            </a:avLst>
          </a:prstGeom>
          <a:ln w="38100">
            <a:solidFill>
              <a:schemeClr val="accent1"/>
            </a:solidFill>
          </a:ln>
        </p:spPr>
        <p:txBody>
          <a:bodyPr vert="horz" lIns="274320" tIns="45720" rIns="274320" bIns="45720" rtlCol="0" anchor="ctr">
            <a:no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t">
              <a:lnSpc>
                <a:spcPct val="100000"/>
              </a:lnSpc>
              <a:spcBef>
                <a:spcPts val="0"/>
              </a:spcBef>
              <a:buNone/>
            </a:pPr>
            <a:r>
              <a:rPr lang="fr-FR" b="1" dirty="0">
                <a:solidFill>
                  <a:srgbClr val="008BB0"/>
                </a:solidFill>
                <a:latin typeface="Arial" panose="020B0604020202020204" pitchFamily="34" charset="0"/>
                <a:cs typeface="Arial" panose="020B0604020202020204" pitchFamily="34" charset="0"/>
              </a:rPr>
              <a:t>REMARQUE :</a:t>
            </a:r>
            <a:r>
              <a:rPr lang="fr-FR" dirty="0">
                <a:solidFill>
                  <a:srgbClr val="000000"/>
                </a:solidFill>
                <a:latin typeface="Arial" panose="020B0604020202020204" pitchFamily="34" charset="0"/>
                <a:cs typeface="Arial" panose="020B0604020202020204" pitchFamily="34" charset="0"/>
              </a:rPr>
              <a:t> à des niveaux thérapeutiques, l’</a:t>
            </a:r>
            <a:r>
              <a:rPr lang="fr-FR" dirty="0" err="1">
                <a:solidFill>
                  <a:srgbClr val="000000"/>
                </a:solidFill>
                <a:latin typeface="Arial" panose="020B0604020202020204" pitchFamily="34" charset="0"/>
                <a:cs typeface="Arial" panose="020B0604020202020204" pitchFamily="34" charset="0"/>
              </a:rPr>
              <a:t>emicizumab</a:t>
            </a:r>
            <a:r>
              <a:rPr lang="fr-FR" dirty="0">
                <a:solidFill>
                  <a:srgbClr val="000000"/>
                </a:solidFill>
                <a:latin typeface="Arial" panose="020B0604020202020204" pitchFamily="34" charset="0"/>
                <a:cs typeface="Arial" panose="020B0604020202020204" pitchFamily="34" charset="0"/>
              </a:rPr>
              <a:t> affecte tout dosage du facteur VIII </a:t>
            </a:r>
            <a:r>
              <a:rPr lang="fr-FR" dirty="0" err="1">
                <a:solidFill>
                  <a:srgbClr val="000000"/>
                </a:solidFill>
                <a:latin typeface="Arial" panose="020B0604020202020204" pitchFamily="34" charset="0"/>
                <a:cs typeface="Arial" panose="020B0604020202020204" pitchFamily="34" charset="0"/>
              </a:rPr>
              <a:t>chromogénique</a:t>
            </a:r>
            <a:r>
              <a:rPr lang="fr-FR" dirty="0">
                <a:solidFill>
                  <a:srgbClr val="000000"/>
                </a:solidFill>
                <a:latin typeface="Arial" panose="020B0604020202020204" pitchFamily="34" charset="0"/>
                <a:cs typeface="Arial" panose="020B0604020202020204" pitchFamily="34" charset="0"/>
              </a:rPr>
              <a:t> contenant du facteur X d’origine humaine. L’</a:t>
            </a:r>
            <a:r>
              <a:rPr lang="fr-FR" dirty="0" err="1">
                <a:solidFill>
                  <a:srgbClr val="000000"/>
                </a:solidFill>
                <a:latin typeface="Arial" panose="020B0604020202020204" pitchFamily="34" charset="0"/>
                <a:cs typeface="Arial" panose="020B0604020202020204" pitchFamily="34" charset="0"/>
              </a:rPr>
              <a:t>emicizumab</a:t>
            </a:r>
            <a:r>
              <a:rPr lang="fr-FR" dirty="0">
                <a:solidFill>
                  <a:srgbClr val="000000"/>
                </a:solidFill>
                <a:latin typeface="Arial" panose="020B0604020202020204" pitchFamily="34" charset="0"/>
                <a:cs typeface="Arial" panose="020B0604020202020204" pitchFamily="34" charset="0"/>
              </a:rPr>
              <a:t> peut également affecter des dosages du facteur VIII </a:t>
            </a:r>
            <a:r>
              <a:rPr lang="fr-FR" dirty="0" err="1">
                <a:solidFill>
                  <a:srgbClr val="000000"/>
                </a:solidFill>
                <a:latin typeface="Arial" panose="020B0604020202020204" pitchFamily="34" charset="0"/>
                <a:cs typeface="Arial" panose="020B0604020202020204" pitchFamily="34" charset="0"/>
              </a:rPr>
              <a:t>chromogéniques</a:t>
            </a:r>
            <a:r>
              <a:rPr lang="fr-FR" dirty="0">
                <a:solidFill>
                  <a:srgbClr val="000000"/>
                </a:solidFill>
                <a:latin typeface="Arial" panose="020B0604020202020204" pitchFamily="34" charset="0"/>
                <a:cs typeface="Arial" panose="020B0604020202020204" pitchFamily="34" charset="0"/>
              </a:rPr>
              <a:t> contenant du </a:t>
            </a:r>
            <a:r>
              <a:rPr lang="fr-FR" dirty="0" err="1">
                <a:solidFill>
                  <a:srgbClr val="000000"/>
                </a:solidFill>
                <a:latin typeface="Arial" panose="020B0604020202020204" pitchFamily="34" charset="0"/>
                <a:cs typeface="Arial" panose="020B0604020202020204" pitchFamily="34" charset="0"/>
              </a:rPr>
              <a:t>FIXa</a:t>
            </a:r>
            <a:r>
              <a:rPr lang="fr-FR" dirty="0">
                <a:solidFill>
                  <a:srgbClr val="000000"/>
                </a:solidFill>
                <a:latin typeface="Arial" panose="020B0604020202020204" pitchFamily="34" charset="0"/>
                <a:cs typeface="Arial" panose="020B0604020202020204" pitchFamily="34" charset="0"/>
              </a:rPr>
              <a:t> d’origine humaine et du facteur X d’origine bovine, mais uniquement à des niveaux d’</a:t>
            </a:r>
            <a:r>
              <a:rPr lang="fr-FR" dirty="0" err="1">
                <a:solidFill>
                  <a:srgbClr val="000000"/>
                </a:solidFill>
                <a:latin typeface="Arial" panose="020B0604020202020204" pitchFamily="34" charset="0"/>
                <a:cs typeface="Arial" panose="020B0604020202020204" pitchFamily="34" charset="0"/>
              </a:rPr>
              <a:t>emicizumab</a:t>
            </a:r>
            <a:r>
              <a:rPr lang="fr-FR" dirty="0">
                <a:solidFill>
                  <a:srgbClr val="000000"/>
                </a:solidFill>
                <a:latin typeface="Arial" panose="020B0604020202020204" pitchFamily="34" charset="0"/>
                <a:cs typeface="Arial" panose="020B0604020202020204" pitchFamily="34" charset="0"/>
              </a:rPr>
              <a:t> supérieurs à ceux escomptés chez les patients traités avec les doses recommandées. </a:t>
            </a:r>
            <a:endParaRPr lang="fr-FR" b="0" i="0" u="none" strike="noStrike" dirty="0">
              <a:effectLst/>
              <a:latin typeface="Arial" panose="020B0604020202020204" pitchFamily="34" charset="0"/>
            </a:endParaRPr>
          </a:p>
        </p:txBody>
      </p:sp>
    </p:spTree>
    <p:extLst>
      <p:ext uri="{BB962C8B-B14F-4D97-AF65-F5344CB8AC3E}">
        <p14:creationId xmlns:p14="http://schemas.microsoft.com/office/powerpoint/2010/main" val="15733514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2F886-7F02-4482-ABDE-716BAC9A7DEB}"/>
              </a:ext>
            </a:extLst>
          </p:cNvPr>
          <p:cNvSpPr>
            <a:spLocks noGrp="1"/>
          </p:cNvSpPr>
          <p:nvPr>
            <p:ph type="title"/>
          </p:nvPr>
        </p:nvSpPr>
        <p:spPr/>
        <p:txBody>
          <a:bodyPr>
            <a:normAutofit/>
          </a:bodyPr>
          <a:lstStyle/>
          <a:p>
            <a:r>
              <a:rPr lang="fr-FR" dirty="0"/>
              <a:t>Suivi du FVIII en laboratoire : </a:t>
            </a:r>
            <a:r>
              <a:rPr lang="en-CA" noProof="0" dirty="0" err="1">
                <a:latin typeface="Arial" panose="020B0604020202020204" pitchFamily="34" charset="0"/>
                <a:cs typeface="Arial" panose="020B0604020202020204" pitchFamily="34" charset="0"/>
              </a:rPr>
              <a:t>Emicizumab</a:t>
            </a:r>
            <a:endParaRPr lang="en-CA" noProof="0" dirty="0"/>
          </a:p>
        </p:txBody>
      </p:sp>
      <p:sp>
        <p:nvSpPr>
          <p:cNvPr id="9" name="Content Placeholder 2">
            <a:extLst>
              <a:ext uri="{FF2B5EF4-FFF2-40B4-BE49-F238E27FC236}">
                <a16:creationId xmlns:a16="http://schemas.microsoft.com/office/drawing/2014/main" id="{DB443928-9E6A-4BDB-B0ED-B6745AC78253}"/>
              </a:ext>
            </a:extLst>
          </p:cNvPr>
          <p:cNvSpPr txBox="1">
            <a:spLocks/>
          </p:cNvSpPr>
          <p:nvPr/>
        </p:nvSpPr>
        <p:spPr>
          <a:xfrm>
            <a:off x="838200" y="4746172"/>
            <a:ext cx="10515598" cy="986972"/>
          </a:xfrm>
          <a:prstGeom prst="roundRect">
            <a:avLst>
              <a:gd name="adj" fmla="val 9847"/>
            </a:avLst>
          </a:prstGeom>
          <a:ln w="38100">
            <a:solidFill>
              <a:schemeClr val="accent1"/>
            </a:solidFill>
          </a:ln>
        </p:spPr>
        <p:txBody>
          <a:bodyPr vert="horz" lIns="274320" tIns="45720" rIns="274320" bIns="45720" rtlCol="0" anchor="ctr">
            <a:no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buClrTx/>
              <a:buNone/>
              <a:defRPr/>
            </a:pPr>
            <a:r>
              <a:rPr lang="fr-FR" b="1" dirty="0">
                <a:solidFill>
                  <a:srgbClr val="008BB0"/>
                </a:solidFill>
                <a:latin typeface="Arial" panose="020B0604020202020204" pitchFamily="34" charset="0"/>
                <a:cs typeface="Arial" panose="020B0604020202020204" pitchFamily="34" charset="0"/>
              </a:rPr>
              <a:t>REMARQUE :</a:t>
            </a:r>
            <a:r>
              <a:rPr lang="fr-FR" sz="2000" b="1" i="0" u="none" strike="noStrike" baseline="0" dirty="0">
                <a:solidFill>
                  <a:schemeClr val="accent1"/>
                </a:solidFill>
                <a:latin typeface="Arial" panose="020B0604020202020204" pitchFamily="34" charset="0"/>
                <a:cs typeface="Arial" panose="020B0604020202020204" pitchFamily="34" charset="0"/>
              </a:rPr>
              <a:t> </a:t>
            </a:r>
            <a:r>
              <a:rPr lang="fr-FR" dirty="0">
                <a:solidFill>
                  <a:srgbClr val="000000"/>
                </a:solidFill>
                <a:latin typeface="Arial" panose="020B0604020202020204" pitchFamily="34" charset="0"/>
                <a:cs typeface="Arial" panose="020B0604020202020204" pitchFamily="34" charset="0"/>
              </a:rPr>
              <a:t>il est également possible d’utiliser des tests validés d’anticorps anti-</a:t>
            </a:r>
            <a:r>
              <a:rPr lang="fr-FR" dirty="0" err="1">
                <a:solidFill>
                  <a:srgbClr val="000000"/>
                </a:solidFill>
                <a:latin typeface="Arial" panose="020B0604020202020204" pitchFamily="34" charset="0"/>
                <a:cs typeface="Arial" panose="020B0604020202020204" pitchFamily="34" charset="0"/>
              </a:rPr>
              <a:t>emicizumab</a:t>
            </a:r>
            <a:r>
              <a:rPr lang="fr-FR" dirty="0">
                <a:solidFill>
                  <a:srgbClr val="000000"/>
                </a:solidFill>
                <a:latin typeface="Arial" panose="020B0604020202020204" pitchFamily="34" charset="0"/>
                <a:cs typeface="Arial" panose="020B0604020202020204" pitchFamily="34" charset="0"/>
              </a:rPr>
              <a:t> à cet effet, s’ils sont disponibles</a:t>
            </a:r>
            <a:r>
              <a:rPr lang="fr-FR" sz="2000" i="0" u="none" strike="noStrike" baseline="0" dirty="0">
                <a:solidFill>
                  <a:srgbClr val="000000"/>
                </a:solidFill>
                <a:latin typeface="Arial" panose="020B0604020202020204" pitchFamily="34" charset="0"/>
                <a:cs typeface="Arial" panose="020B0604020202020204" pitchFamily="34" charset="0"/>
              </a:rPr>
              <a:t>.</a:t>
            </a:r>
            <a:endParaRPr lang="fr-FR" sz="2000" dirty="0">
              <a:latin typeface="Arial" panose="020B0604020202020204" pitchFamily="34" charset="0"/>
              <a:cs typeface="Arial" panose="020B0604020202020204" pitchFamily="34" charset="0"/>
            </a:endParaRPr>
          </a:p>
        </p:txBody>
      </p:sp>
      <p:sp>
        <p:nvSpPr>
          <p:cNvPr id="14" name="Content Placeholder 13">
            <a:extLst>
              <a:ext uri="{FF2B5EF4-FFF2-40B4-BE49-F238E27FC236}">
                <a16:creationId xmlns:a16="http://schemas.microsoft.com/office/drawing/2014/main" id="{1DC1C976-C331-4491-8540-AFEFC27B982D}"/>
              </a:ext>
            </a:extLst>
          </p:cNvPr>
          <p:cNvSpPr>
            <a:spLocks noGrp="1"/>
          </p:cNvSpPr>
          <p:nvPr>
            <p:ph idx="1"/>
          </p:nvPr>
        </p:nvSpPr>
        <p:spPr>
          <a:xfrm>
            <a:off x="838199" y="1562101"/>
            <a:ext cx="10515601" cy="3619500"/>
          </a:xfrm>
        </p:spPr>
        <p:txBody>
          <a:bodyPr/>
          <a:lstStyle/>
          <a:p>
            <a:pPr marL="0" indent="0">
              <a:buNone/>
            </a:pPr>
            <a:r>
              <a:rPr lang="fr-FR" sz="2000" b="1" dirty="0">
                <a:solidFill>
                  <a:schemeClr val="accent1"/>
                </a:solidFill>
                <a:latin typeface="Arial" panose="020B0604020202020204" pitchFamily="34" charset="0"/>
                <a:cs typeface="Arial" panose="020B0604020202020204" pitchFamily="34" charset="0"/>
              </a:rPr>
              <a:t>Recommandation 3.2.33 </a:t>
            </a:r>
            <a:br>
              <a:rPr lang="fr-FR" sz="2000" b="1" dirty="0">
                <a:solidFill>
                  <a:schemeClr val="accent1"/>
                </a:solidFill>
                <a:latin typeface="Arial" panose="020B0604020202020204" pitchFamily="34" charset="0"/>
                <a:cs typeface="Arial" panose="020B0604020202020204" pitchFamily="34" charset="0"/>
              </a:rPr>
            </a:br>
            <a:r>
              <a:rPr lang="fr-FR" dirty="0">
                <a:solidFill>
                  <a:srgbClr val="000000"/>
                </a:solidFill>
                <a:latin typeface="Arial" panose="020B0604020202020204" pitchFamily="34" charset="0"/>
                <a:cs typeface="Arial" panose="020B0604020202020204" pitchFamily="34" charset="0"/>
              </a:rPr>
              <a:t>Pour </a:t>
            </a:r>
            <a:r>
              <a:rPr lang="fr-FR" b="1" dirty="0">
                <a:solidFill>
                  <a:srgbClr val="000000"/>
                </a:solidFill>
                <a:latin typeface="Arial" panose="020B0604020202020204" pitchFamily="34" charset="0"/>
                <a:cs typeface="Arial" panose="020B0604020202020204" pitchFamily="34" charset="0"/>
              </a:rPr>
              <a:t>déterminer les niveaux d’inhibiteurs du facteur VIII</a:t>
            </a:r>
            <a:r>
              <a:rPr lang="fr-FR" dirty="0">
                <a:solidFill>
                  <a:srgbClr val="000000"/>
                </a:solidFill>
                <a:latin typeface="Arial" panose="020B0604020202020204" pitchFamily="34" charset="0"/>
                <a:cs typeface="Arial" panose="020B0604020202020204" pitchFamily="34" charset="0"/>
              </a:rPr>
              <a:t> chez les patients traités avec de l’</a:t>
            </a:r>
            <a:r>
              <a:rPr lang="fr-FR" dirty="0" err="1">
                <a:solidFill>
                  <a:srgbClr val="000000"/>
                </a:solidFill>
                <a:latin typeface="Arial" panose="020B0604020202020204" pitchFamily="34" charset="0"/>
                <a:cs typeface="Arial" panose="020B0604020202020204" pitchFamily="34" charset="0"/>
              </a:rPr>
              <a:t>emicizumab</a:t>
            </a:r>
            <a:r>
              <a:rPr lang="fr-FR" dirty="0">
                <a:solidFill>
                  <a:srgbClr val="000000"/>
                </a:solidFill>
                <a:latin typeface="Arial" panose="020B0604020202020204" pitchFamily="34" charset="0"/>
                <a:cs typeface="Arial" panose="020B0604020202020204" pitchFamily="34" charset="0"/>
              </a:rPr>
              <a:t>, la FMH recommande </a:t>
            </a:r>
            <a:r>
              <a:rPr lang="fr-FR" b="1" dirty="0">
                <a:solidFill>
                  <a:srgbClr val="000000"/>
                </a:solidFill>
                <a:latin typeface="Arial" panose="020B0604020202020204" pitchFamily="34" charset="0"/>
                <a:cs typeface="Arial" panose="020B0604020202020204" pitchFamily="34" charset="0"/>
              </a:rPr>
              <a:t>l’utilisation d’un dosage de facteur VIII </a:t>
            </a:r>
            <a:r>
              <a:rPr lang="fr-FR" b="1" dirty="0" err="1">
                <a:solidFill>
                  <a:srgbClr val="000000"/>
                </a:solidFill>
                <a:latin typeface="Arial" panose="020B0604020202020204" pitchFamily="34" charset="0"/>
                <a:cs typeface="Arial" panose="020B0604020202020204" pitchFamily="34" charset="0"/>
              </a:rPr>
              <a:t>chromogénique</a:t>
            </a:r>
            <a:r>
              <a:rPr lang="fr-FR" b="1" dirty="0">
                <a:solidFill>
                  <a:srgbClr val="000000"/>
                </a:solidFill>
                <a:latin typeface="Arial" panose="020B0604020202020204" pitchFamily="34" charset="0"/>
                <a:cs typeface="Arial" panose="020B0604020202020204" pitchFamily="34" charset="0"/>
              </a:rPr>
              <a:t> contenant du facteur X d’origine bovine</a:t>
            </a:r>
            <a:r>
              <a:rPr lang="fr-FR" dirty="0">
                <a:solidFill>
                  <a:srgbClr val="000000"/>
                </a:solidFill>
                <a:latin typeface="Arial" panose="020B0604020202020204" pitchFamily="34" charset="0"/>
                <a:cs typeface="Arial" panose="020B0604020202020204" pitchFamily="34" charset="0"/>
              </a:rPr>
              <a:t>.</a:t>
            </a:r>
            <a:r>
              <a:rPr lang="fr-FR" b="1" dirty="0">
                <a:solidFill>
                  <a:srgbClr val="000000"/>
                </a:solidFill>
                <a:latin typeface="Arial" panose="020B0604020202020204" pitchFamily="34" charset="0"/>
                <a:cs typeface="Arial" panose="020B0604020202020204" pitchFamily="34" charset="0"/>
              </a:rPr>
              <a:t> </a:t>
            </a:r>
            <a:endParaRPr lang="fr-FR" sz="2000" b="1" i="0" u="none" strike="noStrike" baseline="0" dirty="0">
              <a:solidFill>
                <a:srgbClr val="000000"/>
              </a:solidFill>
              <a:latin typeface="Arial" panose="020B0604020202020204" pitchFamily="34" charset="0"/>
              <a:cs typeface="Arial" panose="020B0604020202020204" pitchFamily="34" charset="0"/>
            </a:endParaRPr>
          </a:p>
          <a:p>
            <a:pPr marL="0" indent="0">
              <a:buNone/>
            </a:pPr>
            <a:r>
              <a:rPr lang="fr-FR" sz="2000" b="1" dirty="0">
                <a:solidFill>
                  <a:schemeClr val="accent1"/>
                </a:solidFill>
                <a:latin typeface="Arial" panose="020B0604020202020204" pitchFamily="34" charset="0"/>
                <a:cs typeface="Arial" panose="020B0604020202020204" pitchFamily="34" charset="0"/>
              </a:rPr>
              <a:t>Recommandation 3.2.34 </a:t>
            </a:r>
            <a:br>
              <a:rPr lang="fr-FR" sz="2000" b="1" dirty="0">
                <a:solidFill>
                  <a:schemeClr val="accent1"/>
                </a:solidFill>
                <a:latin typeface="Arial" panose="020B0604020202020204" pitchFamily="34" charset="0"/>
                <a:cs typeface="Arial" panose="020B0604020202020204" pitchFamily="34" charset="0"/>
              </a:rPr>
            </a:br>
            <a:r>
              <a:rPr lang="fr-FR" dirty="0">
                <a:solidFill>
                  <a:srgbClr val="000000"/>
                </a:solidFill>
                <a:latin typeface="Arial" panose="020B0604020202020204" pitchFamily="34" charset="0"/>
                <a:cs typeface="Arial" panose="020B0604020202020204" pitchFamily="34" charset="0"/>
              </a:rPr>
              <a:t>Pour </a:t>
            </a:r>
            <a:r>
              <a:rPr lang="fr-FR" b="1" dirty="0">
                <a:solidFill>
                  <a:srgbClr val="000000"/>
                </a:solidFill>
                <a:latin typeface="Arial" panose="020B0604020202020204" pitchFamily="34" charset="0"/>
                <a:cs typeface="Arial" panose="020B0604020202020204" pitchFamily="34" charset="0"/>
              </a:rPr>
              <a:t>les patients chez qui un anticorps anti-</a:t>
            </a:r>
            <a:r>
              <a:rPr lang="fr-FR" b="1" dirty="0" err="1">
                <a:solidFill>
                  <a:srgbClr val="000000"/>
                </a:solidFill>
                <a:latin typeface="Arial" panose="020B0604020202020204" pitchFamily="34" charset="0"/>
                <a:cs typeface="Arial" panose="020B0604020202020204" pitchFamily="34" charset="0"/>
              </a:rPr>
              <a:t>emicizumab</a:t>
            </a:r>
            <a:r>
              <a:rPr lang="fr-FR" b="1" dirty="0">
                <a:solidFill>
                  <a:srgbClr val="000000"/>
                </a:solidFill>
                <a:latin typeface="Arial" panose="020B0604020202020204" pitchFamily="34" charset="0"/>
                <a:cs typeface="Arial" panose="020B0604020202020204" pitchFamily="34" charset="0"/>
              </a:rPr>
              <a:t> neutralisant est suspecté</a:t>
            </a:r>
            <a:r>
              <a:rPr lang="fr-FR" dirty="0">
                <a:solidFill>
                  <a:srgbClr val="000000"/>
                </a:solidFill>
                <a:latin typeface="Arial" panose="020B0604020202020204" pitchFamily="34" charset="0"/>
                <a:cs typeface="Arial" panose="020B0604020202020204" pitchFamily="34" charset="0"/>
              </a:rPr>
              <a:t>, la FMH recommande de mesurer les niveaux d’</a:t>
            </a:r>
            <a:r>
              <a:rPr lang="fr-FR" dirty="0" err="1">
                <a:solidFill>
                  <a:srgbClr val="000000"/>
                </a:solidFill>
                <a:latin typeface="Arial" panose="020B0604020202020204" pitchFamily="34" charset="0"/>
                <a:cs typeface="Arial" panose="020B0604020202020204" pitchFamily="34" charset="0"/>
              </a:rPr>
              <a:t>emicizumab</a:t>
            </a:r>
            <a:r>
              <a:rPr lang="fr-FR" dirty="0">
                <a:solidFill>
                  <a:srgbClr val="000000"/>
                </a:solidFill>
                <a:latin typeface="Arial" panose="020B0604020202020204" pitchFamily="34" charset="0"/>
                <a:cs typeface="Arial" panose="020B0604020202020204" pitchFamily="34" charset="0"/>
              </a:rPr>
              <a:t> en utilisant </a:t>
            </a:r>
            <a:r>
              <a:rPr lang="fr-FR" b="1" dirty="0">
                <a:solidFill>
                  <a:srgbClr val="000000"/>
                </a:solidFill>
                <a:latin typeface="Arial" panose="020B0604020202020204" pitchFamily="34" charset="0"/>
                <a:cs typeface="Arial" panose="020B0604020202020204" pitchFamily="34" charset="0"/>
              </a:rPr>
              <a:t>un dosage modifié en un temps comprenant une étape supplémentaire de </a:t>
            </a:r>
            <a:r>
              <a:rPr lang="fr-FR" b="1" dirty="0" err="1">
                <a:solidFill>
                  <a:srgbClr val="000000"/>
                </a:solidFill>
                <a:latin typeface="Arial" panose="020B0604020202020204" pitchFamily="34" charset="0"/>
                <a:cs typeface="Arial" panose="020B0604020202020204" pitchFamily="34" charset="0"/>
              </a:rPr>
              <a:t>prédilution</a:t>
            </a:r>
            <a:r>
              <a:rPr lang="fr-FR" dirty="0">
                <a:solidFill>
                  <a:srgbClr val="000000"/>
                </a:solidFill>
                <a:latin typeface="Arial" panose="020B0604020202020204" pitchFamily="34" charset="0"/>
                <a:cs typeface="Arial" panose="020B0604020202020204" pitchFamily="34" charset="0"/>
              </a:rPr>
              <a:t> du plasma test et un calibrage du test réalisé sur des calibreurs spécialement réglés pour l’</a:t>
            </a:r>
            <a:r>
              <a:rPr lang="fr-FR" dirty="0" err="1">
                <a:solidFill>
                  <a:srgbClr val="000000"/>
                </a:solidFill>
                <a:latin typeface="Arial" panose="020B0604020202020204" pitchFamily="34" charset="0"/>
                <a:cs typeface="Arial" panose="020B0604020202020204" pitchFamily="34" charset="0"/>
              </a:rPr>
              <a:t>emicizumab</a:t>
            </a:r>
            <a:r>
              <a:rPr lang="fr-FR" dirty="0">
                <a:solidFill>
                  <a:srgbClr val="000000"/>
                </a:solidFill>
                <a:latin typeface="Arial" panose="020B0604020202020204" pitchFamily="34" charset="0"/>
                <a:cs typeface="Arial" panose="020B0604020202020204" pitchFamily="34" charset="0"/>
              </a:rPr>
              <a:t>.</a:t>
            </a:r>
            <a:endParaRPr lang="fr-FR" sz="2000" b="0" u="none" strike="noStrike" baseline="0" dirty="0">
              <a:solidFill>
                <a:srgbClr val="000000"/>
              </a:solidFill>
              <a:latin typeface="Arial" panose="020B0604020202020204" pitchFamily="34" charset="0"/>
              <a:cs typeface="Arial" panose="020B0604020202020204" pitchFamily="34" charset="0"/>
            </a:endParaRPr>
          </a:p>
        </p:txBody>
      </p:sp>
      <p:sp>
        <p:nvSpPr>
          <p:cNvPr id="6" name="Text Placeholder 3">
            <a:extLst>
              <a:ext uri="{FF2B5EF4-FFF2-40B4-BE49-F238E27FC236}">
                <a16:creationId xmlns:a16="http://schemas.microsoft.com/office/drawing/2014/main" id="{35732389-D863-49AF-AE83-14DC4D8B35E6}"/>
              </a:ext>
            </a:extLst>
          </p:cNvPr>
          <p:cNvSpPr>
            <a:spLocks noGrp="1"/>
          </p:cNvSpPr>
          <p:nvPr>
            <p:ph type="body" sz="quarter" idx="13"/>
          </p:nvPr>
        </p:nvSpPr>
        <p:spPr>
          <a:xfrm>
            <a:off x="838201" y="6356351"/>
            <a:ext cx="9925050" cy="365125"/>
          </a:xfrm>
        </p:spPr>
        <p:txBody>
          <a:bodyPr/>
          <a:lstStyle/>
          <a:p>
            <a:endParaRPr lang="en-CA" dirty="0"/>
          </a:p>
        </p:txBody>
      </p:sp>
    </p:spTree>
    <p:extLst>
      <p:ext uri="{BB962C8B-B14F-4D97-AF65-F5344CB8AC3E}">
        <p14:creationId xmlns:p14="http://schemas.microsoft.com/office/powerpoint/2010/main" val="25582920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90DB5-B16E-45C3-8FCA-4B595DF7A6CA}"/>
              </a:ext>
            </a:extLst>
          </p:cNvPr>
          <p:cNvSpPr>
            <a:spLocks noGrp="1"/>
          </p:cNvSpPr>
          <p:nvPr>
            <p:ph type="title"/>
          </p:nvPr>
        </p:nvSpPr>
        <p:spPr/>
        <p:txBody>
          <a:bodyPr>
            <a:normAutofit/>
          </a:bodyPr>
          <a:lstStyle/>
          <a:p>
            <a:r>
              <a:rPr lang="fr-FR" dirty="0"/>
              <a:t>Suivi en laboratoire : </a:t>
            </a:r>
            <a:r>
              <a:rPr lang="fr-FR" noProof="0" dirty="0">
                <a:latin typeface="Arial" panose="020B0604020202020204" pitchFamily="34" charset="0"/>
                <a:cs typeface="Arial" panose="020B0604020202020204" pitchFamily="34" charset="0"/>
              </a:rPr>
              <a:t>I</a:t>
            </a:r>
            <a:r>
              <a:rPr lang="fr-FR" b="1" noProof="0" dirty="0">
                <a:latin typeface="Arial" panose="020B0604020202020204" pitchFamily="34" charset="0"/>
                <a:cs typeface="Arial" panose="020B0604020202020204" pitchFamily="34" charset="0"/>
              </a:rPr>
              <a:t>nhibiteurs</a:t>
            </a:r>
          </a:p>
        </p:txBody>
      </p:sp>
      <p:sp>
        <p:nvSpPr>
          <p:cNvPr id="3" name="Content Placeholder 2">
            <a:extLst>
              <a:ext uri="{FF2B5EF4-FFF2-40B4-BE49-F238E27FC236}">
                <a16:creationId xmlns:a16="http://schemas.microsoft.com/office/drawing/2014/main" id="{7439716E-79C9-4367-AA55-2ECDD4C420D0}"/>
              </a:ext>
            </a:extLst>
          </p:cNvPr>
          <p:cNvSpPr>
            <a:spLocks noGrp="1"/>
          </p:cNvSpPr>
          <p:nvPr>
            <p:ph idx="1"/>
          </p:nvPr>
        </p:nvSpPr>
        <p:spPr/>
        <p:txBody>
          <a:bodyPr>
            <a:noAutofit/>
          </a:bodyPr>
          <a:lstStyle/>
          <a:p>
            <a:pPr>
              <a:spcBef>
                <a:spcPts val="2400"/>
              </a:spcBef>
            </a:pPr>
            <a:r>
              <a:rPr lang="fr-FR" dirty="0">
                <a:latin typeface="Arial" panose="020B0604020202020204" pitchFamily="34" charset="0"/>
                <a:cs typeface="Arial" panose="020B0604020202020204" pitchFamily="34" charset="0"/>
              </a:rPr>
              <a:t>Les inhibiteurs fonctionnels les plus courants sont </a:t>
            </a:r>
            <a:r>
              <a:rPr lang="fr-FR" b="1" dirty="0">
                <a:latin typeface="Arial" panose="020B0604020202020204" pitchFamily="34" charset="0"/>
                <a:cs typeface="Arial" panose="020B0604020202020204" pitchFamily="34" charset="0"/>
              </a:rPr>
              <a:t>les anticoagulants lupique</a:t>
            </a:r>
            <a:r>
              <a:rPr lang="fr-FR" sz="2000" b="1" i="0" u="none" strike="noStrike" baseline="0" noProof="0" dirty="0">
                <a:latin typeface="Arial" panose="020B0604020202020204" pitchFamily="34" charset="0"/>
                <a:cs typeface="Arial" panose="020B0604020202020204" pitchFamily="34" charset="0"/>
              </a:rPr>
              <a:t>s</a:t>
            </a:r>
          </a:p>
          <a:p>
            <a:pPr>
              <a:spcBef>
                <a:spcPts val="2400"/>
              </a:spcBef>
            </a:pPr>
            <a:r>
              <a:rPr lang="fr-FR" dirty="0">
                <a:latin typeface="Arial" panose="020B0604020202020204" pitchFamily="34" charset="0"/>
                <a:cs typeface="Arial" panose="020B0604020202020204" pitchFamily="34" charset="0"/>
              </a:rPr>
              <a:t>La plupart des inhibiteurs du facteur VIII qui apparaissent après le traitement avec facteur de remplacement chez les patients atteints d’hémophilie A révèlent un schéma caractéristique : </a:t>
            </a:r>
            <a:r>
              <a:rPr lang="fr-FR" b="1" dirty="0">
                <a:latin typeface="Arial" panose="020B0604020202020204" pitchFamily="34" charset="0"/>
                <a:cs typeface="Arial" panose="020B0604020202020204" pitchFamily="34" charset="0"/>
              </a:rPr>
              <a:t>le TCA d’un patient par rapport au mélange du PPN est intermédiaire</a:t>
            </a:r>
            <a:endParaRPr lang="fr-FR" sz="2000" b="1" i="0" u="none" strike="noStrike" baseline="0" noProof="0" dirty="0">
              <a:latin typeface="Arial" panose="020B0604020202020204" pitchFamily="34" charset="0"/>
              <a:cs typeface="Arial" panose="020B0604020202020204" pitchFamily="34" charset="0"/>
            </a:endParaRPr>
          </a:p>
          <a:p>
            <a:pPr>
              <a:spcBef>
                <a:spcPts val="2400"/>
              </a:spcBef>
            </a:pPr>
            <a:r>
              <a:rPr lang="fr-FR" dirty="0">
                <a:latin typeface="Arial" panose="020B0604020202020204" pitchFamily="34" charset="0"/>
                <a:cs typeface="Arial" panose="020B0604020202020204" pitchFamily="34" charset="0"/>
              </a:rPr>
              <a:t>En cas de suspicion d’anticoagulant lupique ou si l'échantillon contient des anticoagulants thérapeutiques, il peut être utile de confirmer la présence d'inhibiteurs en utilisant un dosage </a:t>
            </a:r>
            <a:r>
              <a:rPr lang="fr-FR" dirty="0" err="1">
                <a:latin typeface="Arial" panose="020B0604020202020204" pitchFamily="34" charset="0"/>
                <a:cs typeface="Arial" panose="020B0604020202020204" pitchFamily="34" charset="0"/>
              </a:rPr>
              <a:t>chromogénique</a:t>
            </a:r>
            <a:r>
              <a:rPr lang="fr-FR" dirty="0">
                <a:latin typeface="Arial" panose="020B0604020202020204" pitchFamily="34" charset="0"/>
                <a:cs typeface="Arial" panose="020B0604020202020204" pitchFamily="34" charset="0"/>
              </a:rPr>
              <a:t> pour mesurer l'activité résiduelle du facteur</a:t>
            </a:r>
            <a:endParaRPr lang="fr-FR" sz="2000" noProof="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9B3E2B98-DEDB-4BAA-8F03-4FD8ED2F6E33}"/>
              </a:ext>
            </a:extLst>
          </p:cNvPr>
          <p:cNvSpPr>
            <a:spLocks noGrp="1"/>
          </p:cNvSpPr>
          <p:nvPr>
            <p:ph type="body" sz="quarter" idx="13"/>
          </p:nvPr>
        </p:nvSpPr>
        <p:spPr/>
        <p:txBody>
          <a:bodyPr/>
          <a:lstStyle/>
          <a:p>
            <a:r>
              <a:rPr lang="fr-FR" dirty="0"/>
              <a:t>TCA : temps de céphaline activée </a:t>
            </a:r>
            <a:r>
              <a:rPr lang="en-CA" noProof="0" dirty="0"/>
              <a:t>; PPN : pool de plasma normal.</a:t>
            </a:r>
          </a:p>
        </p:txBody>
      </p:sp>
      <p:pic>
        <p:nvPicPr>
          <p:cNvPr id="5" name="Picture 4">
            <a:extLst>
              <a:ext uri="{FF2B5EF4-FFF2-40B4-BE49-F238E27FC236}">
                <a16:creationId xmlns:a16="http://schemas.microsoft.com/office/drawing/2014/main" id="{16F58ACC-B9E2-D742-92FD-F11F4C6DC38A}"/>
              </a:ext>
            </a:extLst>
          </p:cNvPr>
          <p:cNvPicPr>
            <a:picLocks noChangeAspect="1"/>
          </p:cNvPicPr>
          <p:nvPr/>
        </p:nvPicPr>
        <p:blipFill>
          <a:blip r:embed="rId2">
            <a:biLevel thresh="75000"/>
          </a:blip>
          <a:stretch>
            <a:fillRect/>
          </a:stretch>
        </p:blipFill>
        <p:spPr>
          <a:xfrm>
            <a:off x="8491538" y="4773613"/>
            <a:ext cx="1713379" cy="1765300"/>
          </a:xfrm>
          <a:prstGeom prst="rect">
            <a:avLst/>
          </a:prstGeom>
        </p:spPr>
      </p:pic>
    </p:spTree>
    <p:extLst>
      <p:ext uri="{BB962C8B-B14F-4D97-AF65-F5344CB8AC3E}">
        <p14:creationId xmlns:p14="http://schemas.microsoft.com/office/powerpoint/2010/main" val="29427162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429DC0-4F2C-4D64-8EB7-C66CAE41BA86}"/>
              </a:ext>
            </a:extLst>
          </p:cNvPr>
          <p:cNvSpPr>
            <a:spLocks noGrp="1"/>
          </p:cNvSpPr>
          <p:nvPr>
            <p:ph idx="1"/>
          </p:nvPr>
        </p:nvSpPr>
        <p:spPr/>
        <p:txBody>
          <a:bodyPr>
            <a:normAutofit/>
          </a:bodyPr>
          <a:lstStyle/>
          <a:p>
            <a:pPr marL="0" indent="0">
              <a:buNone/>
            </a:pPr>
            <a:r>
              <a:rPr lang="fr-FR" b="1" i="0" u="none" strike="noStrike" kern="1200" dirty="0">
                <a:solidFill>
                  <a:srgbClr val="008BB0"/>
                </a:solidFill>
                <a:effectLst/>
                <a:latin typeface="Arial" panose="020B0604020202020204" pitchFamily="34" charset="0"/>
                <a:cs typeface="Arial" panose="020B0604020202020204" pitchFamily="34" charset="0"/>
              </a:rPr>
              <a:t>Recommandation 3.2.37 </a:t>
            </a:r>
            <a:br>
              <a:rPr lang="fr-FR" b="1" i="0" u="none" strike="noStrike" kern="1200" dirty="0">
                <a:solidFill>
                  <a:srgbClr val="008BB0"/>
                </a:solidFill>
                <a:effectLst/>
                <a:latin typeface="Arial" panose="020B0604020202020204" pitchFamily="34" charset="0"/>
                <a:cs typeface="Arial" panose="020B0604020202020204" pitchFamily="34" charset="0"/>
              </a:rPr>
            </a:br>
            <a:r>
              <a:rPr lang="fr-FR" dirty="0">
                <a:solidFill>
                  <a:srgbClr val="000000"/>
                </a:solidFill>
                <a:latin typeface="Arial" panose="020B0604020202020204" pitchFamily="34" charset="0"/>
                <a:cs typeface="Arial" panose="020B0604020202020204" pitchFamily="34" charset="0"/>
              </a:rPr>
              <a:t>Pour quantifier les inhibiteurs anti FVIII, la FMH recommande d’utiliser </a:t>
            </a:r>
            <a:r>
              <a:rPr lang="fr-FR" b="1" dirty="0">
                <a:solidFill>
                  <a:srgbClr val="000000"/>
                </a:solidFill>
                <a:latin typeface="Arial" panose="020B0604020202020204" pitchFamily="34" charset="0"/>
                <a:cs typeface="Arial" panose="020B0604020202020204" pitchFamily="34" charset="0"/>
              </a:rPr>
              <a:t>la méthode Bethesda modifiée par </a:t>
            </a:r>
            <a:r>
              <a:rPr lang="fr-FR" b="1" dirty="0" err="1">
                <a:solidFill>
                  <a:srgbClr val="000000"/>
                </a:solidFill>
                <a:latin typeface="Arial" panose="020B0604020202020204" pitchFamily="34" charset="0"/>
                <a:cs typeface="Arial" panose="020B0604020202020204" pitchFamily="34" charset="0"/>
              </a:rPr>
              <a:t>Nijmegen</a:t>
            </a:r>
            <a:r>
              <a:rPr lang="fr-FR" b="0" i="0" u="none" strike="noStrike" kern="1200" baseline="0" dirty="0">
                <a:solidFill>
                  <a:srgbClr val="000000"/>
                </a:solidFill>
                <a:effectLst/>
                <a:latin typeface="Arial" panose="020B0604020202020204" pitchFamily="34" charset="0"/>
                <a:cs typeface="Arial" panose="020B0604020202020204" pitchFamily="34" charset="0"/>
              </a:rPr>
              <a:t>. </a:t>
            </a:r>
          </a:p>
        </p:txBody>
      </p:sp>
      <p:sp>
        <p:nvSpPr>
          <p:cNvPr id="7" name="Content Placeholder 2">
            <a:extLst>
              <a:ext uri="{FF2B5EF4-FFF2-40B4-BE49-F238E27FC236}">
                <a16:creationId xmlns:a16="http://schemas.microsoft.com/office/drawing/2014/main" id="{691B91AD-84A1-4B31-8D81-F4CA536FF78E}"/>
              </a:ext>
            </a:extLst>
          </p:cNvPr>
          <p:cNvSpPr txBox="1">
            <a:spLocks/>
          </p:cNvSpPr>
          <p:nvPr/>
        </p:nvSpPr>
        <p:spPr>
          <a:xfrm>
            <a:off x="838200" y="3043229"/>
            <a:ext cx="10515598" cy="2304144"/>
          </a:xfrm>
          <a:prstGeom prst="roundRect">
            <a:avLst>
              <a:gd name="adj" fmla="val 9847"/>
            </a:avLst>
          </a:prstGeom>
          <a:ln w="38100">
            <a:solidFill>
              <a:schemeClr val="accent1"/>
            </a:solidFill>
          </a:ln>
        </p:spPr>
        <p:txBody>
          <a:bodyPr vert="horz" lIns="274320" tIns="45720" rIns="274320" bIns="45720" rtlCol="0" anchor="ctr">
            <a:no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t">
              <a:lnSpc>
                <a:spcPct val="100000"/>
              </a:lnSpc>
              <a:spcBef>
                <a:spcPts val="0"/>
              </a:spcBef>
              <a:buNone/>
            </a:pPr>
            <a:r>
              <a:rPr lang="fr-FR" b="1" dirty="0">
                <a:solidFill>
                  <a:srgbClr val="008BB0"/>
                </a:solidFill>
                <a:latin typeface="Arial" panose="020B0604020202020204" pitchFamily="34" charset="0"/>
                <a:cs typeface="Arial" panose="020B0604020202020204" pitchFamily="34" charset="0"/>
              </a:rPr>
              <a:t>REMARQUE :</a:t>
            </a:r>
            <a:r>
              <a:rPr lang="fr-FR" b="1" i="0" u="none" strike="noStrike" kern="1200" baseline="0" dirty="0">
                <a:solidFill>
                  <a:srgbClr val="008BB0"/>
                </a:solidFill>
                <a:effectLst/>
                <a:latin typeface="Arial" panose="020B0604020202020204" pitchFamily="34" charset="0"/>
                <a:cs typeface="Arial" panose="020B0604020202020204" pitchFamily="34" charset="0"/>
              </a:rPr>
              <a:t> </a:t>
            </a:r>
            <a:r>
              <a:rPr lang="fr-FR" dirty="0">
                <a:solidFill>
                  <a:srgbClr val="000000"/>
                </a:solidFill>
                <a:latin typeface="Arial" panose="020B0604020202020204" pitchFamily="34" charset="0"/>
                <a:cs typeface="Arial" panose="020B0604020202020204" pitchFamily="34" charset="0"/>
              </a:rPr>
              <a:t>les dosages Bethesda détectent les anticorps neutralisants. Une petite proportion d’anticorps anti FVIII ne sont pas neutralisants, réduisent la demi vie du facteur VIII injecté et ne sont pas détectés par les dosages Bethesda.</a:t>
            </a:r>
            <a:endParaRPr lang="fr-FR" b="0" i="0" u="none" strike="noStrike" kern="1200" baseline="0" dirty="0">
              <a:solidFill>
                <a:srgbClr val="000000"/>
              </a:solidFill>
              <a:effectLst/>
              <a:latin typeface="Arial" panose="020B0604020202020204" pitchFamily="34" charset="0"/>
              <a:cs typeface="Arial" panose="020B0604020202020204" pitchFamily="34" charset="0"/>
            </a:endParaRPr>
          </a:p>
          <a:p>
            <a:pPr marL="0" indent="0" algn="l" rtl="0" eaLnBrk="1" fontAlgn="t" latinLnBrk="0" hangingPunct="1">
              <a:lnSpc>
                <a:spcPct val="100000"/>
              </a:lnSpc>
              <a:spcBef>
                <a:spcPts val="0"/>
              </a:spcBef>
              <a:spcAft>
                <a:spcPts val="0"/>
              </a:spcAft>
              <a:buNone/>
            </a:pPr>
            <a:endParaRPr lang="fr-FR" b="0" i="0" u="none" strike="noStrike" dirty="0">
              <a:effectLst/>
              <a:latin typeface="Arial" panose="020B0604020202020204" pitchFamily="34" charset="0"/>
            </a:endParaRPr>
          </a:p>
          <a:p>
            <a:pPr marL="0" indent="0" fontAlgn="t">
              <a:lnSpc>
                <a:spcPct val="100000"/>
              </a:lnSpc>
              <a:spcBef>
                <a:spcPts val="0"/>
              </a:spcBef>
              <a:buNone/>
            </a:pPr>
            <a:r>
              <a:rPr lang="fr-FR" b="1" dirty="0">
                <a:solidFill>
                  <a:srgbClr val="008BB0"/>
                </a:solidFill>
                <a:latin typeface="Arial" panose="020B0604020202020204" pitchFamily="34" charset="0"/>
                <a:cs typeface="Arial" panose="020B0604020202020204" pitchFamily="34" charset="0"/>
              </a:rPr>
              <a:t>REMARQUE :</a:t>
            </a:r>
            <a:r>
              <a:rPr lang="fr-FR" b="1" i="0" u="none" strike="noStrike" kern="1200" baseline="0" dirty="0">
                <a:solidFill>
                  <a:srgbClr val="008BB0"/>
                </a:solidFill>
                <a:effectLst/>
                <a:latin typeface="Arial" panose="020B0604020202020204" pitchFamily="34" charset="0"/>
                <a:cs typeface="Arial" panose="020B0604020202020204" pitchFamily="34" charset="0"/>
              </a:rPr>
              <a:t> </a:t>
            </a:r>
            <a:r>
              <a:rPr lang="fr-FR" dirty="0">
                <a:solidFill>
                  <a:srgbClr val="000000"/>
                </a:solidFill>
                <a:latin typeface="Arial" panose="020B0604020202020204" pitchFamily="34" charset="0"/>
                <a:cs typeface="Arial" panose="020B0604020202020204" pitchFamily="34" charset="0"/>
              </a:rPr>
              <a:t>la modification par </a:t>
            </a:r>
            <a:r>
              <a:rPr lang="fr-FR" dirty="0" err="1">
                <a:solidFill>
                  <a:srgbClr val="000000"/>
                </a:solidFill>
                <a:latin typeface="Arial" panose="020B0604020202020204" pitchFamily="34" charset="0"/>
                <a:cs typeface="Arial" panose="020B0604020202020204" pitchFamily="34" charset="0"/>
              </a:rPr>
              <a:t>Nijmegen</a:t>
            </a:r>
            <a:r>
              <a:rPr lang="fr-FR" dirty="0">
                <a:solidFill>
                  <a:srgbClr val="000000"/>
                </a:solidFill>
                <a:latin typeface="Arial" panose="020B0604020202020204" pitchFamily="34" charset="0"/>
                <a:cs typeface="Arial" panose="020B0604020202020204" pitchFamily="34" charset="0"/>
              </a:rPr>
              <a:t> décrit une méthode spécifique pour tamponner le pool de plasma normal ; d’autres méthodes de tamponnage peuvent également convenir.</a:t>
            </a:r>
            <a:endParaRPr lang="fr-FR" b="0" i="0" u="none" strike="noStrike" dirty="0">
              <a:effectLst/>
              <a:latin typeface="Arial" panose="020B0604020202020204" pitchFamily="34" charset="0"/>
            </a:endParaRPr>
          </a:p>
        </p:txBody>
      </p:sp>
      <p:sp>
        <p:nvSpPr>
          <p:cNvPr id="8" name="Title 1">
            <a:extLst>
              <a:ext uri="{FF2B5EF4-FFF2-40B4-BE49-F238E27FC236}">
                <a16:creationId xmlns:a16="http://schemas.microsoft.com/office/drawing/2014/main" id="{9E6CB8E8-DF76-9C45-A49A-CC14D2A6060B}"/>
              </a:ext>
            </a:extLst>
          </p:cNvPr>
          <p:cNvSpPr>
            <a:spLocks noGrp="1"/>
          </p:cNvSpPr>
          <p:nvPr>
            <p:ph type="title"/>
          </p:nvPr>
        </p:nvSpPr>
        <p:spPr>
          <a:xfrm>
            <a:off x="838199" y="225425"/>
            <a:ext cx="10515599" cy="1090079"/>
          </a:xfrm>
        </p:spPr>
        <p:txBody>
          <a:bodyPr>
            <a:normAutofit/>
          </a:bodyPr>
          <a:lstStyle/>
          <a:p>
            <a:r>
              <a:rPr lang="fr-FR" dirty="0"/>
              <a:t>Suivi en laboratoire : </a:t>
            </a:r>
            <a:r>
              <a:rPr lang="fr-FR" dirty="0">
                <a:latin typeface="Arial" panose="020B0604020202020204" pitchFamily="34" charset="0"/>
                <a:cs typeface="Arial" panose="020B0604020202020204" pitchFamily="34" charset="0"/>
              </a:rPr>
              <a:t>Inhibiteurs</a:t>
            </a:r>
            <a:endParaRPr lang="en-CA" b="1" noProof="0" dirty="0">
              <a:latin typeface="Arial" panose="020B0604020202020204" pitchFamily="34" charset="0"/>
              <a:cs typeface="Arial" panose="020B0604020202020204" pitchFamily="34" charset="0"/>
            </a:endParaRPr>
          </a:p>
        </p:txBody>
      </p:sp>
      <p:sp>
        <p:nvSpPr>
          <p:cNvPr id="6" name="Text Placeholder 3">
            <a:extLst>
              <a:ext uri="{FF2B5EF4-FFF2-40B4-BE49-F238E27FC236}">
                <a16:creationId xmlns:a16="http://schemas.microsoft.com/office/drawing/2014/main" id="{D479E7ED-A657-470C-877F-B6652E50D30A}"/>
              </a:ext>
            </a:extLst>
          </p:cNvPr>
          <p:cNvSpPr>
            <a:spLocks noGrp="1"/>
          </p:cNvSpPr>
          <p:nvPr>
            <p:ph type="body" sz="quarter" idx="13"/>
          </p:nvPr>
        </p:nvSpPr>
        <p:spPr>
          <a:xfrm>
            <a:off x="838201" y="6356351"/>
            <a:ext cx="9925050" cy="365125"/>
          </a:xfrm>
        </p:spPr>
        <p:txBody>
          <a:bodyPr/>
          <a:lstStyle/>
          <a:p>
            <a:endParaRPr lang="en-CA" dirty="0"/>
          </a:p>
        </p:txBody>
      </p:sp>
    </p:spTree>
    <p:extLst>
      <p:ext uri="{BB962C8B-B14F-4D97-AF65-F5344CB8AC3E}">
        <p14:creationId xmlns:p14="http://schemas.microsoft.com/office/powerpoint/2010/main" val="8136426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Content Placeholder 5"/>
          <p:cNvSpPr>
            <a:spLocks noGrp="1"/>
          </p:cNvSpPr>
          <p:nvPr>
            <p:ph idx="1"/>
          </p:nvPr>
        </p:nvSpPr>
        <p:spPr/>
        <p:txBody>
          <a:bodyPr>
            <a:normAutofit/>
          </a:bodyPr>
          <a:lstStyle/>
          <a:p>
            <a:r>
              <a:rPr lang="fr-FR" altLang="en-US" dirty="0">
                <a:latin typeface="Arial" panose="020B0604020202020204" pitchFamily="34" charset="0"/>
                <a:cs typeface="Arial" panose="020B0604020202020204" pitchFamily="34" charset="0"/>
              </a:rPr>
              <a:t>Du plasma normal tamponné comme source de FVIII est mélangé avec :</a:t>
            </a:r>
            <a:endParaRPr lang="fr-FR" altLang="en-US" noProof="0" dirty="0">
              <a:latin typeface="Arial" panose="020B0604020202020204" pitchFamily="34" charset="0"/>
              <a:cs typeface="Arial" panose="020B0604020202020204" pitchFamily="34" charset="0"/>
            </a:endParaRPr>
          </a:p>
          <a:p>
            <a:pPr lvl="1">
              <a:spcBef>
                <a:spcPts val="600"/>
              </a:spcBef>
            </a:pPr>
            <a:r>
              <a:rPr lang="fr-FR" altLang="en-US" dirty="0">
                <a:latin typeface="Arial" panose="020B0604020202020204" pitchFamily="34" charset="0"/>
                <a:cs typeface="Arial" panose="020B0604020202020204" pitchFamily="34" charset="0"/>
              </a:rPr>
              <a:t>du plasma déficient en FVIII contenant du facteur </a:t>
            </a:r>
            <a:r>
              <a:rPr lang="fr-FR" altLang="en-US" dirty="0" err="1">
                <a:latin typeface="Arial" panose="020B0604020202020204" pitchFamily="34" charset="0"/>
                <a:cs typeface="Arial" panose="020B0604020202020204" pitchFamily="34" charset="0"/>
              </a:rPr>
              <a:t>Willebrand</a:t>
            </a:r>
            <a:r>
              <a:rPr lang="fr-FR" altLang="en-US" dirty="0">
                <a:latin typeface="Arial" panose="020B0604020202020204" pitchFamily="34" charset="0"/>
                <a:cs typeface="Arial" panose="020B0604020202020204" pitchFamily="34" charset="0"/>
              </a:rPr>
              <a:t> (mélange témoin)</a:t>
            </a:r>
            <a:endParaRPr lang="fr-FR" altLang="en-US" sz="2000" noProof="0" dirty="0">
              <a:latin typeface="Arial" panose="020B0604020202020204" pitchFamily="34" charset="0"/>
              <a:cs typeface="Arial" panose="020B0604020202020204" pitchFamily="34" charset="0"/>
            </a:endParaRPr>
          </a:p>
          <a:p>
            <a:pPr lvl="1">
              <a:spcBef>
                <a:spcPts val="600"/>
              </a:spcBef>
            </a:pPr>
            <a:r>
              <a:rPr lang="fr-FR" altLang="en-US" dirty="0">
                <a:latin typeface="Arial" panose="020B0604020202020204" pitchFamily="34" charset="0"/>
                <a:cs typeface="Arial" panose="020B0604020202020204" pitchFamily="34" charset="0"/>
              </a:rPr>
              <a:t>l’échantillon du patient (destruction de tout FVIII par traitement thermique dans un premier temps)</a:t>
            </a:r>
            <a:endParaRPr lang="fr-FR" altLang="en-US" sz="2000" noProof="0" dirty="0">
              <a:latin typeface="Arial" panose="020B0604020202020204" pitchFamily="34" charset="0"/>
              <a:cs typeface="Arial" panose="020B0604020202020204" pitchFamily="34" charset="0"/>
            </a:endParaRPr>
          </a:p>
          <a:p>
            <a:r>
              <a:rPr lang="fr-FR" altLang="en-US" dirty="0">
                <a:latin typeface="Arial" panose="020B0604020202020204" pitchFamily="34" charset="0"/>
                <a:cs typeface="Arial" panose="020B0604020202020204" pitchFamily="34" charset="0"/>
              </a:rPr>
              <a:t>Déterminer le FVIII résiduel après 2 heures à 37°C dans le test par rapport au mélange témoin </a:t>
            </a:r>
            <a:endParaRPr lang="fr-FR" altLang="en-US" noProof="0" dirty="0">
              <a:latin typeface="Arial" panose="020B0604020202020204" pitchFamily="34" charset="0"/>
              <a:cs typeface="Arial" panose="020B0604020202020204" pitchFamily="34" charset="0"/>
            </a:endParaRPr>
          </a:p>
        </p:txBody>
      </p:sp>
      <p:sp>
        <p:nvSpPr>
          <p:cNvPr id="2" name="Text Placeholder 1">
            <a:extLst>
              <a:ext uri="{FF2B5EF4-FFF2-40B4-BE49-F238E27FC236}">
                <a16:creationId xmlns:a16="http://schemas.microsoft.com/office/drawing/2014/main" id="{EAE8FF17-C0E3-4217-B22B-9F2BBD683DCC}"/>
              </a:ext>
            </a:extLst>
          </p:cNvPr>
          <p:cNvSpPr>
            <a:spLocks noGrp="1"/>
          </p:cNvSpPr>
          <p:nvPr>
            <p:ph type="body" sz="quarter" idx="13"/>
          </p:nvPr>
        </p:nvSpPr>
        <p:spPr/>
        <p:txBody>
          <a:bodyPr/>
          <a:lstStyle/>
          <a:p>
            <a:endParaRPr lang="en-CA" noProof="0" dirty="0"/>
          </a:p>
        </p:txBody>
      </p:sp>
      <p:sp>
        <p:nvSpPr>
          <p:cNvPr id="8" name="Title 1">
            <a:extLst>
              <a:ext uri="{FF2B5EF4-FFF2-40B4-BE49-F238E27FC236}">
                <a16:creationId xmlns:a16="http://schemas.microsoft.com/office/drawing/2014/main" id="{30A3767E-47D6-E647-B94E-0AD009D38F62}"/>
              </a:ext>
            </a:extLst>
          </p:cNvPr>
          <p:cNvSpPr>
            <a:spLocks noGrp="1"/>
          </p:cNvSpPr>
          <p:nvPr>
            <p:ph type="title"/>
          </p:nvPr>
        </p:nvSpPr>
        <p:spPr>
          <a:xfrm>
            <a:off x="838199" y="225425"/>
            <a:ext cx="10515599" cy="1090079"/>
          </a:xfrm>
        </p:spPr>
        <p:txBody>
          <a:bodyPr>
            <a:normAutofit/>
          </a:bodyPr>
          <a:lstStyle/>
          <a:p>
            <a:r>
              <a:rPr lang="fr-FR" dirty="0"/>
              <a:t>Suivi en laboratoire : </a:t>
            </a:r>
            <a:r>
              <a:rPr lang="fr-FR" dirty="0">
                <a:latin typeface="Arial" panose="020B0604020202020204" pitchFamily="34" charset="0"/>
                <a:cs typeface="Arial" panose="020B0604020202020204" pitchFamily="34" charset="0"/>
              </a:rPr>
              <a:t>Inhibiteurs</a:t>
            </a:r>
            <a:endParaRPr lang="en-CA" b="1"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80927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429DC0-4F2C-4D64-8EB7-C66CAE41BA86}"/>
              </a:ext>
            </a:extLst>
          </p:cNvPr>
          <p:cNvSpPr>
            <a:spLocks noGrp="1"/>
          </p:cNvSpPr>
          <p:nvPr>
            <p:ph idx="1"/>
          </p:nvPr>
        </p:nvSpPr>
        <p:spPr/>
        <p:txBody>
          <a:bodyPr>
            <a:normAutofit/>
          </a:bodyPr>
          <a:lstStyle/>
          <a:p>
            <a:pPr marL="0" indent="0" algn="l" rtl="0" eaLnBrk="1" fontAlgn="t" latinLnBrk="0" hangingPunct="1">
              <a:spcBef>
                <a:spcPts val="0"/>
              </a:spcBef>
              <a:spcAft>
                <a:spcPts val="0"/>
              </a:spcAft>
              <a:buNone/>
            </a:pPr>
            <a:r>
              <a:rPr lang="fr-FR" b="1" i="0" u="none" strike="noStrike" kern="1200" dirty="0">
                <a:solidFill>
                  <a:srgbClr val="008BB0"/>
                </a:solidFill>
                <a:effectLst/>
                <a:latin typeface="Arial" panose="020B0604020202020204" pitchFamily="34" charset="0"/>
                <a:cs typeface="Arial" panose="020B0604020202020204" pitchFamily="34" charset="0"/>
              </a:rPr>
              <a:t>Recommandation 3.2.35 </a:t>
            </a:r>
            <a:endParaRPr lang="fr-FR" b="0" i="0" u="none" strike="noStrike" dirty="0">
              <a:effectLst/>
              <a:latin typeface="Arial" panose="020B0604020202020204" pitchFamily="34" charset="0"/>
            </a:endParaRPr>
          </a:p>
          <a:p>
            <a:pPr marL="0" indent="0" fontAlgn="t">
              <a:spcBef>
                <a:spcPts val="0"/>
              </a:spcBef>
              <a:buNone/>
            </a:pPr>
            <a:r>
              <a:rPr lang="fr-FR" dirty="0">
                <a:solidFill>
                  <a:srgbClr val="000000"/>
                </a:solidFill>
                <a:latin typeface="Arial" panose="020B0604020202020204" pitchFamily="34" charset="0"/>
                <a:cs typeface="Arial" panose="020B0604020202020204" pitchFamily="34" charset="0"/>
              </a:rPr>
              <a:t>Pour déterminer la présence d’inhibiteurs anti FVIII dans un échantillon où l’activité du facteur VIII est supérieure à 5 UI/dl, la FMH recommande qu’avant de procéder au dosage, l’échantillon soit </a:t>
            </a:r>
            <a:r>
              <a:rPr lang="fr-FR" b="1" dirty="0">
                <a:solidFill>
                  <a:srgbClr val="000000"/>
                </a:solidFill>
                <a:latin typeface="Arial" panose="020B0604020202020204" pitchFamily="34" charset="0"/>
                <a:cs typeface="Arial" panose="020B0604020202020204" pitchFamily="34" charset="0"/>
              </a:rPr>
              <a:t>chauffé à 56°C pendant 30 minutes, puis centrifugé à température ambiante à au moins 1 700 g pendant au moins cinq minutes</a:t>
            </a:r>
            <a:r>
              <a:rPr lang="fr-FR" b="0" i="0" u="none" strike="noStrike" kern="1200" baseline="0" dirty="0">
                <a:solidFill>
                  <a:srgbClr val="000000"/>
                </a:solidFill>
                <a:effectLst/>
                <a:latin typeface="Arial" panose="020B0604020202020204" pitchFamily="34" charset="0"/>
                <a:cs typeface="Arial" panose="020B0604020202020204" pitchFamily="34" charset="0"/>
              </a:rPr>
              <a:t>. </a:t>
            </a:r>
            <a:endParaRPr lang="fr-FR" b="0" i="0" u="none" strike="noStrike" dirty="0">
              <a:effectLst/>
              <a:latin typeface="Arial" panose="020B0604020202020204" pitchFamily="34" charset="0"/>
            </a:endParaRPr>
          </a:p>
        </p:txBody>
      </p:sp>
      <p:sp>
        <p:nvSpPr>
          <p:cNvPr id="7" name="Content Placeholder 2">
            <a:extLst>
              <a:ext uri="{FF2B5EF4-FFF2-40B4-BE49-F238E27FC236}">
                <a16:creationId xmlns:a16="http://schemas.microsoft.com/office/drawing/2014/main" id="{47BB2667-2F23-4905-9AF3-FA3E77D1E1DF}"/>
              </a:ext>
            </a:extLst>
          </p:cNvPr>
          <p:cNvSpPr txBox="1">
            <a:spLocks/>
          </p:cNvSpPr>
          <p:nvPr/>
        </p:nvSpPr>
        <p:spPr>
          <a:xfrm>
            <a:off x="838200" y="3429001"/>
            <a:ext cx="10515598" cy="2304144"/>
          </a:xfrm>
          <a:prstGeom prst="roundRect">
            <a:avLst>
              <a:gd name="adj" fmla="val 9847"/>
            </a:avLst>
          </a:prstGeom>
          <a:ln w="38100">
            <a:solidFill>
              <a:schemeClr val="accent1"/>
            </a:solidFill>
          </a:ln>
        </p:spPr>
        <p:txBody>
          <a:bodyPr vert="horz" lIns="274320" tIns="45720" rIns="274320" bIns="45720" rtlCol="0" anchor="ctr">
            <a:no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t">
              <a:lnSpc>
                <a:spcPct val="100000"/>
              </a:lnSpc>
              <a:spcBef>
                <a:spcPts val="0"/>
              </a:spcBef>
              <a:buNone/>
            </a:pPr>
            <a:r>
              <a:rPr lang="fr-FR" b="1" dirty="0">
                <a:solidFill>
                  <a:srgbClr val="008BB0"/>
                </a:solidFill>
                <a:latin typeface="Arial" panose="020B0604020202020204" pitchFamily="34" charset="0"/>
                <a:cs typeface="Arial" panose="020B0604020202020204" pitchFamily="34" charset="0"/>
              </a:rPr>
              <a:t>REMARQUE :</a:t>
            </a:r>
            <a:r>
              <a:rPr lang="fr-FR" b="1" i="0" u="none" strike="noStrike" kern="1200" baseline="0" dirty="0">
                <a:solidFill>
                  <a:srgbClr val="008BB0"/>
                </a:solidFill>
                <a:effectLst/>
                <a:latin typeface="Arial" panose="020B0604020202020204" pitchFamily="34" charset="0"/>
                <a:cs typeface="Arial" panose="020B0604020202020204" pitchFamily="34" charset="0"/>
              </a:rPr>
              <a:t> </a:t>
            </a:r>
            <a:r>
              <a:rPr lang="fr-FR" dirty="0">
                <a:solidFill>
                  <a:srgbClr val="000000"/>
                </a:solidFill>
                <a:latin typeface="Arial" panose="020B0604020202020204" pitchFamily="34" charset="0"/>
                <a:cs typeface="Arial" panose="020B0604020202020204" pitchFamily="34" charset="0"/>
              </a:rPr>
              <a:t>la limite de quantification du dosage de l’inhibiteur du FVIII par la méthode Bethesda modifiée par </a:t>
            </a:r>
            <a:r>
              <a:rPr lang="fr-FR" dirty="0" err="1">
                <a:solidFill>
                  <a:srgbClr val="000000"/>
                </a:solidFill>
                <a:latin typeface="Arial" panose="020B0604020202020204" pitchFamily="34" charset="0"/>
                <a:cs typeface="Arial" panose="020B0604020202020204" pitchFamily="34" charset="0"/>
              </a:rPr>
              <a:t>Nijmegen</a:t>
            </a:r>
            <a:r>
              <a:rPr lang="fr-FR" dirty="0">
                <a:solidFill>
                  <a:srgbClr val="000000"/>
                </a:solidFill>
                <a:latin typeface="Arial" panose="020B0604020202020204" pitchFamily="34" charset="0"/>
                <a:cs typeface="Arial" panose="020B0604020202020204" pitchFamily="34" charset="0"/>
              </a:rPr>
              <a:t> est d’environ 0,6 UB/ml.</a:t>
            </a:r>
            <a:endParaRPr lang="fr-FR" b="0" i="0" u="none" strike="noStrike" dirty="0">
              <a:effectLst/>
              <a:latin typeface="Arial" panose="020B0604020202020204" pitchFamily="34" charset="0"/>
            </a:endParaRPr>
          </a:p>
          <a:p>
            <a:pPr marL="0" indent="0" algn="l" rtl="0" eaLnBrk="1" fontAlgn="t" latinLnBrk="0" hangingPunct="1">
              <a:lnSpc>
                <a:spcPct val="100000"/>
              </a:lnSpc>
              <a:spcBef>
                <a:spcPts val="0"/>
              </a:spcBef>
              <a:spcAft>
                <a:spcPts val="0"/>
              </a:spcAft>
              <a:buNone/>
            </a:pPr>
            <a:endParaRPr lang="fr-FR" b="1" i="0" u="none" strike="noStrike" kern="1200" baseline="0" dirty="0">
              <a:solidFill>
                <a:srgbClr val="008BB0"/>
              </a:solidFill>
              <a:effectLst/>
              <a:latin typeface="Arial" panose="020B0604020202020204" pitchFamily="34" charset="0"/>
              <a:cs typeface="Arial" panose="020B0604020202020204" pitchFamily="34" charset="0"/>
            </a:endParaRPr>
          </a:p>
          <a:p>
            <a:pPr marL="0" indent="0" fontAlgn="t">
              <a:lnSpc>
                <a:spcPct val="100000"/>
              </a:lnSpc>
              <a:spcBef>
                <a:spcPts val="0"/>
              </a:spcBef>
              <a:buNone/>
            </a:pPr>
            <a:r>
              <a:rPr lang="fr-FR" b="1" dirty="0">
                <a:solidFill>
                  <a:srgbClr val="008BB0"/>
                </a:solidFill>
                <a:latin typeface="Arial" panose="020B0604020202020204" pitchFamily="34" charset="0"/>
                <a:cs typeface="Arial" panose="020B0604020202020204" pitchFamily="34" charset="0"/>
              </a:rPr>
              <a:t>REMARQUE :</a:t>
            </a:r>
            <a:r>
              <a:rPr lang="fr-FR" b="1" i="0" u="none" strike="noStrike" kern="1200" baseline="0" dirty="0">
                <a:solidFill>
                  <a:srgbClr val="008BB0"/>
                </a:solidFill>
                <a:effectLst/>
                <a:latin typeface="Arial" panose="020B0604020202020204" pitchFamily="34" charset="0"/>
                <a:cs typeface="Arial" panose="020B0604020202020204" pitchFamily="34" charset="0"/>
              </a:rPr>
              <a:t> </a:t>
            </a:r>
            <a:r>
              <a:rPr lang="fr-FR" dirty="0">
                <a:solidFill>
                  <a:srgbClr val="000000"/>
                </a:solidFill>
                <a:latin typeface="Arial" panose="020B0604020202020204" pitchFamily="34" charset="0"/>
                <a:cs typeface="Arial" panose="020B0604020202020204" pitchFamily="34" charset="0"/>
              </a:rPr>
              <a:t>le dosage de l’inhibiteur du facteur VIII par la méthode Bethesda modifiée par </a:t>
            </a:r>
            <a:r>
              <a:rPr lang="fr-FR" dirty="0" err="1">
                <a:solidFill>
                  <a:srgbClr val="000000"/>
                </a:solidFill>
                <a:latin typeface="Arial" panose="020B0604020202020204" pitchFamily="34" charset="0"/>
                <a:cs typeface="Arial" panose="020B0604020202020204" pitchFamily="34" charset="0"/>
              </a:rPr>
              <a:t>Nijmegen</a:t>
            </a:r>
            <a:r>
              <a:rPr lang="fr-FR" dirty="0">
                <a:solidFill>
                  <a:srgbClr val="000000"/>
                </a:solidFill>
                <a:latin typeface="Arial" panose="020B0604020202020204" pitchFamily="34" charset="0"/>
                <a:cs typeface="Arial" panose="020B0604020202020204" pitchFamily="34" charset="0"/>
              </a:rPr>
              <a:t> nécessite l’utilisation d’un plasma normal tamponné comme source de facteur VIII, qui est ensuite mélangé à un volume égal de plasma déficient en facteur VIII pour préparer le mélange de contrôle.</a:t>
            </a:r>
            <a:endParaRPr lang="fr-FR" b="0" i="0" u="none" strike="noStrike" dirty="0">
              <a:effectLst/>
              <a:latin typeface="Arial" panose="020B0604020202020204" pitchFamily="34" charset="0"/>
            </a:endParaRPr>
          </a:p>
        </p:txBody>
      </p:sp>
      <p:sp>
        <p:nvSpPr>
          <p:cNvPr id="8" name="Title 1">
            <a:extLst>
              <a:ext uri="{FF2B5EF4-FFF2-40B4-BE49-F238E27FC236}">
                <a16:creationId xmlns:a16="http://schemas.microsoft.com/office/drawing/2014/main" id="{3B1677E5-1D80-8443-8484-A117EABE803C}"/>
              </a:ext>
            </a:extLst>
          </p:cNvPr>
          <p:cNvSpPr>
            <a:spLocks noGrp="1"/>
          </p:cNvSpPr>
          <p:nvPr>
            <p:ph type="title"/>
          </p:nvPr>
        </p:nvSpPr>
        <p:spPr>
          <a:xfrm>
            <a:off x="838199" y="225425"/>
            <a:ext cx="10515599" cy="1090079"/>
          </a:xfrm>
        </p:spPr>
        <p:txBody>
          <a:bodyPr>
            <a:normAutofit/>
          </a:bodyPr>
          <a:lstStyle/>
          <a:p>
            <a:r>
              <a:rPr lang="fr-FR" dirty="0"/>
              <a:t>Suivi en laboratoire : </a:t>
            </a:r>
            <a:r>
              <a:rPr lang="fr-FR" dirty="0">
                <a:latin typeface="Arial" panose="020B0604020202020204" pitchFamily="34" charset="0"/>
                <a:cs typeface="Arial" panose="020B0604020202020204" pitchFamily="34" charset="0"/>
              </a:rPr>
              <a:t>Inhibiteurs</a:t>
            </a:r>
            <a:endParaRPr lang="en-CA" b="1"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03446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BD85A-67D7-4D87-ADE5-7BF389839F38}"/>
              </a:ext>
            </a:extLst>
          </p:cNvPr>
          <p:cNvSpPr>
            <a:spLocks noGrp="1"/>
          </p:cNvSpPr>
          <p:nvPr>
            <p:ph type="title"/>
          </p:nvPr>
        </p:nvSpPr>
        <p:spPr/>
        <p:txBody>
          <a:bodyPr>
            <a:normAutofit/>
          </a:bodyPr>
          <a:lstStyle/>
          <a:p>
            <a:r>
              <a:rPr lang="fr-FR" dirty="0"/>
              <a:t>Suivi en laboratoire : </a:t>
            </a:r>
            <a:r>
              <a:rPr lang="fr-FR" dirty="0">
                <a:latin typeface="Arial" panose="020B0604020202020204" pitchFamily="34" charset="0"/>
                <a:cs typeface="Arial" panose="020B0604020202020204" pitchFamily="34" charset="0"/>
              </a:rPr>
              <a:t>Assurance qualité</a:t>
            </a:r>
            <a:endParaRPr lang="en-CA" b="1" noProof="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7DD02E7-F555-4C47-951D-01FC94BCF2D0}"/>
              </a:ext>
            </a:extLst>
          </p:cNvPr>
          <p:cNvSpPr>
            <a:spLocks noGrp="1"/>
          </p:cNvSpPr>
          <p:nvPr>
            <p:ph idx="1"/>
          </p:nvPr>
        </p:nvSpPr>
        <p:spPr/>
        <p:txBody>
          <a:bodyPr>
            <a:normAutofit/>
          </a:bodyPr>
          <a:lstStyle/>
          <a:p>
            <a:pPr>
              <a:spcBef>
                <a:spcPts val="600"/>
              </a:spcBef>
            </a:pPr>
            <a:r>
              <a:rPr lang="fr-FR" dirty="0">
                <a:latin typeface="Arial" panose="020B0604020202020204" pitchFamily="34" charset="0"/>
                <a:cs typeface="Arial" panose="020B0604020202020204" pitchFamily="34" charset="0"/>
              </a:rPr>
              <a:t>Le contrôle de la qualité </a:t>
            </a:r>
            <a:r>
              <a:rPr lang="fr-FR" b="1" dirty="0">
                <a:latin typeface="Arial" panose="020B0604020202020204" pitchFamily="34" charset="0"/>
                <a:cs typeface="Arial" panose="020B0604020202020204" pitchFamily="34" charset="0"/>
              </a:rPr>
              <a:t>interne</a:t>
            </a:r>
            <a:r>
              <a:rPr lang="fr-FR" dirty="0">
                <a:latin typeface="Arial" panose="020B0604020202020204" pitchFamily="34" charset="0"/>
                <a:cs typeface="Arial" panose="020B0604020202020204" pitchFamily="34" charset="0"/>
              </a:rPr>
              <a:t> sert à déterminer si une série de techniques et de procédures sont </a:t>
            </a:r>
            <a:r>
              <a:rPr lang="fr-FR" b="1" dirty="0">
                <a:latin typeface="Arial" panose="020B0604020202020204" pitchFamily="34" charset="0"/>
                <a:cs typeface="Arial" panose="020B0604020202020204" pitchFamily="34" charset="0"/>
              </a:rPr>
              <a:t>effectuées en toute conformité sur une période donnée</a:t>
            </a:r>
            <a:endParaRPr lang="fr-FR" b="1" i="0" u="none" strike="noStrike" baseline="0" noProof="0" dirty="0">
              <a:latin typeface="Arial" panose="020B0604020202020204" pitchFamily="34" charset="0"/>
              <a:cs typeface="Arial" panose="020B0604020202020204" pitchFamily="34" charset="0"/>
            </a:endParaRPr>
          </a:p>
          <a:p>
            <a:pPr marL="0" indent="0" algn="l">
              <a:spcBef>
                <a:spcPts val="600"/>
              </a:spcBef>
              <a:buNone/>
            </a:pPr>
            <a:endParaRPr lang="fr-FR" b="1" i="0" u="none" strike="noStrike" baseline="0" noProof="0" dirty="0">
              <a:latin typeface="Arial" panose="020B0604020202020204" pitchFamily="34" charset="0"/>
              <a:cs typeface="Arial" panose="020B0604020202020204" pitchFamily="34" charset="0"/>
            </a:endParaRPr>
          </a:p>
          <a:p>
            <a:pPr>
              <a:spcBef>
                <a:spcPts val="600"/>
              </a:spcBef>
            </a:pPr>
            <a:r>
              <a:rPr lang="fr-FR" dirty="0"/>
              <a:t>L’évaluation </a:t>
            </a:r>
            <a:r>
              <a:rPr lang="fr-FR" b="1" dirty="0"/>
              <a:t>externe</a:t>
            </a:r>
            <a:r>
              <a:rPr lang="fr-FR" dirty="0"/>
              <a:t> de la qualité permet d’identifier </a:t>
            </a:r>
            <a:r>
              <a:rPr lang="fr-FR" b="1" dirty="0"/>
              <a:t>le degré de concordance </a:t>
            </a:r>
            <a:r>
              <a:rPr lang="fr-FR" dirty="0"/>
              <a:t>entre les résultats obtenus par un laboratoire local et ceux obtenus par d’autres laboratoires</a:t>
            </a:r>
            <a:endParaRPr lang="fr-FR" i="0" u="none" strike="noStrike" baseline="0" noProof="0" dirty="0">
              <a:latin typeface="Arial" panose="020B0604020202020204" pitchFamily="34" charset="0"/>
              <a:cs typeface="Arial" panose="020B0604020202020204" pitchFamily="34" charset="0"/>
            </a:endParaRPr>
          </a:p>
          <a:p>
            <a:pPr lvl="1">
              <a:spcBef>
                <a:spcPts val="600"/>
              </a:spcBef>
            </a:pPr>
            <a:r>
              <a:rPr lang="fr-FR" dirty="0"/>
              <a:t>Pour qu’un laboratoire atteigne un haut niveau de fiabilité des tests et participe efficacement à un programme d’évaluation externe de la qualité, il doit disposer :</a:t>
            </a:r>
            <a:endParaRPr lang="fr-FR" sz="2000" b="0" i="0" u="none" strike="noStrike" baseline="0" noProof="0" dirty="0">
              <a:latin typeface="Arial" panose="020B0604020202020204" pitchFamily="34" charset="0"/>
              <a:cs typeface="Arial" panose="020B0604020202020204" pitchFamily="34" charset="0"/>
            </a:endParaRPr>
          </a:p>
          <a:p>
            <a:pPr lvl="2">
              <a:spcBef>
                <a:spcPts val="600"/>
              </a:spcBef>
            </a:pPr>
            <a:r>
              <a:rPr lang="fr-FR" sz="2000" dirty="0"/>
              <a:t>des réactifs et des techniques appropriés</a:t>
            </a:r>
            <a:r>
              <a:rPr lang="fr-FR" sz="2000" b="0" i="0" u="none" strike="noStrike" baseline="0" noProof="0" dirty="0">
                <a:latin typeface="Arial" panose="020B0604020202020204" pitchFamily="34" charset="0"/>
                <a:cs typeface="Arial" panose="020B0604020202020204" pitchFamily="34" charset="0"/>
              </a:rPr>
              <a:t> </a:t>
            </a:r>
          </a:p>
          <a:p>
            <a:pPr lvl="2">
              <a:spcBef>
                <a:spcPts val="600"/>
              </a:spcBef>
            </a:pPr>
            <a:r>
              <a:rPr lang="fr-FR" sz="2000" dirty="0"/>
              <a:t>d’une équipe suffisamment étoffée et compétente</a:t>
            </a:r>
            <a:endParaRPr lang="fr-FR" sz="2000"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2010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1D6C1-DA59-4362-B71C-AAE5FF9178D4}"/>
              </a:ext>
            </a:extLst>
          </p:cNvPr>
          <p:cNvSpPr>
            <a:spLocks noGrp="1"/>
          </p:cNvSpPr>
          <p:nvPr>
            <p:ph type="ctrTitle"/>
          </p:nvPr>
        </p:nvSpPr>
        <p:spPr/>
        <p:txBody>
          <a:bodyPr>
            <a:normAutofit/>
          </a:bodyPr>
          <a:lstStyle/>
          <a:p>
            <a:pPr>
              <a:lnSpc>
                <a:spcPct val="100000"/>
              </a:lnSpc>
            </a:pPr>
            <a:r>
              <a:rPr lang="fr-FR" sz="4000" dirty="0">
                <a:solidFill>
                  <a:srgbClr val="008BB0"/>
                </a:solidFill>
                <a:ea typeface="+mn-ea"/>
                <a:cs typeface="+mn-cs"/>
              </a:rPr>
              <a:t>Chapitre 3 : Diagnostic et contrôle en laboratoire</a:t>
            </a:r>
            <a:endParaRPr lang="fr-FR" sz="4000" dirty="0"/>
          </a:p>
        </p:txBody>
      </p:sp>
      <p:sp>
        <p:nvSpPr>
          <p:cNvPr id="5" name="Subtitle 4">
            <a:extLst>
              <a:ext uri="{FF2B5EF4-FFF2-40B4-BE49-F238E27FC236}">
                <a16:creationId xmlns:a16="http://schemas.microsoft.com/office/drawing/2014/main" id="{A08DB6CA-9BCD-4B3D-8166-A8CD815F2B2B}"/>
              </a:ext>
            </a:extLst>
          </p:cNvPr>
          <p:cNvSpPr>
            <a:spLocks noGrp="1"/>
          </p:cNvSpPr>
          <p:nvPr>
            <p:ph type="subTitle" idx="1"/>
          </p:nvPr>
        </p:nvSpPr>
        <p:spPr>
          <a:xfrm>
            <a:off x="1219200" y="3602038"/>
            <a:ext cx="10045700" cy="2646362"/>
          </a:xfrm>
        </p:spPr>
        <p:txBody>
          <a:bodyPr>
            <a:noAutofit/>
          </a:bodyPr>
          <a:lstStyle/>
          <a:p>
            <a:pPr>
              <a:spcBef>
                <a:spcPts val="0"/>
              </a:spcBef>
            </a:pPr>
            <a:r>
              <a:rPr lang="fr-FR" sz="3000" b="1" dirty="0">
                <a:ea typeface="+mn-ea"/>
                <a:cs typeface="+mn-cs"/>
              </a:rPr>
              <a:t>Dr. Steven </a:t>
            </a:r>
            <a:r>
              <a:rPr lang="fr-FR" sz="3000" b="1" dirty="0" err="1">
                <a:ea typeface="+mn-ea"/>
                <a:cs typeface="+mn-cs"/>
              </a:rPr>
              <a:t>Kitchen</a:t>
            </a:r>
            <a:endParaRPr lang="fr-FR" sz="3000" b="1" dirty="0">
              <a:ea typeface="+mn-ea"/>
              <a:cs typeface="+mn-cs"/>
            </a:endParaRPr>
          </a:p>
          <a:p>
            <a:pPr>
              <a:spcBef>
                <a:spcPts val="0"/>
              </a:spcBef>
            </a:pPr>
            <a:r>
              <a:rPr lang="fr-FR" sz="2000" dirty="0"/>
              <a:t>Scientifique clinique</a:t>
            </a:r>
          </a:p>
          <a:p>
            <a:pPr>
              <a:spcBef>
                <a:spcPts val="0"/>
              </a:spcBef>
            </a:pPr>
            <a:r>
              <a:rPr lang="fr-FR" sz="2000" dirty="0" err="1"/>
              <a:t>Department</a:t>
            </a:r>
            <a:r>
              <a:rPr lang="fr-FR" sz="2000" dirty="0"/>
              <a:t> of Coagulation, Royal </a:t>
            </a:r>
            <a:r>
              <a:rPr lang="fr-FR" sz="2000" dirty="0" err="1"/>
              <a:t>Hallamshire</a:t>
            </a:r>
            <a:r>
              <a:rPr lang="fr-FR" sz="2000" dirty="0"/>
              <a:t> </a:t>
            </a:r>
            <a:r>
              <a:rPr lang="fr-FR" sz="2000" dirty="0" err="1"/>
              <a:t>Hospital</a:t>
            </a:r>
            <a:endParaRPr lang="fr-FR" sz="2000" dirty="0"/>
          </a:p>
          <a:p>
            <a:pPr>
              <a:spcBef>
                <a:spcPts val="0"/>
              </a:spcBef>
            </a:pPr>
            <a:r>
              <a:rPr lang="fr-FR" sz="2000" dirty="0"/>
              <a:t>Sheffield, Royaume-Uni</a:t>
            </a:r>
          </a:p>
          <a:p>
            <a:endParaRPr lang="fr-FR" dirty="0"/>
          </a:p>
        </p:txBody>
      </p:sp>
    </p:spTree>
    <p:extLst>
      <p:ext uri="{BB962C8B-B14F-4D97-AF65-F5344CB8AC3E}">
        <p14:creationId xmlns:p14="http://schemas.microsoft.com/office/powerpoint/2010/main" val="29991027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9F3C8-48AD-4636-BC41-5814E8D62F5D}"/>
              </a:ext>
            </a:extLst>
          </p:cNvPr>
          <p:cNvSpPr>
            <a:spLocks noGrp="1"/>
          </p:cNvSpPr>
          <p:nvPr>
            <p:ph type="title"/>
          </p:nvPr>
        </p:nvSpPr>
        <p:spPr>
          <a:xfrm>
            <a:off x="838199" y="225425"/>
            <a:ext cx="10515599" cy="1090079"/>
          </a:xfrm>
        </p:spPr>
        <p:txBody>
          <a:bodyPr>
            <a:normAutofit/>
          </a:bodyPr>
          <a:lstStyle/>
          <a:p>
            <a:r>
              <a:rPr lang="fr-FR" dirty="0"/>
              <a:t>Suivi en laboratoire : </a:t>
            </a:r>
            <a:r>
              <a:rPr lang="fr-FR" dirty="0">
                <a:latin typeface="Arial" panose="020B0604020202020204" pitchFamily="34" charset="0"/>
                <a:cs typeface="Arial" panose="020B0604020202020204" pitchFamily="34" charset="0"/>
              </a:rPr>
              <a:t>Assurance qualité</a:t>
            </a:r>
            <a:endParaRPr lang="en-CA" noProof="0" dirty="0"/>
          </a:p>
        </p:txBody>
      </p:sp>
      <p:sp>
        <p:nvSpPr>
          <p:cNvPr id="3" name="Content Placeholder 2">
            <a:extLst>
              <a:ext uri="{FF2B5EF4-FFF2-40B4-BE49-F238E27FC236}">
                <a16:creationId xmlns:a16="http://schemas.microsoft.com/office/drawing/2014/main" id="{18FBC9C5-4124-4A7C-8A7D-BA5BE15BE2B7}"/>
              </a:ext>
            </a:extLst>
          </p:cNvPr>
          <p:cNvSpPr>
            <a:spLocks noGrp="1"/>
          </p:cNvSpPr>
          <p:nvPr>
            <p:ph idx="1"/>
          </p:nvPr>
        </p:nvSpPr>
        <p:spPr>
          <a:xfrm>
            <a:off x="838200" y="1562100"/>
            <a:ext cx="10515600" cy="4614863"/>
          </a:xfrm>
        </p:spPr>
        <p:txBody>
          <a:bodyPr>
            <a:normAutofit/>
          </a:bodyPr>
          <a:lstStyle/>
          <a:p>
            <a:pPr marL="0" indent="0">
              <a:buNone/>
            </a:pPr>
            <a:r>
              <a:rPr lang="fr-FR" b="1" dirty="0">
                <a:solidFill>
                  <a:schemeClr val="accent1"/>
                </a:solidFill>
              </a:rPr>
              <a:t>Recommandation 3.4.1 </a:t>
            </a:r>
            <a:br>
              <a:rPr lang="fr-FR" dirty="0"/>
            </a:br>
            <a:r>
              <a:rPr lang="fr-FR" dirty="0"/>
              <a:t>La FMH recommande vivement aux laboratoires d’analyse de la coagulation de mettre en place des programmes d’assurance qualité pour toutes les procédures de laboratoire afin de veiller au respect de la qualité et à la fiabilité des procédures d’analyse sanguine et des comptes rendus des laboratoires en matière de diagnostic et du traitement de l’hémophilie. </a:t>
            </a:r>
          </a:p>
          <a:p>
            <a:pPr marL="0" indent="0">
              <a:buNone/>
            </a:pPr>
            <a:r>
              <a:rPr lang="fr-FR" b="1" dirty="0">
                <a:solidFill>
                  <a:schemeClr val="accent1"/>
                </a:solidFill>
              </a:rPr>
              <a:t>Recommandation 3.4.3 </a:t>
            </a:r>
            <a:br>
              <a:rPr lang="fr-FR" b="1" dirty="0"/>
            </a:br>
            <a:r>
              <a:rPr lang="fr-FR" dirty="0"/>
              <a:t>La FMH recommande vivement que les laboratoires cliniques participent systématiquement à l’évaluation externe de la qualité de chaque test utilisé pour le diagnostic et le traitement de l’hémophilie. </a:t>
            </a:r>
          </a:p>
        </p:txBody>
      </p:sp>
      <p:sp>
        <p:nvSpPr>
          <p:cNvPr id="6" name="Content Placeholder 2">
            <a:extLst>
              <a:ext uri="{FF2B5EF4-FFF2-40B4-BE49-F238E27FC236}">
                <a16:creationId xmlns:a16="http://schemas.microsoft.com/office/drawing/2014/main" id="{98D92CFD-B1A5-4DC8-94BE-97D77E4C80CE}"/>
              </a:ext>
            </a:extLst>
          </p:cNvPr>
          <p:cNvSpPr txBox="1">
            <a:spLocks/>
          </p:cNvSpPr>
          <p:nvPr/>
        </p:nvSpPr>
        <p:spPr>
          <a:xfrm>
            <a:off x="838199" y="4707244"/>
            <a:ext cx="10515598" cy="1341585"/>
          </a:xfrm>
          <a:prstGeom prst="roundRect">
            <a:avLst>
              <a:gd name="adj" fmla="val 9847"/>
            </a:avLst>
          </a:prstGeom>
          <a:ln w="38100">
            <a:solidFill>
              <a:schemeClr val="accent1"/>
            </a:solidFill>
          </a:ln>
        </p:spPr>
        <p:txBody>
          <a:bodyPr vert="horz" lIns="274320" tIns="45720" rIns="274320" bIns="45720" rtlCol="0" anchor="ctr">
            <a:no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t">
              <a:lnSpc>
                <a:spcPct val="100000"/>
              </a:lnSpc>
              <a:spcBef>
                <a:spcPts val="0"/>
              </a:spcBef>
              <a:buNone/>
            </a:pPr>
            <a:r>
              <a:rPr lang="fr-FR" b="1" dirty="0">
                <a:solidFill>
                  <a:srgbClr val="008BB0"/>
                </a:solidFill>
                <a:latin typeface="Arial" panose="020B0604020202020204" pitchFamily="34" charset="0"/>
                <a:cs typeface="Arial" panose="020B0604020202020204" pitchFamily="34" charset="0"/>
              </a:rPr>
              <a:t>REMARQUE :</a:t>
            </a:r>
            <a:r>
              <a:rPr lang="fr-FR" b="1" i="0" u="none" strike="noStrike" baseline="0" dirty="0">
                <a:solidFill>
                  <a:schemeClr val="accent1"/>
                </a:solidFill>
                <a:latin typeface="Arial" panose="020B0604020202020204" pitchFamily="34" charset="0"/>
                <a:cs typeface="Arial" panose="020B0604020202020204" pitchFamily="34" charset="0"/>
              </a:rPr>
              <a:t> </a:t>
            </a:r>
            <a:r>
              <a:rPr lang="fr-FR" dirty="0">
                <a:solidFill>
                  <a:srgbClr val="000000"/>
                </a:solidFill>
                <a:latin typeface="Arial" panose="020B0604020202020204" pitchFamily="34" charset="0"/>
                <a:cs typeface="Arial" panose="020B0604020202020204" pitchFamily="34" charset="0"/>
              </a:rPr>
              <a:t>la participation au Programme international d’évaluation externe de la qualité (IEQAS) de la FMH permet aux laboratoires d’améliorer et de normaliser les tests de laboratoire pour l’hémophilie.</a:t>
            </a:r>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14375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82CF1-1B3B-DE44-A93A-E7BA3A136BBC}"/>
              </a:ext>
            </a:extLst>
          </p:cNvPr>
          <p:cNvSpPr>
            <a:spLocks noGrp="1"/>
          </p:cNvSpPr>
          <p:nvPr>
            <p:ph type="title"/>
          </p:nvPr>
        </p:nvSpPr>
        <p:spPr>
          <a:xfrm>
            <a:off x="838199" y="225425"/>
            <a:ext cx="10515599" cy="1090079"/>
          </a:xfrm>
        </p:spPr>
        <p:txBody>
          <a:bodyPr>
            <a:normAutofit/>
          </a:bodyPr>
          <a:lstStyle/>
          <a:p>
            <a:r>
              <a:rPr lang="en-CA" noProof="0" dirty="0"/>
              <a:t>Conclusions</a:t>
            </a:r>
          </a:p>
        </p:txBody>
      </p:sp>
      <p:sp>
        <p:nvSpPr>
          <p:cNvPr id="3" name="Content Placeholder 2">
            <a:extLst>
              <a:ext uri="{FF2B5EF4-FFF2-40B4-BE49-F238E27FC236}">
                <a16:creationId xmlns:a16="http://schemas.microsoft.com/office/drawing/2014/main" id="{27BF5AC4-4056-1C40-B0D8-35875E774F15}"/>
              </a:ext>
            </a:extLst>
          </p:cNvPr>
          <p:cNvSpPr>
            <a:spLocks noGrp="1"/>
          </p:cNvSpPr>
          <p:nvPr>
            <p:ph idx="1"/>
          </p:nvPr>
        </p:nvSpPr>
        <p:spPr>
          <a:xfrm>
            <a:off x="838200" y="1562100"/>
            <a:ext cx="10515600" cy="4614863"/>
          </a:xfrm>
        </p:spPr>
        <p:txBody>
          <a:bodyPr>
            <a:normAutofit/>
          </a:bodyPr>
          <a:lstStyle/>
          <a:p>
            <a:pPr marL="0" indent="0">
              <a:buNone/>
            </a:pPr>
            <a:r>
              <a:rPr lang="fr-FR" dirty="0"/>
              <a:t>Pour obtenir des tests de laboratoire précis pour le diagnostic et le suivi de l'hémophilie, il convient de rassembler les éléments suivants :</a:t>
            </a:r>
            <a:endParaRPr lang="fr-FR" noProof="0" dirty="0"/>
          </a:p>
          <a:p>
            <a:r>
              <a:rPr lang="fr-FR" dirty="0"/>
              <a:t>Une collaboration étroite entre le laboratoire et le service clinique</a:t>
            </a:r>
          </a:p>
          <a:p>
            <a:r>
              <a:rPr lang="fr-FR" dirty="0"/>
              <a:t>L'accès à un nombre suffisant de réactifs et d'équipements appropriés</a:t>
            </a:r>
            <a:endParaRPr lang="fr-FR" noProof="0" dirty="0"/>
          </a:p>
          <a:p>
            <a:r>
              <a:rPr lang="fr-FR" dirty="0"/>
              <a:t>Des ressources pour appliquer les recommandations de la FMH sur le diagnostic et le suivi en laboratoire</a:t>
            </a:r>
            <a:endParaRPr lang="fr-FR" noProof="0" dirty="0"/>
          </a:p>
          <a:p>
            <a:r>
              <a:rPr lang="fr-FR" dirty="0"/>
              <a:t>Un personnel de laboratoire ayant des connaissances et une expertise en matière de coagulation pour sélectionner et mettre en œuvre les méthodes correctes</a:t>
            </a:r>
            <a:endParaRPr lang="fr-FR" noProof="0" dirty="0"/>
          </a:p>
          <a:p>
            <a:endParaRPr lang="fr-FR" noProof="0" dirty="0"/>
          </a:p>
        </p:txBody>
      </p:sp>
    </p:spTree>
    <p:extLst>
      <p:ext uri="{BB962C8B-B14F-4D97-AF65-F5344CB8AC3E}">
        <p14:creationId xmlns:p14="http://schemas.microsoft.com/office/powerpoint/2010/main" val="27759207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63A6E-C584-499C-8520-F180DB23C60D}"/>
              </a:ext>
            </a:extLst>
          </p:cNvPr>
          <p:cNvSpPr>
            <a:spLocks noGrp="1"/>
          </p:cNvSpPr>
          <p:nvPr>
            <p:ph type="title"/>
          </p:nvPr>
        </p:nvSpPr>
        <p:spPr>
          <a:xfrm>
            <a:off x="838201" y="2518763"/>
            <a:ext cx="10515599" cy="1090079"/>
          </a:xfrm>
        </p:spPr>
        <p:txBody>
          <a:bodyPr>
            <a:normAutofit/>
          </a:bodyPr>
          <a:lstStyle/>
          <a:p>
            <a:pPr algn="ctr"/>
            <a:r>
              <a:rPr lang="fr-FR" sz="3200" dirty="0"/>
              <a:t>Merci à l’</a:t>
            </a:r>
            <a:r>
              <a:rPr lang="fr-FR" sz="3200" dirty="0" err="1"/>
              <a:t>Hemophilia</a:t>
            </a:r>
            <a:r>
              <a:rPr lang="fr-FR" sz="3200" dirty="0"/>
              <a:t> Alliance pour son soutien à l’élaboration de cette présentation</a:t>
            </a:r>
            <a:endParaRPr lang="en-CA" b="1" noProof="0" dirty="0">
              <a:latin typeface="Arial" panose="020B0604020202020204" pitchFamily="34" charset="0"/>
              <a:cs typeface="Arial" panose="020B0604020202020204" pitchFamily="34" charset="0"/>
            </a:endParaRPr>
          </a:p>
        </p:txBody>
      </p:sp>
      <p:pic>
        <p:nvPicPr>
          <p:cNvPr id="5" name="Content Placeholder 4" descr="A picture containing logo&#10;&#10;Description automatically generated">
            <a:extLst>
              <a:ext uri="{FF2B5EF4-FFF2-40B4-BE49-F238E27FC236}">
                <a16:creationId xmlns:a16="http://schemas.microsoft.com/office/drawing/2014/main" id="{490F289A-D8AB-4BFD-B8AD-37B762158981}"/>
              </a:ext>
            </a:extLst>
          </p:cNvPr>
          <p:cNvPicPr>
            <a:picLocks noGrp="1" noChangeAspect="1"/>
          </p:cNvPicPr>
          <p:nvPr>
            <p:ph idx="4294967295"/>
          </p:nvPr>
        </p:nvPicPr>
        <p:blipFill>
          <a:blip r:embed="rId2"/>
          <a:stretch>
            <a:fillRect/>
          </a:stretch>
        </p:blipFill>
        <p:spPr>
          <a:xfrm>
            <a:off x="4371179" y="3429000"/>
            <a:ext cx="3449638" cy="2012950"/>
          </a:xfrm>
        </p:spPr>
      </p:pic>
    </p:spTree>
    <p:extLst>
      <p:ext uri="{BB962C8B-B14F-4D97-AF65-F5344CB8AC3E}">
        <p14:creationId xmlns:p14="http://schemas.microsoft.com/office/powerpoint/2010/main" val="608841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51B90-F31B-4227-AF74-48120FABC7BB}"/>
              </a:ext>
            </a:extLst>
          </p:cNvPr>
          <p:cNvSpPr>
            <a:spLocks noGrp="1"/>
          </p:cNvSpPr>
          <p:nvPr>
            <p:ph type="title"/>
          </p:nvPr>
        </p:nvSpPr>
        <p:spPr>
          <a:xfrm>
            <a:off x="838199" y="225425"/>
            <a:ext cx="10515599" cy="1090079"/>
          </a:xfrm>
        </p:spPr>
        <p:txBody>
          <a:bodyPr>
            <a:normAutofit/>
          </a:bodyPr>
          <a:lstStyle/>
          <a:p>
            <a:pPr>
              <a:lnSpc>
                <a:spcPct val="100000"/>
              </a:lnSpc>
            </a:pPr>
            <a:r>
              <a:rPr lang="fr-FR" dirty="0"/>
              <a:t>Conflits d’intérêt </a:t>
            </a:r>
            <a:r>
              <a:rPr lang="en-CA" noProof="0" dirty="0"/>
              <a:t>: Steven Kitchen</a:t>
            </a:r>
          </a:p>
        </p:txBody>
      </p:sp>
      <p:sp>
        <p:nvSpPr>
          <p:cNvPr id="3" name="Content Placeholder 2">
            <a:extLst>
              <a:ext uri="{FF2B5EF4-FFF2-40B4-BE49-F238E27FC236}">
                <a16:creationId xmlns:a16="http://schemas.microsoft.com/office/drawing/2014/main" id="{1FB7F2FE-0642-4502-9CC1-97228A28909F}"/>
              </a:ext>
            </a:extLst>
          </p:cNvPr>
          <p:cNvSpPr>
            <a:spLocks noGrp="1"/>
          </p:cNvSpPr>
          <p:nvPr>
            <p:ph idx="1"/>
          </p:nvPr>
        </p:nvSpPr>
        <p:spPr>
          <a:xfrm>
            <a:off x="838200" y="1562100"/>
            <a:ext cx="10515600" cy="4614863"/>
          </a:xfrm>
        </p:spPr>
        <p:txBody>
          <a:bodyPr>
            <a:normAutofit/>
          </a:bodyPr>
          <a:lstStyle/>
          <a:p>
            <a:pPr marL="0" indent="0">
              <a:buNone/>
            </a:pPr>
            <a:r>
              <a:rPr lang="fr-FR" b="1" dirty="0">
                <a:solidFill>
                  <a:srgbClr val="008BB0"/>
                </a:solidFill>
              </a:rPr>
              <a:t>Honoraires de consultant/conférencier</a:t>
            </a:r>
          </a:p>
          <a:p>
            <a:r>
              <a:rPr lang="fr-FR" dirty="0"/>
              <a:t>Novo </a:t>
            </a:r>
            <a:r>
              <a:rPr lang="fr-FR" dirty="0" err="1"/>
              <a:t>Nordisk</a:t>
            </a:r>
            <a:r>
              <a:rPr lang="fr-FR" dirty="0"/>
              <a:t>, Roche, </a:t>
            </a:r>
            <a:r>
              <a:rPr lang="fr-FR" dirty="0" err="1"/>
              <a:t>Sobi</a:t>
            </a:r>
            <a:r>
              <a:rPr lang="fr-FR" dirty="0"/>
              <a:t> ,Takeda, </a:t>
            </a:r>
            <a:r>
              <a:rPr lang="fr-FR" dirty="0" err="1"/>
              <a:t>Werfen</a:t>
            </a:r>
            <a:r>
              <a:rPr lang="fr-FR" dirty="0"/>
              <a:t> dans les 2 dernières années.</a:t>
            </a:r>
          </a:p>
        </p:txBody>
      </p:sp>
    </p:spTree>
    <p:extLst>
      <p:ext uri="{BB962C8B-B14F-4D97-AF65-F5344CB8AC3E}">
        <p14:creationId xmlns:p14="http://schemas.microsoft.com/office/powerpoint/2010/main" val="1866724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E05B9-B8F3-4BAD-B33E-CE66B088923A}"/>
              </a:ext>
            </a:extLst>
          </p:cNvPr>
          <p:cNvSpPr>
            <a:spLocks noGrp="1"/>
          </p:cNvSpPr>
          <p:nvPr>
            <p:ph type="title"/>
          </p:nvPr>
        </p:nvSpPr>
        <p:spPr>
          <a:xfrm>
            <a:off x="838199" y="225425"/>
            <a:ext cx="10515599" cy="1090079"/>
          </a:xfrm>
        </p:spPr>
        <p:txBody>
          <a:bodyPr>
            <a:normAutofit/>
          </a:bodyPr>
          <a:lstStyle/>
          <a:p>
            <a:r>
              <a:rPr lang="fr-FR" dirty="0"/>
              <a:t>Auteurs</a:t>
            </a:r>
          </a:p>
        </p:txBody>
      </p:sp>
      <p:sp>
        <p:nvSpPr>
          <p:cNvPr id="3" name="Content Placeholder 2">
            <a:extLst>
              <a:ext uri="{FF2B5EF4-FFF2-40B4-BE49-F238E27FC236}">
                <a16:creationId xmlns:a16="http://schemas.microsoft.com/office/drawing/2014/main" id="{177E4F86-6C2F-4004-9502-3953902B91D1}"/>
              </a:ext>
            </a:extLst>
          </p:cNvPr>
          <p:cNvSpPr>
            <a:spLocks noGrp="1"/>
          </p:cNvSpPr>
          <p:nvPr>
            <p:ph idx="1"/>
          </p:nvPr>
        </p:nvSpPr>
        <p:spPr>
          <a:xfrm>
            <a:off x="838200" y="1562100"/>
            <a:ext cx="4836886" cy="4614863"/>
          </a:xfrm>
        </p:spPr>
        <p:txBody>
          <a:bodyPr>
            <a:normAutofit/>
          </a:bodyPr>
          <a:lstStyle/>
          <a:p>
            <a:pPr>
              <a:spcBef>
                <a:spcPts val="1000"/>
              </a:spcBef>
            </a:pPr>
            <a:r>
              <a:rPr lang="en-CA" b="1" noProof="0" dirty="0"/>
              <a:t>Steve Kitchen</a:t>
            </a:r>
          </a:p>
          <a:p>
            <a:pPr>
              <a:spcBef>
                <a:spcPts val="1000"/>
              </a:spcBef>
            </a:pPr>
            <a:r>
              <a:rPr lang="en-CA" b="1" noProof="0" dirty="0"/>
              <a:t>Francisco de Paula </a:t>
            </a:r>
            <a:r>
              <a:rPr lang="en-CA" b="1" noProof="0" dirty="0" err="1"/>
              <a:t>Careta</a:t>
            </a:r>
            <a:r>
              <a:rPr lang="en-CA" b="1" dirty="0"/>
              <a:t>*</a:t>
            </a:r>
            <a:endParaRPr lang="en-CA" b="1" noProof="0" dirty="0"/>
          </a:p>
          <a:p>
            <a:pPr>
              <a:spcBef>
                <a:spcPts val="1000"/>
              </a:spcBef>
            </a:pPr>
            <a:r>
              <a:rPr lang="en-CA" b="1" noProof="0" dirty="0"/>
              <a:t>Silmara A. de Lima Montalvão</a:t>
            </a:r>
          </a:p>
          <a:p>
            <a:pPr>
              <a:spcBef>
                <a:spcPts val="1000"/>
              </a:spcBef>
            </a:pPr>
            <a:r>
              <a:rPr lang="en-CA" b="1" noProof="0" dirty="0"/>
              <a:t>Emna Gouider</a:t>
            </a:r>
          </a:p>
          <a:p>
            <a:pPr>
              <a:spcBef>
                <a:spcPts val="1000"/>
              </a:spcBef>
            </a:pPr>
            <a:r>
              <a:rPr lang="en-CA" b="1" noProof="0" dirty="0"/>
              <a:t>Radoslaw Kaczmarek*</a:t>
            </a:r>
          </a:p>
          <a:p>
            <a:pPr>
              <a:spcBef>
                <a:spcPts val="1000"/>
              </a:spcBef>
            </a:pPr>
            <a:r>
              <a:rPr lang="en-CA" b="1" noProof="0" dirty="0"/>
              <a:t>Claude T. Tagny</a:t>
            </a:r>
          </a:p>
          <a:p>
            <a:pPr>
              <a:spcBef>
                <a:spcPts val="1000"/>
              </a:spcBef>
            </a:pPr>
            <a:r>
              <a:rPr lang="en-CA" b="1" noProof="0" dirty="0"/>
              <a:t>Pierre Toulon</a:t>
            </a:r>
          </a:p>
          <a:p>
            <a:pPr>
              <a:spcBef>
                <a:spcPts val="1000"/>
              </a:spcBef>
            </a:pPr>
            <a:r>
              <a:rPr lang="en-CA" b="1" noProof="0" dirty="0"/>
              <a:t>Glenn F. Pierce</a:t>
            </a:r>
          </a:p>
          <a:p>
            <a:pPr>
              <a:spcBef>
                <a:spcPts val="1000"/>
              </a:spcBef>
            </a:pPr>
            <a:r>
              <a:rPr lang="en-CA" b="1" noProof="0" dirty="0"/>
              <a:t>Alok Srivastava</a:t>
            </a:r>
          </a:p>
        </p:txBody>
      </p:sp>
      <p:sp>
        <p:nvSpPr>
          <p:cNvPr id="4" name="Text Placeholder 3">
            <a:extLst>
              <a:ext uri="{FF2B5EF4-FFF2-40B4-BE49-F238E27FC236}">
                <a16:creationId xmlns:a16="http://schemas.microsoft.com/office/drawing/2014/main" id="{F9A06BEC-E142-4B52-9048-D290A35F27C8}"/>
              </a:ext>
            </a:extLst>
          </p:cNvPr>
          <p:cNvSpPr>
            <a:spLocks noGrp="1"/>
          </p:cNvSpPr>
          <p:nvPr>
            <p:ph type="body" sz="quarter" idx="13"/>
          </p:nvPr>
        </p:nvSpPr>
        <p:spPr>
          <a:xfrm>
            <a:off x="838201" y="6356351"/>
            <a:ext cx="9925050" cy="365125"/>
          </a:xfrm>
        </p:spPr>
        <p:txBody>
          <a:bodyPr/>
          <a:lstStyle/>
          <a:p>
            <a:r>
              <a:rPr lang="fr-FR"/>
              <a:t>* Personne </a:t>
            </a:r>
            <a:r>
              <a:rPr lang="fr-FR" dirty="0"/>
              <a:t>atteinte d’hémophilie</a:t>
            </a:r>
          </a:p>
        </p:txBody>
      </p:sp>
      <p:pic>
        <p:nvPicPr>
          <p:cNvPr id="6" name="Picture 2">
            <a:extLst>
              <a:ext uri="{FF2B5EF4-FFF2-40B4-BE49-F238E27FC236}">
                <a16:creationId xmlns:a16="http://schemas.microsoft.com/office/drawing/2014/main" id="{398CC179-A0FF-4E94-9C32-168990EDCC19}"/>
              </a:ext>
            </a:extLst>
          </p:cNvPr>
          <p:cNvPicPr>
            <a:picLocks noChangeAspect="1" noChangeArrowheads="1"/>
          </p:cNvPicPr>
          <p:nvPr/>
        </p:nvPicPr>
        <p:blipFill>
          <a:blip r:embed="rId3"/>
          <a:srcRect/>
          <a:stretch/>
        </p:blipFill>
        <p:spPr bwMode="auto">
          <a:xfrm>
            <a:off x="5499500" y="2015455"/>
            <a:ext cx="6569511" cy="3022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5102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A9D97-7EEC-4DA7-BB95-209659210D3B}"/>
              </a:ext>
            </a:extLst>
          </p:cNvPr>
          <p:cNvSpPr>
            <a:spLocks noGrp="1"/>
          </p:cNvSpPr>
          <p:nvPr>
            <p:ph type="title"/>
          </p:nvPr>
        </p:nvSpPr>
        <p:spPr/>
        <p:txBody>
          <a:bodyPr vert="horz" lIns="91440" tIns="45720" rIns="91440" bIns="45720" rtlCol="0" anchor="ctr">
            <a:normAutofit/>
          </a:bodyPr>
          <a:lstStyle/>
          <a:p>
            <a:r>
              <a:rPr lang="en-CA" b="1" noProof="0" dirty="0">
                <a:latin typeface="Arial" panose="020B0604020202020204" pitchFamily="34" charset="0"/>
                <a:cs typeface="Arial" panose="020B0604020202020204" pitchFamily="34" charset="0"/>
              </a:rPr>
              <a:t>Introduction</a:t>
            </a:r>
          </a:p>
        </p:txBody>
      </p:sp>
      <p:sp>
        <p:nvSpPr>
          <p:cNvPr id="3" name="Content Placeholder 2">
            <a:extLst>
              <a:ext uri="{FF2B5EF4-FFF2-40B4-BE49-F238E27FC236}">
                <a16:creationId xmlns:a16="http://schemas.microsoft.com/office/drawing/2014/main" id="{ECA6FEA5-B6EC-4DE8-8DFA-2CEFEE350679}"/>
              </a:ext>
            </a:extLst>
          </p:cNvPr>
          <p:cNvSpPr>
            <a:spLocks noGrp="1"/>
          </p:cNvSpPr>
          <p:nvPr>
            <p:ph idx="1"/>
          </p:nvPr>
        </p:nvSpPr>
        <p:spPr>
          <a:xfrm>
            <a:off x="4959625" y="1562100"/>
            <a:ext cx="7003775" cy="4614863"/>
          </a:xfrm>
        </p:spPr>
        <p:txBody>
          <a:bodyPr anchor="ctr">
            <a:noAutofit/>
          </a:bodyPr>
          <a:lstStyle/>
          <a:p>
            <a:pPr>
              <a:spcAft>
                <a:spcPts val="300"/>
              </a:spcAft>
            </a:pPr>
            <a:r>
              <a:rPr lang="fr-FR" dirty="0">
                <a:latin typeface="Arial" panose="020B0604020202020204" pitchFamily="34" charset="0"/>
                <a:cs typeface="Arial" panose="020B0604020202020204" pitchFamily="34" charset="0"/>
              </a:rPr>
              <a:t>Un diagnostic précis dépend du respect par le laboratoire de protocoles et de procédures stricts, notamment :</a:t>
            </a:r>
            <a:endParaRPr lang="fr-FR" b="0" i="0" u="none" strike="noStrike" baseline="0" dirty="0">
              <a:latin typeface="Arial" panose="020B0604020202020204" pitchFamily="34" charset="0"/>
              <a:cs typeface="Arial" panose="020B0604020202020204" pitchFamily="34" charset="0"/>
            </a:endParaRPr>
          </a:p>
          <a:p>
            <a:pPr lvl="1">
              <a:buFont typeface="Wingdings" pitchFamily="2" charset="2"/>
              <a:buChar char="ü"/>
            </a:pPr>
            <a:r>
              <a:rPr lang="fr-FR" dirty="0">
                <a:latin typeface="Arial" panose="020B0604020202020204" pitchFamily="34" charset="0"/>
                <a:cs typeface="Arial" panose="020B0604020202020204" pitchFamily="34" charset="0"/>
              </a:rPr>
              <a:t>E</a:t>
            </a:r>
            <a:r>
              <a:rPr lang="fr-FR" b="0" i="0" u="none" strike="noStrike" baseline="0" dirty="0">
                <a:latin typeface="Arial" panose="020B0604020202020204" pitchFamily="34" charset="0"/>
                <a:cs typeface="Arial" panose="020B0604020202020204" pitchFamily="34" charset="0"/>
              </a:rPr>
              <a:t>xpertise dans le domaine des tests de coagulation en laboratoire</a:t>
            </a:r>
          </a:p>
          <a:p>
            <a:pPr lvl="1">
              <a:buFont typeface="Wingdings" pitchFamily="2" charset="2"/>
              <a:buChar char="ü"/>
            </a:pPr>
            <a:r>
              <a:rPr lang="fr-FR" b="0" i="0" u="none" strike="noStrike" baseline="0" dirty="0">
                <a:latin typeface="Arial" panose="020B0604020202020204" pitchFamily="34" charset="0"/>
                <a:cs typeface="Arial" panose="020B0604020202020204" pitchFamily="34" charset="0"/>
              </a:rPr>
              <a:t>Matériel et réactifs adéquats</a:t>
            </a:r>
          </a:p>
          <a:p>
            <a:pPr lvl="1">
              <a:buFont typeface="Wingdings" pitchFamily="2" charset="2"/>
              <a:buChar char="ü"/>
            </a:pPr>
            <a:r>
              <a:rPr lang="fr-FR" b="0" i="0" u="none" strike="noStrike" baseline="0" dirty="0">
                <a:latin typeface="Arial" panose="020B0604020202020204" pitchFamily="34" charset="0"/>
                <a:cs typeface="Arial" panose="020B0604020202020204" pitchFamily="34" charset="0"/>
              </a:rPr>
              <a:t>Assurance qualité</a:t>
            </a:r>
          </a:p>
          <a:p>
            <a:pPr>
              <a:spcAft>
                <a:spcPts val="300"/>
              </a:spcAft>
            </a:pPr>
            <a:r>
              <a:rPr lang="fr-FR" dirty="0">
                <a:latin typeface="Arial" panose="020B0604020202020204" pitchFamily="34" charset="0"/>
                <a:cs typeface="Arial" panose="020B0604020202020204" pitchFamily="34" charset="0"/>
              </a:rPr>
              <a:t>Le diagnostic de l'hémophilie est basé sur :</a:t>
            </a:r>
            <a:endParaRPr lang="fr-FR" b="0" i="0" u="none" strike="noStrike" baseline="0" dirty="0">
              <a:latin typeface="Arial" panose="020B0604020202020204" pitchFamily="34" charset="0"/>
              <a:cs typeface="Arial" panose="020B0604020202020204" pitchFamily="34" charset="0"/>
            </a:endParaRPr>
          </a:p>
          <a:p>
            <a:pPr lvl="1">
              <a:buFont typeface="Wingdings" pitchFamily="2" charset="2"/>
              <a:buChar char="ü"/>
            </a:pPr>
            <a:r>
              <a:rPr lang="fr-FR" dirty="0">
                <a:latin typeface="Arial" panose="020B0604020202020204" pitchFamily="34" charset="0"/>
                <a:cs typeface="Arial" panose="020B0604020202020204" pitchFamily="34" charset="0"/>
              </a:rPr>
              <a:t>Compréhension des caractéristiques cliniques de l’hémophilie et pertinence du diagnostic clinique</a:t>
            </a:r>
          </a:p>
          <a:p>
            <a:pPr lvl="1">
              <a:buFont typeface="Wingdings" pitchFamily="2" charset="2"/>
              <a:buChar char="ü"/>
            </a:pPr>
            <a:r>
              <a:rPr lang="fr-FR" dirty="0">
                <a:latin typeface="Arial" panose="020B0604020202020204" pitchFamily="34" charset="0"/>
                <a:cs typeface="Arial" panose="020B0604020202020204" pitchFamily="34" charset="0"/>
              </a:rPr>
              <a:t>Tests de dépistage : TP et TCA ou numération plaquettaire</a:t>
            </a:r>
          </a:p>
          <a:p>
            <a:pPr lvl="1">
              <a:buFont typeface="Wingdings" pitchFamily="2" charset="2"/>
              <a:buChar char="ü"/>
            </a:pPr>
            <a:r>
              <a:rPr lang="fr-FR" dirty="0">
                <a:latin typeface="Arial" panose="020B0604020202020204" pitchFamily="34" charset="0"/>
                <a:cs typeface="Arial" panose="020B0604020202020204" pitchFamily="34" charset="0"/>
              </a:rPr>
              <a:t>Confirmation du diagnostic par des dosages de facteur et d’autres investigations</a:t>
            </a:r>
          </a:p>
        </p:txBody>
      </p:sp>
      <p:sp>
        <p:nvSpPr>
          <p:cNvPr id="4" name="Text Placeholder 3">
            <a:extLst>
              <a:ext uri="{FF2B5EF4-FFF2-40B4-BE49-F238E27FC236}">
                <a16:creationId xmlns:a16="http://schemas.microsoft.com/office/drawing/2014/main" id="{AFF265B4-FF47-476A-A84D-30805209FE11}"/>
              </a:ext>
            </a:extLst>
          </p:cNvPr>
          <p:cNvSpPr>
            <a:spLocks noGrp="1"/>
          </p:cNvSpPr>
          <p:nvPr>
            <p:ph type="body" sz="quarter" idx="13"/>
          </p:nvPr>
        </p:nvSpPr>
        <p:spPr/>
        <p:txBody>
          <a:bodyPr/>
          <a:lstStyle/>
          <a:p>
            <a:r>
              <a:rPr lang="fr-FR" dirty="0"/>
              <a:t>TCA : temps de céphaline activée ; TP : temps de prothrombine.</a:t>
            </a:r>
          </a:p>
        </p:txBody>
      </p:sp>
      <p:sp>
        <p:nvSpPr>
          <p:cNvPr id="9" name="Content Placeholder 2">
            <a:extLst>
              <a:ext uri="{FF2B5EF4-FFF2-40B4-BE49-F238E27FC236}">
                <a16:creationId xmlns:a16="http://schemas.microsoft.com/office/drawing/2014/main" id="{A159EEE1-357A-4AAC-88A6-30FF072DE668}"/>
              </a:ext>
            </a:extLst>
          </p:cNvPr>
          <p:cNvSpPr txBox="1">
            <a:spLocks/>
          </p:cNvSpPr>
          <p:nvPr/>
        </p:nvSpPr>
        <p:spPr>
          <a:xfrm>
            <a:off x="838199" y="1849438"/>
            <a:ext cx="3448051" cy="3962400"/>
          </a:xfrm>
          <a:prstGeom prst="roundRect">
            <a:avLst>
              <a:gd name="adj" fmla="val 5728"/>
            </a:avLst>
          </a:prstGeom>
          <a:solidFill>
            <a:schemeClr val="accent1"/>
          </a:solidFill>
          <a:ln w="38100">
            <a:solidFill>
              <a:schemeClr val="bg1"/>
            </a:solidFill>
          </a:ln>
        </p:spPr>
        <p:txBody>
          <a:bodyPr vert="horz" lIns="91440" tIns="45720" rIns="91440" bIns="45720" rtlCol="0" anchor="ctr">
            <a:normAutofit fontScale="92500" lnSpcReduction="10000"/>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1800"/>
              </a:spcBef>
              <a:spcAft>
                <a:spcPts val="0"/>
              </a:spcAft>
              <a:buClr>
                <a:srgbClr val="642566"/>
              </a:buClr>
              <a:buSzTx/>
              <a:buFont typeface="Arial" panose="020B0604020202020204" pitchFamily="34" charset="0"/>
              <a:buNone/>
              <a:tabLst/>
              <a:defRPr/>
            </a:pPr>
            <a:r>
              <a:rPr kumimoji="0" lang="fr-FR" i="0" u="none" strike="noStrike" kern="120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rPr>
              <a:t>Différents troubles de la coagulation peuvent avoir des symptômes très similaires ; il est donc essentiel de poser un diagnostic correct pour garantir au patient de recevoir le traitement approprié</a:t>
            </a:r>
            <a:r>
              <a:rPr kumimoji="0" lang="en-US"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006277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2F886-7F02-4482-ABDE-716BAC9A7DEB}"/>
              </a:ext>
            </a:extLst>
          </p:cNvPr>
          <p:cNvSpPr>
            <a:spLocks noGrp="1"/>
          </p:cNvSpPr>
          <p:nvPr>
            <p:ph type="title"/>
          </p:nvPr>
        </p:nvSpPr>
        <p:spPr/>
        <p:txBody>
          <a:bodyPr>
            <a:normAutofit/>
          </a:bodyPr>
          <a:lstStyle/>
          <a:p>
            <a:r>
              <a:rPr lang="fr-FR" dirty="0">
                <a:latin typeface="Arial" panose="020B0604020202020204" pitchFamily="34" charset="0"/>
                <a:cs typeface="Arial" panose="020B0604020202020204" pitchFamily="34" charset="0"/>
              </a:rPr>
              <a:t>Analyse de la coagulation en laboratoire</a:t>
            </a:r>
            <a:endParaRPr lang="fr-FR"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97CEA6F-C5F7-4068-A332-811CEC39828E}"/>
              </a:ext>
            </a:extLst>
          </p:cNvPr>
          <p:cNvSpPr>
            <a:spLocks noGrp="1"/>
          </p:cNvSpPr>
          <p:nvPr>
            <p:ph idx="1"/>
          </p:nvPr>
        </p:nvSpPr>
        <p:spPr>
          <a:xfrm>
            <a:off x="838198" y="1562100"/>
            <a:ext cx="10515600" cy="4614863"/>
          </a:xfrm>
        </p:spPr>
        <p:txBody>
          <a:bodyPr>
            <a:normAutofit/>
          </a:bodyPr>
          <a:lstStyle/>
          <a:p>
            <a:pPr marL="0" indent="0" algn="l" rtl="0" eaLnBrk="1" fontAlgn="t" latinLnBrk="0" hangingPunct="1">
              <a:spcBef>
                <a:spcPts val="0"/>
              </a:spcBef>
              <a:spcAft>
                <a:spcPts val="0"/>
              </a:spcAft>
              <a:buNone/>
            </a:pPr>
            <a:r>
              <a:rPr lang="fr-FR" b="1" i="0" u="none" strike="noStrike" kern="1200" dirty="0">
                <a:solidFill>
                  <a:srgbClr val="008BB0"/>
                </a:solidFill>
                <a:effectLst/>
                <a:latin typeface="Arial" panose="020B0604020202020204" pitchFamily="34" charset="0"/>
                <a:cs typeface="Arial" panose="020B0604020202020204" pitchFamily="34" charset="0"/>
              </a:rPr>
              <a:t>Recommandation 3.1.1 </a:t>
            </a:r>
            <a:endParaRPr lang="fr-FR" b="0" i="0" u="none" strike="noStrike" dirty="0">
              <a:effectLst/>
              <a:latin typeface="Arial" panose="020B0604020202020204" pitchFamily="34" charset="0"/>
            </a:endParaRPr>
          </a:p>
          <a:p>
            <a:pPr marL="0" indent="0" fontAlgn="t">
              <a:spcBef>
                <a:spcPts val="0"/>
              </a:spcBef>
              <a:buNone/>
            </a:pPr>
            <a:r>
              <a:rPr lang="fr-FR" dirty="0">
                <a:solidFill>
                  <a:srgbClr val="000000"/>
                </a:solidFill>
                <a:latin typeface="Arial" panose="020B0604020202020204" pitchFamily="34" charset="0"/>
                <a:cs typeface="Arial" panose="020B0604020202020204" pitchFamily="34" charset="0"/>
              </a:rPr>
              <a:t>La FMH recommande que les tests de diagnostic et de contrôle de l’hémophilie soient effectués par </a:t>
            </a:r>
            <a:r>
              <a:rPr lang="fr-FR" b="1" dirty="0">
                <a:solidFill>
                  <a:srgbClr val="000000"/>
                </a:solidFill>
                <a:latin typeface="Arial" panose="020B0604020202020204" pitchFamily="34" charset="0"/>
                <a:cs typeface="Arial" panose="020B0604020202020204" pitchFamily="34" charset="0"/>
              </a:rPr>
              <a:t>un personnel ayant des connaissances et une expertise des tests de coagulation en laboratoire, à l’aide d’équipements et de réactifs validés </a:t>
            </a:r>
            <a:r>
              <a:rPr lang="fr-FR" dirty="0">
                <a:solidFill>
                  <a:srgbClr val="000000"/>
                </a:solidFill>
                <a:latin typeface="Arial" panose="020B0604020202020204" pitchFamily="34" charset="0"/>
                <a:cs typeface="Arial" panose="020B0604020202020204" pitchFamily="34" charset="0"/>
              </a:rPr>
              <a:t>à cet effet.</a:t>
            </a:r>
            <a:endParaRPr lang="fr-FR" b="0" i="0" u="none" strike="noStrike" dirty="0">
              <a:effectLst/>
              <a:latin typeface="Arial" panose="020B0604020202020204" pitchFamily="34" charset="0"/>
            </a:endParaRPr>
          </a:p>
          <a:p>
            <a:pPr marL="0" indent="0" fontAlgn="t">
              <a:spcBef>
                <a:spcPts val="0"/>
              </a:spcBef>
              <a:buNone/>
            </a:pPr>
            <a:endParaRPr lang="fr-FR" dirty="0">
              <a:solidFill>
                <a:srgbClr val="000000"/>
              </a:solidFill>
              <a:latin typeface="Arial" panose="020B0604020202020204" pitchFamily="34" charset="0"/>
              <a:cs typeface="Arial" panose="020B0604020202020204" pitchFamily="34" charset="0"/>
            </a:endParaRPr>
          </a:p>
          <a:p>
            <a:pPr marL="0" indent="0" fontAlgn="t">
              <a:spcBef>
                <a:spcPts val="0"/>
              </a:spcBef>
              <a:buNone/>
            </a:pPr>
            <a:endParaRPr lang="fr-FR" dirty="0">
              <a:solidFill>
                <a:srgbClr val="000000"/>
              </a:solidFill>
              <a:latin typeface="Arial" panose="020B0604020202020204" pitchFamily="34" charset="0"/>
              <a:cs typeface="Arial" panose="020B0604020202020204" pitchFamily="34" charset="0"/>
            </a:endParaRPr>
          </a:p>
          <a:p>
            <a:pPr marL="0" indent="0" fontAlgn="t">
              <a:spcBef>
                <a:spcPts val="0"/>
              </a:spcBef>
              <a:buNone/>
            </a:pPr>
            <a:r>
              <a:rPr lang="fr-FR" b="1" dirty="0">
                <a:solidFill>
                  <a:srgbClr val="008BB0"/>
                </a:solidFill>
                <a:latin typeface="Arial" panose="020B0604020202020204" pitchFamily="34" charset="0"/>
                <a:cs typeface="Arial" panose="020B0604020202020204" pitchFamily="34" charset="0"/>
              </a:rPr>
              <a:t>REMARQUE : </a:t>
            </a:r>
            <a:r>
              <a:rPr lang="fr-FR" dirty="0">
                <a:solidFill>
                  <a:srgbClr val="000000"/>
                </a:solidFill>
                <a:latin typeface="Arial" panose="020B0604020202020204" pitchFamily="34" charset="0"/>
                <a:cs typeface="Arial" panose="020B0604020202020204" pitchFamily="34" charset="0"/>
              </a:rPr>
              <a:t>les détails des tests de laboratoire pour le diagnostic et le contrôle de l’hémophilie sont décrits dans le Manuel de laboratoire de la FMH.</a:t>
            </a:r>
          </a:p>
          <a:p>
            <a:pPr marL="0" indent="0" fontAlgn="t">
              <a:spcBef>
                <a:spcPts val="0"/>
              </a:spcBef>
              <a:buNone/>
            </a:pPr>
            <a:endParaRPr lang="fr-FR" dirty="0">
              <a:solidFill>
                <a:srgbClr val="000000"/>
              </a:solidFill>
              <a:latin typeface="Arial" panose="020B0604020202020204" pitchFamily="34" charset="0"/>
              <a:cs typeface="Arial" panose="020B0604020202020204" pitchFamily="34" charset="0"/>
            </a:endParaRPr>
          </a:p>
          <a:p>
            <a:pPr fontAlgn="t">
              <a:spcBef>
                <a:spcPts val="0"/>
              </a:spcBef>
            </a:pPr>
            <a:endParaRPr lang="fr-FR" dirty="0">
              <a:solidFill>
                <a:srgbClr val="000000"/>
              </a:solidFill>
              <a:latin typeface="Arial" panose="020B0604020202020204" pitchFamily="34" charset="0"/>
              <a:cs typeface="Arial" panose="020B0604020202020204" pitchFamily="34" charset="0"/>
            </a:endParaRPr>
          </a:p>
          <a:p>
            <a:pPr fontAlgn="t">
              <a:spcBef>
                <a:spcPts val="0"/>
              </a:spcBef>
            </a:pPr>
            <a:r>
              <a:rPr lang="fr-FR" dirty="0">
                <a:solidFill>
                  <a:srgbClr val="000000"/>
                </a:solidFill>
                <a:latin typeface="Arial" panose="020B0604020202020204" pitchFamily="34" charset="0"/>
                <a:cs typeface="Arial" panose="020B0604020202020204" pitchFamily="34" charset="0"/>
              </a:rPr>
              <a:t>Le manuel de laboratoire vise à aider les laboratoires à justifier d’un budget suffisant pour une mise en place appropriée vis-à-vis de l’administration</a:t>
            </a:r>
          </a:p>
          <a:p>
            <a:pPr lvl="1" fontAlgn="t">
              <a:spcBef>
                <a:spcPts val="0"/>
              </a:spcBef>
            </a:pPr>
            <a:r>
              <a:rPr lang="fr-FR" sz="2000" dirty="0">
                <a:solidFill>
                  <a:schemeClr val="tx1"/>
                </a:solidFill>
                <a:latin typeface="Arial" panose="020B0604020202020204" pitchFamily="34" charset="0"/>
                <a:cs typeface="Arial" panose="020B0604020202020204" pitchFamily="34" charset="0"/>
              </a:rPr>
              <a:t>Manuel disponible sur la </a:t>
            </a:r>
            <a:r>
              <a:rPr lang="fr-FR" sz="2000" u="sng" dirty="0">
                <a:solidFill>
                  <a:schemeClr val="tx1"/>
                </a:solidFill>
                <a:latin typeface="Arial" panose="020B0604020202020204" pitchFamily="34" charset="0"/>
                <a:cs typeface="Arial" panose="020B0604020202020204" pitchFamily="34" charset="0"/>
              </a:rPr>
              <a:t>Plateforme d’apprentissage en ligne de la FMH</a:t>
            </a:r>
            <a:endParaRPr lang="fr-FR" sz="2000" u="sng" dirty="0">
              <a:solidFill>
                <a:srgbClr val="000000"/>
              </a:solidFill>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CAB94383-BC95-45C1-AF38-8E4C9A218B0D}"/>
              </a:ext>
            </a:extLst>
          </p:cNvPr>
          <p:cNvSpPr>
            <a:spLocks noGrp="1"/>
          </p:cNvSpPr>
          <p:nvPr>
            <p:ph type="body" sz="quarter" idx="13"/>
          </p:nvPr>
        </p:nvSpPr>
        <p:spPr/>
        <p:txBody>
          <a:bodyPr/>
          <a:lstStyle/>
          <a:p>
            <a:r>
              <a:rPr lang="en-CA" noProof="0" dirty="0">
                <a:hlinkClick r:id="rId2"/>
              </a:rPr>
              <a:t>https://elearning.wfh.org/resource/diagnosis-of-hemophilia-and-other-bleeding-disorders-a-laboratory-manual/</a:t>
            </a:r>
            <a:endParaRPr lang="en-CA" noProof="0" dirty="0"/>
          </a:p>
        </p:txBody>
      </p:sp>
      <p:sp>
        <p:nvSpPr>
          <p:cNvPr id="10" name="Content Placeholder 2">
            <a:extLst>
              <a:ext uri="{FF2B5EF4-FFF2-40B4-BE49-F238E27FC236}">
                <a16:creationId xmlns:a16="http://schemas.microsoft.com/office/drawing/2014/main" id="{E803E86A-A6ED-4B82-AC00-7A9A43B34D8D}"/>
              </a:ext>
            </a:extLst>
          </p:cNvPr>
          <p:cNvSpPr txBox="1">
            <a:spLocks/>
          </p:cNvSpPr>
          <p:nvPr/>
        </p:nvSpPr>
        <p:spPr>
          <a:xfrm>
            <a:off x="838198" y="3250096"/>
            <a:ext cx="10515600" cy="955340"/>
          </a:xfrm>
          <a:prstGeom prst="roundRect">
            <a:avLst>
              <a:gd name="adj" fmla="val 9847"/>
            </a:avLst>
          </a:prstGeom>
          <a:ln w="38100">
            <a:solidFill>
              <a:schemeClr val="accent1"/>
            </a:solidFill>
          </a:ln>
        </p:spPr>
        <p:txBody>
          <a:bodyPr vert="horz" lIns="274320" tIns="45720" rIns="274320" bIns="45720" rtlCol="0" anchor="ctr">
            <a:norm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spcAft>
                <a:spcPts val="600"/>
              </a:spcAft>
              <a:buClr>
                <a:srgbClr val="C00A36"/>
              </a:buClr>
              <a:buFont typeface="Arial" panose="020B0604020202020204" pitchFamily="34" charset="0"/>
              <a:buNone/>
              <a:defRPr/>
            </a:pPr>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185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75B42FE-5880-AF48-BEB1-18022AA93783}"/>
              </a:ext>
            </a:extLst>
          </p:cNvPr>
          <p:cNvSpPr txBox="1"/>
          <p:nvPr/>
        </p:nvSpPr>
        <p:spPr>
          <a:xfrm>
            <a:off x="10763251" y="5972175"/>
            <a:ext cx="1323974" cy="749301"/>
          </a:xfrm>
          <a:prstGeom prst="rect">
            <a:avLst/>
          </a:prstGeom>
          <a:solidFill>
            <a:schemeClr val="bg1"/>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3972F886-7F02-4482-ABDE-716BAC9A7DEB}"/>
              </a:ext>
            </a:extLst>
          </p:cNvPr>
          <p:cNvSpPr>
            <a:spLocks noGrp="1"/>
          </p:cNvSpPr>
          <p:nvPr>
            <p:ph type="title"/>
          </p:nvPr>
        </p:nvSpPr>
        <p:spPr/>
        <p:txBody>
          <a:bodyPr>
            <a:normAutofit/>
          </a:bodyPr>
          <a:lstStyle/>
          <a:p>
            <a:r>
              <a:rPr lang="fr-FR" dirty="0">
                <a:latin typeface="Arial" panose="020B0604020202020204" pitchFamily="34" charset="0"/>
                <a:cs typeface="Arial" panose="020B0604020202020204" pitchFamily="34" charset="0"/>
              </a:rPr>
              <a:t>Analyse de la coagulation en laboratoire</a:t>
            </a:r>
            <a:endParaRPr lang="en-CA" b="1" noProof="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D6BF4B7-1911-46F0-85AA-BD6D8A0AA8AE}"/>
              </a:ext>
            </a:extLst>
          </p:cNvPr>
          <p:cNvSpPr>
            <a:spLocks noGrp="1"/>
          </p:cNvSpPr>
          <p:nvPr>
            <p:ph idx="1"/>
          </p:nvPr>
        </p:nvSpPr>
        <p:spPr>
          <a:xfrm>
            <a:off x="838201" y="1111679"/>
            <a:ext cx="10515600" cy="2798276"/>
          </a:xfrm>
        </p:spPr>
        <p:txBody>
          <a:bodyPr>
            <a:noAutofit/>
          </a:bodyPr>
          <a:lstStyle/>
          <a:p>
            <a:pPr marL="0" indent="0" fontAlgn="t">
              <a:buNone/>
            </a:pPr>
            <a:r>
              <a:rPr lang="fr-FR" sz="1800" b="1" i="0" u="none" strike="noStrike" kern="1200" dirty="0">
                <a:solidFill>
                  <a:srgbClr val="008BB0"/>
                </a:solidFill>
                <a:effectLst/>
                <a:latin typeface="Arial" panose="020B0604020202020204" pitchFamily="34" charset="0"/>
                <a:cs typeface="Arial" panose="020B0604020202020204" pitchFamily="34" charset="0"/>
              </a:rPr>
              <a:t>Recommandation 3.2.4 </a:t>
            </a:r>
            <a:br>
              <a:rPr lang="fr-FR" sz="1800" b="1" i="0" u="none" strike="noStrike" kern="1200" dirty="0">
                <a:solidFill>
                  <a:srgbClr val="008BB0"/>
                </a:solidFill>
                <a:effectLst/>
                <a:latin typeface="Arial" panose="020B0604020202020204" pitchFamily="34" charset="0"/>
                <a:cs typeface="Arial" panose="020B0604020202020204" pitchFamily="34" charset="0"/>
              </a:rPr>
            </a:br>
            <a:r>
              <a:rPr lang="fr-FR" sz="1800" dirty="0">
                <a:solidFill>
                  <a:srgbClr val="000000"/>
                </a:solidFill>
                <a:latin typeface="Arial" panose="020B0604020202020204" pitchFamily="34" charset="0"/>
                <a:cs typeface="Arial" panose="020B0604020202020204" pitchFamily="34" charset="0"/>
              </a:rPr>
              <a:t>La FMH recommande que </a:t>
            </a:r>
            <a:r>
              <a:rPr lang="fr-FR" sz="1800" b="1" dirty="0">
                <a:solidFill>
                  <a:srgbClr val="000000"/>
                </a:solidFill>
                <a:latin typeface="Arial" panose="020B0604020202020204" pitchFamily="34" charset="0"/>
                <a:cs typeface="Arial" panose="020B0604020202020204" pitchFamily="34" charset="0"/>
              </a:rPr>
              <a:t>les échantillons sanguins visant à déterminer le TP, le TCA, ou l’activité du facteur VIII ou IX soient prélevés dans des tubes de citrate contenant une solution aqueuse de citrate </a:t>
            </a:r>
            <a:r>
              <a:rPr lang="fr-FR" sz="1800" b="1" dirty="0" err="1">
                <a:solidFill>
                  <a:srgbClr val="000000"/>
                </a:solidFill>
                <a:latin typeface="Arial" panose="020B0604020202020204" pitchFamily="34" charset="0"/>
                <a:cs typeface="Arial" panose="020B0604020202020204" pitchFamily="34" charset="0"/>
              </a:rPr>
              <a:t>trisodique</a:t>
            </a:r>
            <a:r>
              <a:rPr lang="fr-FR" sz="1800" b="1" dirty="0">
                <a:solidFill>
                  <a:srgbClr val="000000"/>
                </a:solidFill>
                <a:latin typeface="Arial" panose="020B0604020202020204" pitchFamily="34" charset="0"/>
                <a:cs typeface="Arial" panose="020B0604020202020204" pitchFamily="34" charset="0"/>
              </a:rPr>
              <a:t> </a:t>
            </a:r>
            <a:r>
              <a:rPr lang="fr-FR" sz="1800" b="1" dirty="0" err="1">
                <a:solidFill>
                  <a:srgbClr val="000000"/>
                </a:solidFill>
                <a:latin typeface="Arial" panose="020B0604020202020204" pitchFamily="34" charset="0"/>
                <a:cs typeface="Arial" panose="020B0604020202020204" pitchFamily="34" charset="0"/>
              </a:rPr>
              <a:t>dihydraté</a:t>
            </a:r>
            <a:r>
              <a:rPr lang="fr-FR" sz="1800" b="1" dirty="0">
                <a:solidFill>
                  <a:srgbClr val="000000"/>
                </a:solidFill>
                <a:latin typeface="Arial" panose="020B0604020202020204" pitchFamily="34" charset="0"/>
                <a:cs typeface="Arial" panose="020B0604020202020204" pitchFamily="34" charset="0"/>
              </a:rPr>
              <a:t> de 0,105 M à 0,109 M </a:t>
            </a:r>
            <a:r>
              <a:rPr lang="fr-FR" sz="1800" dirty="0">
                <a:solidFill>
                  <a:srgbClr val="000000"/>
                </a:solidFill>
                <a:latin typeface="Arial" panose="020B0604020202020204" pitchFamily="34" charset="0"/>
                <a:cs typeface="Arial" panose="020B0604020202020204" pitchFamily="34" charset="0"/>
              </a:rPr>
              <a:t>(concentration de 3,2 % environ), fermés pendant le traitement et </a:t>
            </a:r>
            <a:r>
              <a:rPr lang="fr-FR" sz="1800" b="1" dirty="0">
                <a:solidFill>
                  <a:srgbClr val="000000"/>
                </a:solidFill>
                <a:latin typeface="Arial" panose="020B0604020202020204" pitchFamily="34" charset="0"/>
                <a:cs typeface="Arial" panose="020B0604020202020204" pitchFamily="34" charset="0"/>
              </a:rPr>
              <a:t>conservés entre 18 et 25°C</a:t>
            </a:r>
            <a:r>
              <a:rPr lang="fr-FR" sz="1800" dirty="0">
                <a:solidFill>
                  <a:srgbClr val="000000"/>
                </a:solidFill>
                <a:latin typeface="Arial" panose="020B0604020202020204" pitchFamily="34" charset="0"/>
                <a:cs typeface="Arial" panose="020B0604020202020204" pitchFamily="34" charset="0"/>
              </a:rPr>
              <a:t> pendant le transport et le stockage. Les échantillons doivent être </a:t>
            </a:r>
            <a:r>
              <a:rPr lang="fr-FR" sz="1800" b="1" dirty="0">
                <a:solidFill>
                  <a:srgbClr val="000000"/>
                </a:solidFill>
                <a:latin typeface="Arial" panose="020B0604020202020204" pitchFamily="34" charset="0"/>
                <a:cs typeface="Arial" panose="020B0604020202020204" pitchFamily="34" charset="0"/>
              </a:rPr>
              <a:t>centrifugés</a:t>
            </a:r>
            <a:r>
              <a:rPr lang="fr-FR" sz="1800" dirty="0">
                <a:solidFill>
                  <a:srgbClr val="000000"/>
                </a:solidFill>
                <a:latin typeface="Arial" panose="020B0604020202020204" pitchFamily="34" charset="0"/>
                <a:cs typeface="Arial" panose="020B0604020202020204" pitchFamily="34" charset="0"/>
              </a:rPr>
              <a:t> à température ambiante pendant </a:t>
            </a:r>
            <a:r>
              <a:rPr lang="fr-FR" sz="1800" b="1" dirty="0">
                <a:solidFill>
                  <a:srgbClr val="000000"/>
                </a:solidFill>
                <a:latin typeface="Arial" panose="020B0604020202020204" pitchFamily="34" charset="0"/>
                <a:cs typeface="Arial" panose="020B0604020202020204" pitchFamily="34" charset="0"/>
              </a:rPr>
              <a:t>au moins dix minutes à un minimum de 1 700 g</a:t>
            </a:r>
            <a:r>
              <a:rPr lang="fr-FR" sz="1800" dirty="0">
                <a:solidFill>
                  <a:srgbClr val="000000"/>
                </a:solidFill>
                <a:latin typeface="Arial" panose="020B0604020202020204" pitchFamily="34" charset="0"/>
                <a:cs typeface="Arial" panose="020B0604020202020204" pitchFamily="34" charset="0"/>
              </a:rPr>
              <a:t>, </a:t>
            </a:r>
            <a:r>
              <a:rPr lang="fr-FR" sz="1800" b="1" dirty="0">
                <a:solidFill>
                  <a:srgbClr val="000000"/>
                </a:solidFill>
                <a:latin typeface="Arial" panose="020B0604020202020204" pitchFamily="34" charset="0"/>
                <a:cs typeface="Arial" panose="020B0604020202020204" pitchFamily="34" charset="0"/>
              </a:rPr>
              <a:t>traités dans les huit heures suivant le prélèvement</a:t>
            </a:r>
            <a:r>
              <a:rPr lang="fr-FR" sz="1800" dirty="0">
                <a:solidFill>
                  <a:srgbClr val="000000"/>
                </a:solidFill>
                <a:latin typeface="Arial" panose="020B0604020202020204" pitchFamily="34" charset="0"/>
                <a:cs typeface="Arial" panose="020B0604020202020204" pitchFamily="34" charset="0"/>
              </a:rPr>
              <a:t> (quatre heures pour le FVIII:C) ou conservés à au moins -35°C</a:t>
            </a:r>
            <a:r>
              <a:rPr lang="fr-FR" sz="1800" b="0" i="0" u="none" strike="noStrike" kern="1200" baseline="0" dirty="0">
                <a:solidFill>
                  <a:srgbClr val="000000"/>
                </a:solidFill>
                <a:effectLst/>
                <a:latin typeface="Arial" panose="020B0604020202020204" pitchFamily="34" charset="0"/>
                <a:cs typeface="Arial" panose="020B0604020202020204" pitchFamily="34" charset="0"/>
              </a:rPr>
              <a:t>. </a:t>
            </a:r>
            <a:endParaRPr lang="fr-FR" sz="1800" dirty="0"/>
          </a:p>
        </p:txBody>
      </p:sp>
      <p:sp>
        <p:nvSpPr>
          <p:cNvPr id="4" name="Text Placeholder 3">
            <a:extLst>
              <a:ext uri="{FF2B5EF4-FFF2-40B4-BE49-F238E27FC236}">
                <a16:creationId xmlns:a16="http://schemas.microsoft.com/office/drawing/2014/main" id="{36B11079-FE02-405A-932E-0E8268925752}"/>
              </a:ext>
            </a:extLst>
          </p:cNvPr>
          <p:cNvSpPr>
            <a:spLocks noGrp="1"/>
          </p:cNvSpPr>
          <p:nvPr>
            <p:ph type="body" sz="quarter" idx="13"/>
          </p:nvPr>
        </p:nvSpPr>
        <p:spPr/>
        <p:txBody>
          <a:bodyPr/>
          <a:lstStyle/>
          <a:p>
            <a:r>
              <a:rPr lang="fr-FR" dirty="0"/>
              <a:t>TCA : temps de céphaline activée ; TP : temps de prothrombine.</a:t>
            </a:r>
            <a:r>
              <a:rPr lang="en-CA" sz="900" noProof="0" dirty="0">
                <a:latin typeface="Arial" panose="020B0604020202020204" pitchFamily="34" charset="0"/>
                <a:cs typeface="Arial" panose="020B0604020202020204" pitchFamily="34" charset="0"/>
              </a:rPr>
              <a:t>. </a:t>
            </a:r>
            <a:endParaRPr lang="en-CA" noProof="0" dirty="0"/>
          </a:p>
        </p:txBody>
      </p:sp>
      <p:sp>
        <p:nvSpPr>
          <p:cNvPr id="8" name="Content Placeholder 2">
            <a:extLst>
              <a:ext uri="{FF2B5EF4-FFF2-40B4-BE49-F238E27FC236}">
                <a16:creationId xmlns:a16="http://schemas.microsoft.com/office/drawing/2014/main" id="{FDE89E64-BEF9-45B6-B5EB-1B03DE58AFA9}"/>
              </a:ext>
            </a:extLst>
          </p:cNvPr>
          <p:cNvSpPr txBox="1">
            <a:spLocks/>
          </p:cNvSpPr>
          <p:nvPr/>
        </p:nvSpPr>
        <p:spPr>
          <a:xfrm>
            <a:off x="838199" y="3488367"/>
            <a:ext cx="10515600" cy="3008173"/>
          </a:xfrm>
          <a:prstGeom prst="roundRect">
            <a:avLst>
              <a:gd name="adj" fmla="val 9847"/>
            </a:avLst>
          </a:prstGeom>
          <a:ln w="38100">
            <a:solidFill>
              <a:schemeClr val="accent1"/>
            </a:solidFill>
          </a:ln>
        </p:spPr>
        <p:txBody>
          <a:bodyPr vert="horz" lIns="274320" tIns="45720" rIns="274320" bIns="45720" rtlCol="0" anchor="ctr">
            <a:no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fr-FR" sz="1800" b="1" dirty="0">
                <a:solidFill>
                  <a:srgbClr val="008BB0"/>
                </a:solidFill>
                <a:latin typeface="Arial" panose="020B0604020202020204" pitchFamily="34" charset="0"/>
                <a:cs typeface="Arial" panose="020B0604020202020204" pitchFamily="34" charset="0"/>
              </a:rPr>
              <a:t>REMARQUE :</a:t>
            </a:r>
            <a:r>
              <a:rPr lang="fr-FR" sz="1800" b="1" dirty="0">
                <a:solidFill>
                  <a:schemeClr val="accent1"/>
                </a:solidFill>
                <a:latin typeface="Arial" panose="020B0604020202020204" pitchFamily="34" charset="0"/>
                <a:cs typeface="Arial" panose="020B0604020202020204" pitchFamily="34" charset="0"/>
              </a:rPr>
              <a:t> </a:t>
            </a:r>
            <a:r>
              <a:rPr lang="fr-FR" sz="1800" dirty="0">
                <a:latin typeface="Arial" panose="020B0604020202020204" pitchFamily="34" charset="0"/>
                <a:cs typeface="Arial" panose="020B0604020202020204" pitchFamily="34" charset="0"/>
              </a:rPr>
              <a:t>il faut éviter de stocker les échantillons de sang total </a:t>
            </a:r>
            <a:r>
              <a:rPr lang="fr-FR" sz="1800" dirty="0" err="1">
                <a:latin typeface="Arial" panose="020B0604020202020204" pitchFamily="34" charset="0"/>
                <a:cs typeface="Arial" panose="020B0604020202020204" pitchFamily="34" charset="0"/>
              </a:rPr>
              <a:t>citraté</a:t>
            </a:r>
            <a:r>
              <a:rPr lang="fr-FR" sz="1800" dirty="0">
                <a:latin typeface="Arial" panose="020B0604020202020204" pitchFamily="34" charset="0"/>
                <a:cs typeface="Arial" panose="020B0604020202020204" pitchFamily="34" charset="0"/>
              </a:rPr>
              <a:t> entre 2 et 8°C dans la mesure où cela peut entraîner une baisse de l’activité du facteur VIII.</a:t>
            </a:r>
          </a:p>
          <a:p>
            <a:pPr marL="0" indent="0">
              <a:lnSpc>
                <a:spcPct val="100000"/>
              </a:lnSpc>
              <a:buNone/>
            </a:pPr>
            <a:r>
              <a:rPr lang="fr-FR" sz="1800" b="1" dirty="0">
                <a:solidFill>
                  <a:srgbClr val="008BB0"/>
                </a:solidFill>
                <a:latin typeface="Arial" panose="020B0604020202020204" pitchFamily="34" charset="0"/>
                <a:cs typeface="Arial" panose="020B0604020202020204" pitchFamily="34" charset="0"/>
              </a:rPr>
              <a:t>REMARQUE :</a:t>
            </a:r>
            <a:r>
              <a:rPr lang="fr-FR" sz="1800" b="1" dirty="0">
                <a:solidFill>
                  <a:schemeClr val="accent1"/>
                </a:solidFill>
                <a:latin typeface="Arial" panose="020B0604020202020204" pitchFamily="34" charset="0"/>
                <a:cs typeface="Arial" panose="020B0604020202020204" pitchFamily="34" charset="0"/>
              </a:rPr>
              <a:t> </a:t>
            </a:r>
            <a:r>
              <a:rPr lang="fr-FR" sz="1800" dirty="0">
                <a:latin typeface="Arial" panose="020B0604020202020204" pitchFamily="34" charset="0"/>
                <a:cs typeface="Arial" panose="020B0604020202020204" pitchFamily="34" charset="0"/>
              </a:rPr>
              <a:t>les échantillons de plasma pauvre en plaquettes (PPP) peuvent être conservés à -35 °C jusqu’à trois mois et à -70 °C jusqu’à six mois avant tout test visant à déterminer l’activité du facteur VIII ou IX. Le stockage du PPP à -20 °C n’est généralement pas approprié. Les congélateurs à dégivrage automatique ne doivent pas être utilisés pour stocker le PPP avant de procéder aux tests visant à déterminer le TP, le TCA ou l’activité du facteur VIII ou IX.</a:t>
            </a:r>
          </a:p>
        </p:txBody>
      </p:sp>
    </p:spTree>
    <p:extLst>
      <p:ext uri="{BB962C8B-B14F-4D97-AF65-F5344CB8AC3E}">
        <p14:creationId xmlns:p14="http://schemas.microsoft.com/office/powerpoint/2010/main" val="15797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4BF5A2-E13C-47AE-BA11-EFBDF364B291}"/>
              </a:ext>
            </a:extLst>
          </p:cNvPr>
          <p:cNvSpPr>
            <a:spLocks noGrp="1"/>
          </p:cNvSpPr>
          <p:nvPr>
            <p:ph idx="1"/>
          </p:nvPr>
        </p:nvSpPr>
        <p:spPr>
          <a:xfrm>
            <a:off x="838200" y="1562101"/>
            <a:ext cx="10515600" cy="2908300"/>
          </a:xfrm>
        </p:spPr>
        <p:txBody>
          <a:bodyPr>
            <a:normAutofit lnSpcReduction="10000"/>
          </a:bodyPr>
          <a:lstStyle/>
          <a:p>
            <a:r>
              <a:rPr lang="fr-FR" dirty="0">
                <a:latin typeface="Arial" panose="020B0604020202020204" pitchFamily="34" charset="0"/>
                <a:cs typeface="Arial" panose="020B0604020202020204" pitchFamily="34" charset="0"/>
              </a:rPr>
              <a:t>La numération plaquettaire, le TP et le TCA peuvent servir à dépister un patient que l’on soupçonne d’être atteint d’un trouble de la coagulation</a:t>
            </a:r>
            <a:endParaRPr lang="fr-FR" b="0" i="0" u="none" strike="noStrike" baseline="0" noProof="0" dirty="0">
              <a:latin typeface="Arial" panose="020B0604020202020204" pitchFamily="34" charset="0"/>
              <a:cs typeface="Arial" panose="020B0604020202020204" pitchFamily="34" charset="0"/>
            </a:endParaRPr>
          </a:p>
          <a:p>
            <a:r>
              <a:rPr lang="fr-FR" dirty="0">
                <a:latin typeface="Arial" panose="020B0604020202020204" pitchFamily="34" charset="0"/>
                <a:cs typeface="Arial" panose="020B0604020202020204" pitchFamily="34" charset="0"/>
              </a:rPr>
              <a:t>Le type de réactif utilisé peut affecter la sensibilité des tests visant à déterminer le TP et le TCA dans le cadre de déficits de facteur</a:t>
            </a:r>
            <a:endParaRPr lang="fr-FR" b="0" i="0" u="none" strike="noStrike" baseline="0" noProof="0" dirty="0">
              <a:latin typeface="Arial" panose="020B0604020202020204" pitchFamily="34" charset="0"/>
              <a:cs typeface="Arial" panose="020B0604020202020204" pitchFamily="34" charset="0"/>
            </a:endParaRPr>
          </a:p>
          <a:p>
            <a:pPr marL="0" indent="0" fontAlgn="t">
              <a:buNone/>
            </a:pPr>
            <a:r>
              <a:rPr lang="fr-FR" b="1" i="0" u="none" strike="noStrike" kern="1200" noProof="0" dirty="0">
                <a:solidFill>
                  <a:srgbClr val="008BB0"/>
                </a:solidFill>
                <a:effectLst/>
                <a:latin typeface="Arial" panose="020B0604020202020204" pitchFamily="34" charset="0"/>
                <a:cs typeface="Arial" panose="020B0604020202020204" pitchFamily="34" charset="0"/>
              </a:rPr>
              <a:t>Recommandation 3.2.8 </a:t>
            </a:r>
            <a:br>
              <a:rPr lang="fr-FR" b="1" i="0" u="none" strike="noStrike" kern="1200" noProof="0" dirty="0">
                <a:solidFill>
                  <a:srgbClr val="008BB0"/>
                </a:solidFill>
                <a:effectLst/>
                <a:latin typeface="Arial" panose="020B0604020202020204" pitchFamily="34" charset="0"/>
                <a:cs typeface="Arial" panose="020B0604020202020204" pitchFamily="34" charset="0"/>
              </a:rPr>
            </a:br>
            <a:r>
              <a:rPr lang="fr-FR" dirty="0">
                <a:solidFill>
                  <a:srgbClr val="000000"/>
                </a:solidFill>
                <a:latin typeface="Arial" panose="020B0604020202020204" pitchFamily="34" charset="0"/>
                <a:cs typeface="Arial" panose="020B0604020202020204" pitchFamily="34" charset="0"/>
              </a:rPr>
              <a:t>Pour l’examen en laboratoire des patients évalués en raison d’une suspicion d’hémophilie, la FMH recommande qu’</a:t>
            </a:r>
            <a:r>
              <a:rPr lang="fr-FR" b="1" dirty="0">
                <a:solidFill>
                  <a:srgbClr val="000000"/>
                </a:solidFill>
                <a:latin typeface="Arial" panose="020B0604020202020204" pitchFamily="34" charset="0"/>
                <a:cs typeface="Arial" panose="020B0604020202020204" pitchFamily="34" charset="0"/>
              </a:rPr>
              <a:t>un TCA situé dans l’intervalle de référence normal n’exclue pas la présence d’une hémophilie A ou B mineure</a:t>
            </a:r>
            <a:r>
              <a:rPr lang="fr-FR" dirty="0">
                <a:solidFill>
                  <a:srgbClr val="000000"/>
                </a:solidFill>
                <a:latin typeface="Arial" panose="020B0604020202020204" pitchFamily="34" charset="0"/>
                <a:cs typeface="Arial" panose="020B0604020202020204" pitchFamily="34" charset="0"/>
              </a:rPr>
              <a:t>. </a:t>
            </a:r>
            <a:endParaRPr lang="fr-FR" noProof="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EAD5981E-A580-45B7-AE6C-D57747F12A87}"/>
              </a:ext>
            </a:extLst>
          </p:cNvPr>
          <p:cNvSpPr>
            <a:spLocks noGrp="1"/>
          </p:cNvSpPr>
          <p:nvPr>
            <p:ph type="title"/>
          </p:nvPr>
        </p:nvSpPr>
        <p:spPr/>
        <p:txBody>
          <a:bodyPr>
            <a:normAutofit/>
          </a:bodyPr>
          <a:lstStyle/>
          <a:p>
            <a:r>
              <a:rPr lang="fr-FR" dirty="0">
                <a:latin typeface="Arial" panose="020B0604020202020204" pitchFamily="34" charset="0"/>
                <a:cs typeface="Arial" panose="020B0604020202020204" pitchFamily="34" charset="0"/>
              </a:rPr>
              <a:t>Analyse de la coagulation en laboratoire </a:t>
            </a:r>
            <a:r>
              <a:rPr lang="en-CA" noProof="0" dirty="0">
                <a:latin typeface="Arial" panose="020B0604020202020204" pitchFamily="34" charset="0"/>
                <a:cs typeface="Arial" panose="020B0604020202020204" pitchFamily="34" charset="0"/>
              </a:rPr>
              <a:t>: Diagnostic</a:t>
            </a:r>
            <a:endParaRPr lang="en-CA" sz="2800" b="0" noProof="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882E0C98-6C86-49BF-9DBC-815718810D4C}"/>
              </a:ext>
            </a:extLst>
          </p:cNvPr>
          <p:cNvSpPr>
            <a:spLocks noGrp="1"/>
          </p:cNvSpPr>
          <p:nvPr>
            <p:ph type="body" sz="quarter" idx="13"/>
          </p:nvPr>
        </p:nvSpPr>
        <p:spPr/>
        <p:txBody>
          <a:bodyPr/>
          <a:lstStyle/>
          <a:p>
            <a:r>
              <a:rPr lang="fr-FR" dirty="0"/>
              <a:t>TCA : temps de céphaline activée ; TP : temps de prothrombine.</a:t>
            </a:r>
            <a:endParaRPr lang="en-CA" noProof="0" dirty="0"/>
          </a:p>
        </p:txBody>
      </p:sp>
      <p:grpSp>
        <p:nvGrpSpPr>
          <p:cNvPr id="14" name="Group 13">
            <a:extLst>
              <a:ext uri="{FF2B5EF4-FFF2-40B4-BE49-F238E27FC236}">
                <a16:creationId xmlns:a16="http://schemas.microsoft.com/office/drawing/2014/main" id="{9E0F509C-DC18-4264-8F34-474E87691F43}"/>
              </a:ext>
            </a:extLst>
          </p:cNvPr>
          <p:cNvGrpSpPr/>
          <p:nvPr/>
        </p:nvGrpSpPr>
        <p:grpSpPr>
          <a:xfrm>
            <a:off x="8434537" y="5100795"/>
            <a:ext cx="2401696" cy="1459779"/>
            <a:chOff x="7238527" y="5214883"/>
            <a:chExt cx="2401696" cy="1459779"/>
          </a:xfrm>
        </p:grpSpPr>
        <p:pic>
          <p:nvPicPr>
            <p:cNvPr id="16" name="Graphic 15" descr="Man with solid fill">
              <a:extLst>
                <a:ext uri="{FF2B5EF4-FFF2-40B4-BE49-F238E27FC236}">
                  <a16:creationId xmlns:a16="http://schemas.microsoft.com/office/drawing/2014/main" id="{66C75D65-500B-4DC1-9ABB-DC52DD50FF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07895" y="5345217"/>
              <a:ext cx="1196010" cy="1196010"/>
            </a:xfrm>
            <a:prstGeom prst="rect">
              <a:avLst/>
            </a:prstGeom>
          </p:spPr>
        </p:pic>
        <p:pic>
          <p:nvPicPr>
            <p:cNvPr id="13" name="Graphic 12" descr="Man with solid fill">
              <a:extLst>
                <a:ext uri="{FF2B5EF4-FFF2-40B4-BE49-F238E27FC236}">
                  <a16:creationId xmlns:a16="http://schemas.microsoft.com/office/drawing/2014/main" id="{890A4CC7-C86B-4DAF-9238-6669591F66F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25235" y="5425278"/>
              <a:ext cx="1196010" cy="1196010"/>
            </a:xfrm>
            <a:prstGeom prst="rect">
              <a:avLst/>
            </a:prstGeom>
          </p:spPr>
        </p:pic>
        <p:pic>
          <p:nvPicPr>
            <p:cNvPr id="17" name="Graphic 16" descr="Man with solid fill">
              <a:extLst>
                <a:ext uri="{FF2B5EF4-FFF2-40B4-BE49-F238E27FC236}">
                  <a16:creationId xmlns:a16="http://schemas.microsoft.com/office/drawing/2014/main" id="{210AAFE0-C9EC-424B-ADBB-B4AEF956D8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90553" y="5371904"/>
              <a:ext cx="1196010" cy="1196010"/>
            </a:xfrm>
            <a:prstGeom prst="rect">
              <a:avLst/>
            </a:prstGeom>
          </p:spPr>
        </p:pic>
        <p:pic>
          <p:nvPicPr>
            <p:cNvPr id="18" name="Graphic 17" descr="Man with solid fill">
              <a:extLst>
                <a:ext uri="{FF2B5EF4-FFF2-40B4-BE49-F238E27FC236}">
                  <a16:creationId xmlns:a16="http://schemas.microsoft.com/office/drawing/2014/main" id="{551E6429-A490-42CF-BD7E-7B885FBF72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73211" y="5398591"/>
              <a:ext cx="1196010" cy="1196010"/>
            </a:xfrm>
            <a:prstGeom prst="rect">
              <a:avLst/>
            </a:prstGeom>
          </p:spPr>
        </p:pic>
        <p:pic>
          <p:nvPicPr>
            <p:cNvPr id="19" name="Graphic 18" descr="Man with solid fill">
              <a:extLst>
                <a:ext uri="{FF2B5EF4-FFF2-40B4-BE49-F238E27FC236}">
                  <a16:creationId xmlns:a16="http://schemas.microsoft.com/office/drawing/2014/main" id="{221FB013-13B0-4565-8C47-0C03CD82C3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55869" y="5451965"/>
              <a:ext cx="1196010" cy="1196010"/>
            </a:xfrm>
            <a:prstGeom prst="rect">
              <a:avLst/>
            </a:prstGeom>
          </p:spPr>
        </p:pic>
        <p:pic>
          <p:nvPicPr>
            <p:cNvPr id="20" name="Graphic 19" descr="Man with solid fill">
              <a:extLst>
                <a:ext uri="{FF2B5EF4-FFF2-40B4-BE49-F238E27FC236}">
                  <a16:creationId xmlns:a16="http://schemas.microsoft.com/office/drawing/2014/main" id="{772BF3F0-DC49-4141-9940-BEDE690D8AB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8527" y="5478652"/>
              <a:ext cx="1196010" cy="1196010"/>
            </a:xfrm>
            <a:prstGeom prst="rect">
              <a:avLst/>
            </a:prstGeom>
          </p:spPr>
        </p:pic>
        <p:pic>
          <p:nvPicPr>
            <p:cNvPr id="11" name="Graphic 10" descr="Magnifying glass outline">
              <a:extLst>
                <a:ext uri="{FF2B5EF4-FFF2-40B4-BE49-F238E27FC236}">
                  <a16:creationId xmlns:a16="http://schemas.microsoft.com/office/drawing/2014/main" id="{5C138DCF-29E4-4D1E-B11B-26BC7034C22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575310" y="5214883"/>
              <a:ext cx="1064913" cy="1064913"/>
            </a:xfrm>
            <a:prstGeom prst="rect">
              <a:avLst/>
            </a:prstGeom>
          </p:spPr>
        </p:pic>
      </p:grpSp>
      <p:sp>
        <p:nvSpPr>
          <p:cNvPr id="21" name="Content Placeholder 2">
            <a:extLst>
              <a:ext uri="{FF2B5EF4-FFF2-40B4-BE49-F238E27FC236}">
                <a16:creationId xmlns:a16="http://schemas.microsoft.com/office/drawing/2014/main" id="{FB99CEE3-48FB-4502-B24F-4C78A98284EF}"/>
              </a:ext>
            </a:extLst>
          </p:cNvPr>
          <p:cNvSpPr txBox="1">
            <a:spLocks/>
          </p:cNvSpPr>
          <p:nvPr/>
        </p:nvSpPr>
        <p:spPr>
          <a:xfrm>
            <a:off x="838200" y="4853758"/>
            <a:ext cx="6463633" cy="1040094"/>
          </a:xfrm>
          <a:prstGeom prst="roundRect">
            <a:avLst>
              <a:gd name="adj" fmla="val 9847"/>
            </a:avLst>
          </a:prstGeom>
          <a:ln w="38100">
            <a:solidFill>
              <a:schemeClr val="accent1"/>
            </a:solidFill>
          </a:ln>
        </p:spPr>
        <p:txBody>
          <a:bodyPr vert="horz" lIns="274320" tIns="45720" rIns="274320" bIns="45720" rtlCol="0" anchor="ctr">
            <a:no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t">
              <a:lnSpc>
                <a:spcPct val="100000"/>
              </a:lnSpc>
              <a:buNone/>
            </a:pPr>
            <a:r>
              <a:rPr lang="fr-FR" b="1" dirty="0">
                <a:solidFill>
                  <a:srgbClr val="008BB0"/>
                </a:solidFill>
                <a:latin typeface="Arial" panose="020B0604020202020204" pitchFamily="34" charset="0"/>
                <a:cs typeface="Arial" panose="020B0604020202020204" pitchFamily="34" charset="0"/>
              </a:rPr>
              <a:t>REMARQUE :</a:t>
            </a:r>
            <a:r>
              <a:rPr lang="fr-FR" b="1" dirty="0">
                <a:solidFill>
                  <a:schemeClr val="accent1"/>
                </a:solidFill>
                <a:latin typeface="Arial" panose="020B0604020202020204" pitchFamily="34" charset="0"/>
                <a:cs typeface="Arial" panose="020B0604020202020204" pitchFamily="34" charset="0"/>
              </a:rPr>
              <a:t> </a:t>
            </a:r>
            <a:r>
              <a:rPr lang="fr-FR" dirty="0">
                <a:latin typeface="Arial" panose="020B0604020202020204" pitchFamily="34" charset="0"/>
                <a:cs typeface="Arial" panose="020B0604020202020204" pitchFamily="34" charset="0"/>
              </a:rPr>
              <a:t>parfois, en cas d’hémophilie A ou B mineure, le TCA peut se situer dans l’intervalle de référence normal.</a:t>
            </a:r>
          </a:p>
        </p:txBody>
      </p:sp>
    </p:spTree>
    <p:extLst>
      <p:ext uri="{BB962C8B-B14F-4D97-AF65-F5344CB8AC3E}">
        <p14:creationId xmlns:p14="http://schemas.microsoft.com/office/powerpoint/2010/main" val="4185008187"/>
      </p:ext>
    </p:extLst>
  </p:cSld>
  <p:clrMapOvr>
    <a:masterClrMapping/>
  </p:clrMapOvr>
</p:sld>
</file>

<file path=ppt/theme/theme1.xml><?xml version="1.0" encoding="utf-8"?>
<a:theme xmlns:a="http://schemas.openxmlformats.org/drawingml/2006/main" name="WFH">
  <a:themeElements>
    <a:clrScheme name="Custom 1">
      <a:dk1>
        <a:sysClr val="windowText" lastClr="000000"/>
      </a:dk1>
      <a:lt1>
        <a:sysClr val="window" lastClr="FFFFFF"/>
      </a:lt1>
      <a:dk2>
        <a:srgbClr val="000000"/>
      </a:dk2>
      <a:lt2>
        <a:srgbClr val="FFFFFF"/>
      </a:lt2>
      <a:accent1>
        <a:srgbClr val="008BB0"/>
      </a:accent1>
      <a:accent2>
        <a:srgbClr val="719500"/>
      </a:accent2>
      <a:accent3>
        <a:srgbClr val="642566"/>
      </a:accent3>
      <a:accent4>
        <a:srgbClr val="FBD913"/>
      </a:accent4>
      <a:accent5>
        <a:srgbClr val="E60D2E"/>
      </a:accent5>
      <a:accent6>
        <a:srgbClr val="C41230"/>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4D04D5609056428849DEFF65104C64" ma:contentTypeVersion="12" ma:contentTypeDescription="Create a new document." ma:contentTypeScope="" ma:versionID="c9fb029bce41deb36155a5f353c2c657">
  <xsd:schema xmlns:xsd="http://www.w3.org/2001/XMLSchema" xmlns:xs="http://www.w3.org/2001/XMLSchema" xmlns:p="http://schemas.microsoft.com/office/2006/metadata/properties" xmlns:ns2="902d07f0-7c98-4576-84da-3dac784571f8" xmlns:ns3="026d5d3f-5486-42e2-99f8-af2f5497c969" targetNamespace="http://schemas.microsoft.com/office/2006/metadata/properties" ma:root="true" ma:fieldsID="ac66eea08b5c00b7d0a842f1ce619eda" ns2:_="" ns3:_="">
    <xsd:import namespace="902d07f0-7c98-4576-84da-3dac784571f8"/>
    <xsd:import namespace="026d5d3f-5486-42e2-99f8-af2f5497c96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2d07f0-7c98-4576-84da-3dac784571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26d5d3f-5486-42e2-99f8-af2f5497c96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5C06094-F532-4BA3-870E-1B77259D96B7}"/>
</file>

<file path=customXml/itemProps2.xml><?xml version="1.0" encoding="utf-8"?>
<ds:datastoreItem xmlns:ds="http://schemas.openxmlformats.org/officeDocument/2006/customXml" ds:itemID="{0CBD3E91-3FA6-42AE-9B81-C816D62545D0}"/>
</file>

<file path=customXml/itemProps3.xml><?xml version="1.0" encoding="utf-8"?>
<ds:datastoreItem xmlns:ds="http://schemas.openxmlformats.org/officeDocument/2006/customXml" ds:itemID="{B8ADDC13-492D-4AD3-8EE2-89A413BBFEEE}"/>
</file>

<file path=docProps/app.xml><?xml version="1.0" encoding="utf-8"?>
<Properties xmlns="http://schemas.openxmlformats.org/officeDocument/2006/extended-properties" xmlns:vt="http://schemas.openxmlformats.org/officeDocument/2006/docPropsVTypes">
  <TotalTime>8695</TotalTime>
  <Words>3479</Words>
  <Application>Microsoft Office PowerPoint</Application>
  <PresentationFormat>Widescreen</PresentationFormat>
  <Paragraphs>187</Paragraphs>
  <Slides>32</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TimesNewRomanPS-BoldMT</vt:lpstr>
      <vt:lpstr>Wingdings</vt:lpstr>
      <vt:lpstr>WFH</vt:lpstr>
      <vt:lpstr>Lignes directrices pour l’hémophilie applicables à tous</vt:lpstr>
      <vt:lpstr>Lignes directrices pour la prise en charge de l’hémophilie</vt:lpstr>
      <vt:lpstr>Chapitre 3 : Diagnostic et contrôle en laboratoire</vt:lpstr>
      <vt:lpstr>Conflits d’intérêt : Steven Kitchen</vt:lpstr>
      <vt:lpstr>Auteurs</vt:lpstr>
      <vt:lpstr>Introduction</vt:lpstr>
      <vt:lpstr>Analyse de la coagulation en laboratoire</vt:lpstr>
      <vt:lpstr>Analyse de la coagulation en laboratoire</vt:lpstr>
      <vt:lpstr>Analyse de la coagulation en laboratoire : Diagnostic</vt:lpstr>
      <vt:lpstr>Analyse de la coagulation en laboratoire : Diagnostic</vt:lpstr>
      <vt:lpstr>Analyse de la coagulation en laboratoire : Tests</vt:lpstr>
      <vt:lpstr>Analyse de la coagulation en laboratoire : Dosage du FVIII/FIX</vt:lpstr>
      <vt:lpstr>Suivi du FVIII en laboratoire : Elocta®/Eloctate®</vt:lpstr>
      <vt:lpstr>Suivi du FVIII en laboratoire : Esperoct® </vt:lpstr>
      <vt:lpstr>Suivi du FVIII en laboratoire : Jivi®  </vt:lpstr>
      <vt:lpstr>Suivi du FVIII en laboratoire : Adynovate® /Adynovi®</vt:lpstr>
      <vt:lpstr>Suivi du FVIII en laboratoire : Afstyla®  </vt:lpstr>
      <vt:lpstr>Suivi du FIX en laboratoire : Alprolix®  </vt:lpstr>
      <vt:lpstr>Suivi du FIX en laboratoire : Idelvion®  </vt:lpstr>
      <vt:lpstr>Suivi du FIX en laboratoire : Refixia®/Rebinyn®</vt:lpstr>
      <vt:lpstr>Suivi du FVIII en laboratoire : Emicizumab</vt:lpstr>
      <vt:lpstr>Suivi du FVIII en laboratoire : Emicizumab</vt:lpstr>
      <vt:lpstr>Suivi du FVIII en laboratoire : Emicizumab</vt:lpstr>
      <vt:lpstr>Suivi du FVIII en laboratoire : Emicizumab</vt:lpstr>
      <vt:lpstr>Suivi en laboratoire : Inhibiteurs</vt:lpstr>
      <vt:lpstr>Suivi en laboratoire : Inhibiteurs</vt:lpstr>
      <vt:lpstr>Suivi en laboratoire : Inhibiteurs</vt:lpstr>
      <vt:lpstr>Suivi en laboratoire : Inhibiteurs</vt:lpstr>
      <vt:lpstr>Suivi en laboratoire : Assurance qualité</vt:lpstr>
      <vt:lpstr>Suivi en laboratoire : Assurance qualité</vt:lpstr>
      <vt:lpstr>Conclusions</vt:lpstr>
      <vt:lpstr>Merci à l’Hemophilia Alliance pour son soutien à l’élaboration de cette présentation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janice meisner</dc:creator>
  <cp:lastModifiedBy>Julia Chadwick</cp:lastModifiedBy>
  <cp:revision>222</cp:revision>
  <cp:lastPrinted>2021-01-23T12:48:38Z</cp:lastPrinted>
  <dcterms:created xsi:type="dcterms:W3CDTF">2020-11-05T21:15:52Z</dcterms:created>
  <dcterms:modified xsi:type="dcterms:W3CDTF">2021-08-24T14:16:54Z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0x010100E24D04D5609056428849DEFF65104C64</vt:lpwstr>
  </property>
  <property fmtid="{D5CDD505-2E9C-101B-9397-08002B2CF9AE}" pid="3" name="Order">
    <vt:r8>1556800</vt:r8>
  </property>
</Properties>
</file>