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23"/>
  </p:notesMasterIdLst>
  <p:sldIdLst>
    <p:sldId id="2806" r:id="rId2"/>
    <p:sldId id="2807" r:id="rId3"/>
    <p:sldId id="2808" r:id="rId4"/>
    <p:sldId id="2926" r:id="rId5"/>
    <p:sldId id="2927" r:id="rId6"/>
    <p:sldId id="2897" r:id="rId7"/>
    <p:sldId id="2932" r:id="rId8"/>
    <p:sldId id="2933" r:id="rId9"/>
    <p:sldId id="2911" r:id="rId10"/>
    <p:sldId id="2908" r:id="rId11"/>
    <p:sldId id="2898" r:id="rId12"/>
    <p:sldId id="2903" r:id="rId13"/>
    <p:sldId id="2930" r:id="rId14"/>
    <p:sldId id="2922" r:id="rId15"/>
    <p:sldId id="2929" r:id="rId16"/>
    <p:sldId id="2899" r:id="rId17"/>
    <p:sldId id="2900" r:id="rId18"/>
    <p:sldId id="2901" r:id="rId19"/>
    <p:sldId id="2902" r:id="rId20"/>
    <p:sldId id="2905" r:id="rId21"/>
    <p:sldId id="292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14" clrIdx="0">
    <p:extLst>
      <p:ext uri="{19B8F6BF-5375-455C-9EA6-DF929625EA0E}">
        <p15:presenceInfo xmlns:p15="http://schemas.microsoft.com/office/powerpoint/2012/main" userId="S::jchadwick@wfh.org::bd1ae82f-124b-4de6-bc22-d4eddcd0bf4b" providerId="AD"/>
      </p:ext>
    </p:extLst>
  </p:cmAuthor>
  <p:cmAuthor id="2" name="Karine Igartua, Dr" initials="KID" lastIdx="4" clrIdx="1">
    <p:extLst>
      <p:ext uri="{19B8F6BF-5375-455C-9EA6-DF929625EA0E}">
        <p15:presenceInfo xmlns:p15="http://schemas.microsoft.com/office/powerpoint/2012/main" userId="S::karine.igartua@mcgill.ca::0db75cb2-a157-489c-977a-76c312e8a96c" providerId="AD"/>
      </p:ext>
    </p:extLst>
  </p:cmAuthor>
  <p:cmAuthor id="3" name="Paul Heron" initials="PH" lastIdx="2" clrIdx="2">
    <p:extLst>
      <p:ext uri="{19B8F6BF-5375-455C-9EA6-DF929625EA0E}">
        <p15:presenceInfo xmlns:p15="http://schemas.microsoft.com/office/powerpoint/2012/main" userId="S::Paul.Heron@livagency.ca::4e0eef15-7e53-4b4b-9231-66f534d01d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606"/>
    <a:srgbClr val="F40001"/>
    <a:srgbClr val="008BB0"/>
    <a:srgbClr val="E60D2E"/>
    <a:srgbClr val="642566"/>
    <a:srgbClr val="C41230"/>
    <a:srgbClr val="719500"/>
    <a:srgbClr val="FDB913"/>
    <a:srgbClr val="8B0E04"/>
    <a:srgbClr val="FF0C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26" autoAdjust="0"/>
    <p:restoredTop sz="93792" autoAdjust="0"/>
  </p:normalViewPr>
  <p:slideViewPr>
    <p:cSldViewPr snapToGrid="0" snapToObjects="1" showGuides="1">
      <p:cViewPr varScale="1">
        <p:scale>
          <a:sx n="110" d="100"/>
          <a:sy n="110" d="100"/>
        </p:scale>
        <p:origin x="228" y="108"/>
      </p:cViewPr>
      <p:guideLst>
        <p:guide orient="horz" pos="2160"/>
        <p:guide pos="3817"/>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906248C-F8BE-43AC-B910-B1131989AF57}" type="datetimeFigureOut">
              <a:rPr lang="en-CA" smtClean="0"/>
              <a:pPr/>
              <a:t>2021-08-24</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10D89C09-0639-464C-95EC-4EF91C0B1B79}" type="slidenum">
              <a:rPr lang="en-CA" smtClean="0"/>
              <a:pPr/>
              <a:t>‹#›</a:t>
            </a:fld>
            <a:endParaRPr lang="en-CA" dirty="0"/>
          </a:p>
        </p:txBody>
      </p:sp>
    </p:spTree>
    <p:extLst>
      <p:ext uri="{BB962C8B-B14F-4D97-AF65-F5344CB8AC3E}">
        <p14:creationId xmlns:p14="http://schemas.microsoft.com/office/powerpoint/2010/main" val="5857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965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42159B-BA59-4283-8BD6-FEF93983588D}" type="slidenum">
              <a:rPr lang="en-CA" smtClean="0"/>
              <a:t>16</a:t>
            </a:fld>
            <a:endParaRPr lang="en-CA"/>
          </a:p>
        </p:txBody>
      </p:sp>
    </p:spTree>
    <p:extLst>
      <p:ext uri="{BB962C8B-B14F-4D97-AF65-F5344CB8AC3E}">
        <p14:creationId xmlns:p14="http://schemas.microsoft.com/office/powerpoint/2010/main" val="13340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42159B-BA59-4283-8BD6-FEF93983588D}" type="slidenum">
              <a:rPr lang="en-CA" smtClean="0"/>
              <a:t>18</a:t>
            </a:fld>
            <a:endParaRPr lang="en-CA"/>
          </a:p>
        </p:txBody>
      </p:sp>
    </p:spTree>
    <p:extLst>
      <p:ext uri="{BB962C8B-B14F-4D97-AF65-F5344CB8AC3E}">
        <p14:creationId xmlns:p14="http://schemas.microsoft.com/office/powerpoint/2010/main" val="19306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5</a:t>
            </a:fld>
            <a:endParaRPr lang="en-CA"/>
          </a:p>
        </p:txBody>
      </p:sp>
    </p:spTree>
    <p:extLst>
      <p:ext uri="{BB962C8B-B14F-4D97-AF65-F5344CB8AC3E}">
        <p14:creationId xmlns:p14="http://schemas.microsoft.com/office/powerpoint/2010/main" val="4030541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2159B-BA59-4283-8BD6-FEF93983588D}"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132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1C1D1E"/>
              </a:solidFill>
              <a:effectLst/>
              <a:latin typeface="Open San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42159B-BA59-4283-8BD6-FEF93983588D}" type="slidenum">
              <a:rPr kumimoji="0" lang="en-CA"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5241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pPr/>
              <a:t>10</a:t>
            </a:fld>
            <a:endParaRPr lang="en-CA" dirty="0"/>
          </a:p>
        </p:txBody>
      </p:sp>
    </p:spTree>
    <p:extLst>
      <p:ext uri="{BB962C8B-B14F-4D97-AF65-F5344CB8AC3E}">
        <p14:creationId xmlns:p14="http://schemas.microsoft.com/office/powerpoint/2010/main" val="46145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pPr/>
              <a:t>12</a:t>
            </a:fld>
            <a:endParaRPr lang="en-CA" dirty="0"/>
          </a:p>
        </p:txBody>
      </p:sp>
    </p:spTree>
    <p:extLst>
      <p:ext uri="{BB962C8B-B14F-4D97-AF65-F5344CB8AC3E}">
        <p14:creationId xmlns:p14="http://schemas.microsoft.com/office/powerpoint/2010/main" val="2113747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pPr/>
              <a:t>13</a:t>
            </a:fld>
            <a:endParaRPr lang="en-CA" dirty="0"/>
          </a:p>
        </p:txBody>
      </p:sp>
    </p:spTree>
    <p:extLst>
      <p:ext uri="{BB962C8B-B14F-4D97-AF65-F5344CB8AC3E}">
        <p14:creationId xmlns:p14="http://schemas.microsoft.com/office/powerpoint/2010/main" val="2184543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42159B-BA59-4283-8BD6-FEF93983588D}" type="slidenum">
              <a:rPr lang="en-CA" smtClean="0"/>
              <a:t>14</a:t>
            </a:fld>
            <a:endParaRPr lang="en-CA"/>
          </a:p>
        </p:txBody>
      </p:sp>
    </p:spTree>
    <p:extLst>
      <p:ext uri="{BB962C8B-B14F-4D97-AF65-F5344CB8AC3E}">
        <p14:creationId xmlns:p14="http://schemas.microsoft.com/office/powerpoint/2010/main" val="304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342159B-BA59-4283-8BD6-FEF93983588D}" type="slidenum">
              <a:rPr lang="en-CA" smtClean="0"/>
              <a:t>15</a:t>
            </a:fld>
            <a:endParaRPr lang="en-CA"/>
          </a:p>
        </p:txBody>
      </p:sp>
    </p:spTree>
    <p:extLst>
      <p:ext uri="{BB962C8B-B14F-4D97-AF65-F5344CB8AC3E}">
        <p14:creationId xmlns:p14="http://schemas.microsoft.com/office/powerpoint/2010/main" val="423306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65274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71936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a:xfrm>
            <a:off x="241300" y="6356350"/>
            <a:ext cx="5969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4" name="Text Placeholder 6">
            <a:extLst>
              <a:ext uri="{FF2B5EF4-FFF2-40B4-BE49-F238E27FC236}">
                <a16:creationId xmlns:a16="http://schemas.microsoft.com/office/drawing/2014/main" id="{F276C467-B1B5-48BF-859F-C41555A9A4E8}"/>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1072640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9E0D6734-193D-4ACF-9FEC-A39980FD4283}"/>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A86363E6-3A33-45CA-9C82-2BEEBDA9C142}"/>
              </a:ext>
            </a:extLst>
          </p:cNvPr>
          <p:cNvSpPr txBox="1"/>
          <p:nvPr userDrawn="1"/>
        </p:nvSpPr>
        <p:spPr>
          <a:xfrm>
            <a:off x="491501" y="6217257"/>
            <a:ext cx="11208995" cy="446276"/>
          </a:xfrm>
          <a:prstGeom prst="rect">
            <a:avLst/>
          </a:prstGeom>
          <a:noFill/>
        </p:spPr>
        <p:txBody>
          <a:bodyPr wrap="square" rtlCol="0">
            <a:spAutoFit/>
          </a:bodyPr>
          <a:lstStyle/>
          <a:p>
            <a:r>
              <a:rPr lang="fr-FR" sz="2300" b="1" i="1" noProof="0" dirty="0">
                <a:solidFill>
                  <a:schemeClr val="bg1"/>
                </a:solidFill>
              </a:rPr>
              <a:t>Lignes directrices pour la prise en charge de l’hémophilie de la FMH, 3e édition</a:t>
            </a:r>
            <a:endParaRPr lang="es-ES" sz="2300" b="1" i="0" noProof="0" dirty="0">
              <a:solidFill>
                <a:schemeClr val="bg1"/>
              </a:solidFill>
            </a:endParaRPr>
          </a:p>
        </p:txBody>
      </p:sp>
      <p:pic>
        <p:nvPicPr>
          <p:cNvPr id="9" name="Picture 8" descr="Text&#10;&#10;Description automatically generated">
            <a:extLst>
              <a:ext uri="{FF2B5EF4-FFF2-40B4-BE49-F238E27FC236}">
                <a16:creationId xmlns:a16="http://schemas.microsoft.com/office/drawing/2014/main" id="{A2C5E505-FA2B-4F55-9605-52F6DF680919}"/>
              </a:ext>
            </a:extLst>
          </p:cNvPr>
          <p:cNvPicPr>
            <a:picLocks noChangeAspect="1"/>
          </p:cNvPicPr>
          <p:nvPr userDrawn="1"/>
        </p:nvPicPr>
        <p:blipFill>
          <a:blip r:embed="rId4"/>
          <a:stretch>
            <a:fillRect/>
          </a:stretch>
        </p:blipFill>
        <p:spPr>
          <a:xfrm>
            <a:off x="10199058" y="389627"/>
            <a:ext cx="1739861" cy="760757"/>
          </a:xfrm>
          <a:prstGeom prst="rect">
            <a:avLst/>
          </a:prstGeom>
        </p:spPr>
      </p:pic>
    </p:spTree>
    <p:extLst>
      <p:ext uri="{BB962C8B-B14F-4D97-AF65-F5344CB8AC3E}">
        <p14:creationId xmlns:p14="http://schemas.microsoft.com/office/powerpoint/2010/main" val="4097860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6">
            <a:duotone>
              <a:prstClr val="black"/>
              <a:srgbClr val="008BB0">
                <a:tint val="45000"/>
                <a:satMod val="400000"/>
              </a:srgbClr>
            </a:duotone>
            <a:extLst>
              <a:ext uri="{BEBA8EAE-BF5A-486C-A8C5-ECC9F3942E4B}">
                <a14:imgProps xmlns:a14="http://schemas.microsoft.com/office/drawing/2010/main">
                  <a14:imgLayer r:embed="rId7">
                    <a14:imgEffect>
                      <a14:saturation sat="0"/>
                    </a14:imgEffect>
                  </a14:imgLayer>
                </a14:imgProps>
              </a:ext>
            </a:extLst>
          </a:blip>
          <a:srcRect b="96644"/>
          <a:stretch/>
        </p:blipFill>
        <p:spPr>
          <a:xfrm>
            <a:off x="0" y="6724650"/>
            <a:ext cx="12192000" cy="152400"/>
          </a:xfrm>
          <a:prstGeom prst="rect">
            <a:avLst/>
          </a:prstGeom>
        </p:spPr>
      </p:pic>
      <p:pic>
        <p:nvPicPr>
          <p:cNvPr id="6" name="Picture 5" descr="Text&#10;&#10;Description automatically generated">
            <a:extLst>
              <a:ext uri="{FF2B5EF4-FFF2-40B4-BE49-F238E27FC236}">
                <a16:creationId xmlns:a16="http://schemas.microsoft.com/office/drawing/2014/main" id="{6941A88D-EB68-45CE-94DA-B1F15440F825}"/>
              </a:ext>
            </a:extLst>
          </p:cNvPr>
          <p:cNvPicPr>
            <a:picLocks noChangeAspect="1"/>
          </p:cNvPicPr>
          <p:nvPr userDrawn="1"/>
        </p:nvPicPr>
        <p:blipFill>
          <a:blip r:embed="rId8"/>
          <a:stretch>
            <a:fillRect/>
          </a:stretch>
        </p:blipFill>
        <p:spPr>
          <a:xfrm>
            <a:off x="10879085" y="6127662"/>
            <a:ext cx="1154742" cy="504913"/>
          </a:xfrm>
          <a:prstGeom prst="rect">
            <a:avLst/>
          </a:prstGeom>
        </p:spPr>
      </p:pic>
    </p:spTree>
    <p:extLst>
      <p:ext uri="{BB962C8B-B14F-4D97-AF65-F5344CB8AC3E}">
        <p14:creationId xmlns:p14="http://schemas.microsoft.com/office/powerpoint/2010/main" val="220018836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hf hdr="0" ftr="0" dt="0"/>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www.hgvs.org/varnomen"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pPr>
              <a:lnSpc>
                <a:spcPct val="100000"/>
              </a:lnSpc>
            </a:pPr>
            <a:r>
              <a:rPr lang="fr-FR" dirty="0"/>
              <a:t>Lignes directrices pour l’hémophilie applicables à tous</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fr-FR" dirty="0"/>
              <a:t>Une nouvelle ambition de la Fédération mondiale de l’hémophilie</a:t>
            </a:r>
          </a:p>
        </p:txBody>
      </p:sp>
    </p:spTree>
    <p:extLst>
      <p:ext uri="{BB962C8B-B14F-4D97-AF65-F5344CB8AC3E}">
        <p14:creationId xmlns:p14="http://schemas.microsoft.com/office/powerpoint/2010/main" val="1712149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32D830E5-461F-4D8F-AED9-165014523B32}"/>
              </a:ext>
            </a:extLst>
          </p:cNvPr>
          <p:cNvGraphicFramePr>
            <a:graphicFrameLocks noGrp="1"/>
          </p:cNvGraphicFramePr>
          <p:nvPr>
            <p:extLst>
              <p:ext uri="{D42A27DB-BD31-4B8C-83A1-F6EECF244321}">
                <p14:modId xmlns:p14="http://schemas.microsoft.com/office/powerpoint/2010/main" val="885288602"/>
              </p:ext>
            </p:extLst>
          </p:nvPr>
        </p:nvGraphicFramePr>
        <p:xfrm>
          <a:off x="470263" y="2288000"/>
          <a:ext cx="10607846" cy="4089351"/>
        </p:xfrm>
        <a:graphic>
          <a:graphicData uri="http://schemas.openxmlformats.org/drawingml/2006/table">
            <a:tbl>
              <a:tblPr firstRow="1" bandRow="1">
                <a:tableStyleId>{2D5ABB26-0587-4C30-8999-92F81FD0307C}</a:tableStyleId>
              </a:tblPr>
              <a:tblGrid>
                <a:gridCol w="1367246">
                  <a:extLst>
                    <a:ext uri="{9D8B030D-6E8A-4147-A177-3AD203B41FA5}">
                      <a16:colId xmlns:a16="http://schemas.microsoft.com/office/drawing/2014/main" val="2300761847"/>
                    </a:ext>
                  </a:extLst>
                </a:gridCol>
                <a:gridCol w="9240600">
                  <a:extLst>
                    <a:ext uri="{9D8B030D-6E8A-4147-A177-3AD203B41FA5}">
                      <a16:colId xmlns:a16="http://schemas.microsoft.com/office/drawing/2014/main" val="307177274"/>
                    </a:ext>
                  </a:extLst>
                </a:gridCol>
              </a:tblGrid>
              <a:tr h="1600348">
                <a:tc>
                  <a:txBody>
                    <a:bodyPr/>
                    <a:lstStyle/>
                    <a:p>
                      <a:r>
                        <a:rPr lang="en-CA" sz="1600" b="1" dirty="0" err="1">
                          <a:solidFill>
                            <a:srgbClr val="008BB0"/>
                          </a:solidFill>
                        </a:rPr>
                        <a:t>Pourquoi</a:t>
                      </a:r>
                      <a:r>
                        <a:rPr lang="en-CA" sz="1600" b="1" dirty="0">
                          <a:solidFill>
                            <a:srgbClr val="008BB0"/>
                          </a:solidFill>
                        </a:rPr>
                        <a:t> ?</a:t>
                      </a:r>
                    </a:p>
                  </a:txBody>
                  <a:tcPr anchor="ctr">
                    <a:solidFill>
                      <a:schemeClr val="bg1"/>
                    </a:solidFill>
                  </a:tcPr>
                </a:tc>
                <a:tc>
                  <a:txBody>
                    <a:bodyPr/>
                    <a:lstStyle/>
                    <a:p>
                      <a:pPr marL="285750" indent="-285750">
                        <a:buClr>
                          <a:srgbClr val="642566"/>
                        </a:buClr>
                        <a:buFont typeface="Arial" panose="020B0604020202020204" pitchFamily="34" charset="0"/>
                        <a:buChar char="•"/>
                      </a:pPr>
                      <a:r>
                        <a:rPr lang="fr-FR" noProof="0" dirty="0"/>
                        <a:t>Mettre fin à la grossesse d’un fœtus de sexe masculin atteint (si souhaité)</a:t>
                      </a:r>
                    </a:p>
                    <a:p>
                      <a:pPr marL="285750" indent="-285750">
                        <a:buClr>
                          <a:srgbClr val="642566"/>
                        </a:buClr>
                        <a:buFont typeface="Arial" panose="020B0604020202020204" pitchFamily="34" charset="0"/>
                        <a:buChar char="•"/>
                      </a:pPr>
                      <a:r>
                        <a:rPr lang="fr-FR" noProof="0" dirty="0"/>
                        <a:t>Orienter la prise en charge de l’accouchement</a:t>
                      </a:r>
                    </a:p>
                    <a:p>
                      <a:pPr marL="285750" indent="-285750">
                        <a:buClr>
                          <a:srgbClr val="642566"/>
                        </a:buClr>
                        <a:buFont typeface="Arial" panose="020B0604020202020204" pitchFamily="34" charset="0"/>
                        <a:buChar char="•"/>
                      </a:pPr>
                      <a:r>
                        <a:rPr lang="fr-FR" noProof="0" dirty="0"/>
                        <a:t>Anticiper le risque d’inhibiteurs, la réponse à l’induction de tolérance immune et le sévérité du phénotype et déterminer la disponibilité des techniques de manipulation génétique</a:t>
                      </a:r>
                    </a:p>
                  </a:txBody>
                  <a:tcPr anchor="ctr">
                    <a:solidFill>
                      <a:schemeClr val="bg1"/>
                    </a:solidFill>
                  </a:tcPr>
                </a:tc>
                <a:extLst>
                  <a:ext uri="{0D108BD9-81ED-4DB2-BD59-A6C34878D82A}">
                    <a16:rowId xmlns:a16="http://schemas.microsoft.com/office/drawing/2014/main" val="630300822"/>
                  </a:ext>
                </a:extLst>
              </a:tr>
              <a:tr h="1000217">
                <a:tc>
                  <a:txBody>
                    <a:bodyPr/>
                    <a:lstStyle/>
                    <a:p>
                      <a:r>
                        <a:rPr lang="en-CA" sz="1600" b="1" dirty="0">
                          <a:solidFill>
                            <a:srgbClr val="008BB0"/>
                          </a:solidFill>
                        </a:rPr>
                        <a:t>Qui ?</a:t>
                      </a:r>
                    </a:p>
                  </a:txBody>
                  <a:tcPr anchor="ctr">
                    <a:solidFill>
                      <a:schemeClr val="bg1">
                        <a:lumMod val="85000"/>
                      </a:schemeClr>
                    </a:solidFill>
                  </a:tcPr>
                </a:tc>
                <a:tc>
                  <a:txBody>
                    <a:bodyPr/>
                    <a:lstStyle/>
                    <a:p>
                      <a:pPr marL="285750" indent="-285750">
                        <a:buClr>
                          <a:srgbClr val="642566"/>
                        </a:buClr>
                        <a:buFont typeface="Arial" panose="020B0604020202020204" pitchFamily="34" charset="0"/>
                        <a:buChar char="•"/>
                      </a:pPr>
                      <a:r>
                        <a:rPr lang="fr-FR" noProof="0" dirty="0"/>
                        <a:t>Femmes porteuses d’une variante du gène </a:t>
                      </a:r>
                      <a:r>
                        <a:rPr lang="fr-FR" i="1" noProof="0" dirty="0"/>
                        <a:t>F8</a:t>
                      </a:r>
                      <a:r>
                        <a:rPr lang="fr-FR" noProof="0" dirty="0"/>
                        <a:t> ou </a:t>
                      </a:r>
                      <a:r>
                        <a:rPr lang="fr-FR" i="1" noProof="0" dirty="0"/>
                        <a:t>F9</a:t>
                      </a:r>
                      <a:r>
                        <a:rPr lang="fr-FR" noProof="0" dirty="0"/>
                        <a:t> attendant un enfant de sexe masculin</a:t>
                      </a:r>
                    </a:p>
                    <a:p>
                      <a:pPr marL="285750" indent="-285750">
                        <a:buClr>
                          <a:srgbClr val="642566"/>
                        </a:buClr>
                        <a:buFont typeface="Arial" panose="020B0604020202020204" pitchFamily="34" charset="0"/>
                        <a:buChar char="•"/>
                      </a:pPr>
                      <a:r>
                        <a:rPr lang="fr-FR" noProof="0" dirty="0"/>
                        <a:t>Le conseil doit inclure une discussion sur le risque qu’implique la procédure de diagnostic prénatal pour la grossesse</a:t>
                      </a:r>
                    </a:p>
                  </a:txBody>
                  <a:tcPr anchor="ctr">
                    <a:solidFill>
                      <a:schemeClr val="bg1">
                        <a:lumMod val="85000"/>
                      </a:schemeClr>
                    </a:solidFill>
                  </a:tcPr>
                </a:tc>
                <a:extLst>
                  <a:ext uri="{0D108BD9-81ED-4DB2-BD59-A6C34878D82A}">
                    <a16:rowId xmlns:a16="http://schemas.microsoft.com/office/drawing/2014/main" val="683496844"/>
                  </a:ext>
                </a:extLst>
              </a:tr>
              <a:tr h="1300283">
                <a:tc>
                  <a:txBody>
                    <a:bodyPr/>
                    <a:lstStyle/>
                    <a:p>
                      <a:r>
                        <a:rPr lang="en-CA" sz="1600" b="1" dirty="0">
                          <a:solidFill>
                            <a:srgbClr val="008BB0"/>
                          </a:solidFill>
                        </a:rPr>
                        <a:t>Comment ?</a:t>
                      </a:r>
                    </a:p>
                  </a:txBody>
                  <a:tcPr anchor="ctr">
                    <a:solidFill>
                      <a:schemeClr val="bg1"/>
                    </a:solidFill>
                  </a:tcPr>
                </a:tc>
                <a:tc>
                  <a:txBody>
                    <a:bodyPr/>
                    <a:lstStyle/>
                    <a:p>
                      <a:pPr marL="285750" indent="-285750">
                        <a:buClr>
                          <a:srgbClr val="642566"/>
                        </a:buClr>
                        <a:buFont typeface="Arial" panose="020B0604020202020204" pitchFamily="34" charset="0"/>
                        <a:buChar char="•"/>
                      </a:pPr>
                      <a:r>
                        <a:rPr lang="fr-FR" noProof="0" dirty="0"/>
                        <a:t>En début de grossesse : par prélèvement de villosités choriales ou amniocentèse</a:t>
                      </a:r>
                    </a:p>
                    <a:p>
                      <a:pPr marL="285750" indent="-285750">
                        <a:buClr>
                          <a:srgbClr val="642566"/>
                        </a:buClr>
                        <a:buFont typeface="Arial" panose="020B0604020202020204" pitchFamily="34" charset="0"/>
                        <a:buChar char="•"/>
                      </a:pPr>
                      <a:r>
                        <a:rPr lang="fr-FR" noProof="0" dirty="0"/>
                        <a:t>En fin de grossesse : par amniocentèse de gestation tardive</a:t>
                      </a:r>
                    </a:p>
                    <a:p>
                      <a:pPr marL="285750" indent="-285750">
                        <a:buClr>
                          <a:srgbClr val="642566"/>
                        </a:buClr>
                        <a:buFont typeface="Arial" panose="020B0604020202020204" pitchFamily="34" charset="0"/>
                        <a:buChar char="•"/>
                      </a:pPr>
                      <a:r>
                        <a:rPr lang="fr-FR" noProof="0" dirty="0"/>
                        <a:t>Test de contamination cellulaire maternelle de l’échantillon fœtale (des marqueurs </a:t>
                      </a:r>
                      <a:r>
                        <a:rPr lang="fr-FR" noProof="0"/>
                        <a:t>STR autosomaux </a:t>
                      </a:r>
                      <a:r>
                        <a:rPr lang="fr-FR" noProof="0" dirty="0"/>
                        <a:t>peuvent être utilisés)</a:t>
                      </a:r>
                    </a:p>
                  </a:txBody>
                  <a:tcPr anchor="ctr">
                    <a:solidFill>
                      <a:schemeClr val="bg1"/>
                    </a:solidFill>
                  </a:tcPr>
                </a:tc>
                <a:extLst>
                  <a:ext uri="{0D108BD9-81ED-4DB2-BD59-A6C34878D82A}">
                    <a16:rowId xmlns:a16="http://schemas.microsoft.com/office/drawing/2014/main" val="3493691070"/>
                  </a:ext>
                </a:extLst>
              </a:tr>
            </a:tbl>
          </a:graphicData>
        </a:graphic>
      </p:graphicFrame>
      <p:sp>
        <p:nvSpPr>
          <p:cNvPr id="2" name="Title 1">
            <a:extLst>
              <a:ext uri="{FF2B5EF4-FFF2-40B4-BE49-F238E27FC236}">
                <a16:creationId xmlns:a16="http://schemas.microsoft.com/office/drawing/2014/main" id="{117CE9BF-A841-4F8E-8AA6-3E982EF83AB7}"/>
              </a:ext>
            </a:extLst>
          </p:cNvPr>
          <p:cNvSpPr>
            <a:spLocks noGrp="1"/>
          </p:cNvSpPr>
          <p:nvPr>
            <p:ph type="title"/>
          </p:nvPr>
        </p:nvSpPr>
        <p:spPr>
          <a:xfrm>
            <a:off x="838199" y="225425"/>
            <a:ext cx="10515599" cy="1090079"/>
          </a:xfrm>
        </p:spPr>
        <p:txBody>
          <a:bodyPr>
            <a:normAutofit/>
          </a:bodyPr>
          <a:lstStyle/>
          <a:p>
            <a:pPr>
              <a:lnSpc>
                <a:spcPct val="100000"/>
              </a:lnSpc>
            </a:pPr>
            <a:r>
              <a:rPr lang="fr-FR" dirty="0"/>
              <a:t>Recommandations pour le diagnostic prénatal</a:t>
            </a:r>
          </a:p>
        </p:txBody>
      </p:sp>
      <p:sp>
        <p:nvSpPr>
          <p:cNvPr id="3" name="Text Placeholder 2">
            <a:extLst>
              <a:ext uri="{FF2B5EF4-FFF2-40B4-BE49-F238E27FC236}">
                <a16:creationId xmlns:a16="http://schemas.microsoft.com/office/drawing/2014/main" id="{372FAE42-495E-4B02-8504-791AFD2CD7AE}"/>
              </a:ext>
            </a:extLst>
          </p:cNvPr>
          <p:cNvSpPr>
            <a:spLocks noGrp="1"/>
          </p:cNvSpPr>
          <p:nvPr>
            <p:ph type="body" sz="quarter" idx="13"/>
          </p:nvPr>
        </p:nvSpPr>
        <p:spPr>
          <a:xfrm>
            <a:off x="838201" y="6356351"/>
            <a:ext cx="9925050" cy="365125"/>
          </a:xfrm>
        </p:spPr>
        <p:txBody>
          <a:bodyPr/>
          <a:lstStyle/>
          <a:p>
            <a:r>
              <a:rPr lang="fr-FR" dirty="0"/>
              <a:t>STR : short tandem </a:t>
            </a:r>
            <a:r>
              <a:rPr lang="fr-FR" dirty="0" err="1"/>
              <a:t>repeat</a:t>
            </a:r>
            <a:r>
              <a:rPr lang="fr-FR" dirty="0"/>
              <a:t> ou microsatellites.</a:t>
            </a:r>
          </a:p>
        </p:txBody>
      </p:sp>
      <p:sp>
        <p:nvSpPr>
          <p:cNvPr id="6" name="TextBox 5">
            <a:extLst>
              <a:ext uri="{FF2B5EF4-FFF2-40B4-BE49-F238E27FC236}">
                <a16:creationId xmlns:a16="http://schemas.microsoft.com/office/drawing/2014/main" id="{A866A59B-9C5D-4ED8-949E-9AC4068AA9F5}"/>
              </a:ext>
            </a:extLst>
          </p:cNvPr>
          <p:cNvSpPr txBox="1"/>
          <p:nvPr/>
        </p:nvSpPr>
        <p:spPr>
          <a:xfrm>
            <a:off x="838199" y="1349090"/>
            <a:ext cx="10239908" cy="1015663"/>
          </a:xfrm>
          <a:prstGeom prst="rect">
            <a:avLst/>
          </a:prstGeom>
          <a:noFill/>
          <a:ln w="28575">
            <a:noFill/>
          </a:ln>
        </p:spPr>
        <p:txBody>
          <a:bodyPr wrap="square">
            <a:spAutoFit/>
          </a:bodyPr>
          <a:lstStyle/>
          <a:p>
            <a:pPr>
              <a:buClr>
                <a:srgbClr val="642566"/>
              </a:buClr>
              <a:defRPr/>
            </a:pPr>
            <a:r>
              <a:rPr lang="fr-FR" sz="2000" b="0" kern="1200" dirty="0">
                <a:latin typeface="Arial" panose="020B0604020202020204" pitchFamily="34" charset="0"/>
                <a:cs typeface="Arial" panose="020B0604020202020204" pitchFamily="34" charset="0"/>
              </a:rPr>
              <a:t>Il est important de connaître et et de respecter les réglementations régissant le conseil génétique et le diagnostic génétique préimplantatoire dans le pays où les services sont dispensés</a:t>
            </a:r>
          </a:p>
        </p:txBody>
      </p:sp>
    </p:spTree>
    <p:extLst>
      <p:ext uri="{BB962C8B-B14F-4D97-AF65-F5344CB8AC3E}">
        <p14:creationId xmlns:p14="http://schemas.microsoft.com/office/powerpoint/2010/main" val="364224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9DBF-2D51-4725-8251-7F2F0F67349A}"/>
              </a:ext>
            </a:extLst>
          </p:cNvPr>
          <p:cNvSpPr>
            <a:spLocks noGrp="1"/>
          </p:cNvSpPr>
          <p:nvPr>
            <p:ph type="title"/>
          </p:nvPr>
        </p:nvSpPr>
        <p:spPr/>
        <p:txBody>
          <a:bodyPr>
            <a:normAutofit/>
          </a:bodyPr>
          <a:lstStyle/>
          <a:p>
            <a:pPr>
              <a:lnSpc>
                <a:spcPct val="100000"/>
              </a:lnSpc>
            </a:pPr>
            <a:r>
              <a:rPr lang="fr-FR" b="1" dirty="0">
                <a:latin typeface="Arial" panose="020B0604020202020204" pitchFamily="34" charset="0"/>
                <a:cs typeface="Arial" panose="020B0604020202020204" pitchFamily="34" charset="0"/>
              </a:rPr>
              <a:t>Classification et description des variantes</a:t>
            </a:r>
          </a:p>
        </p:txBody>
      </p:sp>
      <p:sp>
        <p:nvSpPr>
          <p:cNvPr id="3" name="Content Placeholder 2">
            <a:extLst>
              <a:ext uri="{FF2B5EF4-FFF2-40B4-BE49-F238E27FC236}">
                <a16:creationId xmlns:a16="http://schemas.microsoft.com/office/drawing/2014/main" id="{DBBB93BC-59D2-49ED-9BB7-7FCC9C646E8F}"/>
              </a:ext>
            </a:extLst>
          </p:cNvPr>
          <p:cNvSpPr>
            <a:spLocks noGrp="1"/>
          </p:cNvSpPr>
          <p:nvPr>
            <p:ph idx="1"/>
          </p:nvPr>
        </p:nvSpPr>
        <p:spPr/>
        <p:txBody>
          <a:bodyPr>
            <a:normAutofit/>
          </a:bodyPr>
          <a:lstStyle/>
          <a:p>
            <a:pPr marL="0" indent="0">
              <a:buNone/>
            </a:pPr>
            <a:r>
              <a:rPr lang="fr-FR" b="1" dirty="0">
                <a:solidFill>
                  <a:srgbClr val="008BB0"/>
                </a:solidFill>
                <a:latin typeface="Arial" panose="020B0604020202020204" pitchFamily="34" charset="0"/>
                <a:cs typeface="Arial" panose="020B0604020202020204" pitchFamily="34" charset="0"/>
              </a:rPr>
              <a:t>Recommandation 4.5.1</a:t>
            </a:r>
            <a:br>
              <a:rPr lang="fr-FR" b="1" dirty="0">
                <a:solidFill>
                  <a:srgbClr val="008BB0"/>
                </a:solidFill>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La FMH recommande que les variantes soient classées conformément aux lignes directrices de l’American </a:t>
            </a:r>
            <a:r>
              <a:rPr lang="fr-FR" dirty="0" err="1">
                <a:latin typeface="Arial" panose="020B0604020202020204" pitchFamily="34" charset="0"/>
                <a:cs typeface="Arial" panose="020B0604020202020204" pitchFamily="34" charset="0"/>
              </a:rPr>
              <a:t>College</a:t>
            </a:r>
            <a:r>
              <a:rPr lang="fr-FR" dirty="0">
                <a:latin typeface="Arial" panose="020B0604020202020204" pitchFamily="34" charset="0"/>
                <a:cs typeface="Arial" panose="020B0604020202020204" pitchFamily="34" charset="0"/>
              </a:rPr>
              <a:t> of </a:t>
            </a:r>
            <a:r>
              <a:rPr lang="fr-FR" dirty="0" err="1">
                <a:latin typeface="Arial" panose="020B0604020202020204" pitchFamily="34" charset="0"/>
                <a:cs typeface="Arial" panose="020B0604020202020204" pitchFamily="34" charset="0"/>
              </a:rPr>
              <a:t>Medical</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Genetics</a:t>
            </a:r>
            <a:r>
              <a:rPr lang="fr-FR" dirty="0">
                <a:latin typeface="Arial" panose="020B0604020202020204" pitchFamily="34" charset="0"/>
                <a:cs typeface="Arial" panose="020B0604020202020204" pitchFamily="34" charset="0"/>
              </a:rPr>
              <a:t> and </a:t>
            </a:r>
            <a:r>
              <a:rPr lang="fr-FR" dirty="0" err="1">
                <a:latin typeface="Arial" panose="020B0604020202020204" pitchFamily="34" charset="0"/>
                <a:cs typeface="Arial" panose="020B0604020202020204" pitchFamily="34" charset="0"/>
              </a:rPr>
              <a:t>Genomics</a:t>
            </a:r>
            <a:r>
              <a:rPr lang="fr-FR" dirty="0">
                <a:latin typeface="Arial" panose="020B0604020202020204" pitchFamily="34" charset="0"/>
                <a:cs typeface="Arial" panose="020B0604020202020204" pitchFamily="34" charset="0"/>
              </a:rPr>
              <a:t> (ACMG).*</a:t>
            </a:r>
          </a:p>
          <a:p>
            <a:pPr marL="0" indent="0">
              <a:buNone/>
            </a:pPr>
            <a:r>
              <a:rPr lang="fr-FR" b="1" dirty="0">
                <a:solidFill>
                  <a:srgbClr val="008BB0"/>
                </a:solidFill>
                <a:latin typeface="Arial" panose="020B0604020202020204" pitchFamily="34" charset="0"/>
                <a:cs typeface="Arial" panose="020B0604020202020204" pitchFamily="34" charset="0"/>
              </a:rPr>
              <a:t>Recommandation 4.5.2</a:t>
            </a:r>
            <a:br>
              <a:rPr lang="fr-FR" b="1" dirty="0">
                <a:solidFill>
                  <a:srgbClr val="008BB0"/>
                </a:solidFill>
                <a:latin typeface="Arial" panose="020B0604020202020204" pitchFamily="34" charset="0"/>
                <a:cs typeface="Arial" panose="020B0604020202020204" pitchFamily="34" charset="0"/>
              </a:rPr>
            </a:br>
            <a:r>
              <a:rPr lang="fr-FR" dirty="0">
                <a:latin typeface="Arial" panose="020B0604020202020204" pitchFamily="34" charset="0"/>
                <a:cs typeface="Arial" panose="020B0604020202020204" pitchFamily="34" charset="0"/>
              </a:rPr>
              <a:t>La FMH recommande de décrire les variantes, conformément à la nomenclature de la </a:t>
            </a:r>
            <a:r>
              <a:rPr lang="fr-FR" dirty="0" err="1">
                <a:latin typeface="Arial" panose="020B0604020202020204" pitchFamily="34" charset="0"/>
                <a:cs typeface="Arial" panose="020B0604020202020204" pitchFamily="34" charset="0"/>
              </a:rPr>
              <a:t>Human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Genome</a:t>
            </a:r>
            <a:r>
              <a:rPr lang="fr-FR" dirty="0">
                <a:latin typeface="Arial" panose="020B0604020202020204" pitchFamily="34" charset="0"/>
                <a:cs typeface="Arial" panose="020B0604020202020204" pitchFamily="34" charset="0"/>
              </a:rPr>
              <a:t> Variation Society (HGVS). </a:t>
            </a:r>
          </a:p>
          <a:p>
            <a:r>
              <a:rPr lang="fr-FR" dirty="0">
                <a:latin typeface="Arial" panose="020B0604020202020204" pitchFamily="34" charset="0"/>
                <a:cs typeface="Arial" panose="020B0604020202020204" pitchFamily="34" charset="0"/>
              </a:rPr>
              <a:t>Fournir la nomenclature relative au gène </a:t>
            </a:r>
            <a:r>
              <a:rPr lang="fr-FR" i="1" dirty="0">
                <a:latin typeface="Arial" panose="020B0604020202020204" pitchFamily="34" charset="0"/>
                <a:cs typeface="Arial" panose="020B0604020202020204" pitchFamily="34" charset="0"/>
              </a:rPr>
              <a:t>F8</a:t>
            </a:r>
            <a:r>
              <a:rPr lang="fr-FR" dirty="0">
                <a:latin typeface="Arial" panose="020B0604020202020204" pitchFamily="34" charset="0"/>
                <a:cs typeface="Arial" panose="020B0604020202020204" pitchFamily="34" charset="0"/>
              </a:rPr>
              <a:t> ou </a:t>
            </a:r>
            <a:r>
              <a:rPr lang="fr-FR" i="1" dirty="0">
                <a:latin typeface="Arial" panose="020B0604020202020204" pitchFamily="34" charset="0"/>
                <a:cs typeface="Arial" panose="020B0604020202020204" pitchFamily="34" charset="0"/>
              </a:rPr>
              <a:t>F9</a:t>
            </a:r>
            <a:r>
              <a:rPr lang="fr-FR" dirty="0">
                <a:latin typeface="Arial" panose="020B0604020202020204" pitchFamily="34" charset="0"/>
                <a:cs typeface="Arial" panose="020B0604020202020204" pitchFamily="34" charset="0"/>
              </a:rPr>
              <a:t> peut être utile au clinicien pour permettre une comparaison avec les comptes rendus cliniques du patient ou de la famille</a:t>
            </a:r>
          </a:p>
          <a:p>
            <a:endParaRPr lang="fr-FR"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C88E6C8B-6699-4CF0-81F9-D908E7346F4D}"/>
              </a:ext>
            </a:extLst>
          </p:cNvPr>
          <p:cNvSpPr txBox="1"/>
          <p:nvPr/>
        </p:nvSpPr>
        <p:spPr>
          <a:xfrm>
            <a:off x="1031418" y="5074469"/>
            <a:ext cx="10129160" cy="849260"/>
          </a:xfrm>
          <a:prstGeom prst="roundRect">
            <a:avLst/>
          </a:prstGeom>
          <a:ln w="38100">
            <a:solidFill>
              <a:srgbClr val="E60D2E"/>
            </a:solidFill>
          </a:ln>
        </p:spPr>
        <p:style>
          <a:lnRef idx="2">
            <a:schemeClr val="accent5"/>
          </a:lnRef>
          <a:fillRef idx="1">
            <a:schemeClr val="lt1"/>
          </a:fillRef>
          <a:effectRef idx="0">
            <a:schemeClr val="accent5"/>
          </a:effectRef>
          <a:fontRef idx="minor">
            <a:schemeClr val="dk1"/>
          </a:fontRef>
        </p:style>
        <p:txBody>
          <a:bodyPr wrap="square" anchor="ctr">
            <a:noAutofit/>
          </a:bodyPr>
          <a:lstStyle/>
          <a:p>
            <a:pPr marL="0" indent="0" algn="ctr">
              <a:buNone/>
            </a:pPr>
            <a:r>
              <a:rPr lang="fr-FR" sz="2000" dirty="0">
                <a:latin typeface="Arial" panose="020B0604020202020204" pitchFamily="34" charset="0"/>
                <a:cs typeface="Arial" panose="020B0604020202020204" pitchFamily="34" charset="0"/>
              </a:rPr>
              <a:t>Consulter le système de nomenclature des variantes de séquences</a:t>
            </a:r>
          </a:p>
          <a:p>
            <a:pPr marL="0" indent="0" algn="ctr">
              <a:buNone/>
            </a:pPr>
            <a:r>
              <a:rPr lang="fr-FR" sz="2000" dirty="0">
                <a:latin typeface="Arial" panose="020B0604020202020204" pitchFamily="34" charset="0"/>
                <a:cs typeface="Arial" panose="020B0604020202020204" pitchFamily="34" charset="0"/>
                <a:hlinkClick r:id="rId2"/>
              </a:rPr>
              <a:t>http://www.HGVS.org/varnomen</a:t>
            </a:r>
            <a:endParaRPr lang="fr-FR"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EE3884D-190D-7D46-848E-2B6078103F2F}"/>
              </a:ext>
            </a:extLst>
          </p:cNvPr>
          <p:cNvSpPr/>
          <p:nvPr/>
        </p:nvSpPr>
        <p:spPr>
          <a:xfrm>
            <a:off x="838199" y="6423559"/>
            <a:ext cx="5233869" cy="307777"/>
          </a:xfrm>
          <a:prstGeom prst="rect">
            <a:avLst/>
          </a:prstGeom>
        </p:spPr>
        <p:txBody>
          <a:bodyPr wrap="none">
            <a:spAutoFit/>
          </a:bodyPr>
          <a:lstStyle/>
          <a:p>
            <a:pPr marL="0" lvl="1" indent="0">
              <a:spcBef>
                <a:spcPts val="0"/>
              </a:spcBef>
              <a:buNone/>
            </a:pPr>
            <a:r>
              <a:rPr lang="en-US" sz="1400" i="1" dirty="0"/>
              <a:t>*</a:t>
            </a:r>
            <a:r>
              <a:rPr lang="fr-FR" sz="1400" i="1" dirty="0"/>
              <a:t>Veuillez consulter la publication pour les remarques associées</a:t>
            </a:r>
            <a:r>
              <a:rPr lang="en-US" sz="1400" i="1" dirty="0"/>
              <a:t>.</a:t>
            </a:r>
            <a:endParaRPr lang="en-US" sz="1400" dirty="0"/>
          </a:p>
        </p:txBody>
      </p:sp>
    </p:spTree>
    <p:extLst>
      <p:ext uri="{BB962C8B-B14F-4D97-AF65-F5344CB8AC3E}">
        <p14:creationId xmlns:p14="http://schemas.microsoft.com/office/powerpoint/2010/main" val="840874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D84E-C715-49EA-BBB7-9EB71C6FC76F}"/>
              </a:ext>
            </a:extLst>
          </p:cNvPr>
          <p:cNvSpPr>
            <a:spLocks noGrp="1"/>
          </p:cNvSpPr>
          <p:nvPr>
            <p:ph type="title"/>
          </p:nvPr>
        </p:nvSpPr>
        <p:spPr>
          <a:xfrm>
            <a:off x="838199" y="225425"/>
            <a:ext cx="10515599" cy="1090079"/>
          </a:xfrm>
        </p:spPr>
        <p:txBody>
          <a:bodyPr>
            <a:normAutofit/>
          </a:bodyPr>
          <a:lstStyle/>
          <a:p>
            <a:pPr>
              <a:lnSpc>
                <a:spcPct val="100000"/>
              </a:lnSpc>
            </a:pPr>
            <a:r>
              <a:rPr lang="fr-FR" dirty="0"/>
              <a:t>Comptes rendus d’interprétation</a:t>
            </a:r>
          </a:p>
        </p:txBody>
      </p:sp>
      <p:sp>
        <p:nvSpPr>
          <p:cNvPr id="5" name="Content Placeholder 4">
            <a:extLst>
              <a:ext uri="{FF2B5EF4-FFF2-40B4-BE49-F238E27FC236}">
                <a16:creationId xmlns:a16="http://schemas.microsoft.com/office/drawing/2014/main" id="{ECFFEBA6-FA0D-442D-9C1F-11DC6D167841}"/>
              </a:ext>
            </a:extLst>
          </p:cNvPr>
          <p:cNvSpPr>
            <a:spLocks noGrp="1"/>
          </p:cNvSpPr>
          <p:nvPr>
            <p:ph idx="1"/>
          </p:nvPr>
        </p:nvSpPr>
        <p:spPr>
          <a:xfrm>
            <a:off x="838200" y="1562100"/>
            <a:ext cx="10515600" cy="4614863"/>
          </a:xfrm>
        </p:spPr>
        <p:txBody>
          <a:bodyPr>
            <a:normAutofit fontScale="92500" lnSpcReduction="10000"/>
          </a:bodyPr>
          <a:lstStyle/>
          <a:p>
            <a:pPr marL="0" indent="0">
              <a:spcBef>
                <a:spcPts val="600"/>
              </a:spcBef>
              <a:buNone/>
            </a:pPr>
            <a:r>
              <a:rPr lang="fr-FR" b="1" dirty="0">
                <a:solidFill>
                  <a:srgbClr val="008BB0"/>
                </a:solidFill>
              </a:rPr>
              <a:t>Recommandation 4.6.1</a:t>
            </a:r>
          </a:p>
          <a:p>
            <a:pPr marL="0" indent="0">
              <a:spcBef>
                <a:spcPts val="600"/>
              </a:spcBef>
              <a:buNone/>
            </a:pPr>
            <a:br>
              <a:rPr lang="fr-FR" b="1" dirty="0">
                <a:solidFill>
                  <a:srgbClr val="008BB0"/>
                </a:solidFill>
              </a:rPr>
            </a:br>
            <a:r>
              <a:rPr lang="fr-FR" dirty="0"/>
              <a:t>La FMH recommande que, dans les comptes rendus d’interprétation, figurent :</a:t>
            </a:r>
          </a:p>
          <a:p>
            <a:pPr marL="0" indent="0">
              <a:spcBef>
                <a:spcPts val="600"/>
              </a:spcBef>
              <a:buNone/>
            </a:pPr>
            <a:endParaRPr lang="fr-FR" sz="1000" dirty="0"/>
          </a:p>
          <a:p>
            <a:pPr>
              <a:spcBef>
                <a:spcPts val="600"/>
              </a:spcBef>
            </a:pPr>
            <a:r>
              <a:rPr lang="fr-FR" b="1" dirty="0"/>
              <a:t>des informations sur le patient</a:t>
            </a:r>
            <a:r>
              <a:rPr lang="fr-FR" dirty="0"/>
              <a:t>,</a:t>
            </a:r>
            <a:r>
              <a:rPr lang="fr-FR" b="1" dirty="0"/>
              <a:t> </a:t>
            </a:r>
            <a:r>
              <a:rPr lang="fr-FR" dirty="0"/>
              <a:t>notamment son nom, sa date de naissance, le nom du clinicien prescripteur, la date du prélèvement de l’échantillon, le diagnostic, le taux de facteur basal, le taux de facteur du patient et ses antécédents familiaux</a:t>
            </a:r>
          </a:p>
          <a:p>
            <a:pPr>
              <a:spcBef>
                <a:spcPts val="600"/>
              </a:spcBef>
            </a:pPr>
            <a:r>
              <a:rPr lang="fr-FR" b="1" dirty="0"/>
              <a:t>la description du ou des tests</a:t>
            </a:r>
            <a:r>
              <a:rPr lang="fr-FR" dirty="0"/>
              <a:t>, les références à la littérature (le cas échéant), les limites du test et la séquence référence du génome utilisée pour l’analyse</a:t>
            </a:r>
          </a:p>
          <a:p>
            <a:pPr>
              <a:spcBef>
                <a:spcPts val="600"/>
              </a:spcBef>
            </a:pPr>
            <a:r>
              <a:rPr lang="fr-FR" b="1" dirty="0"/>
              <a:t>les</a:t>
            </a:r>
            <a:r>
              <a:rPr lang="fr-FR" dirty="0"/>
              <a:t> </a:t>
            </a:r>
            <a:r>
              <a:rPr lang="fr-FR" b="1" dirty="0"/>
              <a:t>résultats</a:t>
            </a:r>
            <a:r>
              <a:rPr lang="fr-FR" dirty="0"/>
              <a:t>, notamment les variantes génétiques selon la nomenclature de la HGVS et la classification de l’ACMG</a:t>
            </a:r>
          </a:p>
          <a:p>
            <a:pPr>
              <a:spcBef>
                <a:spcPts val="600"/>
              </a:spcBef>
            </a:pPr>
            <a:r>
              <a:rPr lang="fr-FR" b="1" dirty="0"/>
              <a:t>l’interprétation</a:t>
            </a:r>
            <a:r>
              <a:rPr lang="fr-FR" dirty="0"/>
              <a:t> des résultats du test sous une forme pratique pour le clinicien prescripteur, accompagnée de recommandations pour d’éventuels tests ultérieurs, le cas échéant, des implications des résultats du test pour les patients et les membres de leur famille et le rôle du conseil génétique. </a:t>
            </a:r>
          </a:p>
        </p:txBody>
      </p:sp>
      <p:sp>
        <p:nvSpPr>
          <p:cNvPr id="3" name="Text Placeholder 2">
            <a:extLst>
              <a:ext uri="{FF2B5EF4-FFF2-40B4-BE49-F238E27FC236}">
                <a16:creationId xmlns:a16="http://schemas.microsoft.com/office/drawing/2014/main" id="{98D8F57A-DB30-4F56-9AEA-95B694C5337C}"/>
              </a:ext>
            </a:extLst>
          </p:cNvPr>
          <p:cNvSpPr>
            <a:spLocks noGrp="1"/>
          </p:cNvSpPr>
          <p:nvPr>
            <p:ph type="body" sz="quarter" idx="13"/>
          </p:nvPr>
        </p:nvSpPr>
        <p:spPr>
          <a:xfrm>
            <a:off x="838201" y="6356351"/>
            <a:ext cx="9925050" cy="365125"/>
          </a:xfrm>
        </p:spPr>
        <p:txBody>
          <a:bodyPr>
            <a:normAutofit/>
          </a:bodyPr>
          <a:lstStyle/>
          <a:p>
            <a:r>
              <a:rPr lang="fr-FR" dirty="0"/>
              <a:t>ADN : acide désoxyribonucléique </a:t>
            </a:r>
            <a:r>
              <a:rPr lang="en-US" dirty="0"/>
              <a:t>; ACMG, American College of Medical Genetic and Genomics ; HGVS, Human Genome Variation Society. </a:t>
            </a:r>
          </a:p>
        </p:txBody>
      </p:sp>
    </p:spTree>
    <p:extLst>
      <p:ext uri="{BB962C8B-B14F-4D97-AF65-F5344CB8AC3E}">
        <p14:creationId xmlns:p14="http://schemas.microsoft.com/office/powerpoint/2010/main" val="18732011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D84E-C715-49EA-BBB7-9EB71C6FC76F}"/>
              </a:ext>
            </a:extLst>
          </p:cNvPr>
          <p:cNvSpPr>
            <a:spLocks noGrp="1"/>
          </p:cNvSpPr>
          <p:nvPr>
            <p:ph type="title"/>
          </p:nvPr>
        </p:nvSpPr>
        <p:spPr>
          <a:xfrm>
            <a:off x="838199" y="225425"/>
            <a:ext cx="10515599" cy="1090079"/>
          </a:xfrm>
        </p:spPr>
        <p:txBody>
          <a:bodyPr>
            <a:normAutofit/>
          </a:bodyPr>
          <a:lstStyle/>
          <a:p>
            <a:pPr>
              <a:lnSpc>
                <a:spcPct val="100000"/>
              </a:lnSpc>
            </a:pPr>
            <a:r>
              <a:rPr lang="fr-FR" dirty="0"/>
              <a:t>Comptes rendus d’interprétation</a:t>
            </a:r>
            <a:endParaRPr lang="en-CA" dirty="0"/>
          </a:p>
        </p:txBody>
      </p:sp>
      <p:sp>
        <p:nvSpPr>
          <p:cNvPr id="5" name="Content Placeholder 4">
            <a:extLst>
              <a:ext uri="{FF2B5EF4-FFF2-40B4-BE49-F238E27FC236}">
                <a16:creationId xmlns:a16="http://schemas.microsoft.com/office/drawing/2014/main" id="{ECFFEBA6-FA0D-442D-9C1F-11DC6D167841}"/>
              </a:ext>
            </a:extLst>
          </p:cNvPr>
          <p:cNvSpPr>
            <a:spLocks noGrp="1"/>
          </p:cNvSpPr>
          <p:nvPr>
            <p:ph idx="1"/>
          </p:nvPr>
        </p:nvSpPr>
        <p:spPr>
          <a:xfrm>
            <a:off x="838200" y="1562100"/>
            <a:ext cx="10515600" cy="4614863"/>
          </a:xfrm>
        </p:spPr>
        <p:txBody>
          <a:bodyPr>
            <a:normAutofit/>
          </a:bodyPr>
          <a:lstStyle/>
          <a:p>
            <a:pPr marL="0" indent="0">
              <a:spcBef>
                <a:spcPts val="600"/>
              </a:spcBef>
              <a:buNone/>
            </a:pPr>
            <a:r>
              <a:rPr lang="fr-FR" b="1" dirty="0">
                <a:solidFill>
                  <a:srgbClr val="008BB0"/>
                </a:solidFill>
              </a:rPr>
              <a:t>Recommandation 4.6.2</a:t>
            </a:r>
            <a:br>
              <a:rPr lang="fr-FR" b="1" dirty="0">
                <a:solidFill>
                  <a:srgbClr val="008BB0"/>
                </a:solidFill>
              </a:rPr>
            </a:br>
            <a:r>
              <a:rPr lang="fr-FR" dirty="0"/>
              <a:t>Pour tous les comptes rendus d’interprétation concernant les personnes faisant l’objet d’un test génétique sur l’hémophilie, la FMH recommande que </a:t>
            </a:r>
            <a:r>
              <a:rPr lang="fr-FR" b="1" dirty="0"/>
              <a:t>le clinicien prescripteur et le scientifique rédigeant le compte rendu se rendent disponibles pour discuter </a:t>
            </a:r>
            <a:r>
              <a:rPr lang="fr-FR" dirty="0"/>
              <a:t>des conséquences phénotypiques potentielles du génotype indiqué, selon que de besoin. </a:t>
            </a:r>
          </a:p>
        </p:txBody>
      </p:sp>
    </p:spTree>
    <p:extLst>
      <p:ext uri="{BB962C8B-B14F-4D97-AF65-F5344CB8AC3E}">
        <p14:creationId xmlns:p14="http://schemas.microsoft.com/office/powerpoint/2010/main" val="356344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9941-1CAF-4FCF-A8FA-264494A29403}"/>
              </a:ext>
            </a:extLst>
          </p:cNvPr>
          <p:cNvSpPr>
            <a:spLocks noGrp="1"/>
          </p:cNvSpPr>
          <p:nvPr>
            <p:ph type="title"/>
          </p:nvPr>
        </p:nvSpPr>
        <p:spPr/>
        <p:txBody>
          <a:bodyPr>
            <a:normAutofit fontScale="90000"/>
          </a:bodyPr>
          <a:lstStyle/>
          <a:p>
            <a:pPr>
              <a:lnSpc>
                <a:spcPct val="100000"/>
              </a:lnSpc>
            </a:pPr>
            <a:r>
              <a:rPr lang="fr-FR" b="1" dirty="0">
                <a:latin typeface="Arial" panose="020B0604020202020204" pitchFamily="34" charset="0"/>
                <a:cs typeface="Arial" panose="020B0604020202020204" pitchFamily="34" charset="0"/>
              </a:rPr>
              <a:t>Stratégies si la variante pathogène n’est pas détectée</a:t>
            </a:r>
          </a:p>
        </p:txBody>
      </p:sp>
      <p:sp>
        <p:nvSpPr>
          <p:cNvPr id="9" name="Content Placeholder 8">
            <a:extLst>
              <a:ext uri="{FF2B5EF4-FFF2-40B4-BE49-F238E27FC236}">
                <a16:creationId xmlns:a16="http://schemas.microsoft.com/office/drawing/2014/main" id="{601120E7-CFC2-4294-975F-5C6B8B02FB86}"/>
              </a:ext>
            </a:extLst>
          </p:cNvPr>
          <p:cNvSpPr>
            <a:spLocks noGrp="1"/>
          </p:cNvSpPr>
          <p:nvPr>
            <p:ph idx="1"/>
          </p:nvPr>
        </p:nvSpPr>
        <p:spPr/>
        <p:txBody>
          <a:bodyPr>
            <a:noAutofit/>
          </a:bodyPr>
          <a:lstStyle/>
          <a:p>
            <a:pPr marL="0" lvl="1" indent="0">
              <a:spcBef>
                <a:spcPts val="0"/>
              </a:spcBef>
              <a:buNone/>
            </a:pPr>
            <a:r>
              <a:rPr lang="fr-FR" sz="2000" b="1" dirty="0">
                <a:solidFill>
                  <a:srgbClr val="008BB0"/>
                </a:solidFill>
              </a:rPr>
              <a:t>Recommandation 4.7.1</a:t>
            </a:r>
            <a:br>
              <a:rPr lang="fr-FR" sz="2000" b="1" dirty="0">
                <a:solidFill>
                  <a:srgbClr val="008BB0"/>
                </a:solidFill>
              </a:rPr>
            </a:br>
            <a:r>
              <a:rPr lang="fr-FR" sz="2000" dirty="0"/>
              <a:t>Pour les personnes chez qui le diagnostic d’hémophilie est certain, mais pour lesquelles </a:t>
            </a:r>
            <a:r>
              <a:rPr lang="fr-FR" sz="2000" b="1" dirty="0"/>
              <a:t>aucune variante du gène F8 ou F9 n’a été détectée </a:t>
            </a:r>
            <a:r>
              <a:rPr lang="fr-FR" sz="2000" dirty="0"/>
              <a:t>à l’aide des tests génétiques actuellement disponibles, la FMH recommande d’envisager </a:t>
            </a:r>
            <a:r>
              <a:rPr lang="fr-FR" sz="2000" b="1" dirty="0"/>
              <a:t>d’autres causes génétiques </a:t>
            </a:r>
            <a:r>
              <a:rPr lang="fr-FR" sz="2000" dirty="0"/>
              <a:t>(par exemple, des variantes </a:t>
            </a:r>
            <a:r>
              <a:rPr lang="fr-FR" sz="2000" dirty="0" err="1"/>
              <a:t>introniques</a:t>
            </a:r>
            <a:r>
              <a:rPr lang="fr-FR" sz="2000" dirty="0"/>
              <a:t> profondes).*</a:t>
            </a:r>
          </a:p>
          <a:p>
            <a:pPr marL="0" lvl="1" indent="0">
              <a:spcBef>
                <a:spcPts val="0"/>
              </a:spcBef>
              <a:buNone/>
            </a:pPr>
            <a:endParaRPr lang="fr-FR" sz="2000" i="1" dirty="0"/>
          </a:p>
          <a:p>
            <a:pPr marL="0" lvl="1" indent="0">
              <a:spcBef>
                <a:spcPts val="0"/>
              </a:spcBef>
              <a:buNone/>
            </a:pPr>
            <a:r>
              <a:rPr lang="fr-FR" sz="2000" b="1" dirty="0">
                <a:solidFill>
                  <a:srgbClr val="008BB0"/>
                </a:solidFill>
              </a:rPr>
              <a:t>Recommandation 4.7.2</a:t>
            </a:r>
            <a:br>
              <a:rPr lang="fr-FR" sz="2000" b="1" dirty="0">
                <a:solidFill>
                  <a:srgbClr val="008BB0"/>
                </a:solidFill>
              </a:rPr>
            </a:br>
            <a:r>
              <a:rPr lang="fr-FR" sz="2000" dirty="0"/>
              <a:t>Pour </a:t>
            </a:r>
            <a:r>
              <a:rPr lang="fr-FR" sz="2000" b="1" dirty="0"/>
              <a:t>les membres de sexe féminin « à risque » </a:t>
            </a:r>
            <a:r>
              <a:rPr lang="fr-FR" sz="2000" dirty="0"/>
              <a:t>des familles des personnes atteintes d’hémophilie chez lesquelles la variante familiale n’a pas été détectée à l’aide des tests génétiques standards, notamment chez les femmes ayant un enfant atteint, la FMH recommande d’envisager </a:t>
            </a:r>
            <a:r>
              <a:rPr lang="fr-FR" sz="2000" b="1" dirty="0"/>
              <a:t>la possibilité d’un </a:t>
            </a:r>
            <a:r>
              <a:rPr lang="fr-FR" sz="2000" b="1" dirty="0" err="1"/>
              <a:t>mosaïcisme</a:t>
            </a:r>
            <a:r>
              <a:rPr lang="fr-FR" sz="2000" b="1" dirty="0"/>
              <a:t> </a:t>
            </a:r>
            <a:r>
              <a:rPr lang="fr-FR" sz="2000" dirty="0"/>
              <a:t>et que la question soit abordée dans le cadre du conseil génétique.</a:t>
            </a:r>
          </a:p>
          <a:p>
            <a:pPr marL="0" lvl="1" indent="0">
              <a:spcBef>
                <a:spcPts val="0"/>
              </a:spcBef>
              <a:buNone/>
            </a:pPr>
            <a:endParaRPr lang="fr-FR" sz="2000" i="1" dirty="0"/>
          </a:p>
          <a:p>
            <a:pPr marL="0" lvl="1" indent="0">
              <a:spcBef>
                <a:spcPts val="0"/>
              </a:spcBef>
              <a:buNone/>
            </a:pPr>
            <a:endParaRPr lang="fr-FR" sz="2000" i="1" dirty="0"/>
          </a:p>
          <a:p>
            <a:pPr marL="0" lvl="1" indent="0">
              <a:spcBef>
                <a:spcPts val="0"/>
              </a:spcBef>
              <a:buNone/>
            </a:pPr>
            <a:endParaRPr lang="fr-FR" sz="2000" i="1" dirty="0"/>
          </a:p>
          <a:p>
            <a:pPr marL="0" lvl="1" indent="0">
              <a:spcBef>
                <a:spcPts val="0"/>
              </a:spcBef>
              <a:buNone/>
            </a:pPr>
            <a:endParaRPr lang="fr-FR" sz="1400" i="1" dirty="0"/>
          </a:p>
          <a:p>
            <a:pPr marL="0" lvl="1" indent="0">
              <a:spcBef>
                <a:spcPts val="0"/>
              </a:spcBef>
              <a:buNone/>
            </a:pPr>
            <a:endParaRPr lang="fr-FR" sz="1400" i="1" dirty="0"/>
          </a:p>
          <a:p>
            <a:pPr marL="0" lvl="1" indent="0">
              <a:spcBef>
                <a:spcPts val="0"/>
              </a:spcBef>
              <a:buNone/>
            </a:pPr>
            <a:endParaRPr lang="fr-FR" sz="1400" i="1" dirty="0"/>
          </a:p>
          <a:p>
            <a:pPr marL="0" lvl="1" indent="0">
              <a:spcBef>
                <a:spcPts val="0"/>
              </a:spcBef>
              <a:buNone/>
            </a:pPr>
            <a:endParaRPr lang="fr-FR" sz="1400" i="1" dirty="0"/>
          </a:p>
          <a:p>
            <a:pPr marL="0" lvl="1" indent="0">
              <a:spcBef>
                <a:spcPts val="0"/>
              </a:spcBef>
              <a:buNone/>
            </a:pPr>
            <a:r>
              <a:rPr lang="fr-FR" sz="1400" i="1" dirty="0"/>
              <a:t> </a:t>
            </a:r>
            <a:endParaRPr lang="fr-FR" sz="1400" dirty="0"/>
          </a:p>
        </p:txBody>
      </p:sp>
      <p:sp>
        <p:nvSpPr>
          <p:cNvPr id="6" name="TextBox 5">
            <a:extLst>
              <a:ext uri="{FF2B5EF4-FFF2-40B4-BE49-F238E27FC236}">
                <a16:creationId xmlns:a16="http://schemas.microsoft.com/office/drawing/2014/main" id="{F1F56AD7-0FC0-8448-945E-605AA626EDFA}"/>
              </a:ext>
            </a:extLst>
          </p:cNvPr>
          <p:cNvSpPr txBox="1"/>
          <p:nvPr/>
        </p:nvSpPr>
        <p:spPr>
          <a:xfrm>
            <a:off x="838199" y="6423559"/>
            <a:ext cx="5715001" cy="307777"/>
          </a:xfrm>
          <a:prstGeom prst="rect">
            <a:avLst/>
          </a:prstGeom>
          <a:noFill/>
        </p:spPr>
        <p:txBody>
          <a:bodyPr wrap="square" rtlCol="0">
            <a:spAutoFit/>
          </a:bodyPr>
          <a:lstStyle/>
          <a:p>
            <a:r>
              <a:rPr lang="en-US" sz="1400" i="1" dirty="0"/>
              <a:t>*</a:t>
            </a:r>
            <a:r>
              <a:rPr lang="fr-FR" sz="1400" i="1" dirty="0"/>
              <a:t> Veuillez consulter la publication pour les remarques associées</a:t>
            </a:r>
            <a:r>
              <a:rPr lang="en-US" sz="1400" i="1" dirty="0"/>
              <a:t>. </a:t>
            </a:r>
            <a:endParaRPr lang="en-US" dirty="0"/>
          </a:p>
        </p:txBody>
      </p:sp>
    </p:spTree>
    <p:extLst>
      <p:ext uri="{BB962C8B-B14F-4D97-AF65-F5344CB8AC3E}">
        <p14:creationId xmlns:p14="http://schemas.microsoft.com/office/powerpoint/2010/main" val="619783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9941-1CAF-4FCF-A8FA-264494A29403}"/>
              </a:ext>
            </a:extLst>
          </p:cNvPr>
          <p:cNvSpPr>
            <a:spLocks noGrp="1"/>
          </p:cNvSpPr>
          <p:nvPr>
            <p:ph type="title"/>
          </p:nvPr>
        </p:nvSpPr>
        <p:spPr/>
        <p:txBody>
          <a:bodyPr>
            <a:normAutofit fontScale="90000"/>
          </a:bodyPr>
          <a:lstStyle/>
          <a:p>
            <a:pPr>
              <a:lnSpc>
                <a:spcPct val="100000"/>
              </a:lnSpc>
            </a:pPr>
            <a:r>
              <a:rPr lang="fr-FR" dirty="0">
                <a:latin typeface="Arial" panose="020B0604020202020204" pitchFamily="34" charset="0"/>
                <a:cs typeface="Arial" panose="020B0604020202020204" pitchFamily="34" charset="0"/>
              </a:rPr>
              <a:t>Stratégies si la variante pathogène n’est pas détectée</a:t>
            </a:r>
            <a:endParaRPr lang="en-CA" b="1"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601120E7-CFC2-4294-975F-5C6B8B02FB86}"/>
              </a:ext>
            </a:extLst>
          </p:cNvPr>
          <p:cNvSpPr>
            <a:spLocks noGrp="1"/>
          </p:cNvSpPr>
          <p:nvPr>
            <p:ph idx="1"/>
          </p:nvPr>
        </p:nvSpPr>
        <p:spPr/>
        <p:txBody>
          <a:bodyPr>
            <a:noAutofit/>
          </a:bodyPr>
          <a:lstStyle/>
          <a:p>
            <a:pPr marL="0" lvl="1" indent="0">
              <a:spcBef>
                <a:spcPts val="0"/>
              </a:spcBef>
              <a:buNone/>
            </a:pPr>
            <a:r>
              <a:rPr lang="fr-FR" sz="2000" b="1" dirty="0">
                <a:solidFill>
                  <a:srgbClr val="008BB0"/>
                </a:solidFill>
              </a:rPr>
              <a:t>Recommandation 4.7.3</a:t>
            </a:r>
          </a:p>
          <a:p>
            <a:pPr marL="0" lvl="1" indent="0">
              <a:spcBef>
                <a:spcPts val="0"/>
              </a:spcBef>
              <a:buNone/>
            </a:pPr>
            <a:r>
              <a:rPr lang="fr-FR" sz="2000" dirty="0"/>
              <a:t>Pour les personnes atteintes d’hémophilie A chez qui </a:t>
            </a:r>
            <a:r>
              <a:rPr lang="fr-FR" sz="2000" b="1" dirty="0"/>
              <a:t>le mode de transmission n’est pas concluant</a:t>
            </a:r>
            <a:r>
              <a:rPr lang="fr-FR" sz="2000" dirty="0"/>
              <a:t> et pour lesquelles aucune inversion ou variante n’a été détectée à l’aide des tests de diagnostic actuellement disponibles, la FMH recommande d’envisager </a:t>
            </a:r>
            <a:r>
              <a:rPr lang="fr-FR" sz="2000" b="1" dirty="0"/>
              <a:t>d’autres causes génétiques</a:t>
            </a:r>
            <a:r>
              <a:rPr lang="fr-FR" sz="2000" dirty="0"/>
              <a:t>, notamment </a:t>
            </a:r>
            <a:r>
              <a:rPr lang="fr-FR" sz="2000" b="1" dirty="0"/>
              <a:t>la maladie de </a:t>
            </a:r>
            <a:r>
              <a:rPr lang="fr-FR" sz="2000" b="1" dirty="0" err="1"/>
              <a:t>Willebrand</a:t>
            </a:r>
            <a:r>
              <a:rPr lang="fr-FR" sz="2000" b="1" dirty="0"/>
              <a:t> de type 2N</a:t>
            </a:r>
            <a:r>
              <a:rPr lang="fr-FR" sz="2000" dirty="0"/>
              <a:t>, le déficit combiné </a:t>
            </a:r>
            <a:r>
              <a:rPr lang="fr-FR" sz="2000" b="1" dirty="0"/>
              <a:t>en facteur V et VIII</a:t>
            </a:r>
            <a:r>
              <a:rPr lang="fr-FR" sz="2000" dirty="0"/>
              <a:t>, ou d’autres types de </a:t>
            </a:r>
            <a:r>
              <a:rPr lang="fr-FR" sz="2000" b="1" dirty="0"/>
              <a:t>la maladie de </a:t>
            </a:r>
            <a:r>
              <a:rPr lang="fr-FR" sz="2000" b="1" dirty="0" err="1"/>
              <a:t>Willebrand</a:t>
            </a:r>
            <a:r>
              <a:rPr lang="fr-FR" sz="2000" dirty="0"/>
              <a:t>. </a:t>
            </a:r>
          </a:p>
          <a:p>
            <a:pPr marL="0" lvl="1" indent="0">
              <a:spcBef>
                <a:spcPts val="0"/>
              </a:spcBef>
              <a:buNone/>
            </a:pPr>
            <a:endParaRPr lang="fr-FR" sz="2000" b="1" dirty="0">
              <a:solidFill>
                <a:srgbClr val="008BB0"/>
              </a:solidFill>
            </a:endParaRPr>
          </a:p>
          <a:p>
            <a:pPr marL="0" lvl="1" indent="0">
              <a:spcBef>
                <a:spcPts val="0"/>
              </a:spcBef>
              <a:buNone/>
            </a:pPr>
            <a:r>
              <a:rPr lang="fr-FR" sz="2000" b="1" dirty="0">
                <a:solidFill>
                  <a:srgbClr val="008BB0"/>
                </a:solidFill>
              </a:rPr>
              <a:t>Recommandation 4.7.4</a:t>
            </a:r>
          </a:p>
          <a:p>
            <a:pPr marL="0" lvl="1" indent="0">
              <a:spcBef>
                <a:spcPts val="0"/>
              </a:spcBef>
              <a:buNone/>
            </a:pPr>
            <a:r>
              <a:rPr lang="fr-FR" sz="2000" dirty="0"/>
              <a:t>Pour </a:t>
            </a:r>
            <a:r>
              <a:rPr lang="fr-FR" sz="2000" b="1" dirty="0"/>
              <a:t>les femmes symptomatiques </a:t>
            </a:r>
            <a:r>
              <a:rPr lang="fr-FR" sz="2000" dirty="0"/>
              <a:t>présentant un </a:t>
            </a:r>
            <a:r>
              <a:rPr lang="fr-FR" sz="2000" b="1" dirty="0"/>
              <a:t>faible taux de coagulation de facteur VIII ou IX </a:t>
            </a:r>
            <a:r>
              <a:rPr lang="fr-FR" sz="2000" dirty="0"/>
              <a:t>pour lesquelles une seule variante pathogène a été détectée, la FMH recommande de procéder à </a:t>
            </a:r>
            <a:r>
              <a:rPr lang="fr-FR" sz="2000" b="1" dirty="0"/>
              <a:t>des tests visant à déterminer s’il existe une inactivation du chromosome X</a:t>
            </a:r>
            <a:r>
              <a:rPr lang="fr-FR" sz="2000" dirty="0"/>
              <a:t>, si une telle option est disponible sur le plan local. </a:t>
            </a:r>
          </a:p>
        </p:txBody>
      </p:sp>
      <p:sp>
        <p:nvSpPr>
          <p:cNvPr id="3" name="Text Placeholder 2">
            <a:extLst>
              <a:ext uri="{FF2B5EF4-FFF2-40B4-BE49-F238E27FC236}">
                <a16:creationId xmlns:a16="http://schemas.microsoft.com/office/drawing/2014/main" id="{23E9A644-E099-47C5-830A-13AF0E4432F1}"/>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393271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3EE7-5498-4306-ACED-2E85CE4897E4}"/>
              </a:ext>
            </a:extLst>
          </p:cNvPr>
          <p:cNvSpPr>
            <a:spLocks noGrp="1"/>
          </p:cNvSpPr>
          <p:nvPr>
            <p:ph type="title"/>
          </p:nvPr>
        </p:nvSpPr>
        <p:spPr/>
        <p:txBody>
          <a:bodyPr>
            <a:normAutofit/>
          </a:bodyPr>
          <a:lstStyle/>
          <a:p>
            <a:pPr>
              <a:lnSpc>
                <a:spcPct val="100000"/>
              </a:lnSpc>
            </a:pPr>
            <a:r>
              <a:rPr lang="en-CA" dirty="0"/>
              <a:t>Assurance de la </a:t>
            </a:r>
            <a:r>
              <a:rPr lang="en-CA" dirty="0" err="1"/>
              <a:t>qualité</a:t>
            </a:r>
            <a:endParaRPr lang="en-CA" dirty="0"/>
          </a:p>
        </p:txBody>
      </p:sp>
      <p:sp>
        <p:nvSpPr>
          <p:cNvPr id="3" name="Content Placeholder 2">
            <a:extLst>
              <a:ext uri="{FF2B5EF4-FFF2-40B4-BE49-F238E27FC236}">
                <a16:creationId xmlns:a16="http://schemas.microsoft.com/office/drawing/2014/main" id="{8D85A7F2-33F3-479B-9317-CE78A815B132}"/>
              </a:ext>
            </a:extLst>
          </p:cNvPr>
          <p:cNvSpPr>
            <a:spLocks noGrp="1"/>
          </p:cNvSpPr>
          <p:nvPr>
            <p:ph idx="1"/>
          </p:nvPr>
        </p:nvSpPr>
        <p:spPr/>
        <p:txBody>
          <a:bodyPr>
            <a:normAutofit/>
          </a:bodyPr>
          <a:lstStyle/>
          <a:p>
            <a:pPr marL="0" indent="0">
              <a:buNone/>
            </a:pPr>
            <a:r>
              <a:rPr lang="fr-FR" b="1" dirty="0">
                <a:solidFill>
                  <a:srgbClr val="008BB0"/>
                </a:solidFill>
              </a:rPr>
              <a:t>Recommandation 4.8.1</a:t>
            </a:r>
            <a:br>
              <a:rPr lang="fr-FR" b="1" dirty="0">
                <a:solidFill>
                  <a:srgbClr val="008BB0"/>
                </a:solidFill>
              </a:rPr>
            </a:br>
            <a:r>
              <a:rPr lang="fr-FR" dirty="0"/>
              <a:t>La FMH recommande que les laboratoires d’analyse génétique soient régulièrement certifiés, dans la mesure du possible, par un organisme de certification. </a:t>
            </a:r>
          </a:p>
          <a:p>
            <a:pPr marL="0" indent="0">
              <a:buNone/>
            </a:pPr>
            <a:r>
              <a:rPr lang="fr-FR" b="1" dirty="0">
                <a:solidFill>
                  <a:srgbClr val="008BB0"/>
                </a:solidFill>
              </a:rPr>
              <a:t>Recommandation 4.8.2</a:t>
            </a:r>
            <a:br>
              <a:rPr lang="fr-FR" b="1" dirty="0">
                <a:solidFill>
                  <a:srgbClr val="008BB0"/>
                </a:solidFill>
              </a:rPr>
            </a:br>
            <a:r>
              <a:rPr lang="fr-FR" dirty="0"/>
              <a:t>La FMH recommande qu’un contrôle interne de la qualité des tests génétiques soit régulièrement réalisé et que les résultats soient enregistrés au sein du laboratoire. </a:t>
            </a:r>
          </a:p>
          <a:p>
            <a:pPr marL="0" indent="0">
              <a:buNone/>
            </a:pPr>
            <a:r>
              <a:rPr lang="fr-FR" b="1" dirty="0">
                <a:solidFill>
                  <a:srgbClr val="008BB0"/>
                </a:solidFill>
              </a:rPr>
              <a:t>Recommandation 4.8.3</a:t>
            </a:r>
            <a:br>
              <a:rPr lang="fr-FR" b="1" dirty="0">
                <a:solidFill>
                  <a:srgbClr val="008BB0"/>
                </a:solidFill>
              </a:rPr>
            </a:br>
            <a:r>
              <a:rPr lang="fr-FR" dirty="0"/>
              <a:t>La FMH recommande que les laboratoires participent à des programmes d’évaluation externe de la qualité pour les tests génétiques qu’ils pratiquent.*</a:t>
            </a:r>
          </a:p>
        </p:txBody>
      </p:sp>
      <p:sp>
        <p:nvSpPr>
          <p:cNvPr id="9" name="Rectangle 8">
            <a:extLst>
              <a:ext uri="{FF2B5EF4-FFF2-40B4-BE49-F238E27FC236}">
                <a16:creationId xmlns:a16="http://schemas.microsoft.com/office/drawing/2014/main" id="{03608702-D21B-7E4B-B697-646C6E3E3938}"/>
              </a:ext>
            </a:extLst>
          </p:cNvPr>
          <p:cNvSpPr/>
          <p:nvPr/>
        </p:nvSpPr>
        <p:spPr>
          <a:xfrm>
            <a:off x="807719" y="6233357"/>
            <a:ext cx="5233869" cy="307777"/>
          </a:xfrm>
          <a:prstGeom prst="rect">
            <a:avLst/>
          </a:prstGeom>
        </p:spPr>
        <p:txBody>
          <a:bodyPr wrap="none">
            <a:spAutoFit/>
          </a:bodyPr>
          <a:lstStyle/>
          <a:p>
            <a:pPr marL="0" lvl="1" indent="0">
              <a:spcBef>
                <a:spcPts val="0"/>
              </a:spcBef>
              <a:buNone/>
            </a:pPr>
            <a:r>
              <a:rPr lang="en-US" sz="1400" i="1" dirty="0"/>
              <a:t>*</a:t>
            </a:r>
            <a:r>
              <a:rPr lang="fr-FR" sz="1400" i="1" dirty="0"/>
              <a:t> Veuillez consulter la publication pour les remarques associées.</a:t>
            </a:r>
            <a:endParaRPr lang="en-US" sz="1400" dirty="0"/>
          </a:p>
        </p:txBody>
      </p:sp>
    </p:spTree>
    <p:extLst>
      <p:ext uri="{BB962C8B-B14F-4D97-AF65-F5344CB8AC3E}">
        <p14:creationId xmlns:p14="http://schemas.microsoft.com/office/powerpoint/2010/main" val="246991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B15B3-76C5-4E1F-96A4-2E190A88744A}"/>
              </a:ext>
            </a:extLst>
          </p:cNvPr>
          <p:cNvSpPr>
            <a:spLocks noGrp="1"/>
          </p:cNvSpPr>
          <p:nvPr>
            <p:ph type="title"/>
          </p:nvPr>
        </p:nvSpPr>
        <p:spPr/>
        <p:txBody>
          <a:bodyPr>
            <a:normAutofit/>
          </a:bodyPr>
          <a:lstStyle/>
          <a:p>
            <a:pPr>
              <a:lnSpc>
                <a:spcPct val="100000"/>
              </a:lnSpc>
            </a:pPr>
            <a:r>
              <a:rPr lang="fr-FR" b="1" dirty="0">
                <a:latin typeface="Arial" panose="020B0604020202020204" pitchFamily="34" charset="0"/>
                <a:cs typeface="Arial" panose="020B0604020202020204" pitchFamily="34" charset="0"/>
              </a:rPr>
              <a:t>Cas clinique : Hémophilie A</a:t>
            </a:r>
          </a:p>
        </p:txBody>
      </p:sp>
      <p:sp>
        <p:nvSpPr>
          <p:cNvPr id="3" name="Content Placeholder 2">
            <a:extLst>
              <a:ext uri="{FF2B5EF4-FFF2-40B4-BE49-F238E27FC236}">
                <a16:creationId xmlns:a16="http://schemas.microsoft.com/office/drawing/2014/main" id="{366BF4B7-689D-4363-AB52-2DCD94ED0DC9}"/>
              </a:ext>
            </a:extLst>
          </p:cNvPr>
          <p:cNvSpPr>
            <a:spLocks noGrp="1"/>
          </p:cNvSpPr>
          <p:nvPr>
            <p:ph idx="1"/>
          </p:nvPr>
        </p:nvSpPr>
        <p:spPr>
          <a:xfrm>
            <a:off x="838200" y="1562100"/>
            <a:ext cx="6267680" cy="4614863"/>
          </a:xfrm>
        </p:spPr>
        <p:txBody>
          <a:bodyPr>
            <a:normAutofit/>
          </a:bodyPr>
          <a:lstStyle/>
          <a:p>
            <a:r>
              <a:rPr lang="fr-FR" dirty="0">
                <a:latin typeface="Arial" panose="020B0604020202020204" pitchFamily="34" charset="0"/>
                <a:cs typeface="Arial" panose="020B0604020202020204" pitchFamily="34" charset="0"/>
              </a:rPr>
              <a:t>Sujet de sexe masculin atteint d’une hémophilie A sévère (FVIII:C &lt;1 UI/dl)</a:t>
            </a:r>
          </a:p>
          <a:p>
            <a:r>
              <a:rPr lang="fr-FR" dirty="0">
                <a:latin typeface="Arial" panose="020B0604020202020204" pitchFamily="34" charset="0"/>
                <a:cs typeface="Arial" panose="020B0604020202020204" pitchFamily="34" charset="0"/>
              </a:rPr>
              <a:t>Aucun antécédent familial d’hémophilie</a:t>
            </a:r>
          </a:p>
          <a:p>
            <a:r>
              <a:rPr lang="fr-FR" dirty="0">
                <a:latin typeface="Arial" panose="020B0604020202020204" pitchFamily="34" charset="0"/>
                <a:cs typeface="Arial" panose="020B0604020202020204" pitchFamily="34" charset="0"/>
              </a:rPr>
              <a:t>Dépistage de l’inversion de l’intron 22 du gène </a:t>
            </a:r>
            <a:r>
              <a:rPr lang="fr-FR" i="1" dirty="0">
                <a:latin typeface="Arial" panose="020B0604020202020204" pitchFamily="34" charset="0"/>
                <a:cs typeface="Arial" panose="020B0604020202020204" pitchFamily="34" charset="0"/>
              </a:rPr>
              <a:t>F8</a:t>
            </a:r>
            <a:r>
              <a:rPr lang="fr-FR" dirty="0">
                <a:latin typeface="Arial" panose="020B0604020202020204" pitchFamily="34" charset="0"/>
                <a:cs typeface="Arial" panose="020B0604020202020204" pitchFamily="34" charset="0"/>
              </a:rPr>
              <a:t> identifiant une </a:t>
            </a:r>
            <a:r>
              <a:rPr lang="fr-FR" dirty="0" err="1">
                <a:latin typeface="Arial" panose="020B0604020202020204" pitchFamily="34" charset="0"/>
                <a:cs typeface="Arial" panose="020B0604020202020204" pitchFamily="34" charset="0"/>
              </a:rPr>
              <a:t>hémizygosité</a:t>
            </a:r>
            <a:r>
              <a:rPr lang="fr-FR" dirty="0">
                <a:latin typeface="Arial" panose="020B0604020202020204" pitchFamily="34" charset="0"/>
                <a:cs typeface="Arial" panose="020B0604020202020204" pitchFamily="34" charset="0"/>
              </a:rPr>
              <a:t> pour cette variante chez ce patient – confirmée par un test répété de l’échantillon d’ADN</a:t>
            </a:r>
          </a:p>
          <a:p>
            <a:r>
              <a:rPr lang="fr-FR" dirty="0">
                <a:latin typeface="Arial" panose="020B0604020202020204" pitchFamily="34" charset="0"/>
                <a:cs typeface="Arial" panose="020B0604020202020204" pitchFamily="34" charset="0"/>
              </a:rPr>
              <a:t>Aucun autre test génétique n’est nécessaire chez cette personne</a:t>
            </a:r>
          </a:p>
        </p:txBody>
      </p:sp>
      <p:sp>
        <p:nvSpPr>
          <p:cNvPr id="4" name="Text Placeholder 3">
            <a:extLst>
              <a:ext uri="{FF2B5EF4-FFF2-40B4-BE49-F238E27FC236}">
                <a16:creationId xmlns:a16="http://schemas.microsoft.com/office/drawing/2014/main" id="{B55BB082-2069-4FB8-A590-0875828FFD22}"/>
              </a:ext>
            </a:extLst>
          </p:cNvPr>
          <p:cNvSpPr>
            <a:spLocks noGrp="1"/>
          </p:cNvSpPr>
          <p:nvPr>
            <p:ph type="body" sz="quarter" idx="13"/>
          </p:nvPr>
        </p:nvSpPr>
        <p:spPr/>
        <p:txBody>
          <a:bodyPr/>
          <a:lstStyle/>
          <a:p>
            <a:r>
              <a:rPr lang="fr-FR" dirty="0"/>
              <a:t>ADN : acide désoxyribonucléique</a:t>
            </a:r>
            <a:r>
              <a:rPr lang="en-CA" b="0" i="0" dirty="0">
                <a:effectLst/>
                <a:latin typeface="arial" panose="020B0604020202020204" pitchFamily="34" charset="0"/>
              </a:rPr>
              <a:t>.</a:t>
            </a:r>
            <a:endParaRPr lang="en-CA" dirty="0"/>
          </a:p>
        </p:txBody>
      </p:sp>
      <p:sp>
        <p:nvSpPr>
          <p:cNvPr id="7" name="Rounded Rectangle 1">
            <a:extLst>
              <a:ext uri="{FF2B5EF4-FFF2-40B4-BE49-F238E27FC236}">
                <a16:creationId xmlns:a16="http://schemas.microsoft.com/office/drawing/2014/main" id="{0CC28B07-3EB9-4495-91EE-08F4F8081E07}"/>
              </a:ext>
            </a:extLst>
          </p:cNvPr>
          <p:cNvSpPr/>
          <p:nvPr/>
        </p:nvSpPr>
        <p:spPr>
          <a:xfrm>
            <a:off x="7300686"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indent="0" algn="ctr">
              <a:spcBef>
                <a:spcPts val="300"/>
              </a:spcBef>
              <a:spcAft>
                <a:spcPts val="600"/>
              </a:spcAft>
              <a:buClr>
                <a:schemeClr val="tx2"/>
              </a:buClr>
              <a:buNone/>
              <a:defRPr/>
            </a:pPr>
            <a:r>
              <a:rPr lang="fr-FR" altLang="en-US" sz="2000" b="1" dirty="0">
                <a:solidFill>
                  <a:schemeClr val="tx1"/>
                </a:solidFill>
                <a:latin typeface="Arial" panose="020B0604020202020204" pitchFamily="34" charset="0"/>
                <a:cs typeface="Arial" panose="020B0604020202020204" pitchFamily="34" charset="0"/>
              </a:rPr>
              <a:t>Recommandations </a:t>
            </a:r>
            <a:br>
              <a:rPr lang="fr-FR" altLang="en-US" sz="2000" b="1" dirty="0">
                <a:solidFill>
                  <a:schemeClr val="tx1"/>
                </a:solidFill>
                <a:latin typeface="Arial" panose="020B0604020202020204" pitchFamily="34" charset="0"/>
                <a:cs typeface="Arial" panose="020B0604020202020204" pitchFamily="34" charset="0"/>
              </a:rPr>
            </a:br>
            <a:r>
              <a:rPr lang="fr-FR" altLang="en-US" sz="2000" b="1" dirty="0">
                <a:solidFill>
                  <a:schemeClr val="tx1"/>
                </a:solidFill>
                <a:latin typeface="Arial" panose="020B0604020202020204" pitchFamily="34" charset="0"/>
                <a:cs typeface="Arial" panose="020B0604020202020204" pitchFamily="34" charset="0"/>
              </a:rPr>
              <a:t>du compte rendu :</a:t>
            </a:r>
          </a:p>
          <a:p>
            <a:pPr algn="ctr">
              <a:spcBef>
                <a:spcPts val="300"/>
              </a:spcBef>
              <a:spcAft>
                <a:spcPts val="600"/>
              </a:spcAft>
              <a:buClr>
                <a:schemeClr val="tx2"/>
              </a:buClr>
              <a:defRPr/>
            </a:pPr>
            <a:r>
              <a:rPr lang="fr-FR" altLang="en-US" sz="2000" dirty="0">
                <a:solidFill>
                  <a:schemeClr val="tx1"/>
                </a:solidFill>
                <a:latin typeface="Arial" panose="020B0604020202020204" pitchFamily="34" charset="0"/>
                <a:cs typeface="Arial" panose="020B0604020202020204" pitchFamily="34" charset="0"/>
              </a:rPr>
              <a:t>Le sujet est </a:t>
            </a:r>
            <a:r>
              <a:rPr lang="fr-FR" altLang="en-US" sz="2000" dirty="0" err="1">
                <a:solidFill>
                  <a:schemeClr val="tx1"/>
                </a:solidFill>
                <a:latin typeface="Arial" panose="020B0604020202020204" pitchFamily="34" charset="0"/>
                <a:cs typeface="Arial" panose="020B0604020202020204" pitchFamily="34" charset="0"/>
              </a:rPr>
              <a:t>hémizygote</a:t>
            </a:r>
            <a:r>
              <a:rPr lang="fr-FR" altLang="en-US" sz="2000" dirty="0">
                <a:solidFill>
                  <a:schemeClr val="tx1"/>
                </a:solidFill>
                <a:latin typeface="Arial" panose="020B0604020202020204" pitchFamily="34" charset="0"/>
                <a:cs typeface="Arial" panose="020B0604020202020204" pitchFamily="34" charset="0"/>
              </a:rPr>
              <a:t> pour l’inversion de l’intron 22 du gène </a:t>
            </a:r>
            <a:r>
              <a:rPr lang="fr-FR" altLang="en-US" sz="2000" i="1" dirty="0">
                <a:solidFill>
                  <a:schemeClr val="tx1"/>
                </a:solidFill>
                <a:latin typeface="Arial" panose="020B0604020202020204" pitchFamily="34" charset="0"/>
                <a:cs typeface="Arial" panose="020B0604020202020204" pitchFamily="34" charset="0"/>
              </a:rPr>
              <a:t>F8</a:t>
            </a:r>
            <a:r>
              <a:rPr lang="fr-FR" altLang="en-US" sz="2000" dirty="0">
                <a:solidFill>
                  <a:schemeClr val="tx1"/>
                </a:solidFill>
                <a:latin typeface="Arial" panose="020B0604020202020204" pitchFamily="34" charset="0"/>
                <a:cs typeface="Arial" panose="020B0604020202020204" pitchFamily="34" charset="0"/>
              </a:rPr>
              <a:t>, ce qui correspond à un diagnostic d’hémophilie A sévère.</a:t>
            </a:r>
          </a:p>
          <a:p>
            <a:pPr algn="ctr">
              <a:spcBef>
                <a:spcPts val="300"/>
              </a:spcBef>
              <a:spcAft>
                <a:spcPts val="600"/>
              </a:spcAft>
              <a:buClr>
                <a:schemeClr val="tx2"/>
              </a:buClr>
              <a:defRPr/>
            </a:pPr>
            <a:r>
              <a:rPr lang="fr-FR" altLang="en-US" sz="2000" dirty="0">
                <a:solidFill>
                  <a:schemeClr val="tx1"/>
                </a:solidFill>
                <a:latin typeface="Arial" panose="020B0604020202020204" pitchFamily="34" charset="0"/>
                <a:cs typeface="Arial" panose="020B0604020202020204" pitchFamily="34" charset="0"/>
              </a:rPr>
              <a:t>Cette information peut être utilisée, si nécessaire, pour étudier le cas des porteuses au sein de la famille.</a:t>
            </a:r>
          </a:p>
        </p:txBody>
      </p:sp>
    </p:spTree>
    <p:extLst>
      <p:ext uri="{BB962C8B-B14F-4D97-AF65-F5344CB8AC3E}">
        <p14:creationId xmlns:p14="http://schemas.microsoft.com/office/powerpoint/2010/main" val="336421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785A0-DD33-42D2-83FD-3772434A0B22}"/>
              </a:ext>
            </a:extLst>
          </p:cNvPr>
          <p:cNvSpPr>
            <a:spLocks noGrp="1"/>
          </p:cNvSpPr>
          <p:nvPr>
            <p:ph type="title"/>
          </p:nvPr>
        </p:nvSpPr>
        <p:spPr/>
        <p:txBody>
          <a:bodyPr>
            <a:normAutofit/>
          </a:bodyPr>
          <a:lstStyle/>
          <a:p>
            <a:pPr>
              <a:lnSpc>
                <a:spcPct val="100000"/>
              </a:lnSpc>
            </a:pPr>
            <a:r>
              <a:rPr lang="fr-FR" dirty="0">
                <a:latin typeface="Arial" panose="020B0604020202020204" pitchFamily="34" charset="0"/>
                <a:cs typeface="Arial" panose="020B0604020202020204" pitchFamily="34" charset="0"/>
              </a:rPr>
              <a:t>Cas clinique : Hémophilie B</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2E047DE-D1FD-4DB1-9D0C-671C3DCB2B5A}"/>
              </a:ext>
            </a:extLst>
          </p:cNvPr>
          <p:cNvSpPr>
            <a:spLocks noGrp="1"/>
          </p:cNvSpPr>
          <p:nvPr>
            <p:ph idx="1"/>
          </p:nvPr>
        </p:nvSpPr>
        <p:spPr>
          <a:xfrm>
            <a:off x="838200" y="1562100"/>
            <a:ext cx="6058359" cy="4614863"/>
          </a:xfrm>
        </p:spPr>
        <p:txBody>
          <a:bodyPr>
            <a:normAutofit/>
          </a:bodyPr>
          <a:lstStyle/>
          <a:p>
            <a:r>
              <a:rPr lang="fr-FR" dirty="0">
                <a:latin typeface="Arial" panose="020B0604020202020204" pitchFamily="34" charset="0"/>
                <a:cs typeface="Arial" panose="020B0604020202020204" pitchFamily="34" charset="0"/>
              </a:rPr>
              <a:t>Sujet de sexe masculin atteint d’une hémophilie B mineure (FIX 10 UI/dl)</a:t>
            </a:r>
          </a:p>
          <a:p>
            <a:r>
              <a:rPr lang="fr-FR" dirty="0">
                <a:latin typeface="Arial" panose="020B0604020202020204" pitchFamily="34" charset="0"/>
                <a:cs typeface="Arial" panose="020B0604020202020204" pitchFamily="34" charset="0"/>
              </a:rPr>
              <a:t>Dépistage complet du gène </a:t>
            </a:r>
            <a:r>
              <a:rPr lang="fr-FR" i="1" dirty="0">
                <a:latin typeface="Arial" panose="020B0604020202020204" pitchFamily="34" charset="0"/>
                <a:cs typeface="Arial" panose="020B0604020202020204" pitchFamily="34" charset="0"/>
              </a:rPr>
              <a:t>F9 </a:t>
            </a:r>
            <a:r>
              <a:rPr lang="fr-FR" dirty="0">
                <a:latin typeface="Arial" panose="020B0604020202020204" pitchFamily="34" charset="0"/>
                <a:cs typeface="Arial" panose="020B0604020202020204" pitchFamily="34" charset="0"/>
              </a:rPr>
              <a:t>par PCR et séquençage Sanger</a:t>
            </a:r>
          </a:p>
          <a:p>
            <a:r>
              <a:rPr lang="fr-FR" dirty="0">
                <a:latin typeface="Arial" panose="020B0604020202020204" pitchFamily="34" charset="0"/>
                <a:cs typeface="Arial" panose="020B0604020202020204" pitchFamily="34" charset="0"/>
              </a:rPr>
              <a:t>Identification d’une variante </a:t>
            </a:r>
            <a:r>
              <a:rPr lang="fr-FR" dirty="0" err="1">
                <a:latin typeface="Arial" panose="020B0604020202020204" pitchFamily="34" charset="0"/>
                <a:cs typeface="Arial" panose="020B0604020202020204" pitchFamily="34" charset="0"/>
              </a:rPr>
              <a:t>hémizygote</a:t>
            </a:r>
            <a:r>
              <a:rPr lang="fr-FR" dirty="0">
                <a:latin typeface="Arial" panose="020B0604020202020204" pitchFamily="34" charset="0"/>
                <a:cs typeface="Arial" panose="020B0604020202020204" pitchFamily="34" charset="0"/>
              </a:rPr>
              <a:t> dans l’exon 4 :</a:t>
            </a:r>
          </a:p>
          <a:p>
            <a:pPr lvl="1"/>
            <a:r>
              <a:rPr lang="fr-FR" sz="2000" dirty="0">
                <a:latin typeface="Arial" panose="020B0604020202020204" pitchFamily="34" charset="0"/>
                <a:cs typeface="Arial" panose="020B0604020202020204" pitchFamily="34" charset="0"/>
              </a:rPr>
              <a:t>NM_000133.4:c.316G&gt;A </a:t>
            </a:r>
          </a:p>
          <a:p>
            <a:pPr lvl="1"/>
            <a:r>
              <a:rPr lang="fr-FR" sz="2000" dirty="0">
                <a:latin typeface="Arial" panose="020B0604020202020204" pitchFamily="34" charset="0"/>
                <a:cs typeface="Arial" panose="020B0604020202020204" pitchFamily="34" charset="0"/>
              </a:rPr>
              <a:t>p.(Gly106Ser)</a:t>
            </a:r>
          </a:p>
          <a:p>
            <a:pPr lvl="1"/>
            <a:r>
              <a:rPr lang="fr-FR" sz="2000" dirty="0">
                <a:latin typeface="Arial" panose="020B0604020202020204" pitchFamily="34" charset="0"/>
                <a:cs typeface="Arial" panose="020B0604020202020204" pitchFamily="34" charset="0"/>
              </a:rPr>
              <a:t>classification de l'ACMG – Pathogène</a:t>
            </a:r>
          </a:p>
          <a:p>
            <a:endParaRPr lang="fr-FR" dirty="0">
              <a:latin typeface="Arial" panose="020B0604020202020204" pitchFamily="34" charset="0"/>
              <a:cs typeface="Arial" panose="020B0604020202020204" pitchFamily="34" charset="0"/>
            </a:endParaRPr>
          </a:p>
        </p:txBody>
      </p:sp>
      <p:sp>
        <p:nvSpPr>
          <p:cNvPr id="7" name="Rounded Rectangle 1">
            <a:extLst>
              <a:ext uri="{FF2B5EF4-FFF2-40B4-BE49-F238E27FC236}">
                <a16:creationId xmlns:a16="http://schemas.microsoft.com/office/drawing/2014/main" id="{DBA901BC-ED50-4E35-9A16-E9DB3891401F}"/>
              </a:ext>
            </a:extLst>
          </p:cNvPr>
          <p:cNvSpPr/>
          <p:nvPr/>
        </p:nvSpPr>
        <p:spPr>
          <a:xfrm>
            <a:off x="7300686"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spcBef>
                <a:spcPts val="300"/>
              </a:spcBef>
              <a:spcAft>
                <a:spcPts val="600"/>
              </a:spcAft>
              <a:buClr>
                <a:schemeClr val="tx2"/>
              </a:buClr>
              <a:defRPr/>
            </a:pPr>
            <a:r>
              <a:rPr lang="fr-FR" altLang="en-US" sz="2000" b="1" dirty="0">
                <a:solidFill>
                  <a:schemeClr val="tx1"/>
                </a:solidFill>
                <a:latin typeface="Arial" panose="020B0604020202020204" pitchFamily="34" charset="0"/>
                <a:cs typeface="Arial" panose="020B0604020202020204" pitchFamily="34" charset="0"/>
              </a:rPr>
              <a:t>Recommandations </a:t>
            </a:r>
            <a:br>
              <a:rPr lang="fr-FR" altLang="en-US" sz="2000" b="1" dirty="0">
                <a:solidFill>
                  <a:schemeClr val="tx1"/>
                </a:solidFill>
                <a:latin typeface="Arial" panose="020B0604020202020204" pitchFamily="34" charset="0"/>
                <a:cs typeface="Arial" panose="020B0604020202020204" pitchFamily="34" charset="0"/>
              </a:rPr>
            </a:br>
            <a:r>
              <a:rPr lang="fr-FR" altLang="en-US" sz="2000" b="1" dirty="0">
                <a:solidFill>
                  <a:schemeClr val="tx1"/>
                </a:solidFill>
                <a:latin typeface="Arial" panose="020B0604020202020204" pitchFamily="34" charset="0"/>
                <a:cs typeface="Arial" panose="020B0604020202020204" pitchFamily="34" charset="0"/>
              </a:rPr>
              <a:t>du compte rendu :</a:t>
            </a:r>
          </a:p>
          <a:p>
            <a:pPr marL="0" indent="0" algn="ctr">
              <a:spcBef>
                <a:spcPts val="300"/>
              </a:spcBef>
              <a:spcAft>
                <a:spcPts val="600"/>
              </a:spcAft>
              <a:buClr>
                <a:schemeClr val="tx2"/>
              </a:buClr>
              <a:buNone/>
              <a:defRPr/>
            </a:pPr>
            <a:r>
              <a:rPr lang="fr-FR" altLang="en-US" sz="2000" dirty="0">
                <a:solidFill>
                  <a:schemeClr val="tx1"/>
                </a:solidFill>
                <a:latin typeface="Arial" panose="020B0604020202020204" pitchFamily="34" charset="0"/>
                <a:cs typeface="Arial" panose="020B0604020202020204" pitchFamily="34" charset="0"/>
              </a:rPr>
              <a:t>Le sujet est </a:t>
            </a:r>
            <a:r>
              <a:rPr lang="fr-FR" altLang="en-US" sz="2000" dirty="0" err="1">
                <a:solidFill>
                  <a:schemeClr val="tx1"/>
                </a:solidFill>
                <a:latin typeface="Arial" panose="020B0604020202020204" pitchFamily="34" charset="0"/>
                <a:cs typeface="Arial" panose="020B0604020202020204" pitchFamily="34" charset="0"/>
              </a:rPr>
              <a:t>hémizygote</a:t>
            </a:r>
            <a:r>
              <a:rPr lang="fr-FR" altLang="en-US" sz="2000" dirty="0">
                <a:solidFill>
                  <a:schemeClr val="tx1"/>
                </a:solidFill>
                <a:latin typeface="Arial" panose="020B0604020202020204" pitchFamily="34" charset="0"/>
                <a:cs typeface="Arial" panose="020B0604020202020204" pitchFamily="34" charset="0"/>
              </a:rPr>
              <a:t> pour la variante pathogène du gène </a:t>
            </a:r>
            <a:r>
              <a:rPr lang="fr-FR" altLang="en-US" sz="2000" i="1" dirty="0">
                <a:solidFill>
                  <a:schemeClr val="tx1"/>
                </a:solidFill>
                <a:latin typeface="Arial" panose="020B0604020202020204" pitchFamily="34" charset="0"/>
                <a:cs typeface="Arial" panose="020B0604020202020204" pitchFamily="34" charset="0"/>
              </a:rPr>
              <a:t>F9</a:t>
            </a:r>
            <a:r>
              <a:rPr lang="fr-FR" altLang="en-US" sz="2000" dirty="0">
                <a:solidFill>
                  <a:schemeClr val="tx1"/>
                </a:solidFill>
                <a:latin typeface="Arial" panose="020B0604020202020204" pitchFamily="34" charset="0"/>
                <a:cs typeface="Arial" panose="020B0604020202020204" pitchFamily="34" charset="0"/>
              </a:rPr>
              <a:t>, ce qui correspond à son phénotype d’hémophilie B mineure.  </a:t>
            </a:r>
          </a:p>
          <a:p>
            <a:pPr marL="0" indent="0" algn="ctr">
              <a:spcBef>
                <a:spcPts val="300"/>
              </a:spcBef>
              <a:spcAft>
                <a:spcPts val="600"/>
              </a:spcAft>
              <a:buClr>
                <a:schemeClr val="tx2"/>
              </a:buClr>
              <a:buNone/>
              <a:defRPr/>
            </a:pPr>
            <a:r>
              <a:rPr lang="fr-FR" altLang="en-US" sz="2000" dirty="0">
                <a:solidFill>
                  <a:schemeClr val="tx1"/>
                </a:solidFill>
                <a:latin typeface="Arial" panose="020B0604020202020204" pitchFamily="34" charset="0"/>
                <a:cs typeface="Arial" panose="020B0604020202020204" pitchFamily="34" charset="0"/>
              </a:rPr>
              <a:t>Cette information peut être utilisée, si nécessaire, pour étudier le cas des porteuses au sein de la famille. </a:t>
            </a:r>
          </a:p>
        </p:txBody>
      </p:sp>
      <p:sp>
        <p:nvSpPr>
          <p:cNvPr id="8" name="Text Placeholder 3">
            <a:extLst>
              <a:ext uri="{FF2B5EF4-FFF2-40B4-BE49-F238E27FC236}">
                <a16:creationId xmlns:a16="http://schemas.microsoft.com/office/drawing/2014/main" id="{D72091C4-4AB7-4CBD-89B6-E80EAB19FC02}"/>
              </a:ext>
            </a:extLst>
          </p:cNvPr>
          <p:cNvSpPr>
            <a:spLocks noGrp="1"/>
          </p:cNvSpPr>
          <p:nvPr>
            <p:ph type="body" sz="quarter" idx="13"/>
          </p:nvPr>
        </p:nvSpPr>
        <p:spPr>
          <a:xfrm>
            <a:off x="838201" y="6356351"/>
            <a:ext cx="9925050" cy="365125"/>
          </a:xfrm>
        </p:spPr>
        <p:txBody>
          <a:bodyPr/>
          <a:lstStyle/>
          <a:p>
            <a:r>
              <a:rPr lang="en-US" dirty="0"/>
              <a:t>PCR : polymerase chain reaction ; ACMG : American college of medical genetics and genomics.</a:t>
            </a:r>
            <a:endParaRPr lang="en-CA" dirty="0"/>
          </a:p>
        </p:txBody>
      </p:sp>
    </p:spTree>
    <p:extLst>
      <p:ext uri="{BB962C8B-B14F-4D97-AF65-F5344CB8AC3E}">
        <p14:creationId xmlns:p14="http://schemas.microsoft.com/office/powerpoint/2010/main" val="2782662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7FAA0-B5AA-41CC-BCD8-D028A7FD5601}"/>
              </a:ext>
            </a:extLst>
          </p:cNvPr>
          <p:cNvSpPr>
            <a:spLocks noGrp="1"/>
          </p:cNvSpPr>
          <p:nvPr>
            <p:ph idx="1"/>
          </p:nvPr>
        </p:nvSpPr>
        <p:spPr>
          <a:xfrm>
            <a:off x="838200" y="1562100"/>
            <a:ext cx="6289713" cy="4614863"/>
          </a:xfrm>
        </p:spPr>
        <p:txBody>
          <a:bodyPr>
            <a:normAutofit/>
          </a:bodyPr>
          <a:lstStyle/>
          <a:p>
            <a:r>
              <a:rPr lang="fr-FR" dirty="0">
                <a:latin typeface="Arial" panose="020B0604020202020204" pitchFamily="34" charset="0"/>
                <a:cs typeface="Arial" panose="020B0604020202020204" pitchFamily="34" charset="0"/>
              </a:rPr>
              <a:t>Bien que cela réduise la probabilité que cette femme soit porteuse de l'hémophilie A, la possibilité qu’il s’agisse d’une mosaïque germinale ou somatique pour la variante ne peut être exclue</a:t>
            </a:r>
          </a:p>
          <a:p>
            <a:r>
              <a:rPr lang="fr-FR" dirty="0">
                <a:latin typeface="Arial" panose="020B0604020202020204" pitchFamily="34" charset="0"/>
                <a:cs typeface="Arial" panose="020B0604020202020204" pitchFamily="34" charset="0"/>
              </a:rPr>
              <a:t>Le risque d'avoir d'autres enfants atteints est réduit, mais ne peut être exclu</a:t>
            </a:r>
          </a:p>
          <a:p>
            <a:r>
              <a:rPr lang="fr-FR" dirty="0">
                <a:latin typeface="Arial" panose="020B0604020202020204" pitchFamily="34" charset="0"/>
                <a:cs typeface="Arial" panose="020B0604020202020204" pitchFamily="34" charset="0"/>
              </a:rPr>
              <a:t>Un conseil génétique est conseillé pour cette personne</a:t>
            </a:r>
          </a:p>
          <a:p>
            <a:r>
              <a:rPr lang="fr-FR" dirty="0">
                <a:latin typeface="Arial" panose="020B0604020202020204" pitchFamily="34" charset="0"/>
                <a:cs typeface="Arial" panose="020B0604020202020204" pitchFamily="34" charset="0"/>
              </a:rPr>
              <a:t>Un dépistage prénatal est conseillé pour les futures grossesses</a:t>
            </a:r>
          </a:p>
        </p:txBody>
      </p:sp>
      <p:sp>
        <p:nvSpPr>
          <p:cNvPr id="6" name="Rounded Rectangle 1">
            <a:extLst>
              <a:ext uri="{FF2B5EF4-FFF2-40B4-BE49-F238E27FC236}">
                <a16:creationId xmlns:a16="http://schemas.microsoft.com/office/drawing/2014/main" id="{21113510-21F2-4B18-B63A-440C7DA17F86}"/>
              </a:ext>
            </a:extLst>
          </p:cNvPr>
          <p:cNvSpPr/>
          <p:nvPr/>
        </p:nvSpPr>
        <p:spPr>
          <a:xfrm>
            <a:off x="7300686" y="1562100"/>
            <a:ext cx="3636899" cy="4127500"/>
          </a:xfrm>
          <a:prstGeom prst="roundRect">
            <a:avLst>
              <a:gd name="adj" fmla="val 5573"/>
            </a:avLst>
          </a:prstGeom>
          <a:solidFill>
            <a:schemeClr val="accent1">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lvl="0" algn="ctr">
              <a:defRPr/>
            </a:pPr>
            <a:r>
              <a:rPr lang="fr-FR" altLang="en-US" sz="2000" dirty="0">
                <a:solidFill>
                  <a:schemeClr val="tx1"/>
                </a:solidFill>
                <a:latin typeface="Arial" panose="020B0604020202020204" pitchFamily="34" charset="0"/>
                <a:cs typeface="Arial" panose="020B0604020202020204" pitchFamily="34" charset="0"/>
              </a:rPr>
              <a:t>Le sujet est atteint d'hémophilie A sévère (FVIII &lt;1 UI/dl) et est positif pour l'inversion de l'intron 22 du gène </a:t>
            </a:r>
            <a:r>
              <a:rPr lang="fr-FR" altLang="en-US" sz="2000" i="1" dirty="0">
                <a:solidFill>
                  <a:schemeClr val="tx1"/>
                </a:solidFill>
                <a:latin typeface="Arial" panose="020B0604020202020204" pitchFamily="34" charset="0"/>
                <a:cs typeface="Arial" panose="020B0604020202020204" pitchFamily="34" charset="0"/>
              </a:rPr>
              <a:t>F8</a:t>
            </a:r>
            <a:r>
              <a:rPr lang="fr-FR" altLang="en-US" sz="2000" dirty="0">
                <a:solidFill>
                  <a:schemeClr val="tx1"/>
                </a:solidFill>
                <a:latin typeface="Arial" panose="020B0604020202020204" pitchFamily="34" charset="0"/>
                <a:cs typeface="Arial" panose="020B0604020202020204" pitchFamily="34" charset="0"/>
              </a:rPr>
              <a:t>, cependant, la mère n'est pas porteuse de la variante familiale</a:t>
            </a:r>
            <a:r>
              <a:rPr kumimoji="0" lang="fr-FR" sz="20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p:txBody>
      </p:sp>
      <p:sp>
        <p:nvSpPr>
          <p:cNvPr id="8" name="Text Placeholder 3">
            <a:extLst>
              <a:ext uri="{FF2B5EF4-FFF2-40B4-BE49-F238E27FC236}">
                <a16:creationId xmlns:a16="http://schemas.microsoft.com/office/drawing/2014/main" id="{9035330C-01EB-4712-9B26-5D92D59BF9A6}"/>
              </a:ext>
            </a:extLst>
          </p:cNvPr>
          <p:cNvSpPr>
            <a:spLocks noGrp="1"/>
          </p:cNvSpPr>
          <p:nvPr>
            <p:ph type="body" sz="quarter" idx="13"/>
          </p:nvPr>
        </p:nvSpPr>
        <p:spPr>
          <a:xfrm>
            <a:off x="838201" y="6356351"/>
            <a:ext cx="9925050" cy="365125"/>
          </a:xfrm>
        </p:spPr>
        <p:txBody>
          <a:bodyPr/>
          <a:lstStyle/>
          <a:p>
            <a:endParaRPr lang="en-CA" dirty="0"/>
          </a:p>
        </p:txBody>
      </p:sp>
      <p:sp>
        <p:nvSpPr>
          <p:cNvPr id="9" name="Title 1">
            <a:extLst>
              <a:ext uri="{FF2B5EF4-FFF2-40B4-BE49-F238E27FC236}">
                <a16:creationId xmlns:a16="http://schemas.microsoft.com/office/drawing/2014/main" id="{82AFE977-AFAC-3449-958E-9E25F83CFC59}"/>
              </a:ext>
            </a:extLst>
          </p:cNvPr>
          <p:cNvSpPr>
            <a:spLocks noGrp="1"/>
          </p:cNvSpPr>
          <p:nvPr>
            <p:ph type="title"/>
          </p:nvPr>
        </p:nvSpPr>
        <p:spPr>
          <a:xfrm>
            <a:off x="838199" y="225425"/>
            <a:ext cx="10515599" cy="1090079"/>
          </a:xfrm>
        </p:spPr>
        <p:txBody>
          <a:bodyPr>
            <a:normAutofit fontScale="90000"/>
          </a:bodyPr>
          <a:lstStyle/>
          <a:p>
            <a:pPr>
              <a:lnSpc>
                <a:spcPct val="100000"/>
              </a:lnSpc>
            </a:pPr>
            <a:r>
              <a:rPr lang="fr-FR" b="1" dirty="0">
                <a:latin typeface="Arial" panose="020B0604020202020204" pitchFamily="34" charset="0"/>
                <a:cs typeface="Arial" panose="020B0604020202020204" pitchFamily="34" charset="0"/>
              </a:rPr>
              <a:t>Cas Clinique : Hémophilie A sévère, aucune variante</a:t>
            </a:r>
          </a:p>
        </p:txBody>
      </p:sp>
    </p:spTree>
    <p:extLst>
      <p:ext uri="{BB962C8B-B14F-4D97-AF65-F5344CB8AC3E}">
        <p14:creationId xmlns:p14="http://schemas.microsoft.com/office/powerpoint/2010/main" val="3737926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096651"/>
            <a:ext cx="4042511" cy="5237938"/>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515599" cy="1090079"/>
          </a:xfrm>
        </p:spPr>
        <p:txBody>
          <a:bodyPr vert="horz" lIns="91440" tIns="45720" rIns="91440" bIns="45720" rtlCol="0" anchor="ctr">
            <a:noAutofit/>
          </a:bodyPr>
          <a:lstStyle/>
          <a:p>
            <a:pPr>
              <a:lnSpc>
                <a:spcPct val="100000"/>
              </a:lnSpc>
            </a:pPr>
            <a:r>
              <a:rPr lang="fr-FR" dirty="0"/>
              <a:t>Lignes directrices pour la prise en charge de l’hémophilie</a:t>
            </a:r>
            <a:endParaRPr lang="en-CA" dirty="0"/>
          </a:p>
        </p:txBody>
      </p:sp>
      <p:sp>
        <p:nvSpPr>
          <p:cNvPr id="6" name="Text Placeholder 5">
            <a:extLst>
              <a:ext uri="{FF2B5EF4-FFF2-40B4-BE49-F238E27FC236}">
                <a16:creationId xmlns:a16="http://schemas.microsoft.com/office/drawing/2014/main" id="{9AEF09F4-0E4B-421D-89A7-61BE5E96CF54}"/>
              </a:ext>
            </a:extLst>
          </p:cNvPr>
          <p:cNvSpPr>
            <a:spLocks noGrp="1"/>
          </p:cNvSpPr>
          <p:nvPr>
            <p:ph type="body" sz="quarter" idx="13"/>
          </p:nvPr>
        </p:nvSpPr>
        <p:spPr>
          <a:xfrm>
            <a:off x="838201" y="6356351"/>
            <a:ext cx="9925050" cy="365125"/>
          </a:xfrm>
        </p:spPr>
        <p:txBody>
          <a:bodyPr/>
          <a:lstStyle/>
          <a:p>
            <a:r>
              <a:rPr lang="fr-FR" b="1" i="1" dirty="0"/>
              <a:t>Toutes les recommandations sont basées sur le consensus</a:t>
            </a:r>
            <a:r>
              <a:rPr lang="en-US" sz="900" b="1" i="1" u="none" strike="noStrike" baseline="0" dirty="0"/>
              <a:t>.</a:t>
            </a:r>
          </a:p>
          <a:p>
            <a:pPr marL="0" indent="0">
              <a:spcBef>
                <a:spcPts val="0"/>
              </a:spcBef>
              <a:buNone/>
            </a:pPr>
            <a:r>
              <a:rPr lang="it-IT" sz="900" dirty="0"/>
              <a:t>Srivastava A et al. Haemophilia. 2020;26(Suppl 6):1–158. </a:t>
            </a:r>
          </a:p>
        </p:txBody>
      </p:sp>
    </p:spTree>
    <p:extLst>
      <p:ext uri="{BB962C8B-B14F-4D97-AF65-F5344CB8AC3E}">
        <p14:creationId xmlns:p14="http://schemas.microsoft.com/office/powerpoint/2010/main" val="1122776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55EEF-0109-44DD-8E2B-F692D2F3B95A}"/>
              </a:ext>
            </a:extLst>
          </p:cNvPr>
          <p:cNvSpPr>
            <a:spLocks noGrp="1"/>
          </p:cNvSpPr>
          <p:nvPr>
            <p:ph type="title"/>
          </p:nvPr>
        </p:nvSpPr>
        <p:spPr/>
        <p:txBody>
          <a:bodyPr>
            <a:normAutofit/>
          </a:bodyPr>
          <a:lstStyle/>
          <a:p>
            <a:pPr>
              <a:lnSpc>
                <a:spcPct val="100000"/>
              </a:lnSpc>
            </a:pPr>
            <a:r>
              <a:rPr lang="en-CA" b="1">
                <a:latin typeface="Arial" panose="020B0604020202020204" pitchFamily="34" charset="0"/>
                <a:cs typeface="Arial" panose="020B0604020202020204" pitchFamily="34" charset="0"/>
              </a:rPr>
              <a:t>Conclusions</a:t>
            </a:r>
            <a:endParaRPr lang="en-CA"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A57B81-85D6-4CF1-B20D-1217E00BE855}"/>
              </a:ext>
            </a:extLst>
          </p:cNvPr>
          <p:cNvSpPr>
            <a:spLocks noGrp="1"/>
          </p:cNvSpPr>
          <p:nvPr>
            <p:ph idx="1"/>
          </p:nvPr>
        </p:nvSpPr>
        <p:spPr/>
        <p:txBody>
          <a:bodyPr>
            <a:normAutofit/>
          </a:bodyPr>
          <a:lstStyle/>
          <a:p>
            <a:r>
              <a:rPr lang="fr-FR" dirty="0">
                <a:latin typeface="Arial" panose="020B0604020202020204" pitchFamily="34" charset="0"/>
                <a:cs typeface="Arial" panose="020B0604020202020204" pitchFamily="34" charset="0"/>
              </a:rPr>
              <a:t>L’analyse du génotype devrait être proposée à toutes les personnes atteintes d'hémophilie et aux membres de sexe féminin « à risque » de leur famille </a:t>
            </a:r>
          </a:p>
          <a:p>
            <a:r>
              <a:rPr lang="fr-FR" dirty="0">
                <a:latin typeface="Arial" panose="020B0604020202020204" pitchFamily="34" charset="0"/>
                <a:cs typeface="Arial" panose="020B0604020202020204" pitchFamily="34" charset="0"/>
              </a:rPr>
              <a:t>Le conseil génétique pour les personnes atteintes d'hémophilie et leurs familles est une condition essentielle avant de procéder à tout test génétique </a:t>
            </a:r>
          </a:p>
          <a:p>
            <a:r>
              <a:rPr lang="fr-FR" dirty="0">
                <a:latin typeface="Arial" panose="020B0604020202020204" pitchFamily="34" charset="0"/>
                <a:cs typeface="Arial" panose="020B0604020202020204" pitchFamily="34" charset="0"/>
              </a:rPr>
              <a:t>Les laboratoires de diagnostic génétique doivent respecter des protocoles et des procédures stricts</a:t>
            </a:r>
          </a:p>
          <a:p>
            <a:r>
              <a:rPr lang="fr-FR" dirty="0">
                <a:latin typeface="Arial" panose="020B0604020202020204" pitchFamily="34" charset="0"/>
                <a:cs typeface="Arial" panose="020B0604020202020204" pitchFamily="34" charset="0"/>
              </a:rPr>
              <a:t>L'interprétation des résultats des tests génétiques doit être effectuée par des scientifiques ayant des connaissances et une expertise en génétique de l'hémophilie </a:t>
            </a:r>
          </a:p>
          <a:p>
            <a:r>
              <a:rPr lang="fr-FR" dirty="0">
                <a:latin typeface="Arial" panose="020B0604020202020204" pitchFamily="34" charset="0"/>
                <a:cs typeface="Arial" panose="020B0604020202020204" pitchFamily="34" charset="0"/>
              </a:rPr>
              <a:t>Le clinicien prescripteur et le scientifique chargé du compte rendu doivent être disponibles pour discuter des conséquences phénotypiques potentielles du génotype rapporté</a:t>
            </a:r>
          </a:p>
        </p:txBody>
      </p:sp>
    </p:spTree>
    <p:extLst>
      <p:ext uri="{BB962C8B-B14F-4D97-AF65-F5344CB8AC3E}">
        <p14:creationId xmlns:p14="http://schemas.microsoft.com/office/powerpoint/2010/main" val="400576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1" y="2267211"/>
            <a:ext cx="10515599" cy="1435893"/>
          </a:xfrm>
        </p:spPr>
        <p:txBody>
          <a:bodyPr>
            <a:normAutofit/>
          </a:bodyPr>
          <a:lstStyle/>
          <a:p>
            <a:pPr algn="ctr">
              <a:lnSpc>
                <a:spcPct val="100000"/>
              </a:lnSpc>
            </a:pPr>
            <a:r>
              <a:rPr lang="fr-FR" sz="3600" dirty="0"/>
              <a:t>Merci à l’</a:t>
            </a:r>
            <a:r>
              <a:rPr lang="fr-FR" sz="3600" dirty="0" err="1"/>
              <a:t>Hemophilia</a:t>
            </a:r>
            <a:r>
              <a:rPr lang="fr-FR" sz="3600"/>
              <a:t> Alliance pour son soutien à l’élaboration de cette présentation</a:t>
            </a:r>
            <a:endParaRPr lang="en-US"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79" y="3478213"/>
            <a:ext cx="3449638" cy="2012950"/>
          </a:xfrm>
        </p:spPr>
      </p:pic>
    </p:spTree>
    <p:extLst>
      <p:ext uri="{BB962C8B-B14F-4D97-AF65-F5344CB8AC3E}">
        <p14:creationId xmlns:p14="http://schemas.microsoft.com/office/powerpoint/2010/main" val="282753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pPr>
              <a:lnSpc>
                <a:spcPct val="100000"/>
              </a:lnSpc>
            </a:pPr>
            <a:r>
              <a:rPr lang="fr-FR" sz="4000" dirty="0">
                <a:solidFill>
                  <a:srgbClr val="008BB0"/>
                </a:solidFill>
                <a:ea typeface="+mn-ea"/>
                <a:cs typeface="+mn-cs"/>
              </a:rPr>
              <a:t>Chapitre 4 : Évaluation génétique</a:t>
            </a:r>
            <a:endParaRPr lang="fr-FR" sz="4000" dirty="0"/>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a:xfrm>
            <a:off x="1219200" y="3602038"/>
            <a:ext cx="10045700" cy="2646362"/>
          </a:xfrm>
        </p:spPr>
        <p:txBody>
          <a:bodyPr>
            <a:noAutofit/>
          </a:bodyPr>
          <a:lstStyle/>
          <a:p>
            <a:pPr>
              <a:spcBef>
                <a:spcPts val="0"/>
              </a:spcBef>
            </a:pPr>
            <a:r>
              <a:rPr lang="fr-FR" sz="3000" b="1" dirty="0"/>
              <a:t>Dr. Megan Sutherland </a:t>
            </a:r>
          </a:p>
          <a:p>
            <a:pPr>
              <a:spcBef>
                <a:spcPts val="0"/>
              </a:spcBef>
            </a:pPr>
            <a:r>
              <a:rPr lang="fr-FR" sz="2000" dirty="0"/>
              <a:t>Scientifique clinique, </a:t>
            </a:r>
            <a:r>
              <a:rPr lang="fr-FR" sz="2000" dirty="0" err="1"/>
              <a:t>Genomic</a:t>
            </a:r>
            <a:r>
              <a:rPr lang="fr-FR" sz="2000" dirty="0"/>
              <a:t> Diagnostics </a:t>
            </a:r>
            <a:r>
              <a:rPr lang="fr-FR" sz="2000" dirty="0" err="1"/>
              <a:t>Laboratory</a:t>
            </a:r>
            <a:r>
              <a:rPr lang="fr-FR" sz="2000" dirty="0"/>
              <a:t>, Manchester Centre </a:t>
            </a:r>
            <a:br>
              <a:rPr lang="fr-FR" sz="2000" dirty="0"/>
            </a:br>
            <a:r>
              <a:rPr lang="fr-FR" sz="2000" dirty="0"/>
              <a:t>for </a:t>
            </a:r>
            <a:r>
              <a:rPr lang="fr-FR" sz="2000" dirty="0" err="1"/>
              <a:t>Genomic</a:t>
            </a:r>
            <a:r>
              <a:rPr lang="fr-FR" sz="2000" dirty="0"/>
              <a:t> </a:t>
            </a:r>
            <a:r>
              <a:rPr lang="fr-FR" sz="2000" dirty="0" err="1"/>
              <a:t>Medicine</a:t>
            </a:r>
            <a:endParaRPr lang="fr-FR" sz="2000" dirty="0"/>
          </a:p>
          <a:p>
            <a:pPr>
              <a:spcBef>
                <a:spcPts val="0"/>
              </a:spcBef>
            </a:pPr>
            <a:r>
              <a:rPr lang="fr-FR" sz="2000" dirty="0"/>
              <a:t>Manchester </a:t>
            </a:r>
            <a:r>
              <a:rPr lang="fr-FR" sz="2000" dirty="0" err="1"/>
              <a:t>University</a:t>
            </a:r>
            <a:r>
              <a:rPr lang="fr-FR" sz="2000" dirty="0"/>
              <a:t> NHS </a:t>
            </a:r>
            <a:r>
              <a:rPr lang="fr-FR" sz="2000" dirty="0" err="1"/>
              <a:t>Foundation</a:t>
            </a:r>
            <a:r>
              <a:rPr lang="fr-FR" sz="2000" dirty="0"/>
              <a:t> Trust</a:t>
            </a:r>
          </a:p>
          <a:p>
            <a:pPr>
              <a:spcBef>
                <a:spcPts val="0"/>
              </a:spcBef>
            </a:pPr>
            <a:r>
              <a:rPr lang="fr-FR" sz="2000" dirty="0"/>
              <a:t>Saint </a:t>
            </a:r>
            <a:r>
              <a:rPr lang="fr-FR" sz="2000" dirty="0" err="1"/>
              <a:t>Mary’s</a:t>
            </a:r>
            <a:r>
              <a:rPr lang="fr-FR" sz="2000" dirty="0"/>
              <a:t> </a:t>
            </a:r>
            <a:r>
              <a:rPr lang="fr-FR" sz="2000" dirty="0" err="1"/>
              <a:t>Hospital</a:t>
            </a:r>
            <a:endParaRPr lang="fr-FR" sz="2000" dirty="0"/>
          </a:p>
          <a:p>
            <a:pPr>
              <a:spcBef>
                <a:spcPts val="0"/>
              </a:spcBef>
            </a:pPr>
            <a:r>
              <a:rPr lang="fr-FR" sz="2000" dirty="0"/>
              <a:t>Manchester, Royaume-Uni</a:t>
            </a:r>
          </a:p>
          <a:p>
            <a:endParaRPr lang="fr-FR" dirty="0"/>
          </a:p>
        </p:txBody>
      </p:sp>
    </p:spTree>
    <p:extLst>
      <p:ext uri="{BB962C8B-B14F-4D97-AF65-F5344CB8AC3E}">
        <p14:creationId xmlns:p14="http://schemas.microsoft.com/office/powerpoint/2010/main" val="2999102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1B90-F31B-4227-AF74-48120FABC7BB}"/>
              </a:ext>
            </a:extLst>
          </p:cNvPr>
          <p:cNvSpPr>
            <a:spLocks noGrp="1"/>
          </p:cNvSpPr>
          <p:nvPr>
            <p:ph type="title"/>
          </p:nvPr>
        </p:nvSpPr>
        <p:spPr>
          <a:prstGeom prst="rect">
            <a:avLst/>
          </a:prstGeom>
        </p:spPr>
        <p:txBody>
          <a:bodyPr>
            <a:normAutofit/>
          </a:bodyPr>
          <a:lstStyle/>
          <a:p>
            <a:pPr>
              <a:lnSpc>
                <a:spcPct val="100000"/>
              </a:lnSpc>
            </a:pPr>
            <a:r>
              <a:rPr lang="fr-FR" dirty="0"/>
              <a:t>Conflits d’intérêt </a:t>
            </a:r>
            <a:r>
              <a:rPr lang="en-US" b="1" dirty="0"/>
              <a:t>: </a:t>
            </a:r>
            <a:r>
              <a:rPr lang="es-ES" b="1" dirty="0"/>
              <a:t>Megan Sutherland</a:t>
            </a:r>
            <a:endParaRPr lang="en-US" b="1" dirty="0"/>
          </a:p>
        </p:txBody>
      </p:sp>
      <p:sp>
        <p:nvSpPr>
          <p:cNvPr id="3" name="Content Placeholder 2">
            <a:extLst>
              <a:ext uri="{FF2B5EF4-FFF2-40B4-BE49-F238E27FC236}">
                <a16:creationId xmlns:a16="http://schemas.microsoft.com/office/drawing/2014/main" id="{1FB7F2FE-0642-4502-9CC1-97228A28909F}"/>
              </a:ext>
            </a:extLst>
          </p:cNvPr>
          <p:cNvSpPr>
            <a:spLocks noGrp="1"/>
          </p:cNvSpPr>
          <p:nvPr>
            <p:ph idx="1"/>
          </p:nvPr>
        </p:nvSpPr>
        <p:spPr>
          <a:prstGeom prst="rect">
            <a:avLst/>
          </a:prstGeom>
        </p:spPr>
        <p:txBody>
          <a:bodyPr>
            <a:normAutofit/>
          </a:bodyPr>
          <a:lstStyle/>
          <a:p>
            <a:pPr marL="0" indent="0">
              <a:buNone/>
            </a:pPr>
            <a:r>
              <a:rPr lang="fr-FR" b="1" dirty="0">
                <a:solidFill>
                  <a:schemeClr val="accent1"/>
                </a:solidFill>
              </a:rPr>
              <a:t>Aucun conflit d’intérêt à déclarer.</a:t>
            </a:r>
          </a:p>
        </p:txBody>
      </p:sp>
    </p:spTree>
    <p:extLst>
      <p:ext uri="{BB962C8B-B14F-4D97-AF65-F5344CB8AC3E}">
        <p14:creationId xmlns:p14="http://schemas.microsoft.com/office/powerpoint/2010/main" val="186672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normAutofit/>
          </a:bodyPr>
          <a:lstStyle/>
          <a:p>
            <a:pPr>
              <a:lnSpc>
                <a:spcPct val="100000"/>
              </a:lnSpc>
            </a:pPr>
            <a:r>
              <a:rPr lang="fr-FR" dirty="0"/>
              <a:t>Auteurs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10515600" cy="4614863"/>
          </a:xfrm>
        </p:spPr>
        <p:txBody>
          <a:bodyPr>
            <a:normAutofit/>
          </a:bodyPr>
          <a:lstStyle/>
          <a:p>
            <a:pPr>
              <a:spcBef>
                <a:spcPts val="1000"/>
              </a:spcBef>
            </a:pPr>
            <a:r>
              <a:rPr lang="pt-BR" b="1" dirty="0"/>
              <a:t>Megan Sutherland</a:t>
            </a:r>
          </a:p>
          <a:p>
            <a:pPr>
              <a:spcBef>
                <a:spcPts val="1000"/>
              </a:spcBef>
            </a:pPr>
            <a:r>
              <a:rPr lang="pt-BR" b="1" dirty="0"/>
              <a:t>Carlos De Brasi</a:t>
            </a:r>
          </a:p>
          <a:p>
            <a:pPr>
              <a:spcBef>
                <a:spcPts val="1000"/>
              </a:spcBef>
            </a:pPr>
            <a:r>
              <a:rPr lang="pt-BR" b="1" dirty="0"/>
              <a:t>Barbara A. Konkle</a:t>
            </a:r>
          </a:p>
          <a:p>
            <a:pPr>
              <a:spcBef>
                <a:spcPts val="1000"/>
              </a:spcBef>
            </a:pPr>
            <a:r>
              <a:rPr lang="pt-BR" b="1" dirty="0"/>
              <a:t>Shrimati Shetty</a:t>
            </a:r>
          </a:p>
          <a:p>
            <a:pPr>
              <a:spcBef>
                <a:spcPts val="1000"/>
              </a:spcBef>
            </a:pPr>
            <a:r>
              <a:rPr lang="pt-BR" b="1" dirty="0"/>
              <a:t>Glenn F. Pierce</a:t>
            </a:r>
          </a:p>
          <a:p>
            <a:pPr>
              <a:spcBef>
                <a:spcPts val="1000"/>
              </a:spcBef>
            </a:pPr>
            <a:r>
              <a:rPr lang="pt-BR" b="1" dirty="0"/>
              <a:t>Alok Srivastava</a:t>
            </a:r>
            <a:endParaRPr lang="en-CA" b="1" dirty="0"/>
          </a:p>
        </p:txBody>
      </p:sp>
      <p:pic>
        <p:nvPicPr>
          <p:cNvPr id="7" name="Picture 6">
            <a:extLst>
              <a:ext uri="{FF2B5EF4-FFF2-40B4-BE49-F238E27FC236}">
                <a16:creationId xmlns:a16="http://schemas.microsoft.com/office/drawing/2014/main" id="{7FA6CF17-65DD-4C49-9776-FC98118396D7}"/>
              </a:ext>
            </a:extLst>
          </p:cNvPr>
          <p:cNvPicPr>
            <a:picLocks noChangeAspect="1"/>
          </p:cNvPicPr>
          <p:nvPr/>
        </p:nvPicPr>
        <p:blipFill>
          <a:blip r:embed="rId3"/>
          <a:srcRect/>
          <a:stretch/>
        </p:blipFill>
        <p:spPr>
          <a:xfrm>
            <a:off x="4013200" y="1366260"/>
            <a:ext cx="8081962" cy="3221588"/>
          </a:xfrm>
          <a:prstGeom prst="rect">
            <a:avLst/>
          </a:prstGeom>
        </p:spPr>
      </p:pic>
    </p:spTree>
    <p:extLst>
      <p:ext uri="{BB962C8B-B14F-4D97-AF65-F5344CB8AC3E}">
        <p14:creationId xmlns:p14="http://schemas.microsoft.com/office/powerpoint/2010/main" val="1215102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698E-9A08-4401-BB6B-DF13CA57BBED}"/>
              </a:ext>
            </a:extLst>
          </p:cNvPr>
          <p:cNvSpPr>
            <a:spLocks noGrp="1"/>
          </p:cNvSpPr>
          <p:nvPr>
            <p:ph type="title"/>
          </p:nvPr>
        </p:nvSpPr>
        <p:spPr>
          <a:xfrm>
            <a:off x="838200" y="225425"/>
            <a:ext cx="11074400" cy="1090613"/>
          </a:xfrm>
        </p:spPr>
        <p:txBody>
          <a:bodyPr>
            <a:normAutofit fontScale="90000"/>
          </a:bodyPr>
          <a:lstStyle/>
          <a:p>
            <a:pPr>
              <a:lnSpc>
                <a:spcPct val="100000"/>
              </a:lnSpc>
            </a:pPr>
            <a:r>
              <a:rPr lang="fr-FR" dirty="0"/>
              <a:t>L’évaluation génétique de l’hémophilie est importante pour…</a:t>
            </a:r>
          </a:p>
        </p:txBody>
      </p:sp>
      <p:sp>
        <p:nvSpPr>
          <p:cNvPr id="11" name="Oval 10">
            <a:extLst>
              <a:ext uri="{FF2B5EF4-FFF2-40B4-BE49-F238E27FC236}">
                <a16:creationId xmlns:a16="http://schemas.microsoft.com/office/drawing/2014/main" id="{AA71788A-D0DA-4E83-BA0B-EEE1B3B8561A}"/>
              </a:ext>
            </a:extLst>
          </p:cNvPr>
          <p:cNvSpPr/>
          <p:nvPr/>
        </p:nvSpPr>
        <p:spPr>
          <a:xfrm>
            <a:off x="1970030" y="1557126"/>
            <a:ext cx="2340864" cy="2337634"/>
          </a:xfrm>
          <a:prstGeom prst="ellipse">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fr-FR" sz="2000" dirty="0"/>
              <a:t>Définir la biologie de la pathologie</a:t>
            </a:r>
          </a:p>
        </p:txBody>
      </p:sp>
      <p:sp>
        <p:nvSpPr>
          <p:cNvPr id="12" name="Oval 11">
            <a:extLst>
              <a:ext uri="{FF2B5EF4-FFF2-40B4-BE49-F238E27FC236}">
                <a16:creationId xmlns:a16="http://schemas.microsoft.com/office/drawing/2014/main" id="{2434BCEE-0C7F-4844-B12E-C3E81BD73171}"/>
              </a:ext>
            </a:extLst>
          </p:cNvPr>
          <p:cNvSpPr/>
          <p:nvPr/>
        </p:nvSpPr>
        <p:spPr>
          <a:xfrm>
            <a:off x="4812399" y="1557126"/>
            <a:ext cx="2340864" cy="2337634"/>
          </a:xfrm>
          <a:prstGeom prst="ellipse">
            <a:avLst/>
          </a:prstGeom>
          <a:ln w="38100"/>
        </p:spPr>
        <p:style>
          <a:lnRef idx="2">
            <a:schemeClr val="accent2"/>
          </a:lnRef>
          <a:fillRef idx="1">
            <a:schemeClr val="lt1"/>
          </a:fillRef>
          <a:effectRef idx="0">
            <a:schemeClr val="accent2"/>
          </a:effectRef>
          <a:fontRef idx="minor">
            <a:schemeClr val="dk1"/>
          </a:fontRef>
        </p:style>
        <p:txBody>
          <a:bodyPr rtlCol="0" anchor="ctr"/>
          <a:lstStyle/>
          <a:p>
            <a:pPr marL="0" lvl="0" indent="0" algn="ctr" defTabSz="1066800">
              <a:spcBef>
                <a:spcPct val="0"/>
              </a:spcBef>
              <a:spcAft>
                <a:spcPct val="35000"/>
              </a:spcAft>
              <a:buNone/>
            </a:pPr>
            <a:r>
              <a:rPr lang="fr-FR" sz="2000" kern="1200" dirty="0">
                <a:latin typeface="Arial" panose="020B0604020202020204" pitchFamily="34" charset="0"/>
                <a:cs typeface="Arial" panose="020B0604020202020204" pitchFamily="34" charset="0"/>
              </a:rPr>
              <a:t>Établir le diagnostic dans les cas complexes</a:t>
            </a:r>
          </a:p>
        </p:txBody>
      </p:sp>
      <p:sp>
        <p:nvSpPr>
          <p:cNvPr id="14" name="Oval 13">
            <a:extLst>
              <a:ext uri="{FF2B5EF4-FFF2-40B4-BE49-F238E27FC236}">
                <a16:creationId xmlns:a16="http://schemas.microsoft.com/office/drawing/2014/main" id="{E9037475-6CB3-456D-BDAA-9A27DBB1CE9D}"/>
              </a:ext>
            </a:extLst>
          </p:cNvPr>
          <p:cNvSpPr/>
          <p:nvPr/>
        </p:nvSpPr>
        <p:spPr>
          <a:xfrm>
            <a:off x="7654768" y="1557126"/>
            <a:ext cx="2340864" cy="2337634"/>
          </a:xfrm>
          <a:prstGeom prst="ellipse">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lvl="0" indent="0" algn="ctr" defTabSz="1066800">
              <a:spcBef>
                <a:spcPct val="0"/>
              </a:spcBef>
              <a:spcAft>
                <a:spcPct val="35000"/>
              </a:spcAft>
              <a:buNone/>
            </a:pPr>
            <a:r>
              <a:rPr lang="fr-FR" sz="2000" kern="1200" dirty="0">
                <a:latin typeface="Arial" panose="020B0604020202020204" pitchFamily="34" charset="0"/>
                <a:cs typeface="Arial" panose="020B0604020202020204" pitchFamily="34" charset="0"/>
              </a:rPr>
              <a:t>Prévoir le risque d’apparition d’inhibiteurs</a:t>
            </a:r>
          </a:p>
        </p:txBody>
      </p:sp>
      <p:sp>
        <p:nvSpPr>
          <p:cNvPr id="15" name="Oval 14">
            <a:extLst>
              <a:ext uri="{FF2B5EF4-FFF2-40B4-BE49-F238E27FC236}">
                <a16:creationId xmlns:a16="http://schemas.microsoft.com/office/drawing/2014/main" id="{36C943EA-C2C6-457C-881A-2B1F83463AE7}"/>
              </a:ext>
            </a:extLst>
          </p:cNvPr>
          <p:cNvSpPr/>
          <p:nvPr/>
        </p:nvSpPr>
        <p:spPr>
          <a:xfrm>
            <a:off x="3391215" y="3767403"/>
            <a:ext cx="2340864" cy="2337634"/>
          </a:xfrm>
          <a:prstGeom prst="ellipse">
            <a:avLst/>
          </a:prstGeom>
          <a:ln w="38100"/>
        </p:spPr>
        <p:style>
          <a:lnRef idx="2">
            <a:schemeClr val="accent4"/>
          </a:lnRef>
          <a:fillRef idx="1">
            <a:schemeClr val="lt1"/>
          </a:fillRef>
          <a:effectRef idx="0">
            <a:schemeClr val="accent4"/>
          </a:effectRef>
          <a:fontRef idx="minor">
            <a:schemeClr val="dk1"/>
          </a:fontRef>
        </p:style>
        <p:txBody>
          <a:bodyPr rtlCol="0" anchor="ctr"/>
          <a:lstStyle/>
          <a:p>
            <a:pPr marL="0" lvl="0" indent="0" algn="ctr" defTabSz="1066800">
              <a:spcBef>
                <a:spcPct val="0"/>
              </a:spcBef>
              <a:spcAft>
                <a:spcPct val="35000"/>
              </a:spcAft>
              <a:buNone/>
            </a:pPr>
            <a:r>
              <a:rPr lang="fr-FR" sz="2000" kern="1200" dirty="0">
                <a:latin typeface="Arial" panose="020B0604020202020204" pitchFamily="34" charset="0"/>
                <a:cs typeface="Arial" panose="020B0604020202020204" pitchFamily="34" charset="0"/>
              </a:rPr>
              <a:t>Identifier les porteuses</a:t>
            </a:r>
          </a:p>
        </p:txBody>
      </p:sp>
      <p:sp>
        <p:nvSpPr>
          <p:cNvPr id="16" name="Oval 15">
            <a:extLst>
              <a:ext uri="{FF2B5EF4-FFF2-40B4-BE49-F238E27FC236}">
                <a16:creationId xmlns:a16="http://schemas.microsoft.com/office/drawing/2014/main" id="{DD289247-6BD7-4421-8816-17320F4E8529}"/>
              </a:ext>
            </a:extLst>
          </p:cNvPr>
          <p:cNvSpPr/>
          <p:nvPr/>
        </p:nvSpPr>
        <p:spPr>
          <a:xfrm>
            <a:off x="6233584" y="3767403"/>
            <a:ext cx="2340864" cy="2337634"/>
          </a:xfrm>
          <a:prstGeom prst="ellipse">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lvl="0" indent="0" algn="ctr" defTabSz="1066800">
              <a:spcBef>
                <a:spcPct val="0"/>
              </a:spcBef>
              <a:spcAft>
                <a:spcPct val="35000"/>
              </a:spcAft>
              <a:buNone/>
            </a:pPr>
            <a:r>
              <a:rPr lang="fr-FR" sz="2000" kern="1200" dirty="0">
                <a:latin typeface="Arial" panose="020B0604020202020204" pitchFamily="34" charset="0"/>
                <a:cs typeface="Arial" panose="020B0604020202020204" pitchFamily="34" charset="0"/>
              </a:rPr>
              <a:t>Fournir un diagnostic prénatal, si les parents le souhaitent</a:t>
            </a:r>
          </a:p>
        </p:txBody>
      </p:sp>
    </p:spTree>
    <p:extLst>
      <p:ext uri="{BB962C8B-B14F-4D97-AF65-F5344CB8AC3E}">
        <p14:creationId xmlns:p14="http://schemas.microsoft.com/office/powerpoint/2010/main" val="556201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DC55B0-7BAF-4E1E-8816-E4C6898574E9}"/>
              </a:ext>
            </a:extLst>
          </p:cNvPr>
          <p:cNvSpPr/>
          <p:nvPr/>
        </p:nvSpPr>
        <p:spPr>
          <a:xfrm>
            <a:off x="1916683" y="1582117"/>
            <a:ext cx="3600000" cy="1004951"/>
          </a:xfrm>
          <a:prstGeom prst="roundRect">
            <a:avLst/>
          </a:prstGeom>
          <a:ln w="38100"/>
        </p:spPr>
        <p:style>
          <a:lnRef idx="2">
            <a:schemeClr val="accent2"/>
          </a:lnRef>
          <a:fillRef idx="1">
            <a:schemeClr val="lt1"/>
          </a:fillRef>
          <a:effectRef idx="0">
            <a:schemeClr val="accent2"/>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Hémophilie suspectée ou confirmée</a:t>
            </a:r>
          </a:p>
        </p:txBody>
      </p:sp>
      <p:sp>
        <p:nvSpPr>
          <p:cNvPr id="2" name="Title 1">
            <a:extLst>
              <a:ext uri="{FF2B5EF4-FFF2-40B4-BE49-F238E27FC236}">
                <a16:creationId xmlns:a16="http://schemas.microsoft.com/office/drawing/2014/main" id="{7D61D075-F2A2-4863-B236-ADCFEB348852}"/>
              </a:ext>
            </a:extLst>
          </p:cNvPr>
          <p:cNvSpPr>
            <a:spLocks noGrp="1"/>
          </p:cNvSpPr>
          <p:nvPr>
            <p:ph type="title"/>
          </p:nvPr>
        </p:nvSpPr>
        <p:spPr>
          <a:xfrm>
            <a:off x="838199" y="225425"/>
            <a:ext cx="10515599" cy="1090079"/>
          </a:xfrm>
        </p:spPr>
        <p:txBody>
          <a:bodyPr>
            <a:noAutofit/>
          </a:bodyPr>
          <a:lstStyle/>
          <a:p>
            <a:r>
              <a:rPr lang="fr-FR" dirty="0"/>
              <a:t>Qui doit bénéficier d’un conseil génétique ?</a:t>
            </a:r>
          </a:p>
        </p:txBody>
      </p:sp>
      <p:sp>
        <p:nvSpPr>
          <p:cNvPr id="5" name="Text Placeholder 4">
            <a:extLst>
              <a:ext uri="{FF2B5EF4-FFF2-40B4-BE49-F238E27FC236}">
                <a16:creationId xmlns:a16="http://schemas.microsoft.com/office/drawing/2014/main" id="{43FACEBF-551A-4FA8-80F7-442016F84387}"/>
              </a:ext>
            </a:extLst>
          </p:cNvPr>
          <p:cNvSpPr>
            <a:spLocks noGrp="1"/>
          </p:cNvSpPr>
          <p:nvPr>
            <p:ph type="body" sz="quarter" idx="13"/>
          </p:nvPr>
        </p:nvSpPr>
        <p:spPr>
          <a:xfrm>
            <a:off x="838201" y="6356351"/>
            <a:ext cx="9925050" cy="365125"/>
          </a:xfrm>
        </p:spPr>
        <p:txBody>
          <a:bodyPr>
            <a:normAutofit/>
          </a:bodyPr>
          <a:lstStyle/>
          <a:p>
            <a:endParaRPr lang="en-CA" dirty="0"/>
          </a:p>
        </p:txBody>
      </p:sp>
      <p:sp>
        <p:nvSpPr>
          <p:cNvPr id="40" name="Oval 39">
            <a:extLst>
              <a:ext uri="{FF2B5EF4-FFF2-40B4-BE49-F238E27FC236}">
                <a16:creationId xmlns:a16="http://schemas.microsoft.com/office/drawing/2014/main" id="{54B8A1D1-7E4A-4D58-8C2A-D266BE7DED04}"/>
              </a:ext>
            </a:extLst>
          </p:cNvPr>
          <p:cNvSpPr>
            <a:spLocks noChangeAspect="1"/>
          </p:cNvSpPr>
          <p:nvPr/>
        </p:nvSpPr>
        <p:spPr>
          <a:xfrm>
            <a:off x="1375415" y="1705597"/>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4.1.1</a:t>
            </a:r>
          </a:p>
        </p:txBody>
      </p:sp>
      <p:sp>
        <p:nvSpPr>
          <p:cNvPr id="4" name="Rectangle: Rounded Corners 3">
            <a:extLst>
              <a:ext uri="{FF2B5EF4-FFF2-40B4-BE49-F238E27FC236}">
                <a16:creationId xmlns:a16="http://schemas.microsoft.com/office/drawing/2014/main" id="{4A4770BC-6053-4F9E-A09F-98F393D53296}"/>
              </a:ext>
            </a:extLst>
          </p:cNvPr>
          <p:cNvSpPr/>
          <p:nvPr/>
        </p:nvSpPr>
        <p:spPr>
          <a:xfrm>
            <a:off x="6768781" y="1582170"/>
            <a:ext cx="3600000" cy="1019426"/>
          </a:xfrm>
          <a:prstGeom prst="round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Femmes automatiquement porteuses et </a:t>
            </a:r>
            <a:r>
              <a:rPr lang="fr-FR" dirty="0">
                <a:solidFill>
                  <a:prstClr val="black"/>
                </a:solidFill>
                <a:latin typeface="Arial" panose="020B0604020202020204" pitchFamily="34" charset="0"/>
                <a:cs typeface="Arial" panose="020B0604020202020204" pitchFamily="34" charset="0"/>
              </a:rPr>
              <a:t>« </a:t>
            </a:r>
            <a:r>
              <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à risque »</a:t>
            </a:r>
          </a:p>
        </p:txBody>
      </p:sp>
      <p:sp>
        <p:nvSpPr>
          <p:cNvPr id="41" name="Oval 40">
            <a:extLst>
              <a:ext uri="{FF2B5EF4-FFF2-40B4-BE49-F238E27FC236}">
                <a16:creationId xmlns:a16="http://schemas.microsoft.com/office/drawing/2014/main" id="{A3B23E67-C7F8-4C6E-8388-39410A89C879}"/>
              </a:ext>
            </a:extLst>
          </p:cNvPr>
          <p:cNvSpPr>
            <a:spLocks noChangeAspect="1"/>
          </p:cNvSpPr>
          <p:nvPr/>
        </p:nvSpPr>
        <p:spPr>
          <a:xfrm>
            <a:off x="6221198" y="1705597"/>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4.1.2</a:t>
            </a:r>
          </a:p>
        </p:txBody>
      </p:sp>
      <p:sp>
        <p:nvSpPr>
          <p:cNvPr id="3" name="Rectangle 2">
            <a:extLst>
              <a:ext uri="{FF2B5EF4-FFF2-40B4-BE49-F238E27FC236}">
                <a16:creationId xmlns:a16="http://schemas.microsoft.com/office/drawing/2014/main" id="{B118F697-9B2D-994E-93FD-0846572F2296}"/>
              </a:ext>
            </a:extLst>
          </p:cNvPr>
          <p:cNvSpPr/>
          <p:nvPr/>
        </p:nvSpPr>
        <p:spPr>
          <a:xfrm>
            <a:off x="0" y="6354247"/>
            <a:ext cx="12191999"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fr-FR" sz="1600" b="0"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sur la base des recommandations 4.1.1 - 4.1.6</a:t>
            </a:r>
            <a:r>
              <a:rPr kumimoji="0" lang="fr-FR" sz="1600" b="1" i="0" u="none" strike="noStrike" kern="1200" cap="none" spc="0" normalizeH="0" baseline="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fr-FR" sz="1400" b="1" i="0" u="none" strike="noStrike" kern="1200" cap="none" spc="0" normalizeH="0" baseline="0" dirty="0">
              <a:ln>
                <a:noFill/>
              </a:ln>
              <a:solidFill>
                <a:srgbClr val="008BB0"/>
              </a:solidFill>
              <a:effectLst/>
              <a:uLnTx/>
              <a:uFillTx/>
              <a:latin typeface="Arial" panose="020B0604020202020204" pitchFamily="34" charset="0"/>
              <a:ea typeface="+mn-ea"/>
              <a:cs typeface="Arial" panose="020B0604020202020204" pitchFamily="34" charset="0"/>
            </a:endParaRPr>
          </a:p>
        </p:txBody>
      </p:sp>
      <p:sp>
        <p:nvSpPr>
          <p:cNvPr id="21" name="Rectangle: Rounded Corners 7">
            <a:extLst>
              <a:ext uri="{FF2B5EF4-FFF2-40B4-BE49-F238E27FC236}">
                <a16:creationId xmlns:a16="http://schemas.microsoft.com/office/drawing/2014/main" id="{A449FDAE-6896-6446-A8F8-183CA1C54D4E}"/>
              </a:ext>
            </a:extLst>
          </p:cNvPr>
          <p:cNvSpPr/>
          <p:nvPr/>
        </p:nvSpPr>
        <p:spPr>
          <a:xfrm>
            <a:off x="1026247" y="3910211"/>
            <a:ext cx="10182808" cy="84135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Dépistage phénotypique </a:t>
            </a:r>
            <a:r>
              <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solidFill>
                <a:latin typeface="Arial" panose="020B0604020202020204" pitchFamily="34" charset="0"/>
                <a:cs typeface="Arial" panose="020B0604020202020204" pitchFamily="34" charset="0"/>
              </a:rPr>
              <a:t>n</a:t>
            </a:r>
            <a:r>
              <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iveaux de FVIII ou FIX, antigène du facteur </a:t>
            </a:r>
            <a:r>
              <a:rPr kumimoji="0" lang="fr-FR" sz="18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Willebrand</a:t>
            </a:r>
            <a:r>
              <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et test de l’activité du facteur </a:t>
            </a:r>
            <a:r>
              <a:rPr kumimoji="0" lang="fr-FR" sz="1800" b="0"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Willebrand</a:t>
            </a:r>
            <a:endPar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 name="Rectangle: Rounded Corners 7">
            <a:extLst>
              <a:ext uri="{FF2B5EF4-FFF2-40B4-BE49-F238E27FC236}">
                <a16:creationId xmlns:a16="http://schemas.microsoft.com/office/drawing/2014/main" id="{D69D2A1B-4B8E-1245-A0F8-5A7EA1A471BE}"/>
              </a:ext>
            </a:extLst>
          </p:cNvPr>
          <p:cNvSpPr/>
          <p:nvPr/>
        </p:nvSpPr>
        <p:spPr>
          <a:xfrm>
            <a:off x="1026247" y="5186546"/>
            <a:ext cx="10182808" cy="841354"/>
          </a:xfrm>
          <a:prstGeom prst="roundRect">
            <a:avLst/>
          </a:prstGeom>
          <a:ln w="38100"/>
        </p:spPr>
        <p:style>
          <a:lnRef idx="2">
            <a:schemeClr val="accent3"/>
          </a:lnRef>
          <a:fillRef idx="1">
            <a:schemeClr val="lt1"/>
          </a:fillRef>
          <a:effectRef idx="0">
            <a:schemeClr val="accent3"/>
          </a:effectRef>
          <a:fontRef idx="minor">
            <a:schemeClr val="dk1"/>
          </a:fontRef>
        </p:style>
        <p:txBody>
          <a:bodyPr rtlCol="0" anchor="ctr"/>
          <a:lstStyle/>
          <a:p>
            <a:pPr algn="ctr">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Limites du </a:t>
            </a: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lang="fr-FR" b="1" dirty="0" err="1">
                <a:solidFill>
                  <a:prstClr val="black"/>
                </a:solidFill>
                <a:latin typeface="Arial" panose="020B0604020202020204" pitchFamily="34" charset="0"/>
                <a:cs typeface="Arial" panose="020B0604020202020204" pitchFamily="34" charset="0"/>
              </a:rPr>
              <a:t>onseil</a:t>
            </a:r>
            <a:r>
              <a:rPr lang="fr-FR" b="1" dirty="0">
                <a:solidFill>
                  <a:prstClr val="black"/>
                </a:solidFill>
                <a:latin typeface="Arial" panose="020B0604020202020204" pitchFamily="34" charset="0"/>
                <a:cs typeface="Arial" panose="020B0604020202020204" pitchFamily="34" charset="0"/>
              </a:rPr>
              <a:t> génétique (avant et après le test par un conseiller génétique, le cas échéant) </a:t>
            </a:r>
            <a:r>
              <a:rPr lang="fr-FR" dirty="0">
                <a:solidFill>
                  <a:prstClr val="black"/>
                </a:solidFill>
                <a:latin typeface="Arial" panose="020B0604020202020204" pitchFamily="34" charset="0"/>
                <a:cs typeface="Arial" panose="020B0604020202020204" pitchFamily="34" charset="0"/>
              </a:rPr>
              <a:t>pour</a:t>
            </a:r>
            <a:r>
              <a:rPr lang="fr-FR" b="1" dirty="0">
                <a:solidFill>
                  <a:prstClr val="black"/>
                </a:solidFill>
                <a:latin typeface="Arial" panose="020B0604020202020204" pitchFamily="34" charset="0"/>
                <a:cs typeface="Arial" panose="020B0604020202020204" pitchFamily="34" charset="0"/>
              </a:rPr>
              <a:t> :</a:t>
            </a:r>
            <a:r>
              <a:rPr lang="fr-FR" dirty="0">
                <a:solidFill>
                  <a:prstClr val="black"/>
                </a:solidFill>
                <a:latin typeface="Arial" panose="020B0604020202020204" pitchFamily="34" charset="0"/>
                <a:cs typeface="Arial" panose="020B0604020202020204" pitchFamily="34" charset="0"/>
              </a:rPr>
              <a:t> </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résultats moléculaires ; possibilité de découvertes fortuites ; consentement ; </a:t>
            </a:r>
            <a:r>
              <a:rPr lang="fr-FR" dirty="0">
                <a:solidFill>
                  <a:prstClr val="black"/>
                </a:solidFill>
                <a:latin typeface="Arial" panose="020B0604020202020204" pitchFamily="34" charset="0"/>
                <a:cs typeface="Arial" panose="020B0604020202020204" pitchFamily="34" charset="0"/>
              </a:rPr>
              <a:t>é</a:t>
            </a:r>
            <a:r>
              <a:rPr kumimoji="0" lang="fr-FR"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ducation</a:t>
            </a: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6" name="Graphic 25" descr="Add with solid fill">
            <a:extLst>
              <a:ext uri="{FF2B5EF4-FFF2-40B4-BE49-F238E27FC236}">
                <a16:creationId xmlns:a16="http://schemas.microsoft.com/office/drawing/2014/main" id="{05C6EA1A-A897-BE43-AA4D-AF8999378F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4999" y="4849062"/>
            <a:ext cx="222003" cy="222003"/>
          </a:xfrm>
          <a:prstGeom prst="rect">
            <a:avLst/>
          </a:prstGeom>
        </p:spPr>
      </p:pic>
      <p:sp>
        <p:nvSpPr>
          <p:cNvPr id="28" name="TextBox 27">
            <a:extLst>
              <a:ext uri="{FF2B5EF4-FFF2-40B4-BE49-F238E27FC236}">
                <a16:creationId xmlns:a16="http://schemas.microsoft.com/office/drawing/2014/main" id="{BA0F7238-25BE-4547-AFC0-C276BA20FDE0}"/>
              </a:ext>
            </a:extLst>
          </p:cNvPr>
          <p:cNvSpPr txBox="1"/>
          <p:nvPr/>
        </p:nvSpPr>
        <p:spPr>
          <a:xfrm>
            <a:off x="982373" y="3379214"/>
            <a:ext cx="4886915"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Avant toute </a:t>
            </a:r>
            <a:r>
              <a:rPr kumimoji="0" lang="fr-FR" sz="18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prescription</a:t>
            </a:r>
            <a:r>
              <a:rPr kumimoji="0" lang="fr-FR" sz="180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d’un test génétique</a:t>
            </a:r>
            <a:r>
              <a:rPr kumimoji="0" lang="fr-FR" sz="18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6" name="TextBox 5">
            <a:extLst>
              <a:ext uri="{FF2B5EF4-FFF2-40B4-BE49-F238E27FC236}">
                <a16:creationId xmlns:a16="http://schemas.microsoft.com/office/drawing/2014/main" id="{F0CF8AE5-7083-F546-8F20-DE95E53AD127}"/>
              </a:ext>
            </a:extLst>
          </p:cNvPr>
          <p:cNvSpPr txBox="1"/>
          <p:nvPr/>
        </p:nvSpPr>
        <p:spPr>
          <a:xfrm>
            <a:off x="3434422" y="2755491"/>
            <a:ext cx="2082261" cy="430887"/>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100" dirty="0">
                <a:solidFill>
                  <a:prstClr val="black"/>
                </a:solidFill>
                <a:latin typeface="Arial" panose="020B0604020202020204"/>
              </a:rPr>
              <a:t>Test visant à identifier la variante génétique</a:t>
            </a:r>
            <a:endParaRPr kumimoji="0" lang="fr-FR" sz="1800" b="0" i="0" u="none" strike="noStrike" kern="1200" cap="none" spc="0" normalizeH="0" baseline="0" dirty="0">
              <a:ln>
                <a:noFill/>
              </a:ln>
              <a:solidFill>
                <a:prstClr val="black"/>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7B1FA486-3A00-C54F-A82F-3089DD23D558}"/>
              </a:ext>
            </a:extLst>
          </p:cNvPr>
          <p:cNvSpPr/>
          <p:nvPr/>
        </p:nvSpPr>
        <p:spPr>
          <a:xfrm>
            <a:off x="7612192" y="2729427"/>
            <a:ext cx="3151060" cy="430887"/>
          </a:xfrm>
          <a:prstGeom prst="rect">
            <a:avLst/>
          </a:prstGeom>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100" b="0" i="0" u="none" strike="noStrike" kern="1200" cap="none" spc="0" normalizeH="0" baseline="0" dirty="0">
                <a:ln>
                  <a:noFill/>
                </a:ln>
                <a:solidFill>
                  <a:prstClr val="black"/>
                </a:solidFill>
                <a:effectLst/>
                <a:uLnTx/>
                <a:uFillTx/>
                <a:latin typeface="Arial" panose="020B0604020202020204"/>
                <a:ea typeface="+mn-ea"/>
                <a:cs typeface="+mn-cs"/>
              </a:rPr>
              <a:t>Test pour la variante génétique identifiée précédemment sur le gène </a:t>
            </a:r>
            <a:r>
              <a:rPr kumimoji="0" lang="fr-FR" sz="1100" b="0" i="1" u="none" strike="noStrike" kern="1200" cap="none" spc="0" normalizeH="0" baseline="0" dirty="0">
                <a:ln>
                  <a:noFill/>
                </a:ln>
                <a:solidFill>
                  <a:prstClr val="black"/>
                </a:solidFill>
                <a:effectLst/>
                <a:uLnTx/>
                <a:uFillTx/>
                <a:latin typeface="Arial" panose="020B0604020202020204"/>
                <a:ea typeface="+mn-ea"/>
                <a:cs typeface="+mn-cs"/>
              </a:rPr>
              <a:t>F8</a:t>
            </a:r>
            <a:r>
              <a:rPr kumimoji="0" lang="fr-FR" sz="1100" b="0" i="0" u="none" strike="noStrike" kern="1200" cap="none" spc="0" normalizeH="0" baseline="0" dirty="0">
                <a:ln>
                  <a:noFill/>
                </a:ln>
                <a:solidFill>
                  <a:prstClr val="black"/>
                </a:solidFill>
                <a:effectLst/>
                <a:uLnTx/>
                <a:uFillTx/>
                <a:latin typeface="Arial" panose="020B0604020202020204"/>
                <a:ea typeface="+mn-ea"/>
                <a:cs typeface="+mn-cs"/>
              </a:rPr>
              <a:t> ou </a:t>
            </a:r>
            <a:r>
              <a:rPr kumimoji="0" lang="fr-FR" sz="1100" b="0" i="1" u="none" strike="noStrike" kern="1200" cap="none" spc="0" normalizeH="0" baseline="0" dirty="0">
                <a:ln>
                  <a:noFill/>
                </a:ln>
                <a:solidFill>
                  <a:prstClr val="black"/>
                </a:solidFill>
                <a:effectLst/>
                <a:uLnTx/>
                <a:uFillTx/>
                <a:latin typeface="Arial" panose="020B0604020202020204"/>
                <a:ea typeface="+mn-ea"/>
                <a:cs typeface="+mn-cs"/>
              </a:rPr>
              <a:t>F9</a:t>
            </a:r>
            <a:endParaRPr kumimoji="0" lang="fr-FR" sz="11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3" name="Graphic 12" descr="Arrow Right outline">
            <a:extLst>
              <a:ext uri="{FF2B5EF4-FFF2-40B4-BE49-F238E27FC236}">
                <a16:creationId xmlns:a16="http://schemas.microsoft.com/office/drawing/2014/main" id="{71A4E633-C061-2D47-838E-84059ABB23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5764" y="2651217"/>
            <a:ext cx="536427" cy="457199"/>
          </a:xfrm>
          <a:prstGeom prst="rect">
            <a:avLst/>
          </a:prstGeom>
        </p:spPr>
      </p:pic>
      <p:cxnSp>
        <p:nvCxnSpPr>
          <p:cNvPr id="16" name="Straight Connector 15">
            <a:extLst>
              <a:ext uri="{FF2B5EF4-FFF2-40B4-BE49-F238E27FC236}">
                <a16:creationId xmlns:a16="http://schemas.microsoft.com/office/drawing/2014/main" id="{E7D47E85-0381-4949-B4EF-297CD3B4BCE3}"/>
              </a:ext>
            </a:extLst>
          </p:cNvPr>
          <p:cNvCxnSpPr>
            <a:cxnSpLocks/>
          </p:cNvCxnSpPr>
          <p:nvPr/>
        </p:nvCxnSpPr>
        <p:spPr>
          <a:xfrm>
            <a:off x="7107848" y="2699343"/>
            <a:ext cx="0" cy="1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Graphic 32" descr="Arrow Right outline">
            <a:extLst>
              <a:ext uri="{FF2B5EF4-FFF2-40B4-BE49-F238E27FC236}">
                <a16:creationId xmlns:a16="http://schemas.microsoft.com/office/drawing/2014/main" id="{19820ACD-5577-F94B-A129-68A4C9F07D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6796" y="2659239"/>
            <a:ext cx="536427" cy="457199"/>
          </a:xfrm>
          <a:prstGeom prst="rect">
            <a:avLst/>
          </a:prstGeom>
        </p:spPr>
      </p:pic>
      <p:cxnSp>
        <p:nvCxnSpPr>
          <p:cNvPr id="34" name="Straight Connector 33">
            <a:extLst>
              <a:ext uri="{FF2B5EF4-FFF2-40B4-BE49-F238E27FC236}">
                <a16:creationId xmlns:a16="http://schemas.microsoft.com/office/drawing/2014/main" id="{D9FBD307-2792-2D48-9E71-289FC3578857}"/>
              </a:ext>
            </a:extLst>
          </p:cNvPr>
          <p:cNvCxnSpPr>
            <a:cxnSpLocks/>
          </p:cNvCxnSpPr>
          <p:nvPr/>
        </p:nvCxnSpPr>
        <p:spPr>
          <a:xfrm>
            <a:off x="2928880" y="2707365"/>
            <a:ext cx="0" cy="180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735D83E9-E051-904F-8767-09255664E60F}"/>
              </a:ext>
            </a:extLst>
          </p:cNvPr>
          <p:cNvSpPr>
            <a:spLocks noChangeAspect="1"/>
          </p:cNvSpPr>
          <p:nvPr/>
        </p:nvSpPr>
        <p:spPr>
          <a:xfrm>
            <a:off x="487539" y="3970392"/>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4.1.5</a:t>
            </a:r>
          </a:p>
        </p:txBody>
      </p:sp>
      <p:sp>
        <p:nvSpPr>
          <p:cNvPr id="37" name="Oval 36">
            <a:extLst>
              <a:ext uri="{FF2B5EF4-FFF2-40B4-BE49-F238E27FC236}">
                <a16:creationId xmlns:a16="http://schemas.microsoft.com/office/drawing/2014/main" id="{EB220943-4820-E94B-B445-70E1A8395F5C}"/>
              </a:ext>
            </a:extLst>
          </p:cNvPr>
          <p:cNvSpPr>
            <a:spLocks noChangeAspect="1"/>
          </p:cNvSpPr>
          <p:nvPr/>
        </p:nvSpPr>
        <p:spPr>
          <a:xfrm>
            <a:off x="487539" y="5270451"/>
            <a:ext cx="679330" cy="679330"/>
          </a:xfrm>
          <a:prstGeom prst="ellipse">
            <a:avLst/>
          </a:prstGeom>
          <a:ln w="38100"/>
        </p:spPr>
        <p:style>
          <a:lnRef idx="2">
            <a:schemeClr val="accent1"/>
          </a:lnRef>
          <a:fillRef idx="1">
            <a:schemeClr val="lt1"/>
          </a:fillRef>
          <a:effectRef idx="0">
            <a:schemeClr val="accent1"/>
          </a:effectRef>
          <a:fontRef idx="minor">
            <a:schemeClr val="dk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4.1.6</a:t>
            </a:r>
          </a:p>
        </p:txBody>
      </p:sp>
    </p:spTree>
    <p:extLst>
      <p:ext uri="{BB962C8B-B14F-4D97-AF65-F5344CB8AC3E}">
        <p14:creationId xmlns:p14="http://schemas.microsoft.com/office/powerpoint/2010/main" val="70773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2" name="Straight Arrow Connector 81">
            <a:extLst>
              <a:ext uri="{FF2B5EF4-FFF2-40B4-BE49-F238E27FC236}">
                <a16:creationId xmlns:a16="http://schemas.microsoft.com/office/drawing/2014/main" id="{F372140C-158B-4FE5-B715-34EDA090C22F}"/>
              </a:ext>
            </a:extLst>
          </p:cNvPr>
          <p:cNvCxnSpPr>
            <a:cxnSpLocks/>
          </p:cNvCxnSpPr>
          <p:nvPr/>
        </p:nvCxnSpPr>
        <p:spPr>
          <a:xfrm>
            <a:off x="2643560" y="3436632"/>
            <a:ext cx="0" cy="3315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B196769-236E-48B3-84B1-913D7EFB9B31}"/>
              </a:ext>
            </a:extLst>
          </p:cNvPr>
          <p:cNvSpPr>
            <a:spLocks noGrp="1"/>
          </p:cNvSpPr>
          <p:nvPr>
            <p:ph type="title"/>
          </p:nvPr>
        </p:nvSpPr>
        <p:spPr>
          <a:xfrm>
            <a:off x="838199" y="225425"/>
            <a:ext cx="10515599" cy="1090079"/>
          </a:xfrm>
        </p:spPr>
        <p:txBody>
          <a:bodyPr>
            <a:normAutofit/>
          </a:bodyPr>
          <a:lstStyle/>
          <a:p>
            <a:r>
              <a:rPr lang="fr-FR"/>
              <a:t>Démarche relative aux tests génétiques pour l’hémophilie</a:t>
            </a:r>
          </a:p>
        </p:txBody>
      </p:sp>
      <p:sp>
        <p:nvSpPr>
          <p:cNvPr id="9" name="Text Placeholder 8">
            <a:extLst>
              <a:ext uri="{FF2B5EF4-FFF2-40B4-BE49-F238E27FC236}">
                <a16:creationId xmlns:a16="http://schemas.microsoft.com/office/drawing/2014/main" id="{6A966E98-4355-405F-9318-94E3461A89EA}"/>
              </a:ext>
            </a:extLst>
          </p:cNvPr>
          <p:cNvSpPr>
            <a:spLocks noGrp="1"/>
          </p:cNvSpPr>
          <p:nvPr>
            <p:ph type="body" sz="quarter" idx="13"/>
          </p:nvPr>
        </p:nvSpPr>
        <p:spPr>
          <a:xfrm>
            <a:off x="838201" y="6356351"/>
            <a:ext cx="9925050" cy="365125"/>
          </a:xfrm>
        </p:spPr>
        <p:txBody>
          <a:bodyPr/>
          <a:lstStyle/>
          <a:p>
            <a:pPr algn="just"/>
            <a:r>
              <a:rPr lang="fr-FR" dirty="0"/>
              <a:t> †Selon la disponibilité des tests, les décodages des gènes F8 ou F9 sont effectués par PCR et séquençage Sanger ou séquençage de nouvelle génération pour la détection de mutation faux-sens, non-sens, du site d’épissage, de délétions, duplications, et insertions mineures ou majeures ; quand les ressources sont limitées, les laboratoires peuvent recourir à un dépistage plus économique avant le séquençage Sanger. *Les petites variantes comprennent : les variantes à nucléotide unique et les insertions, duplications, ou délétions mineures concernant les régions essentielles du gène </a:t>
            </a:r>
            <a:r>
              <a:rPr lang="fr-FR" i="1" dirty="0"/>
              <a:t>F8</a:t>
            </a:r>
            <a:r>
              <a:rPr lang="fr-FR" dirty="0"/>
              <a:t> pour l’hémophilie A (y compris les 26 exons) ou du gène </a:t>
            </a:r>
            <a:r>
              <a:rPr lang="fr-FR" i="1" dirty="0"/>
              <a:t>F9</a:t>
            </a:r>
            <a:r>
              <a:rPr lang="fr-FR" dirty="0"/>
              <a:t> pour l’hémophilie B (y compris les 8 exons), les limites exon/intron, le promoteur et les régions non-traduites des extrémités 5’ et 3’. **Les variations du nombre de copies incluent les délétions, duplications, ou réarrangements complexes majeurs du gène </a:t>
            </a:r>
            <a:r>
              <a:rPr lang="fr-FR" i="1" dirty="0"/>
              <a:t>F8</a:t>
            </a:r>
            <a:r>
              <a:rPr lang="fr-FR" dirty="0"/>
              <a:t> pour l’hémophilie A ou du gène </a:t>
            </a:r>
            <a:r>
              <a:rPr lang="fr-FR" i="1" dirty="0"/>
              <a:t>F9</a:t>
            </a:r>
            <a:r>
              <a:rPr lang="fr-FR" dirty="0"/>
              <a:t> pour l’hémophilie B. ‡ Les techniques de séquençage de nouvelle génération et de séquençage du génome entier peuvent être utilisées, mais seulement une fois établi que des variantes structurelles pourraient être dépistées de cette manière.  Basé sur la Recommandation 4.2.</a:t>
            </a:r>
          </a:p>
        </p:txBody>
      </p:sp>
      <p:grpSp>
        <p:nvGrpSpPr>
          <p:cNvPr id="11" name="Group 10">
            <a:extLst>
              <a:ext uri="{FF2B5EF4-FFF2-40B4-BE49-F238E27FC236}">
                <a16:creationId xmlns:a16="http://schemas.microsoft.com/office/drawing/2014/main" id="{7FF3BBA1-533B-458E-A23E-58602CB6AC45}"/>
              </a:ext>
            </a:extLst>
          </p:cNvPr>
          <p:cNvGrpSpPr/>
          <p:nvPr/>
        </p:nvGrpSpPr>
        <p:grpSpPr>
          <a:xfrm>
            <a:off x="273540" y="1316203"/>
            <a:ext cx="11337399" cy="4289985"/>
            <a:chOff x="176457" y="1444281"/>
            <a:chExt cx="11337399" cy="4289985"/>
          </a:xfrm>
        </p:grpSpPr>
        <p:cxnSp>
          <p:nvCxnSpPr>
            <p:cNvPr id="111" name="Straight Arrow Connector 110">
              <a:extLst>
                <a:ext uri="{FF2B5EF4-FFF2-40B4-BE49-F238E27FC236}">
                  <a16:creationId xmlns:a16="http://schemas.microsoft.com/office/drawing/2014/main" id="{0C154B49-BB25-4C80-BF3B-34372FB9E63E}"/>
                </a:ext>
              </a:extLst>
            </p:cNvPr>
            <p:cNvCxnSpPr>
              <a:cxnSpLocks/>
              <a:stCxn id="79" idx="2"/>
            </p:cNvCxnSpPr>
            <p:nvPr/>
          </p:nvCxnSpPr>
          <p:spPr>
            <a:xfrm>
              <a:off x="9606944" y="3712427"/>
              <a:ext cx="1" cy="326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9" name="Connector: Elbow 458">
              <a:extLst>
                <a:ext uri="{FF2B5EF4-FFF2-40B4-BE49-F238E27FC236}">
                  <a16:creationId xmlns:a16="http://schemas.microsoft.com/office/drawing/2014/main" id="{7E0F7CB8-78F7-40DB-8FCD-DCFD6481CA67}"/>
                </a:ext>
              </a:extLst>
            </p:cNvPr>
            <p:cNvCxnSpPr>
              <a:cxnSpLocks/>
            </p:cNvCxnSpPr>
            <p:nvPr/>
          </p:nvCxnSpPr>
          <p:spPr>
            <a:xfrm rot="16200000" flipH="1">
              <a:off x="8055898" y="1948477"/>
              <a:ext cx="1209422" cy="1892670"/>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2" name="Connector: Elbow 461">
              <a:extLst>
                <a:ext uri="{FF2B5EF4-FFF2-40B4-BE49-F238E27FC236}">
                  <a16:creationId xmlns:a16="http://schemas.microsoft.com/office/drawing/2014/main" id="{8CC2EA94-378A-4C4C-BDA7-D790E9541C4A}"/>
                </a:ext>
              </a:extLst>
            </p:cNvPr>
            <p:cNvCxnSpPr>
              <a:cxnSpLocks/>
              <a:endCxn id="79" idx="0"/>
            </p:cNvCxnSpPr>
            <p:nvPr/>
          </p:nvCxnSpPr>
          <p:spPr>
            <a:xfrm rot="5400000">
              <a:off x="9433732" y="2463313"/>
              <a:ext cx="1117982" cy="771558"/>
            </a:xfrm>
            <a:prstGeom prst="bentConnector3">
              <a:avLst>
                <a:gd name="adj1" fmla="val 5409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7" name="Connector: Elbow 456">
              <a:extLst>
                <a:ext uri="{FF2B5EF4-FFF2-40B4-BE49-F238E27FC236}">
                  <a16:creationId xmlns:a16="http://schemas.microsoft.com/office/drawing/2014/main" id="{E7696414-8B77-4623-950A-F46E2170234E}"/>
                </a:ext>
              </a:extLst>
            </p:cNvPr>
            <p:cNvCxnSpPr>
              <a:cxnSpLocks/>
              <a:endCxn id="136" idx="0"/>
            </p:cNvCxnSpPr>
            <p:nvPr/>
          </p:nvCxnSpPr>
          <p:spPr>
            <a:xfrm rot="16200000" flipH="1">
              <a:off x="5549219" y="2632879"/>
              <a:ext cx="265821" cy="1393186"/>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BA5F6A02-1A66-401F-9FE0-BEE29093A91C}"/>
                </a:ext>
              </a:extLst>
            </p:cNvPr>
            <p:cNvSpPr/>
            <p:nvPr/>
          </p:nvSpPr>
          <p:spPr>
            <a:xfrm>
              <a:off x="601574" y="1444281"/>
              <a:ext cx="2508465" cy="610787"/>
            </a:xfrm>
            <a:prstGeom prst="roundRect">
              <a:avLst/>
            </a:prstGeom>
            <a:ln w="38100"/>
          </p:spPr>
          <p:style>
            <a:lnRef idx="2">
              <a:schemeClr val="accent6"/>
            </a:lnRef>
            <a:fillRef idx="1">
              <a:schemeClr val="lt1"/>
            </a:fillRef>
            <a:effectRef idx="0">
              <a:schemeClr val="accent6"/>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Hémophilie </a:t>
              </a:r>
              <a:r>
                <a:rPr lang="fr-FR" sz="1400" b="1" dirty="0">
                  <a:solidFill>
                    <a:prstClr val="black"/>
                  </a:solidFill>
                  <a:latin typeface="Arial" panose="020B0604020202020204" pitchFamily="34" charset="0"/>
                  <a:cs typeface="Arial" panose="020B0604020202020204" pitchFamily="34" charset="0"/>
                </a:rPr>
                <a:t>s</a:t>
              </a: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uspectée ou avérée </a:t>
              </a:r>
              <a:r>
                <a:rPr lang="fr-FR" sz="1400" b="1" dirty="0">
                  <a:solidFill>
                    <a:prstClr val="black"/>
                  </a:solidFill>
                  <a:latin typeface="Arial" panose="020B0604020202020204" pitchFamily="34" charset="0"/>
                  <a:cs typeface="Arial" panose="020B0604020202020204" pitchFamily="34" charset="0"/>
                </a:rPr>
                <a:t>du cas</a:t>
              </a: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index</a:t>
              </a:r>
            </a:p>
          </p:txBody>
        </p:sp>
        <p:sp>
          <p:nvSpPr>
            <p:cNvPr id="4" name="Rounded Rectangle 3">
              <a:extLst>
                <a:ext uri="{FF2B5EF4-FFF2-40B4-BE49-F238E27FC236}">
                  <a16:creationId xmlns:a16="http://schemas.microsoft.com/office/drawing/2014/main" id="{731EC148-7DAA-4E66-A4CD-4E287BA31F96}"/>
                </a:ext>
              </a:extLst>
            </p:cNvPr>
            <p:cNvSpPr/>
            <p:nvPr/>
          </p:nvSpPr>
          <p:spPr>
            <a:xfrm>
              <a:off x="601574" y="2497024"/>
              <a:ext cx="2508465" cy="519020"/>
            </a:xfrm>
            <a:prstGeom prst="roundRect">
              <a:avLst/>
            </a:prstGeom>
            <a:ln w="38100"/>
          </p:spPr>
          <p:style>
            <a:lnRef idx="2">
              <a:schemeClr val="accent6"/>
            </a:lnRef>
            <a:fillRef idx="1">
              <a:schemeClr val="lt1"/>
            </a:fillRef>
            <a:effectRef idx="0">
              <a:schemeClr val="accent6"/>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lang="fr-FR" sz="1400" b="1" dirty="0">
                  <a:solidFill>
                    <a:prstClr val="black"/>
                  </a:solidFill>
                  <a:latin typeface="Arial" panose="020B0604020202020204" pitchFamily="34" charset="0"/>
                  <a:cs typeface="Arial" panose="020B0604020202020204" pitchFamily="34" charset="0"/>
                </a:rPr>
                <a:t>Dépistage phénotypique du facteur de </a:t>
              </a: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coagulation </a:t>
              </a:r>
            </a:p>
          </p:txBody>
        </p:sp>
        <p:sp>
          <p:nvSpPr>
            <p:cNvPr id="5" name="Rounded Rectangle 4">
              <a:extLst>
                <a:ext uri="{FF2B5EF4-FFF2-40B4-BE49-F238E27FC236}">
                  <a16:creationId xmlns:a16="http://schemas.microsoft.com/office/drawing/2014/main" id="{5B51A40A-FF62-4032-A985-F63C2F316077}"/>
                </a:ext>
              </a:extLst>
            </p:cNvPr>
            <p:cNvSpPr/>
            <p:nvPr/>
          </p:nvSpPr>
          <p:spPr>
            <a:xfrm>
              <a:off x="6447465" y="1614726"/>
              <a:ext cx="2533618" cy="675375"/>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lang="fr-FR" sz="1400" b="1" dirty="0">
                  <a:solidFill>
                    <a:prstClr val="black"/>
                  </a:solidFill>
                  <a:latin typeface="Arial" panose="020B0604020202020204" pitchFamily="34" charset="0"/>
                  <a:cs typeface="Arial" panose="020B0604020202020204" pitchFamily="34" charset="0"/>
                </a:rPr>
                <a:t>Hémophile </a:t>
              </a: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 mineure ou modérée </a:t>
              </a:r>
            </a:p>
          </p:txBody>
        </p:sp>
        <p:sp>
          <p:nvSpPr>
            <p:cNvPr id="12" name="Rounded Rectangle 11">
              <a:extLst>
                <a:ext uri="{FF2B5EF4-FFF2-40B4-BE49-F238E27FC236}">
                  <a16:creationId xmlns:a16="http://schemas.microsoft.com/office/drawing/2014/main" id="{7EB02DE5-D4BC-4672-9B8F-B541D753B130}"/>
                </a:ext>
              </a:extLst>
            </p:cNvPr>
            <p:cNvSpPr/>
            <p:nvPr/>
          </p:nvSpPr>
          <p:spPr>
            <a:xfrm>
              <a:off x="5811839" y="4690642"/>
              <a:ext cx="1133767" cy="435937"/>
            </a:xfrm>
            <a:prstGeom prst="roundRect">
              <a:avLst/>
            </a:prstGeom>
            <a:ln w="38100"/>
          </p:spPr>
          <p:style>
            <a:lnRef idx="2">
              <a:schemeClr val="accent2"/>
            </a:lnRef>
            <a:fillRef idx="1">
              <a:schemeClr val="lt1"/>
            </a:fillRef>
            <a:effectRef idx="0">
              <a:schemeClr val="accent2"/>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t>Stop</a:t>
              </a:r>
            </a:p>
          </p:txBody>
        </p:sp>
        <p:sp>
          <p:nvSpPr>
            <p:cNvPr id="15" name="Rounded Rectangle 14">
              <a:extLst>
                <a:ext uri="{FF2B5EF4-FFF2-40B4-BE49-F238E27FC236}">
                  <a16:creationId xmlns:a16="http://schemas.microsoft.com/office/drawing/2014/main" id="{F5DBD720-9D59-4713-A5A9-07215A80FE3F}"/>
                </a:ext>
              </a:extLst>
            </p:cNvPr>
            <p:cNvSpPr/>
            <p:nvPr/>
          </p:nvSpPr>
          <p:spPr>
            <a:xfrm>
              <a:off x="601574" y="3257437"/>
              <a:ext cx="2508465" cy="458349"/>
            </a:xfrm>
            <a:prstGeom prst="roundRect">
              <a:avLst/>
            </a:prstGeom>
            <a:ln w="38100"/>
          </p:spPr>
          <p:style>
            <a:lnRef idx="2">
              <a:schemeClr val="accent6"/>
            </a:lnRef>
            <a:fillRef idx="1">
              <a:schemeClr val="lt1"/>
            </a:fillRef>
            <a:effectRef idx="0">
              <a:schemeClr val="accent6"/>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ts val="0"/>
                </a:spcAft>
                <a:buClrTx/>
                <a:buSzTx/>
                <a:buFontTx/>
                <a:buNone/>
                <a:tabLst/>
                <a:defRPr/>
              </a:pPr>
              <a:r>
                <a:rPr lang="fr-FR" sz="1400" b="1" dirty="0">
                  <a:solidFill>
                    <a:prstClr val="black"/>
                  </a:solidFill>
                  <a:latin typeface="Arial" panose="020B0604020202020204" pitchFamily="34" charset="0"/>
                  <a:cs typeface="Arial" panose="020B0604020202020204" pitchFamily="34" charset="0"/>
                </a:rPr>
                <a:t>Conseil génétique</a:t>
              </a:r>
              <a:endPar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1200150" rtl="0" eaLnBrk="1" fontAlgn="auto" latinLnBrk="0" hangingPunct="1">
                <a:lnSpc>
                  <a:spcPct val="90000"/>
                </a:lnSpc>
                <a:spcBef>
                  <a:spcPct val="0"/>
                </a:spcBef>
                <a:spcAft>
                  <a:spcPts val="0"/>
                </a:spcAft>
                <a:buClrTx/>
                <a:buSzTx/>
                <a:buFontTx/>
                <a:buNone/>
                <a:tabLst/>
                <a:defRPr/>
              </a:pPr>
              <a:r>
                <a:rPr lang="fr-FR" sz="1100" b="1" dirty="0">
                  <a:solidFill>
                    <a:prstClr val="black"/>
                  </a:solidFill>
                  <a:latin typeface="Arial" panose="020B0604020202020204" pitchFamily="34" charset="0"/>
                  <a:cs typeface="Arial" panose="020B0604020202020204" pitchFamily="34" charset="0"/>
                </a:rPr>
                <a:t>(préalable)</a:t>
              </a:r>
              <a:endParaRPr kumimoji="0" lang="fr-FR" sz="11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 name="Rounded Rectangle 18">
              <a:extLst>
                <a:ext uri="{FF2B5EF4-FFF2-40B4-BE49-F238E27FC236}">
                  <a16:creationId xmlns:a16="http://schemas.microsoft.com/office/drawing/2014/main" id="{4670E098-FCB0-43FE-82F5-1F98B063B90C}"/>
                </a:ext>
              </a:extLst>
            </p:cNvPr>
            <p:cNvSpPr/>
            <p:nvPr/>
          </p:nvSpPr>
          <p:spPr>
            <a:xfrm>
              <a:off x="5409616" y="5295137"/>
              <a:ext cx="1938213" cy="422231"/>
            </a:xfrm>
            <a:prstGeom prst="roundRect">
              <a:avLst/>
            </a:prstGeom>
            <a:ln w="38100"/>
          </p:spPr>
          <p:style>
            <a:lnRef idx="2">
              <a:schemeClr val="accent2"/>
            </a:lnRef>
            <a:fillRef idx="1">
              <a:schemeClr val="lt1"/>
            </a:fillRef>
            <a:effectRef idx="0">
              <a:schemeClr val="accent2"/>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ts val="0"/>
                </a:spcAft>
                <a:buClrTx/>
                <a:buSzTx/>
                <a:buFontTx/>
                <a:buNone/>
                <a:tabLst/>
                <a:defRPr/>
              </a:pPr>
              <a:r>
                <a:rPr lang="fr-FR" sz="1400" b="1" dirty="0">
                  <a:solidFill>
                    <a:prstClr val="black"/>
                  </a:solidFill>
                  <a:latin typeface="Arial" panose="020B0604020202020204" pitchFamily="34" charset="0"/>
                  <a:cs typeface="Arial" panose="020B0604020202020204" pitchFamily="34" charset="0"/>
                </a:rPr>
                <a:t>Conseil génétique</a:t>
              </a:r>
              <a:endPar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1200150" rtl="0" eaLnBrk="1" fontAlgn="auto" latinLnBrk="0" hangingPunct="1">
                <a:lnSpc>
                  <a:spcPct val="90000"/>
                </a:lnSpc>
                <a:spcBef>
                  <a:spcPct val="0"/>
                </a:spcBef>
                <a:spcAft>
                  <a:spcPts val="0"/>
                </a:spcAft>
                <a:buClrTx/>
                <a:buSzTx/>
                <a:buFontTx/>
                <a:buNone/>
                <a:tabLst/>
                <a:defRPr/>
              </a:pPr>
              <a:r>
                <a:rPr kumimoji="0" lang="fr-FR" sz="11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r>
                <a:rPr lang="fr-FR" sz="1100" b="1" dirty="0">
                  <a:solidFill>
                    <a:prstClr val="black"/>
                  </a:solidFill>
                  <a:latin typeface="Arial" panose="020B0604020202020204" pitchFamily="34" charset="0"/>
                  <a:cs typeface="Arial" panose="020B0604020202020204" pitchFamily="34" charset="0"/>
                </a:rPr>
                <a:t>après le </a:t>
              </a:r>
              <a:r>
                <a:rPr kumimoji="0" lang="fr-FR" sz="11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test)</a:t>
              </a:r>
            </a:p>
          </p:txBody>
        </p:sp>
        <p:cxnSp>
          <p:nvCxnSpPr>
            <p:cNvPr id="46" name="Straight Arrow Connector 45">
              <a:extLst>
                <a:ext uri="{FF2B5EF4-FFF2-40B4-BE49-F238E27FC236}">
                  <a16:creationId xmlns:a16="http://schemas.microsoft.com/office/drawing/2014/main" id="{BC959971-0E80-4FAE-802D-707E3EAF3418}"/>
                </a:ext>
              </a:extLst>
            </p:cNvPr>
            <p:cNvCxnSpPr>
              <a:cxnSpLocks/>
            </p:cNvCxnSpPr>
            <p:nvPr/>
          </p:nvCxnSpPr>
          <p:spPr>
            <a:xfrm flipH="1">
              <a:off x="4985536" y="2255643"/>
              <a:ext cx="2503" cy="490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358C02A-F6F7-4AE1-8FE2-1228EE60C4FD}"/>
                </a:ext>
              </a:extLst>
            </p:cNvPr>
            <p:cNvCxnSpPr>
              <a:cxnSpLocks/>
              <a:stCxn id="136" idx="4"/>
            </p:cNvCxnSpPr>
            <p:nvPr/>
          </p:nvCxnSpPr>
          <p:spPr>
            <a:xfrm>
              <a:off x="6378722" y="3822383"/>
              <a:ext cx="2" cy="8682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6" name="Rounded Rectangle 75">
              <a:extLst>
                <a:ext uri="{FF2B5EF4-FFF2-40B4-BE49-F238E27FC236}">
                  <a16:creationId xmlns:a16="http://schemas.microsoft.com/office/drawing/2014/main" id="{C1EC6EDD-44CC-4A77-8857-F31C189AF8EE}"/>
                </a:ext>
              </a:extLst>
            </p:cNvPr>
            <p:cNvSpPr/>
            <p:nvPr/>
          </p:nvSpPr>
          <p:spPr>
            <a:xfrm>
              <a:off x="9243148" y="1614726"/>
              <a:ext cx="2270708" cy="675375"/>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Hémophilie B mineure, modérée ou </a:t>
              </a:r>
              <a:r>
                <a:rPr lang="fr-FR" sz="1400" b="1" dirty="0">
                  <a:solidFill>
                    <a:prstClr val="black"/>
                  </a:solidFill>
                  <a:latin typeface="Arial" panose="020B0604020202020204" pitchFamily="34" charset="0"/>
                  <a:cs typeface="Arial" panose="020B0604020202020204" pitchFamily="34" charset="0"/>
                </a:rPr>
                <a:t>sévère</a:t>
              </a:r>
              <a:endPar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35" name="Group 134">
              <a:extLst>
                <a:ext uri="{FF2B5EF4-FFF2-40B4-BE49-F238E27FC236}">
                  <a16:creationId xmlns:a16="http://schemas.microsoft.com/office/drawing/2014/main" id="{B0F355BC-2FC7-4CF6-9603-A5B1610067A2}"/>
                </a:ext>
              </a:extLst>
            </p:cNvPr>
            <p:cNvGrpSpPr/>
            <p:nvPr/>
          </p:nvGrpSpPr>
          <p:grpSpPr>
            <a:xfrm>
              <a:off x="6198722" y="3462383"/>
              <a:ext cx="360000" cy="360000"/>
              <a:chOff x="4361045" y="3858144"/>
              <a:chExt cx="360000" cy="360000"/>
            </a:xfrm>
          </p:grpSpPr>
          <p:sp>
            <p:nvSpPr>
              <p:cNvPr id="136" name="Oval 135">
                <a:extLst>
                  <a:ext uri="{FF2B5EF4-FFF2-40B4-BE49-F238E27FC236}">
                    <a16:creationId xmlns:a16="http://schemas.microsoft.com/office/drawing/2014/main" id="{8BFBC70F-BE28-42D6-8BD7-3ABA769F3E22}"/>
                  </a:ext>
                </a:extLst>
              </p:cNvPr>
              <p:cNvSpPr/>
              <p:nvPr/>
            </p:nvSpPr>
            <p:spPr>
              <a:xfrm>
                <a:off x="4361045" y="3858144"/>
                <a:ext cx="360000" cy="360000"/>
              </a:xfrm>
              <a:prstGeom prst="ellipse">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7" name="Plus Sign 136">
                <a:extLst>
                  <a:ext uri="{FF2B5EF4-FFF2-40B4-BE49-F238E27FC236}">
                    <a16:creationId xmlns:a16="http://schemas.microsoft.com/office/drawing/2014/main" id="{7A455698-4915-406E-9B9D-AF2F56563BC6}"/>
                  </a:ext>
                </a:extLst>
              </p:cNvPr>
              <p:cNvSpPr/>
              <p:nvPr/>
            </p:nvSpPr>
            <p:spPr>
              <a:xfrm>
                <a:off x="4412164" y="3910713"/>
                <a:ext cx="257143" cy="257143"/>
              </a:xfrm>
              <a:prstGeom prst="mathPlus">
                <a:avLst>
                  <a:gd name="adj1" fmla="val 12937"/>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149" name="Straight Arrow Connector 148">
              <a:extLst>
                <a:ext uri="{FF2B5EF4-FFF2-40B4-BE49-F238E27FC236}">
                  <a16:creationId xmlns:a16="http://schemas.microsoft.com/office/drawing/2014/main" id="{0AC84360-E514-4FFB-A288-EF9E02A1B121}"/>
                </a:ext>
              </a:extLst>
            </p:cNvPr>
            <p:cNvCxnSpPr>
              <a:cxnSpLocks/>
            </p:cNvCxnSpPr>
            <p:nvPr/>
          </p:nvCxnSpPr>
          <p:spPr>
            <a:xfrm>
              <a:off x="6378723" y="5126579"/>
              <a:ext cx="0" cy="16855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025BE523-004B-4672-BAFD-6EF9A55F4642}"/>
                </a:ext>
              </a:extLst>
            </p:cNvPr>
            <p:cNvCxnSpPr>
              <a:cxnSpLocks/>
            </p:cNvCxnSpPr>
            <p:nvPr/>
          </p:nvCxnSpPr>
          <p:spPr>
            <a:xfrm>
              <a:off x="1855807" y="2055068"/>
              <a:ext cx="0" cy="44195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06C63B5-C9C9-4A89-92BD-90E91FE34681}"/>
                </a:ext>
              </a:extLst>
            </p:cNvPr>
            <p:cNvSpPr txBox="1"/>
            <p:nvPr/>
          </p:nvSpPr>
          <p:spPr>
            <a:xfrm>
              <a:off x="763239" y="2131806"/>
              <a:ext cx="2159566" cy="230832"/>
            </a:xfrm>
            <a:prstGeom prst="rect">
              <a:avLst/>
            </a:prstGeom>
            <a:solidFill>
              <a:schemeClr val="bg1"/>
            </a:solidFill>
          </p:spPr>
          <p:txBody>
            <a:bodyPr wrap="none" rtlCol="0">
              <a:spAutoFit/>
            </a:bodyPr>
            <a:lstStyle>
              <a:defPPr>
                <a:defRPr lang="en-US"/>
              </a:defPPr>
              <a:lvl1pPr>
                <a:defRPr sz="11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dirty="0">
                  <a:solidFill>
                    <a:prstClr val="black"/>
                  </a:solidFill>
                  <a:latin typeface="Arial" panose="020B0604020202020204" pitchFamily="34" charset="0"/>
                  <a:cs typeface="Arial" panose="020B0604020202020204" pitchFamily="34" charset="0"/>
                </a:rPr>
                <a:t>Identification du phénotype clinique</a:t>
              </a:r>
              <a:endParaRPr kumimoji="0" lang="fr-FR" sz="9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6" name="Rounded Rectangle 175">
              <a:extLst>
                <a:ext uri="{FF2B5EF4-FFF2-40B4-BE49-F238E27FC236}">
                  <a16:creationId xmlns:a16="http://schemas.microsoft.com/office/drawing/2014/main" id="{A37DA7DC-ADB2-44B1-9F11-87990FC0F70C}"/>
                </a:ext>
              </a:extLst>
            </p:cNvPr>
            <p:cNvSpPr/>
            <p:nvPr/>
          </p:nvSpPr>
          <p:spPr>
            <a:xfrm>
              <a:off x="745205" y="4547077"/>
              <a:ext cx="2166392" cy="579296"/>
            </a:xfrm>
            <a:prstGeom prst="roundRect">
              <a:avLst/>
            </a:prstGeom>
            <a:ln w="38100"/>
          </p:spPr>
          <p:style>
            <a:lnRef idx="2">
              <a:schemeClr val="accent3"/>
            </a:lnRef>
            <a:fillRef idx="1">
              <a:schemeClr val="lt1"/>
            </a:fillRef>
            <a:effectRef idx="0">
              <a:schemeClr val="accent3"/>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Test de la variante génétique pour le gène </a:t>
              </a:r>
              <a:r>
                <a:rPr kumimoji="0" lang="fr-FR" sz="12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F8</a:t>
              </a: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ou </a:t>
              </a:r>
              <a:r>
                <a:rPr kumimoji="0" lang="fr-FR" sz="12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F9</a:t>
              </a:r>
              <a:endPar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178" name="Straight Arrow Connector 177">
              <a:extLst>
                <a:ext uri="{FF2B5EF4-FFF2-40B4-BE49-F238E27FC236}">
                  <a16:creationId xmlns:a16="http://schemas.microsoft.com/office/drawing/2014/main" id="{5C340376-D9C0-42E5-A4CC-1A6BBEA533C5}"/>
                </a:ext>
              </a:extLst>
            </p:cNvPr>
            <p:cNvCxnSpPr>
              <a:cxnSpLocks/>
            </p:cNvCxnSpPr>
            <p:nvPr/>
          </p:nvCxnSpPr>
          <p:spPr>
            <a:xfrm flipH="1">
              <a:off x="1144595" y="3715786"/>
              <a:ext cx="4560" cy="65028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A7BD4D2C-1639-4A76-8A18-3787BE66570A}"/>
                </a:ext>
              </a:extLst>
            </p:cNvPr>
            <p:cNvSpPr txBox="1"/>
            <p:nvPr/>
          </p:nvSpPr>
          <p:spPr>
            <a:xfrm>
              <a:off x="176457" y="3839044"/>
              <a:ext cx="1919236" cy="584775"/>
            </a:xfrm>
            <a:prstGeom prst="rect">
              <a:avLst/>
            </a:prstGeom>
            <a:solidFill>
              <a:schemeClr val="bg1"/>
            </a:solidFill>
          </p:spPr>
          <p:txBody>
            <a:bodyPr wrap="square" rtlCol="0">
              <a:spAutoFit/>
            </a:bodyPr>
            <a:lstStyle>
              <a:defPPr>
                <a:defRPr lang="en-US"/>
              </a:defPPr>
              <a:lvl1pPr>
                <a:defRPr sz="11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900" dirty="0">
                  <a:solidFill>
                    <a:prstClr val="black"/>
                  </a:solidFill>
                  <a:latin typeface="Arial" panose="020B0604020202020204" pitchFamily="34" charset="0"/>
                  <a:cs typeface="Arial" panose="020B0604020202020204" pitchFamily="34" charset="0"/>
                </a:rPr>
                <a:t>Variante génétique familiale identifiée</a:t>
              </a:r>
              <a:r>
                <a:rPr kumimoji="0" lang="fr-FR" sz="9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br>
                <a:rPr kumimoji="0" lang="fr-FR" sz="9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br>
              <a:r>
                <a:rPr kumimoji="0" lang="fr-FR" sz="7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(obligatoire pour  les femmes conductrices et  « à risque »)</a:t>
              </a:r>
              <a:endParaRPr kumimoji="0" lang="fr-FR" sz="9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TextBox 209">
              <a:extLst>
                <a:ext uri="{FF2B5EF4-FFF2-40B4-BE49-F238E27FC236}">
                  <a16:creationId xmlns:a16="http://schemas.microsoft.com/office/drawing/2014/main" id="{32742FBA-4D3C-4B6D-B603-D9C3DAE2F220}"/>
                </a:ext>
              </a:extLst>
            </p:cNvPr>
            <p:cNvSpPr txBox="1"/>
            <p:nvPr/>
          </p:nvSpPr>
          <p:spPr>
            <a:xfrm>
              <a:off x="3630431" y="2327200"/>
              <a:ext cx="3106553" cy="307777"/>
            </a:xfrm>
            <a:prstGeom prst="rect">
              <a:avLst/>
            </a:prstGeom>
            <a:solidFill>
              <a:schemeClr val="bg1"/>
            </a:solidFill>
          </p:spPr>
          <p:txBody>
            <a:bodyPr wrap="square" rtlCol="0">
              <a:spAutoFit/>
            </a:bodyPr>
            <a:lstStyle/>
            <a:p>
              <a:pPr lvl="0">
                <a:defRPr/>
              </a:pPr>
              <a:r>
                <a:rPr kumimoji="0" lang="fr-FR" sz="7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F8.22 – </a:t>
              </a:r>
              <a:r>
                <a:rPr kumimoji="0" lang="fr-FR" sz="700" b="1" i="1"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Southern</a:t>
              </a:r>
              <a:r>
                <a:rPr kumimoji="0" lang="fr-FR" sz="7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blot ou </a:t>
              </a:r>
              <a:r>
                <a:rPr lang="fr-FR" sz="700" b="1" i="1" dirty="0">
                  <a:solidFill>
                    <a:prstClr val="black"/>
                  </a:solidFill>
                  <a:latin typeface="Arial" panose="020B0604020202020204" pitchFamily="34" charset="0"/>
                  <a:cs typeface="Arial" panose="020B0604020202020204" pitchFamily="34" charset="0"/>
                </a:rPr>
                <a:t>PCR (à longue portée ou décalage inverse)</a:t>
              </a:r>
              <a:endParaRPr kumimoji="0" lang="fr-FR" sz="700" b="1" i="1" u="none" strike="noStrike" kern="1200" cap="none" spc="0" normalizeH="0" baseline="0" dirty="0">
                <a:ln>
                  <a:noFill/>
                </a:ln>
                <a:solidFill>
                  <a:prstClr val="black"/>
                </a:solidFill>
                <a:effectLst/>
                <a:highlight>
                  <a:srgbClr val="00FFFF"/>
                </a:highlight>
                <a:uLnTx/>
                <a:uFillTx/>
                <a:latin typeface="Arial" panose="020B0604020202020204" pitchFamily="34" charset="0"/>
                <a:ea typeface="+mn-ea"/>
                <a:cs typeface="Arial" panose="020B0604020202020204" pitchFamily="34" charset="0"/>
              </a:endParaRPr>
            </a:p>
            <a:p>
              <a:pPr lvl="0">
                <a:defRPr/>
              </a:pPr>
              <a:r>
                <a:rPr kumimoji="0" lang="fr-FR" sz="7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F8.1 - PCR </a:t>
              </a:r>
              <a:r>
                <a:rPr lang="fr-FR" sz="700" b="1" i="1" dirty="0">
                  <a:solidFill>
                    <a:prstClr val="black"/>
                  </a:solidFill>
                  <a:latin typeface="Arial" panose="020B0604020202020204" pitchFamily="34" charset="0"/>
                  <a:cs typeface="Arial" panose="020B0604020202020204" pitchFamily="34" charset="0"/>
                </a:rPr>
                <a:t> (à décalage double ou inverse)</a:t>
              </a:r>
              <a:endParaRPr kumimoji="0" lang="fr-FR" sz="700" b="1" i="1" u="none" strike="noStrike" kern="1200" cap="none" spc="0" normalizeH="0" baseline="0" dirty="0">
                <a:ln>
                  <a:noFill/>
                </a:ln>
                <a:solidFill>
                  <a:prstClr val="black"/>
                </a:solidFill>
                <a:effectLst/>
                <a:highlight>
                  <a:srgbClr val="00FFFF"/>
                </a:highlight>
                <a:uLnTx/>
                <a:uFillTx/>
                <a:latin typeface="Arial" panose="020B0604020202020204" pitchFamily="34" charset="0"/>
                <a:ea typeface="+mn-ea"/>
                <a:cs typeface="Arial" panose="020B0604020202020204" pitchFamily="34" charset="0"/>
              </a:endParaRPr>
            </a:p>
          </p:txBody>
        </p:sp>
        <p:sp>
          <p:nvSpPr>
            <p:cNvPr id="232" name="TextBox 231">
              <a:extLst>
                <a:ext uri="{FF2B5EF4-FFF2-40B4-BE49-F238E27FC236}">
                  <a16:creationId xmlns:a16="http://schemas.microsoft.com/office/drawing/2014/main" id="{90EC2DA5-7B20-4AE6-8EA7-B5DC6B7DE8DD}"/>
                </a:ext>
              </a:extLst>
            </p:cNvPr>
            <p:cNvSpPr txBox="1"/>
            <p:nvPr/>
          </p:nvSpPr>
          <p:spPr>
            <a:xfrm>
              <a:off x="5588869" y="3937571"/>
              <a:ext cx="1573624" cy="769441"/>
            </a:xfrm>
            <a:prstGeom prst="rect">
              <a:avLst/>
            </a:prstGeom>
            <a:solidFill>
              <a:schemeClr val="bg1"/>
            </a:solidFill>
          </p:spPr>
          <p:txBody>
            <a:bodyPr wrap="square" rtlCol="0">
              <a:spAutoFit/>
            </a:bodyPr>
            <a:lstStyle>
              <a:defPPr>
                <a:defRPr lang="en-US"/>
              </a:defPPr>
              <a:lvl1pPr>
                <a:defRPr sz="1400"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Test génétique répété pour confirmer les résultats</a:t>
              </a:r>
            </a:p>
          </p:txBody>
        </p:sp>
        <p:sp>
          <p:nvSpPr>
            <p:cNvPr id="287" name="Rounded Rectangle 286">
              <a:extLst>
                <a:ext uri="{FF2B5EF4-FFF2-40B4-BE49-F238E27FC236}">
                  <a16:creationId xmlns:a16="http://schemas.microsoft.com/office/drawing/2014/main" id="{700F111D-35F3-40D1-8B4A-E6E9FBA5FEC9}"/>
                </a:ext>
              </a:extLst>
            </p:cNvPr>
            <p:cNvSpPr/>
            <p:nvPr/>
          </p:nvSpPr>
          <p:spPr>
            <a:xfrm>
              <a:off x="7700034" y="4038749"/>
              <a:ext cx="3813822" cy="304344"/>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Dépistage des variations du nombre de copies**</a:t>
              </a:r>
            </a:p>
          </p:txBody>
        </p:sp>
        <p:cxnSp>
          <p:nvCxnSpPr>
            <p:cNvPr id="319" name="Connector: Elbow 318">
              <a:extLst>
                <a:ext uri="{FF2B5EF4-FFF2-40B4-BE49-F238E27FC236}">
                  <a16:creationId xmlns:a16="http://schemas.microsoft.com/office/drawing/2014/main" id="{B9BE0EBB-80CC-4CA9-BCAA-1B64F294D204}"/>
                </a:ext>
              </a:extLst>
            </p:cNvPr>
            <p:cNvCxnSpPr>
              <a:cxnSpLocks/>
              <a:endCxn id="136" idx="2"/>
            </p:cNvCxnSpPr>
            <p:nvPr/>
          </p:nvCxnSpPr>
          <p:spPr>
            <a:xfrm flipV="1">
              <a:off x="2984181" y="3642383"/>
              <a:ext cx="3214541" cy="954798"/>
            </a:xfrm>
            <a:prstGeom prst="bentConnector3">
              <a:avLst>
                <a:gd name="adj1" fmla="val 6422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36" name="Rounded Rectangle 335">
              <a:extLst>
                <a:ext uri="{FF2B5EF4-FFF2-40B4-BE49-F238E27FC236}">
                  <a16:creationId xmlns:a16="http://schemas.microsoft.com/office/drawing/2014/main" id="{2C7BD5EE-FB18-45DB-92DF-FC1C99285DBB}"/>
                </a:ext>
              </a:extLst>
            </p:cNvPr>
            <p:cNvSpPr/>
            <p:nvPr/>
          </p:nvSpPr>
          <p:spPr>
            <a:xfrm>
              <a:off x="7700034" y="4585960"/>
              <a:ext cx="3813822" cy="304344"/>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lang="fr-FR" sz="1200" b="1" dirty="0">
                  <a:solidFill>
                    <a:prstClr val="black"/>
                  </a:solidFill>
                  <a:latin typeface="Arial" panose="020B0604020202020204" pitchFamily="34" charset="0"/>
                  <a:cs typeface="Arial" panose="020B0604020202020204" pitchFamily="34" charset="0"/>
                </a:rPr>
                <a:t>Dépistage des</a:t>
              </a: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variantes </a:t>
              </a:r>
              <a:r>
                <a:rPr kumimoji="0" lang="fr-FR" sz="1200" b="1"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introniques</a:t>
              </a: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profondes</a:t>
              </a:r>
              <a:r>
                <a:rPr kumimoji="0" lang="fr-FR" sz="1200" b="1" i="0" u="none" strike="noStrike" kern="1200" cap="none" spc="0" normalizeH="0" baseline="30000" dirty="0">
                  <a:ln>
                    <a:noFill/>
                  </a:ln>
                  <a:solidFill>
                    <a:prstClr val="black"/>
                  </a:solidFill>
                  <a:effectLst/>
                  <a:uLnTx/>
                  <a:uFillTx/>
                  <a:latin typeface="Arial" panose="020B0604020202020204" pitchFamily="34" charset="0"/>
                  <a:ea typeface="+mn-ea"/>
                  <a:cs typeface="Arial" panose="020B0604020202020204" pitchFamily="34" charset="0"/>
                </a:rPr>
                <a:t>‡</a:t>
              </a:r>
            </a:p>
          </p:txBody>
        </p:sp>
        <p:cxnSp>
          <p:nvCxnSpPr>
            <p:cNvPr id="368" name="Straight Arrow Connector 367">
              <a:extLst>
                <a:ext uri="{FF2B5EF4-FFF2-40B4-BE49-F238E27FC236}">
                  <a16:creationId xmlns:a16="http://schemas.microsoft.com/office/drawing/2014/main" id="{CAD15D83-A7AA-474D-9E2F-59DD5AF176F9}"/>
                </a:ext>
              </a:extLst>
            </p:cNvPr>
            <p:cNvCxnSpPr>
              <a:cxnSpLocks/>
            </p:cNvCxnSpPr>
            <p:nvPr/>
          </p:nvCxnSpPr>
          <p:spPr>
            <a:xfrm>
              <a:off x="9606945" y="4343093"/>
              <a:ext cx="0" cy="242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380" name="Group 379">
              <a:extLst>
                <a:ext uri="{FF2B5EF4-FFF2-40B4-BE49-F238E27FC236}">
                  <a16:creationId xmlns:a16="http://schemas.microsoft.com/office/drawing/2014/main" id="{121B269D-F482-4524-A256-FFC95F1EB5D2}"/>
                </a:ext>
              </a:extLst>
            </p:cNvPr>
            <p:cNvGrpSpPr/>
            <p:nvPr/>
          </p:nvGrpSpPr>
          <p:grpSpPr>
            <a:xfrm>
              <a:off x="9517340" y="3039389"/>
              <a:ext cx="180000" cy="180000"/>
              <a:chOff x="5031065" y="3372226"/>
              <a:chExt cx="360000" cy="360000"/>
            </a:xfrm>
          </p:grpSpPr>
          <p:sp>
            <p:nvSpPr>
              <p:cNvPr id="381" name="Oval 380">
                <a:extLst>
                  <a:ext uri="{FF2B5EF4-FFF2-40B4-BE49-F238E27FC236}">
                    <a16:creationId xmlns:a16="http://schemas.microsoft.com/office/drawing/2014/main" id="{C05EF1EA-A98E-4AB1-B8BA-66E6DA0AB683}"/>
                  </a:ext>
                </a:extLst>
              </p:cNvPr>
              <p:cNvSpPr/>
              <p:nvPr/>
            </p:nvSpPr>
            <p:spPr>
              <a:xfrm>
                <a:off x="5031065" y="3372226"/>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2" name="Minus Sign 381">
                <a:extLst>
                  <a:ext uri="{FF2B5EF4-FFF2-40B4-BE49-F238E27FC236}">
                    <a16:creationId xmlns:a16="http://schemas.microsoft.com/office/drawing/2014/main" id="{361DCE90-C41F-4457-BD98-0BFA1A427CC1}"/>
                  </a:ext>
                </a:extLst>
              </p:cNvPr>
              <p:cNvSpPr/>
              <p:nvPr/>
            </p:nvSpPr>
            <p:spPr>
              <a:xfrm>
                <a:off x="5082493" y="3475084"/>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83" name="Group 382">
              <a:extLst>
                <a:ext uri="{FF2B5EF4-FFF2-40B4-BE49-F238E27FC236}">
                  <a16:creationId xmlns:a16="http://schemas.microsoft.com/office/drawing/2014/main" id="{501C2132-2190-4AAF-B51B-7E51868BC786}"/>
                </a:ext>
              </a:extLst>
            </p:cNvPr>
            <p:cNvGrpSpPr/>
            <p:nvPr/>
          </p:nvGrpSpPr>
          <p:grpSpPr>
            <a:xfrm>
              <a:off x="9354780" y="4370999"/>
              <a:ext cx="180000" cy="180000"/>
              <a:chOff x="4705945" y="3859418"/>
              <a:chExt cx="360000" cy="360000"/>
            </a:xfrm>
          </p:grpSpPr>
          <p:sp>
            <p:nvSpPr>
              <p:cNvPr id="384" name="Oval 383">
                <a:extLst>
                  <a:ext uri="{FF2B5EF4-FFF2-40B4-BE49-F238E27FC236}">
                    <a16:creationId xmlns:a16="http://schemas.microsoft.com/office/drawing/2014/main" id="{08EDA70B-AD28-40CB-82B0-A0B648738D98}"/>
                  </a:ext>
                </a:extLst>
              </p:cNvPr>
              <p:cNvSpPr/>
              <p:nvPr/>
            </p:nvSpPr>
            <p:spPr>
              <a:xfrm>
                <a:off x="4705945" y="3859418"/>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5" name="Minus Sign 384">
                <a:extLst>
                  <a:ext uri="{FF2B5EF4-FFF2-40B4-BE49-F238E27FC236}">
                    <a16:creationId xmlns:a16="http://schemas.microsoft.com/office/drawing/2014/main" id="{728B142E-AE01-40AB-A8DD-B31BDEF77C51}"/>
                  </a:ext>
                </a:extLst>
              </p:cNvPr>
              <p:cNvSpPr/>
              <p:nvPr/>
            </p:nvSpPr>
            <p:spPr>
              <a:xfrm>
                <a:off x="4757373" y="3962276"/>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86" name="Group 385">
              <a:extLst>
                <a:ext uri="{FF2B5EF4-FFF2-40B4-BE49-F238E27FC236}">
                  <a16:creationId xmlns:a16="http://schemas.microsoft.com/office/drawing/2014/main" id="{8F0A3809-CC6D-48D5-BC16-1D63EAE11136}"/>
                </a:ext>
              </a:extLst>
            </p:cNvPr>
            <p:cNvGrpSpPr/>
            <p:nvPr/>
          </p:nvGrpSpPr>
          <p:grpSpPr>
            <a:xfrm>
              <a:off x="9512260" y="3756635"/>
              <a:ext cx="180000" cy="180000"/>
              <a:chOff x="5020905" y="3705816"/>
              <a:chExt cx="360000" cy="360000"/>
            </a:xfrm>
          </p:grpSpPr>
          <p:sp>
            <p:nvSpPr>
              <p:cNvPr id="387" name="Oval 386">
                <a:extLst>
                  <a:ext uri="{FF2B5EF4-FFF2-40B4-BE49-F238E27FC236}">
                    <a16:creationId xmlns:a16="http://schemas.microsoft.com/office/drawing/2014/main" id="{0FEF3AA1-9019-40C2-B205-5782D56CEAC2}"/>
                  </a:ext>
                </a:extLst>
              </p:cNvPr>
              <p:cNvSpPr/>
              <p:nvPr/>
            </p:nvSpPr>
            <p:spPr>
              <a:xfrm>
                <a:off x="5020905" y="3705816"/>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8" name="Minus Sign 387">
                <a:extLst>
                  <a:ext uri="{FF2B5EF4-FFF2-40B4-BE49-F238E27FC236}">
                    <a16:creationId xmlns:a16="http://schemas.microsoft.com/office/drawing/2014/main" id="{4598F785-21F1-4BA6-96D7-00B1825E409E}"/>
                  </a:ext>
                </a:extLst>
              </p:cNvPr>
              <p:cNvSpPr/>
              <p:nvPr/>
            </p:nvSpPr>
            <p:spPr>
              <a:xfrm>
                <a:off x="5072333" y="3808674"/>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441" name="Connector: Elbow 440">
              <a:extLst>
                <a:ext uri="{FF2B5EF4-FFF2-40B4-BE49-F238E27FC236}">
                  <a16:creationId xmlns:a16="http://schemas.microsoft.com/office/drawing/2014/main" id="{29917491-9880-4E0F-99E6-0E1F6FB07D23}"/>
                </a:ext>
              </a:extLst>
            </p:cNvPr>
            <p:cNvCxnSpPr>
              <a:cxnSpLocks/>
              <a:stCxn id="6" idx="3"/>
            </p:cNvCxnSpPr>
            <p:nvPr/>
          </p:nvCxnSpPr>
          <p:spPr>
            <a:xfrm>
              <a:off x="6249841" y="2971259"/>
              <a:ext cx="1450192" cy="588475"/>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A2E5C389-56B8-4D9D-B76A-5095E1AE16A0}"/>
                </a:ext>
              </a:extLst>
            </p:cNvPr>
            <p:cNvGrpSpPr/>
            <p:nvPr/>
          </p:nvGrpSpPr>
          <p:grpSpPr>
            <a:xfrm>
              <a:off x="6519273" y="2865916"/>
              <a:ext cx="180000" cy="180000"/>
              <a:chOff x="4361045" y="3858144"/>
              <a:chExt cx="360000" cy="360000"/>
            </a:xfrm>
          </p:grpSpPr>
          <p:sp>
            <p:nvSpPr>
              <p:cNvPr id="21" name="Oval 20">
                <a:extLst>
                  <a:ext uri="{FF2B5EF4-FFF2-40B4-BE49-F238E27FC236}">
                    <a16:creationId xmlns:a16="http://schemas.microsoft.com/office/drawing/2014/main" id="{CF366680-E336-43C1-91C3-10F5F0010B54}"/>
                  </a:ext>
                </a:extLst>
              </p:cNvPr>
              <p:cNvSpPr/>
              <p:nvPr/>
            </p:nvSpPr>
            <p:spPr>
              <a:xfrm>
                <a:off x="4361045" y="3858144"/>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Minus Sign 6">
                <a:extLst>
                  <a:ext uri="{FF2B5EF4-FFF2-40B4-BE49-F238E27FC236}">
                    <a16:creationId xmlns:a16="http://schemas.microsoft.com/office/drawing/2014/main" id="{EAD219B6-A40B-4551-B699-C59E1299619B}"/>
                  </a:ext>
                </a:extLst>
              </p:cNvPr>
              <p:cNvSpPr/>
              <p:nvPr/>
            </p:nvSpPr>
            <p:spPr>
              <a:xfrm>
                <a:off x="4412473" y="3961002"/>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cxnSp>
          <p:nvCxnSpPr>
            <p:cNvPr id="451" name="Connector: Elbow 450">
              <a:extLst>
                <a:ext uri="{FF2B5EF4-FFF2-40B4-BE49-F238E27FC236}">
                  <a16:creationId xmlns:a16="http://schemas.microsoft.com/office/drawing/2014/main" id="{A59E4CE5-CA19-4FD6-ABEA-93B4494E148C}"/>
                </a:ext>
              </a:extLst>
            </p:cNvPr>
            <p:cNvCxnSpPr>
              <a:cxnSpLocks/>
              <a:endCxn id="136" idx="6"/>
            </p:cNvCxnSpPr>
            <p:nvPr/>
          </p:nvCxnSpPr>
          <p:spPr>
            <a:xfrm rot="10800000">
              <a:off x="6558722" y="3642383"/>
              <a:ext cx="1141312" cy="548538"/>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53" name="Connector: Elbow 452">
              <a:extLst>
                <a:ext uri="{FF2B5EF4-FFF2-40B4-BE49-F238E27FC236}">
                  <a16:creationId xmlns:a16="http://schemas.microsoft.com/office/drawing/2014/main" id="{A1524F68-15DB-4915-99B9-551B153004EC}"/>
                </a:ext>
              </a:extLst>
            </p:cNvPr>
            <p:cNvCxnSpPr>
              <a:cxnSpLocks/>
              <a:endCxn id="136" idx="6"/>
            </p:cNvCxnSpPr>
            <p:nvPr/>
          </p:nvCxnSpPr>
          <p:spPr>
            <a:xfrm rot="10800000">
              <a:off x="6558722" y="3642384"/>
              <a:ext cx="1141312" cy="1095749"/>
            </a:xfrm>
            <a:prstGeom prst="bentConnector3">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25E79C46-638D-4C89-826F-A1059AE6920A}"/>
                </a:ext>
              </a:extLst>
            </p:cNvPr>
            <p:cNvSpPr txBox="1"/>
            <p:nvPr/>
          </p:nvSpPr>
          <p:spPr>
            <a:xfrm>
              <a:off x="7081939" y="2377094"/>
              <a:ext cx="1556836" cy="200055"/>
            </a:xfrm>
            <a:prstGeom prst="rect">
              <a:avLst/>
            </a:prstGeom>
            <a:solidFill>
              <a:schemeClr val="bg1"/>
            </a:solidFill>
          </p:spPr>
          <p:txBody>
            <a:bodyPr wrap="none" rtlCol="0">
              <a:spAutoFit/>
            </a:bodyPr>
            <a:lstStyle>
              <a:defPPr>
                <a:defRPr lang="en-US"/>
              </a:defPPr>
              <a:lvl1pPr>
                <a:defRPr sz="1400" b="1"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Dépistage complet </a:t>
              </a:r>
              <a:r>
                <a:rPr lang="fr-FR" sz="700" dirty="0">
                  <a:solidFill>
                    <a:prstClr val="black"/>
                  </a:solidFill>
                  <a:latin typeface="Arial" panose="020B0604020202020204" pitchFamily="34" charset="0"/>
                  <a:cs typeface="Arial" panose="020B0604020202020204" pitchFamily="34" charset="0"/>
                </a:rPr>
                <a:t>du gène </a:t>
              </a:r>
              <a:r>
                <a:rPr kumimoji="0" lang="fr-FR" sz="7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F8 †</a:t>
              </a:r>
            </a:p>
          </p:txBody>
        </p:sp>
        <p:sp>
          <p:nvSpPr>
            <p:cNvPr id="236" name="TextBox 235">
              <a:extLst>
                <a:ext uri="{FF2B5EF4-FFF2-40B4-BE49-F238E27FC236}">
                  <a16:creationId xmlns:a16="http://schemas.microsoft.com/office/drawing/2014/main" id="{75E7370A-0DB2-42FA-AFFD-B7A3BC2E70B5}"/>
                </a:ext>
              </a:extLst>
            </p:cNvPr>
            <p:cNvSpPr txBox="1"/>
            <p:nvPr/>
          </p:nvSpPr>
          <p:spPr>
            <a:xfrm>
              <a:off x="9780130" y="2406072"/>
              <a:ext cx="1582484" cy="200055"/>
            </a:xfrm>
            <a:prstGeom prst="rect">
              <a:avLst/>
            </a:prstGeom>
            <a:solidFill>
              <a:schemeClr val="bg1"/>
            </a:solidFill>
          </p:spPr>
          <p:txBody>
            <a:bodyPr wrap="none" rtlCol="0">
              <a:spAutoFit/>
            </a:bodyPr>
            <a:lstStyle>
              <a:defPPr>
                <a:defRPr lang="en-US"/>
              </a:defPPr>
              <a:lvl1pPr>
                <a:defRPr sz="1400" b="1" i="1"/>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Dépistage complet du gène  F9 †</a:t>
              </a:r>
            </a:p>
          </p:txBody>
        </p:sp>
        <p:grpSp>
          <p:nvGrpSpPr>
            <p:cNvPr id="498" name="Group 497">
              <a:extLst>
                <a:ext uri="{FF2B5EF4-FFF2-40B4-BE49-F238E27FC236}">
                  <a16:creationId xmlns:a16="http://schemas.microsoft.com/office/drawing/2014/main" id="{E7DFB407-B8CC-4BA3-954A-C6F4AAD13F1C}"/>
                </a:ext>
              </a:extLst>
            </p:cNvPr>
            <p:cNvGrpSpPr/>
            <p:nvPr/>
          </p:nvGrpSpPr>
          <p:grpSpPr>
            <a:xfrm>
              <a:off x="1920253" y="4869163"/>
              <a:ext cx="180000" cy="180000"/>
              <a:chOff x="4361045" y="3858144"/>
              <a:chExt cx="360000" cy="360000"/>
            </a:xfrm>
          </p:grpSpPr>
          <p:sp>
            <p:nvSpPr>
              <p:cNvPr id="499" name="Oval 498">
                <a:extLst>
                  <a:ext uri="{FF2B5EF4-FFF2-40B4-BE49-F238E27FC236}">
                    <a16:creationId xmlns:a16="http://schemas.microsoft.com/office/drawing/2014/main" id="{9B9542EC-6148-45EE-B098-D2E5ADE59CEB}"/>
                  </a:ext>
                </a:extLst>
              </p:cNvPr>
              <p:cNvSpPr/>
              <p:nvPr/>
            </p:nvSpPr>
            <p:spPr>
              <a:xfrm>
                <a:off x="4361045" y="3858144"/>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00" name="Minus Sign 499">
                <a:extLst>
                  <a:ext uri="{FF2B5EF4-FFF2-40B4-BE49-F238E27FC236}">
                    <a16:creationId xmlns:a16="http://schemas.microsoft.com/office/drawing/2014/main" id="{8D05F6AA-1152-4D3C-A337-B85C805E4B59}"/>
                  </a:ext>
                </a:extLst>
              </p:cNvPr>
              <p:cNvSpPr/>
              <p:nvPr/>
            </p:nvSpPr>
            <p:spPr>
              <a:xfrm>
                <a:off x="4412473" y="3961002"/>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14" name="Rounded Rectangle 513">
              <a:extLst>
                <a:ext uri="{FF2B5EF4-FFF2-40B4-BE49-F238E27FC236}">
                  <a16:creationId xmlns:a16="http://schemas.microsoft.com/office/drawing/2014/main" id="{A6F2D35B-5BF5-4CDA-A490-98B0CC6CBB65}"/>
                </a:ext>
              </a:extLst>
            </p:cNvPr>
            <p:cNvSpPr/>
            <p:nvPr/>
          </p:nvSpPr>
          <p:spPr>
            <a:xfrm>
              <a:off x="731829" y="5299735"/>
              <a:ext cx="2265869" cy="349601"/>
            </a:xfrm>
            <a:prstGeom prst="roundRect">
              <a:avLst/>
            </a:prstGeom>
            <a:ln w="38100"/>
          </p:spPr>
          <p:style>
            <a:lnRef idx="2">
              <a:schemeClr val="accent3"/>
            </a:lnRef>
            <a:fillRef idx="1">
              <a:schemeClr val="lt1"/>
            </a:fillRef>
            <a:effectRef idx="0">
              <a:schemeClr val="accent3"/>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lang="fr-FR" sz="1200" b="1" dirty="0">
                  <a:solidFill>
                    <a:prstClr val="black"/>
                  </a:solidFill>
                  <a:latin typeface="Arial" panose="020B0604020202020204" pitchFamily="34" charset="0"/>
                  <a:cs typeface="Arial" panose="020B0604020202020204" pitchFamily="34" charset="0"/>
                </a:rPr>
                <a:t>Envisager le</a:t>
              </a: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200" b="1" i="0" u="none" strike="noStrike" kern="1200" cap="none" spc="0" normalizeH="0" baseline="0" dirty="0" err="1">
                  <a:ln>
                    <a:noFill/>
                  </a:ln>
                  <a:solidFill>
                    <a:prstClr val="black"/>
                  </a:solidFill>
                  <a:effectLst/>
                  <a:uLnTx/>
                  <a:uFillTx/>
                  <a:latin typeface="Arial" panose="020B0604020202020204" pitchFamily="34" charset="0"/>
                  <a:ea typeface="+mn-ea"/>
                  <a:cs typeface="Arial" panose="020B0604020202020204" pitchFamily="34" charset="0"/>
                </a:rPr>
                <a:t>mosaïcisme</a:t>
              </a:r>
              <a:endPar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19" name="Connector: Elbow 518">
              <a:extLst>
                <a:ext uri="{FF2B5EF4-FFF2-40B4-BE49-F238E27FC236}">
                  <a16:creationId xmlns:a16="http://schemas.microsoft.com/office/drawing/2014/main" id="{86AE90BD-0016-44D2-A6E8-67BE4E06A87B}"/>
                </a:ext>
              </a:extLst>
            </p:cNvPr>
            <p:cNvCxnSpPr>
              <a:cxnSpLocks/>
            </p:cNvCxnSpPr>
            <p:nvPr/>
          </p:nvCxnSpPr>
          <p:spPr>
            <a:xfrm rot="5400000">
              <a:off x="8434193" y="4333502"/>
              <a:ext cx="86388" cy="2259115"/>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515" name="Group 514">
              <a:extLst>
                <a:ext uri="{FF2B5EF4-FFF2-40B4-BE49-F238E27FC236}">
                  <a16:creationId xmlns:a16="http://schemas.microsoft.com/office/drawing/2014/main" id="{FFB07223-126B-4552-BDB9-57694F1FC54C}"/>
                </a:ext>
              </a:extLst>
            </p:cNvPr>
            <p:cNvGrpSpPr/>
            <p:nvPr/>
          </p:nvGrpSpPr>
          <p:grpSpPr>
            <a:xfrm>
              <a:off x="9354360" y="4912912"/>
              <a:ext cx="180000" cy="180000"/>
              <a:chOff x="4705105" y="3847972"/>
              <a:chExt cx="360000" cy="360000"/>
            </a:xfrm>
          </p:grpSpPr>
          <p:sp>
            <p:nvSpPr>
              <p:cNvPr id="516" name="Oval 515">
                <a:extLst>
                  <a:ext uri="{FF2B5EF4-FFF2-40B4-BE49-F238E27FC236}">
                    <a16:creationId xmlns:a16="http://schemas.microsoft.com/office/drawing/2014/main" id="{9764E383-97BA-4212-9ED9-F92A30F8FE7E}"/>
                  </a:ext>
                </a:extLst>
              </p:cNvPr>
              <p:cNvSpPr/>
              <p:nvPr/>
            </p:nvSpPr>
            <p:spPr>
              <a:xfrm>
                <a:off x="4705105" y="3847972"/>
                <a:ext cx="360000" cy="360000"/>
              </a:xfrm>
              <a:prstGeom prst="ellipse">
                <a:avLst/>
              </a:prstGeom>
              <a:solidFill>
                <a:schemeClr val="bg1"/>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17" name="Minus Sign 516">
                <a:extLst>
                  <a:ext uri="{FF2B5EF4-FFF2-40B4-BE49-F238E27FC236}">
                    <a16:creationId xmlns:a16="http://schemas.microsoft.com/office/drawing/2014/main" id="{8A7AF7B7-A45C-4BA8-9C50-AD8E49CA54AE}"/>
                  </a:ext>
                </a:extLst>
              </p:cNvPr>
              <p:cNvSpPr/>
              <p:nvPr/>
            </p:nvSpPr>
            <p:spPr>
              <a:xfrm>
                <a:off x="4756533" y="3950830"/>
                <a:ext cx="257144" cy="154286"/>
              </a:xfrm>
              <a:prstGeom prst="mathMin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Arial" panose="020B0604020202020204" pitchFamily="34" charset="0"/>
                  <a:ea typeface="+mn-ea"/>
                  <a:cs typeface="Arial" panose="020B0604020202020204" pitchFamily="34" charset="0"/>
                </a:endParaRPr>
              </a:p>
            </p:txBody>
          </p:sp>
        </p:grpSp>
        <p:sp>
          <p:nvSpPr>
            <p:cNvPr id="540" name="Rounded Rectangle 539">
              <a:extLst>
                <a:ext uri="{FF2B5EF4-FFF2-40B4-BE49-F238E27FC236}">
                  <a16:creationId xmlns:a16="http://schemas.microsoft.com/office/drawing/2014/main" id="{C3682217-AB33-442A-ADA3-34BF0FBE8554}"/>
                </a:ext>
              </a:extLst>
            </p:cNvPr>
            <p:cNvSpPr/>
            <p:nvPr/>
          </p:nvSpPr>
          <p:spPr>
            <a:xfrm>
              <a:off x="7700033" y="5115521"/>
              <a:ext cx="3813822" cy="304344"/>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Investigation des diagnostics différentiels</a:t>
              </a:r>
            </a:p>
          </p:txBody>
        </p:sp>
        <p:cxnSp>
          <p:nvCxnSpPr>
            <p:cNvPr id="547" name="Connector: Elbow 546">
              <a:extLst>
                <a:ext uri="{FF2B5EF4-FFF2-40B4-BE49-F238E27FC236}">
                  <a16:creationId xmlns:a16="http://schemas.microsoft.com/office/drawing/2014/main" id="{896CCB88-0E7A-4534-AA36-9550EF0A6938}"/>
                </a:ext>
              </a:extLst>
            </p:cNvPr>
            <p:cNvCxnSpPr/>
            <p:nvPr/>
          </p:nvCxnSpPr>
          <p:spPr>
            <a:xfrm rot="16200000" flipH="1">
              <a:off x="3616250" y="3927384"/>
              <a:ext cx="55395" cy="3558369"/>
            </a:xfrm>
            <a:prstGeom prst="bentConnector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0" name="Straight Arrow Connector 549">
              <a:extLst>
                <a:ext uri="{FF2B5EF4-FFF2-40B4-BE49-F238E27FC236}">
                  <a16:creationId xmlns:a16="http://schemas.microsoft.com/office/drawing/2014/main" id="{CBD550D8-F952-456A-A347-9D87F3AB0FA3}"/>
                </a:ext>
              </a:extLst>
            </p:cNvPr>
            <p:cNvCxnSpPr>
              <a:cxnSpLocks/>
            </p:cNvCxnSpPr>
            <p:nvPr/>
          </p:nvCxnSpPr>
          <p:spPr>
            <a:xfrm flipH="1">
              <a:off x="9606944" y="4890304"/>
              <a:ext cx="1" cy="2252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54" name="Straight Arrow Connector 553">
              <a:extLst>
                <a:ext uri="{FF2B5EF4-FFF2-40B4-BE49-F238E27FC236}">
                  <a16:creationId xmlns:a16="http://schemas.microsoft.com/office/drawing/2014/main" id="{96E067D3-230E-4040-BED9-342EFF7E0F6D}"/>
                </a:ext>
              </a:extLst>
            </p:cNvPr>
            <p:cNvCxnSpPr/>
            <p:nvPr/>
          </p:nvCxnSpPr>
          <p:spPr>
            <a:xfrm>
              <a:off x="1878138" y="5022168"/>
              <a:ext cx="0" cy="27296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68" name="Straight Arrow Connector 567">
              <a:extLst>
                <a:ext uri="{FF2B5EF4-FFF2-40B4-BE49-F238E27FC236}">
                  <a16:creationId xmlns:a16="http://schemas.microsoft.com/office/drawing/2014/main" id="{E6D68E25-5A41-45D7-8BE2-81BD34CEDA85}"/>
                </a:ext>
              </a:extLst>
            </p:cNvPr>
            <p:cNvCxnSpPr>
              <a:cxnSpLocks/>
            </p:cNvCxnSpPr>
            <p:nvPr/>
          </p:nvCxnSpPr>
          <p:spPr>
            <a:xfrm>
              <a:off x="1855807" y="3016044"/>
              <a:ext cx="0" cy="24139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A0CB97F6-DC9C-4000-B12D-17B7F8C08B2C}"/>
                </a:ext>
              </a:extLst>
            </p:cNvPr>
            <p:cNvSpPr/>
            <p:nvPr/>
          </p:nvSpPr>
          <p:spPr>
            <a:xfrm>
              <a:off x="3721230" y="1614726"/>
              <a:ext cx="2533618" cy="640917"/>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ts val="0"/>
                </a:spcAft>
                <a:buClrTx/>
                <a:buSzTx/>
                <a:buFontTx/>
                <a:buNone/>
                <a:tabLst/>
                <a:defRPr/>
              </a:pPr>
              <a:r>
                <a:rPr lang="fr-FR" sz="1400" b="1" dirty="0">
                  <a:solidFill>
                    <a:prstClr val="black"/>
                  </a:solidFill>
                  <a:latin typeface="Arial" panose="020B0604020202020204" pitchFamily="34" charset="0"/>
                  <a:cs typeface="Arial" panose="020B0604020202020204" pitchFamily="34" charset="0"/>
                </a:rPr>
                <a:t>Hémophilie A sévère ou modérée</a:t>
              </a:r>
              <a:endParaRPr kumimoji="0" lang="fr-FR" sz="14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fr-FR" sz="105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r>
                <a:rPr lang="fr-FR" sz="1050" b="1" dirty="0">
                  <a:solidFill>
                    <a:prstClr val="black"/>
                  </a:solidFill>
                  <a:latin typeface="Arial" panose="020B0604020202020204" pitchFamily="34" charset="0"/>
                  <a:cs typeface="Arial" panose="020B0604020202020204" pitchFamily="34" charset="0"/>
                </a:rPr>
                <a:t>taux limite de </a:t>
              </a:r>
              <a:r>
                <a:rPr kumimoji="0" lang="fr-FR" sz="105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FVIII inférieur)</a:t>
              </a:r>
            </a:p>
          </p:txBody>
        </p:sp>
        <p:sp>
          <p:nvSpPr>
            <p:cNvPr id="6" name="Rounded Rectangle 5">
              <a:extLst>
                <a:ext uri="{FF2B5EF4-FFF2-40B4-BE49-F238E27FC236}">
                  <a16:creationId xmlns:a16="http://schemas.microsoft.com/office/drawing/2014/main" id="{D9F7AD5B-CCD7-44B2-8A45-2BA468699360}"/>
                </a:ext>
              </a:extLst>
            </p:cNvPr>
            <p:cNvSpPr/>
            <p:nvPr/>
          </p:nvSpPr>
          <p:spPr>
            <a:xfrm>
              <a:off x="3721230" y="2745956"/>
              <a:ext cx="2528611" cy="450606"/>
            </a:xfrm>
            <a:prstGeom prst="roundRect">
              <a:avLst/>
            </a:prstGeom>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lang="fr-FR" sz="1200" b="1" dirty="0">
                  <a:solidFill>
                    <a:prstClr val="black"/>
                  </a:solidFill>
                  <a:latin typeface="Arial" panose="020B0604020202020204" pitchFamily="34" charset="0"/>
                  <a:cs typeface="Arial" panose="020B0604020202020204" pitchFamily="34" charset="0"/>
                </a:rPr>
                <a:t>Dépistage des </a:t>
              </a: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inversions</a:t>
              </a:r>
              <a:b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b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fr-FR" sz="12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F8 : </a:t>
              </a: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introns 22 et 1)</a:t>
              </a:r>
            </a:p>
          </p:txBody>
        </p:sp>
        <p:sp>
          <p:nvSpPr>
            <p:cNvPr id="79" name="Rounded Rectangle 78">
              <a:extLst>
                <a:ext uri="{FF2B5EF4-FFF2-40B4-BE49-F238E27FC236}">
                  <a16:creationId xmlns:a16="http://schemas.microsoft.com/office/drawing/2014/main" id="{2C834D7C-907D-4775-9536-D7072EC66C6D}"/>
                </a:ext>
              </a:extLst>
            </p:cNvPr>
            <p:cNvSpPr/>
            <p:nvPr/>
          </p:nvSpPr>
          <p:spPr>
            <a:xfrm>
              <a:off x="7700033" y="3408083"/>
              <a:ext cx="3813822" cy="304344"/>
            </a:xfrm>
            <a:prstGeom prst="roundRect">
              <a:avLst/>
            </a:prstGeom>
            <a:solidFill>
              <a:schemeClr val="bg1"/>
            </a:solidFill>
            <a:ln w="38100"/>
          </p:spPr>
          <p:style>
            <a:lnRef idx="2">
              <a:schemeClr val="accent1"/>
            </a:lnRef>
            <a:fillRef idx="1">
              <a:schemeClr val="lt1"/>
            </a:fillRef>
            <a:effectRef idx="0">
              <a:schemeClr val="accent1"/>
            </a:effectRef>
            <a:fontRef idx="minor">
              <a:schemeClr val="dk1"/>
            </a:fontRef>
          </p:style>
          <p:txBody>
            <a:bodyPr spcFirstLastPara="0" vert="horz" wrap="square" lIns="102870" tIns="102870" rIns="102870" bIns="10287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lang="fr-FR" sz="1200" b="1" dirty="0">
                  <a:solidFill>
                    <a:prstClr val="black"/>
                  </a:solidFill>
                  <a:latin typeface="Arial" panose="020B0604020202020204" pitchFamily="34" charset="0"/>
                  <a:cs typeface="Arial" panose="020B0604020202020204" pitchFamily="34" charset="0"/>
                </a:rPr>
                <a:t>Dépistage des petites variantes</a:t>
              </a:r>
              <a:r>
                <a:rPr kumimoji="0" lang="fr-FR" sz="12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sp>
        <p:nvSpPr>
          <p:cNvPr id="73" name="TextBox 72">
            <a:extLst>
              <a:ext uri="{FF2B5EF4-FFF2-40B4-BE49-F238E27FC236}">
                <a16:creationId xmlns:a16="http://schemas.microsoft.com/office/drawing/2014/main" id="{E2A5EA9D-5CA7-4B4D-AA94-B9AE9BBD6836}"/>
              </a:ext>
            </a:extLst>
          </p:cNvPr>
          <p:cNvSpPr txBox="1"/>
          <p:nvPr/>
        </p:nvSpPr>
        <p:spPr>
          <a:xfrm>
            <a:off x="2084920" y="3593129"/>
            <a:ext cx="931973" cy="784830"/>
          </a:xfrm>
          <a:prstGeom prst="rect">
            <a:avLst/>
          </a:prstGeom>
          <a:solidFill>
            <a:schemeClr val="bg1"/>
          </a:solidFill>
        </p:spPr>
        <p:txBody>
          <a:bodyPr wrap="square" rtlCol="0">
            <a:spAutoFit/>
          </a:bodyPr>
          <a:lstStyle>
            <a:defPPr>
              <a:defRPr lang="en-US"/>
            </a:defPPr>
            <a:lvl1pPr>
              <a:defRPr sz="1100" b="1"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9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Variante génétique familiale non identifiée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900" b="1"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5" name="Straight Connector 34">
            <a:extLst>
              <a:ext uri="{FF2B5EF4-FFF2-40B4-BE49-F238E27FC236}">
                <a16:creationId xmlns:a16="http://schemas.microsoft.com/office/drawing/2014/main" id="{5B54D9D4-7EC1-46EB-8194-D400B2DA4645}"/>
              </a:ext>
            </a:extLst>
          </p:cNvPr>
          <p:cNvCxnSpPr>
            <a:cxnSpLocks/>
          </p:cNvCxnSpPr>
          <p:nvPr/>
        </p:nvCxnSpPr>
        <p:spPr>
          <a:xfrm flipV="1">
            <a:off x="3209172" y="3780388"/>
            <a:ext cx="276296" cy="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C0F5CE1-221C-4753-8C13-121AA9A859BD}"/>
              </a:ext>
            </a:extLst>
          </p:cNvPr>
          <p:cNvCxnSpPr>
            <a:cxnSpLocks/>
          </p:cNvCxnSpPr>
          <p:nvPr/>
        </p:nvCxnSpPr>
        <p:spPr>
          <a:xfrm>
            <a:off x="3167666" y="3189434"/>
            <a:ext cx="362454" cy="645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00CAADC9-79FA-4222-B2F4-B662F623BDD3}"/>
              </a:ext>
            </a:extLst>
          </p:cNvPr>
          <p:cNvCxnSpPr>
            <a:cxnSpLocks/>
          </p:cNvCxnSpPr>
          <p:nvPr/>
        </p:nvCxnSpPr>
        <p:spPr>
          <a:xfrm flipV="1">
            <a:off x="3241236" y="1297662"/>
            <a:ext cx="6944134" cy="2457012"/>
          </a:xfrm>
          <a:prstGeom prst="bentConnector4">
            <a:avLst>
              <a:gd name="adj1" fmla="val -20"/>
              <a:gd name="adj2" fmla="val 109304"/>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FCDDC9F-1F15-4AB8-97F4-1531E9A0E32D}"/>
              </a:ext>
            </a:extLst>
          </p:cNvPr>
          <p:cNvCxnSpPr>
            <a:cxnSpLocks/>
            <a:endCxn id="16" idx="0"/>
          </p:cNvCxnSpPr>
          <p:nvPr/>
        </p:nvCxnSpPr>
        <p:spPr>
          <a:xfrm>
            <a:off x="5085122" y="1257069"/>
            <a:ext cx="0" cy="22957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C0533302-F547-4B86-B929-41783357DBA4}"/>
              </a:ext>
            </a:extLst>
          </p:cNvPr>
          <p:cNvCxnSpPr>
            <a:cxnSpLocks/>
          </p:cNvCxnSpPr>
          <p:nvPr/>
        </p:nvCxnSpPr>
        <p:spPr>
          <a:xfrm>
            <a:off x="7752557" y="1085925"/>
            <a:ext cx="0" cy="22957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75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67C02-1FC7-40AF-8A39-A00916472EAB}"/>
              </a:ext>
            </a:extLst>
          </p:cNvPr>
          <p:cNvSpPr>
            <a:spLocks noGrp="1"/>
          </p:cNvSpPr>
          <p:nvPr>
            <p:ph type="title"/>
          </p:nvPr>
        </p:nvSpPr>
        <p:spPr/>
        <p:txBody>
          <a:bodyPr>
            <a:normAutofit/>
          </a:bodyPr>
          <a:lstStyle/>
          <a:p>
            <a:pPr>
              <a:lnSpc>
                <a:spcPct val="100000"/>
              </a:lnSpc>
            </a:pPr>
            <a:r>
              <a:rPr lang="fr-FR" b="1" dirty="0">
                <a:latin typeface="Arial" panose="020B0604020202020204" pitchFamily="34" charset="0"/>
                <a:cs typeface="Arial" panose="020B0604020202020204" pitchFamily="34" charset="0"/>
              </a:rPr>
              <a:t>Autres considérations relatives aux techniques</a:t>
            </a:r>
          </a:p>
        </p:txBody>
      </p:sp>
      <p:sp>
        <p:nvSpPr>
          <p:cNvPr id="3" name="Content Placeholder 2">
            <a:extLst>
              <a:ext uri="{FF2B5EF4-FFF2-40B4-BE49-F238E27FC236}">
                <a16:creationId xmlns:a16="http://schemas.microsoft.com/office/drawing/2014/main" id="{BBF61E98-F5C3-46AA-9477-76883045D518}"/>
              </a:ext>
            </a:extLst>
          </p:cNvPr>
          <p:cNvSpPr>
            <a:spLocks noGrp="1"/>
          </p:cNvSpPr>
          <p:nvPr>
            <p:ph idx="1"/>
          </p:nvPr>
        </p:nvSpPr>
        <p:spPr/>
        <p:txBody>
          <a:bodyPr>
            <a:normAutofit/>
          </a:bodyPr>
          <a:lstStyle/>
          <a:p>
            <a:r>
              <a:rPr lang="fr-FR" dirty="0">
                <a:latin typeface="Arial" panose="020B0604020202020204" pitchFamily="34" charset="0"/>
                <a:cs typeface="Arial" panose="020B0604020202020204" pitchFamily="34" charset="0"/>
              </a:rPr>
              <a:t>Lorsqu’ils choisissent une technique d’analyse, les laboratoires doivent tenir compte de la </a:t>
            </a:r>
            <a:r>
              <a:rPr lang="fr-FR" b="1" dirty="0">
                <a:latin typeface="Arial" panose="020B0604020202020204" pitchFamily="34" charset="0"/>
                <a:cs typeface="Arial" panose="020B0604020202020204" pitchFamily="34" charset="0"/>
              </a:rPr>
              <a:t>sensibilité</a:t>
            </a:r>
            <a:r>
              <a:rPr lang="fr-FR" dirty="0">
                <a:latin typeface="Arial" panose="020B0604020202020204" pitchFamily="34" charset="0"/>
                <a:cs typeface="Arial" panose="020B0604020202020204" pitchFamily="34" charset="0"/>
              </a:rPr>
              <a:t> et la </a:t>
            </a:r>
            <a:r>
              <a:rPr lang="fr-FR" b="1" dirty="0">
                <a:latin typeface="Arial" panose="020B0604020202020204" pitchFamily="34" charset="0"/>
                <a:cs typeface="Arial" panose="020B0604020202020204" pitchFamily="34" charset="0"/>
              </a:rPr>
              <a:t>spécificité</a:t>
            </a:r>
            <a:r>
              <a:rPr lang="fr-FR" dirty="0">
                <a:latin typeface="Arial" panose="020B0604020202020204" pitchFamily="34" charset="0"/>
                <a:cs typeface="Arial" panose="020B0604020202020204" pitchFamily="34" charset="0"/>
              </a:rPr>
              <a:t> de chaque approche utilisée et le </a:t>
            </a:r>
            <a:r>
              <a:rPr lang="fr-FR" b="1" dirty="0">
                <a:latin typeface="Arial" panose="020B0604020202020204" pitchFamily="34" charset="0"/>
                <a:cs typeface="Arial" panose="020B0604020202020204" pitchFamily="34" charset="0"/>
              </a:rPr>
              <a:t>délai</a:t>
            </a:r>
            <a:r>
              <a:rPr lang="fr-FR" dirty="0">
                <a:latin typeface="Arial" panose="020B0604020202020204" pitchFamily="34" charset="0"/>
                <a:cs typeface="Arial" panose="020B0604020202020204" pitchFamily="34" charset="0"/>
              </a:rPr>
              <a:t> nécessaire pour obtenir un compte rendu d’interprétation </a:t>
            </a:r>
          </a:p>
          <a:p>
            <a:r>
              <a:rPr lang="fr-FR" dirty="0">
                <a:latin typeface="Arial" panose="020B0604020202020204" pitchFamily="34" charset="0"/>
                <a:cs typeface="Arial" panose="020B0604020202020204" pitchFamily="34" charset="0"/>
              </a:rPr>
              <a:t>Tous les résultats doivent être confirmés par des tests analytiques indépendants de l’échantillon d’ADN</a:t>
            </a:r>
          </a:p>
        </p:txBody>
      </p:sp>
      <p:sp>
        <p:nvSpPr>
          <p:cNvPr id="4" name="Text Placeholder 3">
            <a:extLst>
              <a:ext uri="{FF2B5EF4-FFF2-40B4-BE49-F238E27FC236}">
                <a16:creationId xmlns:a16="http://schemas.microsoft.com/office/drawing/2014/main" id="{5A43EE9F-E59B-4633-A8E4-39CFAE22105D}"/>
              </a:ext>
            </a:extLst>
          </p:cNvPr>
          <p:cNvSpPr>
            <a:spLocks noGrp="1"/>
          </p:cNvSpPr>
          <p:nvPr>
            <p:ph type="body" sz="quarter" idx="13"/>
          </p:nvPr>
        </p:nvSpPr>
        <p:spPr/>
        <p:txBody>
          <a:bodyPr/>
          <a:lstStyle/>
          <a:p>
            <a:r>
              <a:rPr lang="fr-FR" dirty="0"/>
              <a:t>ADN : acide désoxyribonucléique.</a:t>
            </a:r>
          </a:p>
        </p:txBody>
      </p:sp>
    </p:spTree>
    <p:extLst>
      <p:ext uri="{BB962C8B-B14F-4D97-AF65-F5344CB8AC3E}">
        <p14:creationId xmlns:p14="http://schemas.microsoft.com/office/powerpoint/2010/main" val="1194486135"/>
      </p:ext>
    </p:extLst>
  </p:cSld>
  <p:clrMapOvr>
    <a:masterClrMapping/>
  </p:clrMapOvr>
</p:sld>
</file>

<file path=ppt/theme/theme1.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D04D5609056428849DEFF65104C64" ma:contentTypeVersion="13" ma:contentTypeDescription="Create a new document." ma:contentTypeScope="" ma:versionID="9d211ba89ba97d4c7ac1ff23b3a00ba7">
  <xsd:schema xmlns:xsd="http://www.w3.org/2001/XMLSchema" xmlns:xs="http://www.w3.org/2001/XMLSchema" xmlns:p="http://schemas.microsoft.com/office/2006/metadata/properties" xmlns:ns2="902d07f0-7c98-4576-84da-3dac784571f8" xmlns:ns3="026d5d3f-5486-42e2-99f8-af2f5497c969" targetNamespace="http://schemas.microsoft.com/office/2006/metadata/properties" ma:root="true" ma:fieldsID="1c0cad683535ecbd424f06aa3a5df09b" ns2:_="" ns3:_="">
    <xsd:import namespace="902d07f0-7c98-4576-84da-3dac784571f8"/>
    <xsd:import namespace="026d5d3f-5486-42e2-99f8-af2f5497c9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d07f0-7c98-4576-84da-3dac78457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d5d3f-5486-42e2-99f8-af2f5497c9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A5F023-8086-4113-8C95-4D24DFAFAAC0}"/>
</file>

<file path=customXml/itemProps2.xml><?xml version="1.0" encoding="utf-8"?>
<ds:datastoreItem xmlns:ds="http://schemas.openxmlformats.org/officeDocument/2006/customXml" ds:itemID="{0406F3AE-F27B-4274-916D-8B7A1DB3E4A7}"/>
</file>

<file path=customXml/itemProps3.xml><?xml version="1.0" encoding="utf-8"?>
<ds:datastoreItem xmlns:ds="http://schemas.openxmlformats.org/officeDocument/2006/customXml" ds:itemID="{0799B8E1-CFEA-49FB-8E5F-7C39ED56E6FB}"/>
</file>

<file path=docProps/app.xml><?xml version="1.0" encoding="utf-8"?>
<Properties xmlns="http://schemas.openxmlformats.org/officeDocument/2006/extended-properties" xmlns:vt="http://schemas.openxmlformats.org/officeDocument/2006/docPropsVTypes">
  <Template/>
  <TotalTime>5346</TotalTime>
  <Words>2067</Words>
  <Application>Microsoft Office PowerPoint</Application>
  <PresentationFormat>Widescreen</PresentationFormat>
  <Paragraphs>172</Paragraphs>
  <Slides>21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Calibri</vt:lpstr>
      <vt:lpstr>Open Sans</vt:lpstr>
      <vt:lpstr>WFH</vt:lpstr>
      <vt:lpstr>Lignes directrices pour l’hémophilie applicables à tous</vt:lpstr>
      <vt:lpstr>Lignes directrices pour la prise en charge de l’hémophilie</vt:lpstr>
      <vt:lpstr>Chapitre 4 : Évaluation génétique</vt:lpstr>
      <vt:lpstr>Conflits d’intérêt : Megan Sutherland</vt:lpstr>
      <vt:lpstr>Auteurs</vt:lpstr>
      <vt:lpstr>L’évaluation génétique de l’hémophilie est importante pour…</vt:lpstr>
      <vt:lpstr>Qui doit bénéficier d’un conseil génétique ?</vt:lpstr>
      <vt:lpstr>Démarche relative aux tests génétiques pour l’hémophilie</vt:lpstr>
      <vt:lpstr>Autres considérations relatives aux techniques</vt:lpstr>
      <vt:lpstr>Recommandations pour le diagnostic prénatal</vt:lpstr>
      <vt:lpstr>Classification et description des variantes</vt:lpstr>
      <vt:lpstr>Comptes rendus d’interprétation</vt:lpstr>
      <vt:lpstr>Comptes rendus d’interprétation</vt:lpstr>
      <vt:lpstr>Stratégies si la variante pathogène n’est pas détectée</vt:lpstr>
      <vt:lpstr>Stratégies si la variante pathogène n’est pas détectée</vt:lpstr>
      <vt:lpstr>Assurance de la qualité</vt:lpstr>
      <vt:lpstr>Cas clinique : Hémophilie A</vt:lpstr>
      <vt:lpstr>Cas clinique : Hémophilie B</vt:lpstr>
      <vt:lpstr>Cas Clinique : Hémophilie A sévère, aucune variante</vt:lpstr>
      <vt:lpstr>Conclusions</vt:lpstr>
      <vt:lpstr>Merci à l’Hemophilia Alliance pour son soutien à l’élaboration de cette présentation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Julia Chadwick</cp:lastModifiedBy>
  <cp:revision>184</cp:revision>
  <dcterms:created xsi:type="dcterms:W3CDTF">2020-08-28T16:07:48Z</dcterms:created>
  <dcterms:modified xsi:type="dcterms:W3CDTF">2021-08-24T14:24:28Z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0x010100E24D04D5609056428849DEFF65104C64</vt:lpwstr>
  </property>
  <property fmtid="{D5CDD505-2E9C-101B-9397-08002B2CF9AE}" pid="3" name="Order">
    <vt:r8>1557000</vt:r8>
  </property>
</Properties>
</file>