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06" r:id="rId2"/>
    <p:sldId id="2807" r:id="rId3"/>
    <p:sldId id="2808" r:id="rId4"/>
    <p:sldId id="2809" r:id="rId5"/>
    <p:sldId id="258" r:id="rId6"/>
    <p:sldId id="2778" r:id="rId7"/>
    <p:sldId id="2779" r:id="rId8"/>
    <p:sldId id="2817" r:id="rId9"/>
    <p:sldId id="2810" r:id="rId10"/>
    <p:sldId id="2804" r:id="rId11"/>
    <p:sldId id="2825" r:id="rId12"/>
    <p:sldId id="2789" r:id="rId13"/>
    <p:sldId id="2790" r:id="rId14"/>
    <p:sldId id="2784" r:id="rId15"/>
    <p:sldId id="2826" r:id="rId16"/>
    <p:sldId id="2823" r:id="rId17"/>
    <p:sldId id="2812" r:id="rId18"/>
    <p:sldId id="2818" r:id="rId19"/>
    <p:sldId id="2797" r:id="rId20"/>
    <p:sldId id="2813" r:id="rId21"/>
    <p:sldId id="2799" r:id="rId22"/>
    <p:sldId id="2821" r:id="rId23"/>
    <p:sldId id="2801" r:id="rId24"/>
    <p:sldId id="2822" r:id="rId25"/>
    <p:sldId id="2815" r:id="rId26"/>
    <p:sldId id="2819" r:id="rId27"/>
    <p:sldId id="2827" r:id="rId28"/>
    <p:sldId id="2786" r:id="rId29"/>
    <p:sldId id="2793" r:id="rId30"/>
    <p:sldId id="2788" r:id="rId31"/>
    <p:sldId id="2787" r:id="rId32"/>
    <p:sldId id="2768" r:id="rId33"/>
    <p:sldId id="276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Chadwick" initials="JC" lastIdx="14" clrIdx="0">
    <p:extLst>
      <p:ext uri="{19B8F6BF-5375-455C-9EA6-DF929625EA0E}">
        <p15:presenceInfo xmlns:p15="http://schemas.microsoft.com/office/powerpoint/2012/main" userId="S::jchadwick@wfh.org::bd1ae82f-124b-4de6-bc22-d4eddcd0bf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61" autoAdjust="0"/>
    <p:restoredTop sz="93928" autoAdjust="0"/>
  </p:normalViewPr>
  <p:slideViewPr>
    <p:cSldViewPr snapToGrid="0">
      <p:cViewPr varScale="1">
        <p:scale>
          <a:sx n="103" d="100"/>
          <a:sy n="103" d="100"/>
        </p:scale>
        <p:origin x="510" y="114"/>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2F5F1E-FDD3-4F8E-A718-6E61700BFEFB}" type="datetimeFigureOut">
              <a:rPr lang="en-CA" smtClean="0"/>
              <a:t>2021-08-24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6AF15-8A5C-4CF2-A296-805ED02749C9}" type="slidenum">
              <a:rPr lang="en-CA" smtClean="0"/>
              <a:t>‹#›</a:t>
            </a:fld>
            <a:endParaRPr lang="en-CA"/>
          </a:p>
        </p:txBody>
      </p:sp>
    </p:spTree>
    <p:extLst>
      <p:ext uri="{BB962C8B-B14F-4D97-AF65-F5344CB8AC3E}">
        <p14:creationId xmlns:p14="http://schemas.microsoft.com/office/powerpoint/2010/main" val="164980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2</a:t>
            </a:fld>
            <a:endParaRPr lang="en-CA"/>
          </a:p>
        </p:txBody>
      </p:sp>
    </p:spTree>
    <p:extLst>
      <p:ext uri="{BB962C8B-B14F-4D97-AF65-F5344CB8AC3E}">
        <p14:creationId xmlns:p14="http://schemas.microsoft.com/office/powerpoint/2010/main" val="3159658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15061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6AF15-8A5C-4CF2-A296-805ED02749C9}" type="slidenum">
              <a:rPr lang="en-CA" smtClean="0"/>
              <a:t>17</a:t>
            </a:fld>
            <a:endParaRPr lang="en-CA"/>
          </a:p>
        </p:txBody>
      </p:sp>
    </p:spTree>
    <p:extLst>
      <p:ext uri="{BB962C8B-B14F-4D97-AF65-F5344CB8AC3E}">
        <p14:creationId xmlns:p14="http://schemas.microsoft.com/office/powerpoint/2010/main" val="4145105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6AF15-8A5C-4CF2-A296-805ED02749C9}" type="slidenum">
              <a:rPr lang="en-CA" smtClean="0"/>
              <a:t>18</a:t>
            </a:fld>
            <a:endParaRPr lang="en-CA"/>
          </a:p>
        </p:txBody>
      </p:sp>
    </p:spTree>
    <p:extLst>
      <p:ext uri="{BB962C8B-B14F-4D97-AF65-F5344CB8AC3E}">
        <p14:creationId xmlns:p14="http://schemas.microsoft.com/office/powerpoint/2010/main" val="3613363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6AF15-8A5C-4CF2-A296-805ED02749C9}" type="slidenum">
              <a:rPr lang="en-CA" smtClean="0"/>
              <a:t>19</a:t>
            </a:fld>
            <a:endParaRPr lang="en-CA"/>
          </a:p>
        </p:txBody>
      </p:sp>
    </p:spTree>
    <p:extLst>
      <p:ext uri="{BB962C8B-B14F-4D97-AF65-F5344CB8AC3E}">
        <p14:creationId xmlns:p14="http://schemas.microsoft.com/office/powerpoint/2010/main" val="430230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6AF15-8A5C-4CF2-A296-805ED02749C9}" type="slidenum">
              <a:rPr lang="en-CA" smtClean="0"/>
              <a:t>20</a:t>
            </a:fld>
            <a:endParaRPr lang="en-CA"/>
          </a:p>
        </p:txBody>
      </p:sp>
    </p:spTree>
    <p:extLst>
      <p:ext uri="{BB962C8B-B14F-4D97-AF65-F5344CB8AC3E}">
        <p14:creationId xmlns:p14="http://schemas.microsoft.com/office/powerpoint/2010/main" val="3593035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59303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761687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6AF15-8A5C-4CF2-A296-805ED02749C9}" type="slidenum">
              <a:rPr lang="en-CA" smtClean="0"/>
              <a:t>25</a:t>
            </a:fld>
            <a:endParaRPr lang="en-CA"/>
          </a:p>
        </p:txBody>
      </p:sp>
    </p:spTree>
    <p:extLst>
      <p:ext uri="{BB962C8B-B14F-4D97-AF65-F5344CB8AC3E}">
        <p14:creationId xmlns:p14="http://schemas.microsoft.com/office/powerpoint/2010/main" val="880965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6AF15-8A5C-4CF2-A296-805ED02749C9}" type="slidenum">
              <a:rPr lang="en-CA" smtClean="0"/>
              <a:t>26</a:t>
            </a:fld>
            <a:endParaRPr lang="en-CA"/>
          </a:p>
        </p:txBody>
      </p:sp>
    </p:spTree>
    <p:extLst>
      <p:ext uri="{BB962C8B-B14F-4D97-AF65-F5344CB8AC3E}">
        <p14:creationId xmlns:p14="http://schemas.microsoft.com/office/powerpoint/2010/main" val="55452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41236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00AC2BFD-7DF5-43F3-B370-424F643A0134}" type="slidenum">
              <a:rPr lang="en-CA" smtClean="0"/>
              <a:t>4</a:t>
            </a:fld>
            <a:endParaRPr lang="en-CA"/>
          </a:p>
        </p:txBody>
      </p:sp>
    </p:spTree>
    <p:extLst>
      <p:ext uri="{BB962C8B-B14F-4D97-AF65-F5344CB8AC3E}">
        <p14:creationId xmlns:p14="http://schemas.microsoft.com/office/powerpoint/2010/main" val="1024439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48938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6AF15-8A5C-4CF2-A296-805ED02749C9}" type="slidenum">
              <a:rPr lang="en-CA" smtClean="0"/>
              <a:t>29</a:t>
            </a:fld>
            <a:endParaRPr lang="en-CA"/>
          </a:p>
        </p:txBody>
      </p:sp>
    </p:spTree>
    <p:extLst>
      <p:ext uri="{BB962C8B-B14F-4D97-AF65-F5344CB8AC3E}">
        <p14:creationId xmlns:p14="http://schemas.microsoft.com/office/powerpoint/2010/main" val="2496755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47747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521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306AF15-8A5C-4CF2-A296-805ED02749C9}" type="slidenum">
              <a:rPr lang="en-CA" smtClean="0"/>
              <a:t>5</a:t>
            </a:fld>
            <a:endParaRPr lang="en-CA"/>
          </a:p>
        </p:txBody>
      </p:sp>
    </p:spTree>
    <p:extLst>
      <p:ext uri="{BB962C8B-B14F-4D97-AF65-F5344CB8AC3E}">
        <p14:creationId xmlns:p14="http://schemas.microsoft.com/office/powerpoint/2010/main" val="4284955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99271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6AF15-8A5C-4CF2-A296-805ED02749C9}" type="slidenum">
              <a:rPr lang="en-CA" smtClean="0"/>
              <a:t>9</a:t>
            </a:fld>
            <a:endParaRPr lang="en-CA"/>
          </a:p>
        </p:txBody>
      </p:sp>
    </p:spTree>
    <p:extLst>
      <p:ext uri="{BB962C8B-B14F-4D97-AF65-F5344CB8AC3E}">
        <p14:creationId xmlns:p14="http://schemas.microsoft.com/office/powerpoint/2010/main" val="2075820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6AF15-8A5C-4CF2-A296-805ED02749C9}" type="slidenum">
              <a:rPr lang="en-CA" smtClean="0"/>
              <a:t>10</a:t>
            </a:fld>
            <a:endParaRPr lang="en-CA"/>
          </a:p>
        </p:txBody>
      </p:sp>
    </p:spTree>
    <p:extLst>
      <p:ext uri="{BB962C8B-B14F-4D97-AF65-F5344CB8AC3E}">
        <p14:creationId xmlns:p14="http://schemas.microsoft.com/office/powerpoint/2010/main" val="2205219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8099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6AF15-8A5C-4CF2-A296-805ED02749C9}" type="slidenum">
              <a:rPr lang="en-CA" smtClean="0"/>
              <a:t>12</a:t>
            </a:fld>
            <a:endParaRPr lang="en-CA"/>
          </a:p>
        </p:txBody>
      </p:sp>
    </p:spTree>
    <p:extLst>
      <p:ext uri="{BB962C8B-B14F-4D97-AF65-F5344CB8AC3E}">
        <p14:creationId xmlns:p14="http://schemas.microsoft.com/office/powerpoint/2010/main" val="1335755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9454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1695896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1133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fld id="{2CA814A5-5B67-49A0-A5BA-40050328EF92}" type="slidenum">
              <a:rPr lang="en-CA" smtClean="0"/>
              <a:t>‹#›</a:t>
            </a:fld>
            <a:endParaRPr lang="en-CA"/>
          </a:p>
        </p:txBody>
      </p:sp>
      <p:sp>
        <p:nvSpPr>
          <p:cNvPr id="4" name="Text Placeholder 6">
            <a:extLst>
              <a:ext uri="{FF2B5EF4-FFF2-40B4-BE49-F238E27FC236}">
                <a16:creationId xmlns:a16="http://schemas.microsoft.com/office/drawing/2014/main" id="{F276C467-B1B5-48BF-859F-C41555A9A4E8}"/>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2961785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9718BAA3-11FB-446F-A77B-F9CDD762D13F}"/>
              </a:ext>
            </a:extLst>
          </p:cNvPr>
          <p:cNvPicPr>
            <a:picLocks noChangeAspect="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t="37776"/>
          <a:stretch/>
        </p:blipFill>
        <p:spPr>
          <a:xfrm>
            <a:off x="-1" y="6003985"/>
            <a:ext cx="12192000" cy="872820"/>
          </a:xfrm>
          <a:prstGeom prst="rect">
            <a:avLst/>
          </a:prstGeom>
        </p:spPr>
      </p:pic>
      <p:sp>
        <p:nvSpPr>
          <p:cNvPr id="7" name="TextBox 6">
            <a:extLst>
              <a:ext uri="{FF2B5EF4-FFF2-40B4-BE49-F238E27FC236}">
                <a16:creationId xmlns:a16="http://schemas.microsoft.com/office/drawing/2014/main" id="{1F6773FF-BAE7-40E8-BC58-F6256D769872}"/>
              </a:ext>
            </a:extLst>
          </p:cNvPr>
          <p:cNvSpPr txBox="1"/>
          <p:nvPr userDrawn="1"/>
        </p:nvSpPr>
        <p:spPr>
          <a:xfrm>
            <a:off x="491501" y="6217257"/>
            <a:ext cx="11208995" cy="446276"/>
          </a:xfrm>
          <a:prstGeom prst="rect">
            <a:avLst/>
          </a:prstGeom>
          <a:noFill/>
        </p:spPr>
        <p:txBody>
          <a:bodyPr wrap="square" rtlCol="0">
            <a:spAutoFit/>
          </a:bodyPr>
          <a:lstStyle/>
          <a:p>
            <a:r>
              <a:rPr lang="fr-FR" sz="2300" b="1" i="1" noProof="0" dirty="0">
                <a:solidFill>
                  <a:schemeClr val="bg1"/>
                </a:solidFill>
              </a:rPr>
              <a:t>Lignes directrices pour la prise en charge de l’hémophilie de la FMH, 3e édition</a:t>
            </a:r>
            <a:endParaRPr lang="es-ES" sz="2300" b="1" i="0" noProof="0" dirty="0">
              <a:solidFill>
                <a:schemeClr val="bg1"/>
              </a:solidFill>
            </a:endParaRPr>
          </a:p>
        </p:txBody>
      </p:sp>
      <p:pic>
        <p:nvPicPr>
          <p:cNvPr id="9" name="Picture 8" descr="Text&#10;&#10;Description automatically generated">
            <a:extLst>
              <a:ext uri="{FF2B5EF4-FFF2-40B4-BE49-F238E27FC236}">
                <a16:creationId xmlns:a16="http://schemas.microsoft.com/office/drawing/2014/main" id="{354A2456-5CC0-4FC7-B719-2D16C077C839}"/>
              </a:ext>
            </a:extLst>
          </p:cNvPr>
          <p:cNvPicPr>
            <a:picLocks noChangeAspect="1"/>
          </p:cNvPicPr>
          <p:nvPr userDrawn="1"/>
        </p:nvPicPr>
        <p:blipFill>
          <a:blip r:embed="rId4"/>
          <a:stretch>
            <a:fillRect/>
          </a:stretch>
        </p:blipFill>
        <p:spPr>
          <a:xfrm>
            <a:off x="10199058" y="389627"/>
            <a:ext cx="1739861" cy="760757"/>
          </a:xfrm>
          <a:prstGeom prst="rect">
            <a:avLst/>
          </a:prstGeom>
        </p:spPr>
      </p:pic>
    </p:spTree>
    <p:extLst>
      <p:ext uri="{BB962C8B-B14F-4D97-AF65-F5344CB8AC3E}">
        <p14:creationId xmlns:p14="http://schemas.microsoft.com/office/powerpoint/2010/main" val="163759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fld id="{5BAC8732-66C3-AF47-99DC-2B6DA4C694F7}" type="slidenum">
              <a:rPr lang="en-US" smtClean="0"/>
              <a:pPr/>
              <a:t>‹#›</a:t>
            </a:fld>
            <a:endParaRPr lang="en-US" sz="1100"/>
          </a:p>
        </p:txBody>
      </p:sp>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6">
            <a:duotone>
              <a:prstClr val="black"/>
              <a:srgbClr val="008BB0">
                <a:tint val="45000"/>
                <a:satMod val="400000"/>
              </a:srgbClr>
            </a:duotone>
            <a:extLst>
              <a:ext uri="{BEBA8EAE-BF5A-486C-A8C5-ECC9F3942E4B}">
                <a14:imgProps xmlns:a14="http://schemas.microsoft.com/office/drawing/2010/main">
                  <a14:imgLayer r:embed="rId7">
                    <a14:imgEffect>
                      <a14:saturation sat="0"/>
                    </a14:imgEffect>
                  </a14:imgLayer>
                </a14:imgProps>
              </a:ext>
            </a:extLst>
          </a:blip>
          <a:srcRect b="96644"/>
          <a:stretch/>
        </p:blipFill>
        <p:spPr>
          <a:xfrm>
            <a:off x="0" y="6724650"/>
            <a:ext cx="12192000" cy="152400"/>
          </a:xfrm>
          <a:prstGeom prst="rect">
            <a:avLst/>
          </a:prstGeom>
        </p:spPr>
      </p:pic>
      <p:pic>
        <p:nvPicPr>
          <p:cNvPr id="9" name="Picture 8" descr="Text&#10;&#10;Description automatically generated">
            <a:extLst>
              <a:ext uri="{FF2B5EF4-FFF2-40B4-BE49-F238E27FC236}">
                <a16:creationId xmlns:a16="http://schemas.microsoft.com/office/drawing/2014/main" id="{AC949194-A80F-46BE-8B01-1485546E046D}"/>
              </a:ext>
            </a:extLst>
          </p:cNvPr>
          <p:cNvPicPr>
            <a:picLocks noChangeAspect="1"/>
          </p:cNvPicPr>
          <p:nvPr userDrawn="1"/>
        </p:nvPicPr>
        <p:blipFill>
          <a:blip r:embed="rId8"/>
          <a:stretch>
            <a:fillRect/>
          </a:stretch>
        </p:blipFill>
        <p:spPr>
          <a:xfrm>
            <a:off x="10879085" y="6127662"/>
            <a:ext cx="1154742" cy="504913"/>
          </a:xfrm>
          <a:prstGeom prst="rect">
            <a:avLst/>
          </a:prstGeom>
        </p:spPr>
      </p:pic>
    </p:spTree>
    <p:extLst>
      <p:ext uri="{BB962C8B-B14F-4D97-AF65-F5344CB8AC3E}">
        <p14:creationId xmlns:p14="http://schemas.microsoft.com/office/powerpoint/2010/main" val="843867643"/>
      </p:ext>
    </p:extLst>
  </p:cSld>
  <p:clrMap bg1="lt1" tx1="dk1" bg2="lt2" tx2="dk2" accent1="accent1" accent2="accent2" accent3="accent3" accent4="accent4" accent5="accent5" accent6="accent6" hlink="hlink" folHlink="folHlink"/>
  <p:sldLayoutIdLst>
    <p:sldLayoutId id="2147483652" r:id="rId1"/>
    <p:sldLayoutId id="2147483670" r:id="rId2"/>
    <p:sldLayoutId id="2147483657" r:id="rId3"/>
    <p:sldLayoutId id="2147483649" r:id="rId4"/>
  </p:sldLayoutIdLs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469-532D-4691-87EF-3C3CB476CFBA}"/>
              </a:ext>
            </a:extLst>
          </p:cNvPr>
          <p:cNvSpPr>
            <a:spLocks noGrp="1"/>
          </p:cNvSpPr>
          <p:nvPr>
            <p:ph type="ctrTitle"/>
          </p:nvPr>
        </p:nvSpPr>
        <p:spPr>
          <a:xfrm>
            <a:off x="190500" y="1122363"/>
            <a:ext cx="11811000" cy="2387600"/>
          </a:xfrm>
        </p:spPr>
        <p:txBody>
          <a:bodyPr>
            <a:normAutofit/>
          </a:bodyPr>
          <a:lstStyle/>
          <a:p>
            <a:pPr>
              <a:lnSpc>
                <a:spcPct val="100000"/>
              </a:lnSpc>
            </a:pPr>
            <a:r>
              <a:rPr lang="fr-FR" dirty="0"/>
              <a:t>Lignes directrices pour l’hémophilie applicables à tous</a:t>
            </a:r>
            <a:endParaRPr lang="en-US" dirty="0"/>
          </a:p>
        </p:txBody>
      </p:sp>
      <p:sp>
        <p:nvSpPr>
          <p:cNvPr id="3" name="Subtitle 2">
            <a:extLst>
              <a:ext uri="{FF2B5EF4-FFF2-40B4-BE49-F238E27FC236}">
                <a16:creationId xmlns:a16="http://schemas.microsoft.com/office/drawing/2014/main" id="{AA7C183B-16C7-4831-96B4-F20CAE110378}"/>
              </a:ext>
            </a:extLst>
          </p:cNvPr>
          <p:cNvSpPr>
            <a:spLocks noGrp="1"/>
          </p:cNvSpPr>
          <p:nvPr>
            <p:ph type="subTitle" idx="1"/>
          </p:nvPr>
        </p:nvSpPr>
        <p:spPr>
          <a:xfrm>
            <a:off x="1524000" y="3602038"/>
            <a:ext cx="9144000" cy="1655762"/>
          </a:xfrm>
        </p:spPr>
        <p:txBody>
          <a:bodyPr/>
          <a:lstStyle/>
          <a:p>
            <a:r>
              <a:rPr lang="fr-FR" dirty="0"/>
              <a:t>Une nouvelle ambition de la Fédération mondiale de l’hémophilie</a:t>
            </a:r>
          </a:p>
        </p:txBody>
      </p:sp>
    </p:spTree>
    <p:extLst>
      <p:ext uri="{BB962C8B-B14F-4D97-AF65-F5344CB8AC3E}">
        <p14:creationId xmlns:p14="http://schemas.microsoft.com/office/powerpoint/2010/main" val="171214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49C64FA-E1D9-514D-9CEC-0855F10DCF19}"/>
              </a:ext>
            </a:extLst>
          </p:cNvPr>
          <p:cNvSpPr>
            <a:spLocks noGrp="1"/>
          </p:cNvSpPr>
          <p:nvPr>
            <p:ph type="title"/>
          </p:nvPr>
        </p:nvSpPr>
        <p:spPr>
          <a:xfrm>
            <a:off x="838199" y="225425"/>
            <a:ext cx="10515599" cy="1090079"/>
          </a:xfrm>
        </p:spPr>
        <p:txBody>
          <a:bodyPr vert="horz" lIns="91440" tIns="45720" rIns="91440" bIns="45720" rtlCol="0" anchor="ctr">
            <a:normAutofit/>
          </a:bodyPr>
          <a:lstStyle/>
          <a:p>
            <a:pPr>
              <a:lnSpc>
                <a:spcPct val="100000"/>
              </a:lnSpc>
            </a:pPr>
            <a:r>
              <a:rPr lang="fr-FR" dirty="0">
                <a:latin typeface="Arial" panose="020B0604020202020204" pitchFamily="34" charset="0"/>
                <a:cs typeface="Arial" panose="020B0604020202020204" pitchFamily="34" charset="0"/>
              </a:rPr>
              <a:t>Choix du produit</a:t>
            </a:r>
            <a:endParaRPr lang="en-CA"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FE0BD69-4F67-4224-AD5C-08F451542D59}"/>
              </a:ext>
            </a:extLst>
          </p:cNvPr>
          <p:cNvSpPr>
            <a:spLocks noGrp="1"/>
          </p:cNvSpPr>
          <p:nvPr>
            <p:ph idx="1"/>
          </p:nvPr>
        </p:nvSpPr>
        <p:spPr>
          <a:xfrm>
            <a:off x="838200" y="1562101"/>
            <a:ext cx="10515600" cy="2487386"/>
          </a:xfrm>
        </p:spPr>
        <p:txBody>
          <a:bodyPr>
            <a:normAutofit/>
          </a:bodyPr>
          <a:lstStyle/>
          <a:p>
            <a:pPr marL="0" indent="0">
              <a:buClr>
                <a:srgbClr val="C00A36"/>
              </a:buClr>
              <a:buNone/>
              <a:defRPr/>
            </a:pPr>
            <a:r>
              <a:rPr kumimoji="0" lang="fr-FR"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Recommandation 5.2.1 </a:t>
            </a:r>
            <a:br>
              <a:rPr kumimoji="0" lang="fr-FR"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br>
            <a:r>
              <a:rPr lang="fr-FR" altLang="en-US" dirty="0">
                <a:latin typeface="Arial" panose="020B0604020202020204" pitchFamily="34" charset="0"/>
                <a:cs typeface="Arial" panose="020B0604020202020204" pitchFamily="34" charset="0"/>
              </a:rPr>
              <a:t>Pour </a:t>
            </a:r>
            <a:r>
              <a:rPr lang="fr-FR" altLang="en-US" b="1" dirty="0">
                <a:latin typeface="Arial" panose="020B0604020202020204" pitchFamily="34" charset="0"/>
                <a:cs typeface="Arial" panose="020B0604020202020204" pitchFamily="34" charset="0"/>
              </a:rPr>
              <a:t>les personnes atteintes d’hémophilie</a:t>
            </a:r>
            <a:r>
              <a:rPr lang="fr-FR" altLang="en-US" dirty="0">
                <a:latin typeface="Arial" panose="020B0604020202020204" pitchFamily="34" charset="0"/>
                <a:cs typeface="Arial" panose="020B0604020202020204" pitchFamily="34" charset="0"/>
              </a:rPr>
              <a:t>, la FMH recommande </a:t>
            </a:r>
            <a:r>
              <a:rPr lang="fr-FR" altLang="en-US" b="1" dirty="0">
                <a:latin typeface="Arial" panose="020B0604020202020204" pitchFamily="34" charset="0"/>
                <a:cs typeface="Arial" panose="020B0604020202020204" pitchFamily="34" charset="0"/>
              </a:rPr>
              <a:t>d’utiliser des produits ayant été autorisés par les agences de régulation officielles</a:t>
            </a:r>
            <a:r>
              <a:rPr lang="fr-FR" altLang="en-US" dirty="0">
                <a:latin typeface="Arial" panose="020B0604020202020204" pitchFamily="34" charset="0"/>
                <a:cs typeface="Arial" panose="020B0604020202020204" pitchFamily="34" charset="0"/>
              </a:rPr>
              <a:t> chargées de la protection et de la promotion de la santé publique, en tenant compte de la qualité du plasma (à savoir, la pureté du produit) et du processus de fabrication (à savoir, l’inactivation/l’élimination virale).* </a:t>
            </a:r>
          </a:p>
        </p:txBody>
      </p:sp>
      <p:sp>
        <p:nvSpPr>
          <p:cNvPr id="7" name="Content Placeholder 2">
            <a:extLst>
              <a:ext uri="{FF2B5EF4-FFF2-40B4-BE49-F238E27FC236}">
                <a16:creationId xmlns:a16="http://schemas.microsoft.com/office/drawing/2014/main" id="{72600033-1EB1-4BA1-8766-2D43BB97D853}"/>
              </a:ext>
            </a:extLst>
          </p:cNvPr>
          <p:cNvSpPr txBox="1">
            <a:spLocks/>
          </p:cNvSpPr>
          <p:nvPr/>
        </p:nvSpPr>
        <p:spPr>
          <a:xfrm>
            <a:off x="838200" y="3797300"/>
            <a:ext cx="10515600" cy="2128158"/>
          </a:xfrm>
          <a:prstGeom prst="roundRect">
            <a:avLst>
              <a:gd name="adj" fmla="val 9847"/>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None/>
              <a:defRPr/>
            </a:pPr>
            <a:r>
              <a:rPr lang="fr-FR" altLang="en-US" b="1" dirty="0">
                <a:solidFill>
                  <a:schemeClr val="accent1"/>
                </a:solidFill>
                <a:latin typeface="Arial" panose="020B0604020202020204" pitchFamily="34" charset="0"/>
                <a:cs typeface="Arial" panose="020B0604020202020204" pitchFamily="34" charset="0"/>
              </a:rPr>
              <a:t>REMARQUE : </a:t>
            </a:r>
            <a:r>
              <a:rPr lang="fr-FR" altLang="en-US" dirty="0">
                <a:latin typeface="Arial" panose="020B0604020202020204" pitchFamily="34" charset="0"/>
                <a:cs typeface="Arial" panose="020B0604020202020204" pitchFamily="34" charset="0"/>
              </a:rPr>
              <a:t>un produit dérivé du plasma qui incorpore deux étapes de réduction virale ne doit pas être automatiquement privilégié au détriment d’un autre produit qui ne subit qu’une seule étape d’inactivation virale. Si seule une étape d’inactivation est utilisée, il est préférable qu’elle inactive aussi bien les virus avec et sans enveloppe lipidique. Tout récemment, les produits autorisés à une mise sur le marché ont eu recours à des étapes orthogonales d’inactivation/d’élimination virale.</a:t>
            </a:r>
            <a:endParaRPr lang="fr-FR"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5B8F603-3CB3-FA46-BF13-90D0CB050F11}"/>
              </a:ext>
            </a:extLst>
          </p:cNvPr>
          <p:cNvSpPr txBox="1"/>
          <p:nvPr/>
        </p:nvSpPr>
        <p:spPr>
          <a:xfrm>
            <a:off x="838199" y="6423559"/>
            <a:ext cx="5715001" cy="307777"/>
          </a:xfrm>
          <a:prstGeom prst="rect">
            <a:avLst/>
          </a:prstGeom>
          <a:noFill/>
        </p:spPr>
        <p:txBody>
          <a:bodyPr wrap="square" rtlCol="0">
            <a:spAutoFit/>
          </a:bodyPr>
          <a:lstStyle/>
          <a:p>
            <a:r>
              <a:rPr lang="en-US" sz="1400" i="1" dirty="0"/>
              <a:t>*</a:t>
            </a:r>
            <a:r>
              <a:rPr lang="fr-FR" sz="1400" i="1" dirty="0"/>
              <a:t> Veuillez consulter la publication pour les remarques associées</a:t>
            </a:r>
            <a:r>
              <a:rPr lang="en-US" sz="1400" i="1" dirty="0"/>
              <a:t>. </a:t>
            </a:r>
            <a:endParaRPr lang="en-US" dirty="0"/>
          </a:p>
        </p:txBody>
      </p:sp>
    </p:spTree>
    <p:extLst>
      <p:ext uri="{BB962C8B-B14F-4D97-AF65-F5344CB8AC3E}">
        <p14:creationId xmlns:p14="http://schemas.microsoft.com/office/powerpoint/2010/main" val="58429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8B4676-9AF9-420B-8EA9-83DD9613A4F1}"/>
              </a:ext>
            </a:extLst>
          </p:cNvPr>
          <p:cNvSpPr>
            <a:spLocks noGrp="1"/>
          </p:cNvSpPr>
          <p:nvPr>
            <p:ph type="title"/>
          </p:nvPr>
        </p:nvSpPr>
        <p:spPr>
          <a:xfrm>
            <a:off x="838199" y="225425"/>
            <a:ext cx="10515599" cy="1090079"/>
          </a:xfrm>
        </p:spPr>
        <p:txBody>
          <a:bodyPr>
            <a:noAutofit/>
          </a:bodyPr>
          <a:lstStyle/>
          <a:p>
            <a:pPr>
              <a:lnSpc>
                <a:spcPct val="100000"/>
              </a:lnSpc>
            </a:pPr>
            <a:r>
              <a:rPr lang="fr-FR" altLang="en-US" dirty="0"/>
              <a:t>Cas Clinique : James @ 16 mois</a:t>
            </a:r>
            <a:endParaRPr lang="fr-FR"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562100"/>
            <a:ext cx="6302829" cy="4614863"/>
          </a:xfrm>
        </p:spPr>
        <p:txBody>
          <a:bodyPr>
            <a:normAutofit/>
          </a:bodyPr>
          <a:lstStyle/>
          <a:p>
            <a:r>
              <a:rPr lang="fr-FR" altLang="en-US" dirty="0"/>
              <a:t>Hémophilie A sévère</a:t>
            </a:r>
          </a:p>
          <a:p>
            <a:r>
              <a:rPr lang="fr-FR" altLang="en-US" dirty="0"/>
              <a:t>Diagnostiqué à la naissance suite à un saignement post circoncision</a:t>
            </a:r>
          </a:p>
          <a:p>
            <a:r>
              <a:rPr lang="fr-FR" altLang="en-US" dirty="0"/>
              <a:t>À quatre mois, hémorragie intracrânienne, pose d’un cathéter central pour perfusions régulières</a:t>
            </a:r>
          </a:p>
          <a:p>
            <a:r>
              <a:rPr lang="fr-FR" altLang="en-US" dirty="0"/>
              <a:t>Apparition d’un inhibiteur à fort répondeur, induction de tolérance immune pendant un an mais inhibiteur  réfractaire au traitement</a:t>
            </a:r>
          </a:p>
          <a:p>
            <a:r>
              <a:rPr lang="fr-FR" altLang="en-US" dirty="0"/>
              <a:t>La famille ne souhaite plus poursuivre une fréquence de perfusions intense</a:t>
            </a:r>
          </a:p>
        </p:txBody>
      </p:sp>
      <p:sp>
        <p:nvSpPr>
          <p:cNvPr id="10" name="Rounded Rectangle 1">
            <a:extLst>
              <a:ext uri="{FF2B5EF4-FFF2-40B4-BE49-F238E27FC236}">
                <a16:creationId xmlns:a16="http://schemas.microsoft.com/office/drawing/2014/main" id="{FBEE79E0-9B57-4742-AE02-737E585788FF}"/>
              </a:ext>
            </a:extLst>
          </p:cNvPr>
          <p:cNvSpPr/>
          <p:nvPr/>
        </p:nvSpPr>
        <p:spPr>
          <a:xfrm>
            <a:off x="7547956" y="1631603"/>
            <a:ext cx="3408219" cy="3904673"/>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indent="0" algn="ctr">
              <a:spcBef>
                <a:spcPts val="300"/>
              </a:spcBef>
              <a:spcAft>
                <a:spcPts val="600"/>
              </a:spcAft>
              <a:buClr>
                <a:schemeClr val="tx2"/>
              </a:buClr>
              <a:buNone/>
              <a:defRPr/>
            </a:pPr>
            <a:r>
              <a:rPr lang="fr-FR" altLang="en-US" sz="2000" dirty="0">
                <a:solidFill>
                  <a:sysClr val="windowText" lastClr="000000"/>
                </a:solidFill>
                <a:latin typeface="Arial" panose="020B0604020202020204" pitchFamily="34" charset="0"/>
                <a:cs typeface="Arial" panose="020B0604020202020204" pitchFamily="34" charset="0"/>
              </a:rPr>
              <a:t>Comment prendre en charge James avec un inhibiteur réfractaire dirigé contre le FVIII ? </a:t>
            </a:r>
          </a:p>
        </p:txBody>
      </p:sp>
      <p:sp>
        <p:nvSpPr>
          <p:cNvPr id="9" name="Text Placeholder 3">
            <a:extLst>
              <a:ext uri="{FF2B5EF4-FFF2-40B4-BE49-F238E27FC236}">
                <a16:creationId xmlns:a16="http://schemas.microsoft.com/office/drawing/2014/main" id="{DC09E320-C3F8-481A-8AA5-5B82838F3629}"/>
              </a:ext>
            </a:extLst>
          </p:cNvPr>
          <p:cNvSpPr>
            <a:spLocks noGrp="1"/>
          </p:cNvSpPr>
          <p:nvPr>
            <p:ph type="body" sz="quarter" idx="13"/>
          </p:nvPr>
        </p:nvSpPr>
        <p:spPr>
          <a:xfrm>
            <a:off x="838200" y="6356350"/>
            <a:ext cx="9925050" cy="365125"/>
          </a:xfrm>
        </p:spPr>
        <p:txBody>
          <a:bodyPr/>
          <a:lstStyle/>
          <a:p>
            <a:endParaRPr lang="en-CA" dirty="0"/>
          </a:p>
        </p:txBody>
      </p:sp>
    </p:spTree>
    <p:extLst>
      <p:ext uri="{BB962C8B-B14F-4D97-AF65-F5344CB8AC3E}">
        <p14:creationId xmlns:p14="http://schemas.microsoft.com/office/powerpoint/2010/main" val="69306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C47C-A5D5-400B-A446-1C9442507231}"/>
              </a:ext>
            </a:extLst>
          </p:cNvPr>
          <p:cNvSpPr>
            <a:spLocks noGrp="1"/>
          </p:cNvSpPr>
          <p:nvPr>
            <p:ph type="title"/>
          </p:nvPr>
        </p:nvSpPr>
        <p:spPr>
          <a:xfrm>
            <a:off x="838199" y="225425"/>
            <a:ext cx="10515599" cy="1090079"/>
          </a:xfrm>
        </p:spPr>
        <p:txBody>
          <a:bodyPr>
            <a:normAutofit/>
          </a:bodyPr>
          <a:lstStyle/>
          <a:p>
            <a:pPr>
              <a:lnSpc>
                <a:spcPct val="100000"/>
              </a:lnSpc>
            </a:pPr>
            <a:r>
              <a:rPr lang="fr-FR" dirty="0"/>
              <a:t>Agents de contournement</a:t>
            </a:r>
          </a:p>
        </p:txBody>
      </p:sp>
      <p:sp>
        <p:nvSpPr>
          <p:cNvPr id="3" name="Content Placeholder 2">
            <a:extLst>
              <a:ext uri="{FF2B5EF4-FFF2-40B4-BE49-F238E27FC236}">
                <a16:creationId xmlns:a16="http://schemas.microsoft.com/office/drawing/2014/main" id="{CE72AA35-9644-4366-BC90-A996925FF8D1}"/>
              </a:ext>
            </a:extLst>
          </p:cNvPr>
          <p:cNvSpPr>
            <a:spLocks noGrp="1"/>
          </p:cNvSpPr>
          <p:nvPr>
            <p:ph idx="1"/>
          </p:nvPr>
        </p:nvSpPr>
        <p:spPr>
          <a:xfrm>
            <a:off x="5065487" y="1562100"/>
            <a:ext cx="6463367" cy="4614863"/>
          </a:xfrm>
        </p:spPr>
        <p:txBody>
          <a:bodyPr anchor="ctr">
            <a:normAutofit fontScale="92500" lnSpcReduction="10000"/>
          </a:bodyPr>
          <a:lstStyle/>
          <a:p>
            <a:pPr marL="0" indent="0">
              <a:buNone/>
            </a:pPr>
            <a:r>
              <a:rPr lang="fr-FR" b="1" dirty="0"/>
              <a:t>Facteur VII activé recombinant</a:t>
            </a:r>
          </a:p>
          <a:p>
            <a:pPr>
              <a:spcBef>
                <a:spcPts val="1200"/>
              </a:spcBef>
            </a:pPr>
            <a:r>
              <a:rPr lang="fr-FR" dirty="0"/>
              <a:t>Favorise la coagulation par des voies dépendantes et indépendantes du facteur tissulaire</a:t>
            </a:r>
          </a:p>
          <a:p>
            <a:pPr>
              <a:spcBef>
                <a:spcPts val="1200"/>
              </a:spcBef>
            </a:pPr>
            <a:r>
              <a:rPr lang="fr-FR" dirty="0"/>
              <a:t>Se lie au facteur tissulaire pour activer le facteur X et le facteur IX et permet à la cascade de la coagulation de reprendre</a:t>
            </a:r>
            <a:br>
              <a:rPr lang="fr-FR" dirty="0"/>
            </a:br>
            <a:endParaRPr lang="fr-FR" dirty="0"/>
          </a:p>
          <a:p>
            <a:pPr marL="0" indent="0">
              <a:buNone/>
            </a:pPr>
            <a:r>
              <a:rPr lang="fr-FR" b="1" dirty="0"/>
              <a:t>Concentré de complexe de prothrombine activé</a:t>
            </a:r>
          </a:p>
          <a:p>
            <a:pPr>
              <a:spcBef>
                <a:spcPts val="1200"/>
              </a:spcBef>
            </a:pPr>
            <a:r>
              <a:rPr lang="fr-FR" dirty="0"/>
              <a:t>Utilisé pour traiter les patients atteints d'hémophilie A avec inhibiteurs  </a:t>
            </a:r>
          </a:p>
          <a:p>
            <a:pPr>
              <a:spcBef>
                <a:spcPts val="1200"/>
              </a:spcBef>
            </a:pPr>
            <a:r>
              <a:rPr lang="fr-FR" dirty="0"/>
              <a:t>Contient principalement du facteur II non activé (prothrombine), du facteur IX, du facteur X et du facteur VII activé</a:t>
            </a:r>
          </a:p>
        </p:txBody>
      </p:sp>
      <p:sp>
        <p:nvSpPr>
          <p:cNvPr id="8" name="Content Placeholder 2">
            <a:extLst>
              <a:ext uri="{FF2B5EF4-FFF2-40B4-BE49-F238E27FC236}">
                <a16:creationId xmlns:a16="http://schemas.microsoft.com/office/drawing/2014/main" id="{6C1205D4-9704-486A-8C4A-3F962D4DFE64}"/>
              </a:ext>
            </a:extLst>
          </p:cNvPr>
          <p:cNvSpPr txBox="1">
            <a:spLocks/>
          </p:cNvSpPr>
          <p:nvPr/>
        </p:nvSpPr>
        <p:spPr>
          <a:xfrm>
            <a:off x="1037705" y="1878676"/>
            <a:ext cx="3118659" cy="3683145"/>
          </a:xfrm>
          <a:prstGeom prst="roundRect">
            <a:avLst>
              <a:gd name="adj" fmla="val 5728"/>
            </a:avLst>
          </a:prstGeom>
          <a:solidFill>
            <a:schemeClr val="accent1"/>
          </a:solidFill>
        </p:spPr>
        <p:txBody>
          <a:bodyPr vert="horz" lIns="91440" tIns="45720" rIns="9144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fr-FR" dirty="0">
                <a:solidFill>
                  <a:schemeClr val="bg1"/>
                </a:solidFill>
                <a:latin typeface="Arial" panose="020B0604020202020204" pitchFamily="34" charset="0"/>
                <a:cs typeface="Arial" panose="020B0604020202020204" pitchFamily="34" charset="0"/>
              </a:rPr>
              <a:t>Utilisés pour traiter et prévenir les complications hémorragiques chez les patients atteints d’hémophilie A ou B ayant développé des anticorps (inhibiteurs)</a:t>
            </a:r>
          </a:p>
        </p:txBody>
      </p:sp>
      <p:sp>
        <p:nvSpPr>
          <p:cNvPr id="5" name="Text Placeholder 4">
            <a:extLst>
              <a:ext uri="{FF2B5EF4-FFF2-40B4-BE49-F238E27FC236}">
                <a16:creationId xmlns:a16="http://schemas.microsoft.com/office/drawing/2014/main" id="{EA2BEA1F-E6DE-4A48-9F6C-0F5F0389CDBD}"/>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1893321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35B0826-D126-4CC0-8D29-5B677C7262B4}"/>
              </a:ext>
            </a:extLst>
          </p:cNvPr>
          <p:cNvSpPr>
            <a:spLocks noGrp="1"/>
          </p:cNvSpPr>
          <p:nvPr>
            <p:ph type="title"/>
          </p:nvPr>
        </p:nvSpPr>
        <p:spPr>
          <a:xfrm>
            <a:off x="838199" y="225425"/>
            <a:ext cx="10515599" cy="1090079"/>
          </a:xfrm>
        </p:spPr>
        <p:txBody>
          <a:bodyPr vert="horz" lIns="91440" tIns="45720" rIns="91440" bIns="45720" rtlCol="0" anchor="ctr">
            <a:normAutofit/>
          </a:bodyPr>
          <a:lstStyle/>
          <a:p>
            <a:pPr>
              <a:lnSpc>
                <a:spcPct val="100000"/>
              </a:lnSpc>
            </a:pPr>
            <a:r>
              <a:rPr lang="fr-FR" dirty="0"/>
              <a:t>Agents de contournement</a:t>
            </a:r>
            <a:endParaRPr lang="en-CA"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FE0BD69-4F67-4224-AD5C-08F451542D59}"/>
              </a:ext>
            </a:extLst>
          </p:cNvPr>
          <p:cNvSpPr>
            <a:spLocks noGrp="1"/>
          </p:cNvSpPr>
          <p:nvPr>
            <p:ph idx="1"/>
          </p:nvPr>
        </p:nvSpPr>
        <p:spPr/>
        <p:txBody>
          <a:bodyPr>
            <a:normAutofit/>
          </a:bodyPr>
          <a:lstStyle/>
          <a:p>
            <a:pPr marL="0" indent="0">
              <a:buClr>
                <a:srgbClr val="C00A36"/>
              </a:buClr>
              <a:buNone/>
              <a:defRPr/>
            </a:pPr>
            <a:r>
              <a:rPr kumimoji="0" lang="fr-FR"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Recommandation 5.4.3 </a:t>
            </a:r>
            <a:br>
              <a:rPr kumimoji="0" lang="fr-FR"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br>
            <a:r>
              <a:rPr lang="fr-FR" altLang="en-US" dirty="0">
                <a:latin typeface="Arial" panose="020B0604020202020204" pitchFamily="34" charset="0"/>
                <a:cs typeface="Arial" panose="020B0604020202020204" pitchFamily="34" charset="0"/>
              </a:rPr>
              <a:t>La FMH recommande que </a:t>
            </a:r>
            <a:r>
              <a:rPr lang="fr-FR" altLang="en-US" b="1" dirty="0">
                <a:latin typeface="Arial" panose="020B0604020202020204" pitchFamily="34" charset="0"/>
                <a:cs typeface="Arial" panose="020B0604020202020204" pitchFamily="34" charset="0"/>
              </a:rPr>
              <a:t>les patients atteints d’hémophilie avec un inhibiteur bénéficient d’une prophylaxie </a:t>
            </a:r>
            <a:r>
              <a:rPr lang="fr-FR" altLang="en-US" dirty="0">
                <a:latin typeface="Arial" panose="020B0604020202020204" pitchFamily="34" charset="0"/>
                <a:cs typeface="Arial" panose="020B0604020202020204" pitchFamily="34" charset="0"/>
              </a:rPr>
              <a:t>afin de prévenir les épisodes hémorragiques</a:t>
            </a:r>
            <a:r>
              <a:rPr lang="fr-FR" altLang="en-US" sz="2000" dirty="0">
                <a:latin typeface="Arial" panose="020B0604020202020204" pitchFamily="34" charset="0"/>
                <a:cs typeface="Arial" panose="020B0604020202020204" pitchFamily="34" charset="0"/>
              </a:rPr>
              <a:t>. </a:t>
            </a:r>
            <a:endParaRPr lang="fr-FR" sz="20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AF5C41A-9B0D-4C02-8820-7A468C3B13F3}"/>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160111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517BF8-BE7A-4000-AC50-547839AE663B}"/>
              </a:ext>
            </a:extLst>
          </p:cNvPr>
          <p:cNvSpPr>
            <a:spLocks noGrp="1"/>
          </p:cNvSpPr>
          <p:nvPr>
            <p:ph type="title"/>
          </p:nvPr>
        </p:nvSpPr>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400" b="1" dirty="0">
                <a:latin typeface="Arial" panose="020B0604020202020204" pitchFamily="34" charset="0"/>
                <a:cs typeface="Arial" panose="020B0604020202020204" pitchFamily="34" charset="0"/>
              </a:rPr>
              <a:t>Traitements sans facteur de remplacement</a:t>
            </a:r>
            <a:endParaRPr lang="fr-FR" sz="3400" b="1" dirty="0">
              <a:highlight>
                <a:srgbClr val="FFFF00"/>
              </a:highlight>
              <a:latin typeface="Lato-Regular"/>
            </a:endParaRPr>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p:txBody>
          <a:bodyPr>
            <a:noAutofit/>
          </a:bodyPr>
          <a:lstStyle/>
          <a:p>
            <a:pPr marL="0" indent="0">
              <a:buClr>
                <a:srgbClr val="C00A36"/>
              </a:buClr>
              <a:buNone/>
              <a:defRPr/>
            </a:pPr>
            <a:r>
              <a:rPr kumimoji="0" lang="fr-FR"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Recommandation 5.7.1 </a:t>
            </a:r>
            <a:br>
              <a:rPr kumimoji="0" lang="fr-FR"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br>
            <a:r>
              <a:rPr lang="fr-FR" altLang="en-US" dirty="0">
                <a:latin typeface="Arial" panose="020B0604020202020204" pitchFamily="34" charset="0"/>
                <a:cs typeface="Arial" panose="020B0604020202020204" pitchFamily="34" charset="0"/>
              </a:rPr>
              <a:t>Pour </a:t>
            </a:r>
            <a:r>
              <a:rPr lang="fr-FR" altLang="en-US" b="1" dirty="0">
                <a:latin typeface="Arial" panose="020B0604020202020204" pitchFamily="34" charset="0"/>
                <a:cs typeface="Arial" panose="020B0604020202020204" pitchFamily="34" charset="0"/>
              </a:rPr>
              <a:t>les patients atteints d’hémophilie A avec inhibiteurs</a:t>
            </a:r>
            <a:r>
              <a:rPr lang="fr-FR" altLang="en-US" dirty="0">
                <a:latin typeface="Arial" panose="020B0604020202020204" pitchFamily="34" charset="0"/>
                <a:cs typeface="Arial" panose="020B0604020202020204" pitchFamily="34" charset="0"/>
              </a:rPr>
              <a:t>, la FMH recommande </a:t>
            </a:r>
            <a:r>
              <a:rPr lang="fr-FR" altLang="en-US" b="1" dirty="0">
                <a:latin typeface="Arial" panose="020B0604020202020204" pitchFamily="34" charset="0"/>
                <a:cs typeface="Arial" panose="020B0604020202020204" pitchFamily="34" charset="0"/>
              </a:rPr>
              <a:t>d’utiliser l’</a:t>
            </a:r>
            <a:r>
              <a:rPr lang="fr-FR" altLang="en-US" b="1" dirty="0" err="1">
                <a:latin typeface="Arial" panose="020B0604020202020204" pitchFamily="34" charset="0"/>
                <a:cs typeface="Arial" panose="020B0604020202020204" pitchFamily="34" charset="0"/>
              </a:rPr>
              <a:t>emicizumab</a:t>
            </a:r>
            <a:r>
              <a:rPr lang="fr-FR" altLang="en-US" b="1" dirty="0">
                <a:latin typeface="Arial" panose="020B0604020202020204" pitchFamily="34" charset="0"/>
                <a:cs typeface="Arial" panose="020B0604020202020204" pitchFamily="34" charset="0"/>
              </a:rPr>
              <a:t> pour une prophylaxie régulière</a:t>
            </a:r>
            <a:r>
              <a:rPr lang="fr-FR" altLang="en-US" sz="2000" dirty="0">
                <a:latin typeface="Arial" panose="020B0604020202020204" pitchFamily="34" charset="0"/>
                <a:cs typeface="Arial" panose="020B0604020202020204" pitchFamily="34" charset="0"/>
              </a:rPr>
              <a:t>. </a:t>
            </a:r>
            <a:br>
              <a:rPr lang="fr-FR" altLang="en-US" sz="2000" dirty="0">
                <a:latin typeface="Arial" panose="020B0604020202020204" pitchFamily="34" charset="0"/>
                <a:cs typeface="Arial" panose="020B0604020202020204" pitchFamily="34" charset="0"/>
              </a:rPr>
            </a:br>
            <a:br>
              <a:rPr lang="fr-FR" altLang="en-US" dirty="0">
                <a:latin typeface="Arial" panose="020B0604020202020204" pitchFamily="34" charset="0"/>
                <a:cs typeface="Arial" panose="020B0604020202020204" pitchFamily="34" charset="0"/>
              </a:rPr>
            </a:br>
            <a:br>
              <a:rPr lang="fr-FR" altLang="en-US" dirty="0">
                <a:latin typeface="Arial" panose="020B0604020202020204" pitchFamily="34" charset="0"/>
                <a:cs typeface="Arial" panose="020B0604020202020204" pitchFamily="34" charset="0"/>
              </a:rPr>
            </a:br>
            <a:br>
              <a:rPr lang="fr-FR" altLang="en-US" dirty="0">
                <a:latin typeface="Arial" panose="020B0604020202020204" pitchFamily="34" charset="0"/>
                <a:cs typeface="Arial" panose="020B0604020202020204" pitchFamily="34" charset="0"/>
              </a:rPr>
            </a:br>
            <a:endParaRPr lang="fr-FR" sz="2000" b="1" dirty="0">
              <a:latin typeface="Arial" panose="020B0604020202020204" pitchFamily="34" charset="0"/>
              <a:cs typeface="Arial" panose="020B0604020202020204" pitchFamily="34" charset="0"/>
            </a:endParaRPr>
          </a:p>
          <a:p>
            <a:pPr marL="0" indent="0">
              <a:buNone/>
            </a:pPr>
            <a:r>
              <a:rPr lang="fr-FR" sz="2000" b="1" dirty="0">
                <a:latin typeface="Arial" panose="020B0604020202020204" pitchFamily="34" charset="0"/>
                <a:cs typeface="Arial" panose="020B0604020202020204" pitchFamily="34" charset="0"/>
              </a:rPr>
              <a:t>Des recommandations spécifiques relatives à l’utilisation de l’</a:t>
            </a:r>
            <a:r>
              <a:rPr lang="fr-FR" sz="2000" b="1" dirty="0" err="1">
                <a:latin typeface="Arial" panose="020B0604020202020204" pitchFamily="34" charset="0"/>
                <a:cs typeface="Arial" panose="020B0604020202020204" pitchFamily="34" charset="0"/>
              </a:rPr>
              <a:t>emicizumab</a:t>
            </a:r>
            <a:r>
              <a:rPr lang="fr-FR" sz="2000" b="1" dirty="0">
                <a:latin typeface="Arial" panose="020B0604020202020204" pitchFamily="34" charset="0"/>
                <a:cs typeface="Arial" panose="020B0604020202020204" pitchFamily="34" charset="0"/>
              </a:rPr>
              <a:t> figurent dans des chapitres :</a:t>
            </a:r>
          </a:p>
          <a:p>
            <a:pPr lvl="1">
              <a:spcBef>
                <a:spcPts val="0"/>
              </a:spcBef>
            </a:pPr>
            <a:r>
              <a:rPr lang="fr-FR" sz="2000" dirty="0">
                <a:latin typeface="Arial" panose="020B0604020202020204" pitchFamily="34" charset="0"/>
                <a:cs typeface="Arial" panose="020B0604020202020204" pitchFamily="34" charset="0"/>
              </a:rPr>
              <a:t>2 – Prise en charge globale de l’hémophilie</a:t>
            </a:r>
          </a:p>
          <a:p>
            <a:pPr lvl="1">
              <a:spcBef>
                <a:spcPts val="0"/>
              </a:spcBef>
            </a:pPr>
            <a:r>
              <a:rPr lang="fr-FR" sz="2000" dirty="0">
                <a:latin typeface="Arial" panose="020B0604020202020204" pitchFamily="34" charset="0"/>
                <a:cs typeface="Arial" panose="020B0604020202020204" pitchFamily="34" charset="0"/>
              </a:rPr>
              <a:t>6 – Prophylaxie dans le domaine de l’hémophilie</a:t>
            </a:r>
          </a:p>
          <a:p>
            <a:pPr lvl="1">
              <a:spcBef>
                <a:spcPts val="0"/>
              </a:spcBef>
            </a:pPr>
            <a:r>
              <a:rPr lang="fr-FR" sz="2000" dirty="0">
                <a:latin typeface="Arial" panose="020B0604020202020204" pitchFamily="34" charset="0"/>
                <a:cs typeface="Arial" panose="020B0604020202020204" pitchFamily="34" charset="0"/>
              </a:rPr>
              <a:t>8 – Inhibiteurs des facteurs de coagulation</a:t>
            </a:r>
          </a:p>
          <a:p>
            <a:pPr lvl="1">
              <a:spcBef>
                <a:spcPts val="0"/>
              </a:spcBef>
            </a:pPr>
            <a:r>
              <a:rPr lang="fr-FR" sz="2000" dirty="0">
                <a:latin typeface="Arial" panose="020B0604020202020204" pitchFamily="34" charset="0"/>
                <a:cs typeface="Arial" panose="020B0604020202020204" pitchFamily="34" charset="0"/>
              </a:rPr>
              <a:t>9 – Enjeux particuliers relatifs à la prise en charge</a:t>
            </a:r>
            <a:endParaRPr lang="fr-FR" altLang="en-US" sz="200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CB2133E3-05E4-46DD-9F79-1E598BAE9915}"/>
              </a:ext>
            </a:extLst>
          </p:cNvPr>
          <p:cNvSpPr txBox="1">
            <a:spLocks/>
          </p:cNvSpPr>
          <p:nvPr/>
        </p:nvSpPr>
        <p:spPr>
          <a:xfrm>
            <a:off x="823782" y="2751933"/>
            <a:ext cx="10515600" cy="1117598"/>
          </a:xfrm>
          <a:prstGeom prst="roundRect">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None/>
              <a:defRPr/>
            </a:pPr>
            <a:r>
              <a:rPr lang="fr-FR" altLang="en-US" b="1" dirty="0">
                <a:solidFill>
                  <a:schemeClr val="accent1"/>
                </a:solidFill>
                <a:latin typeface="Arial" panose="020B0604020202020204" pitchFamily="34" charset="0"/>
                <a:cs typeface="Arial" panose="020B0604020202020204" pitchFamily="34" charset="0"/>
              </a:rPr>
              <a:t>REMARQUE : </a:t>
            </a:r>
            <a:r>
              <a:rPr lang="fr-FR" altLang="en-US" dirty="0">
                <a:latin typeface="Arial" panose="020B0604020202020204" pitchFamily="34" charset="0"/>
                <a:cs typeface="Arial" panose="020B0604020202020204" pitchFamily="34" charset="0"/>
              </a:rPr>
              <a:t>pour les patients atteints d’hémophilie A sans inhibiteurs, la FMH recommande d’utiliser éventuellement l’</a:t>
            </a:r>
            <a:r>
              <a:rPr lang="fr-FR" altLang="en-US" dirty="0" err="1">
                <a:latin typeface="Arial" panose="020B0604020202020204" pitchFamily="34" charset="0"/>
                <a:cs typeface="Arial" panose="020B0604020202020204" pitchFamily="34" charset="0"/>
              </a:rPr>
              <a:t>emicizumab</a:t>
            </a:r>
            <a:r>
              <a:rPr lang="fr-FR" altLang="en-US" dirty="0">
                <a:latin typeface="Arial" panose="020B0604020202020204" pitchFamily="34" charset="0"/>
                <a:cs typeface="Arial" panose="020B0604020202020204" pitchFamily="34" charset="0"/>
              </a:rPr>
              <a:t> en prophylaxie régulière.</a:t>
            </a:r>
          </a:p>
        </p:txBody>
      </p:sp>
    </p:spTree>
    <p:extLst>
      <p:ext uri="{BB962C8B-B14F-4D97-AF65-F5344CB8AC3E}">
        <p14:creationId xmlns:p14="http://schemas.microsoft.com/office/powerpoint/2010/main" val="2163296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8B4676-9AF9-420B-8EA9-83DD9613A4F1}"/>
              </a:ext>
            </a:extLst>
          </p:cNvPr>
          <p:cNvSpPr>
            <a:spLocks noGrp="1"/>
          </p:cNvSpPr>
          <p:nvPr>
            <p:ph type="title"/>
          </p:nvPr>
        </p:nvSpPr>
        <p:spPr>
          <a:xfrm>
            <a:off x="838199" y="225425"/>
            <a:ext cx="10515599" cy="1090079"/>
          </a:xfrm>
        </p:spPr>
        <p:txBody>
          <a:bodyPr>
            <a:noAutofit/>
          </a:bodyPr>
          <a:lstStyle/>
          <a:p>
            <a:pPr>
              <a:lnSpc>
                <a:spcPct val="100000"/>
              </a:lnSpc>
            </a:pPr>
            <a:r>
              <a:rPr lang="fr-FR" altLang="en-US" dirty="0"/>
              <a:t>Cas Clinique : Plaider pour une offre </a:t>
            </a:r>
            <a:r>
              <a:rPr lang="fr-FR" altLang="en-US"/>
              <a:t>de soins</a:t>
            </a:r>
            <a:endParaRPr lang="fr-FR"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562100"/>
            <a:ext cx="6410498" cy="4614863"/>
          </a:xfrm>
        </p:spPr>
        <p:txBody>
          <a:bodyPr>
            <a:normAutofit/>
          </a:bodyPr>
          <a:lstStyle/>
          <a:p>
            <a:endParaRPr lang="fr-FR" altLang="en-US" sz="1100" dirty="0"/>
          </a:p>
          <a:p>
            <a:r>
              <a:rPr lang="fr-FR" altLang="en-US" dirty="0"/>
              <a:t>Henri dirige une organisation nationale membre dans un pays à revenu faible ou intermédiaire</a:t>
            </a:r>
          </a:p>
          <a:p>
            <a:r>
              <a:rPr lang="fr-FR" altLang="en-US" dirty="0"/>
              <a:t>L’organisation nationale membre souhaite renforcer l’offre de soins des patients atteints d’hémophilie</a:t>
            </a:r>
          </a:p>
          <a:p>
            <a:r>
              <a:rPr lang="fr-FR" altLang="en-US" dirty="0"/>
              <a:t>Les premiers résultats des interactions avec les autorités sanitaires ont indiqué qu'elles ne sont disposées à soutenir que l'utilisation de plasma frais congelé ou de </a:t>
            </a:r>
            <a:r>
              <a:rPr lang="fr-FR" altLang="en-US" dirty="0" err="1"/>
              <a:t>cryoprécipité</a:t>
            </a:r>
            <a:r>
              <a:rPr lang="fr-FR" altLang="en-US" dirty="0"/>
              <a:t> produit localement pour cette population de patients</a:t>
            </a:r>
          </a:p>
          <a:p>
            <a:endParaRPr lang="fr-FR" altLang="en-US" dirty="0"/>
          </a:p>
        </p:txBody>
      </p:sp>
      <p:sp>
        <p:nvSpPr>
          <p:cNvPr id="10" name="Rounded Rectangle 1">
            <a:extLst>
              <a:ext uri="{FF2B5EF4-FFF2-40B4-BE49-F238E27FC236}">
                <a16:creationId xmlns:a16="http://schemas.microsoft.com/office/drawing/2014/main" id="{A09A61E4-1A37-460A-B17F-4A5005D0F8EB}"/>
              </a:ext>
            </a:extLst>
          </p:cNvPr>
          <p:cNvSpPr/>
          <p:nvPr/>
        </p:nvSpPr>
        <p:spPr>
          <a:xfrm>
            <a:off x="7531332" y="1562100"/>
            <a:ext cx="3406254" cy="3990802"/>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spcBef>
                <a:spcPts val="300"/>
              </a:spcBef>
              <a:spcAft>
                <a:spcPts val="600"/>
              </a:spcAft>
              <a:buClr>
                <a:schemeClr val="tx2"/>
              </a:buClr>
              <a:defRPr/>
            </a:pPr>
            <a:r>
              <a:rPr lang="fr-FR" altLang="en-US" sz="2000" dirty="0">
                <a:solidFill>
                  <a:sysClr val="windowText" lastClr="000000"/>
                </a:solidFill>
                <a:latin typeface="Arial" panose="020B0604020202020204" pitchFamily="34" charset="0"/>
                <a:cs typeface="Arial" panose="020B0604020202020204" pitchFamily="34" charset="0"/>
              </a:rPr>
              <a:t>Quelles sont les recommandations actuelles de la FMH en la matière ?</a:t>
            </a:r>
          </a:p>
        </p:txBody>
      </p:sp>
    </p:spTree>
    <p:extLst>
      <p:ext uri="{BB962C8B-B14F-4D97-AF65-F5344CB8AC3E}">
        <p14:creationId xmlns:p14="http://schemas.microsoft.com/office/powerpoint/2010/main" val="4286630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6AAF59-89E5-4C06-BE4A-EACBE243C4E4}"/>
              </a:ext>
            </a:extLst>
          </p:cNvPr>
          <p:cNvSpPr>
            <a:spLocks noGrp="1"/>
          </p:cNvSpPr>
          <p:nvPr>
            <p:ph type="title"/>
          </p:nvPr>
        </p:nvSpPr>
        <p:spPr/>
        <p:txBody>
          <a:bodyPr>
            <a:normAutofit/>
          </a:bodyPr>
          <a:lstStyle/>
          <a:p>
            <a:pPr>
              <a:lnSpc>
                <a:spcPct val="100000"/>
              </a:lnSpc>
            </a:pPr>
            <a:r>
              <a:rPr lang="fr-FR" sz="3400" dirty="0"/>
              <a:t>Autres produits plasmatiques</a:t>
            </a:r>
          </a:p>
        </p:txBody>
      </p:sp>
      <p:sp>
        <p:nvSpPr>
          <p:cNvPr id="5" name="Content Placeholder 4">
            <a:extLst>
              <a:ext uri="{FF2B5EF4-FFF2-40B4-BE49-F238E27FC236}">
                <a16:creationId xmlns:a16="http://schemas.microsoft.com/office/drawing/2014/main" id="{36E2BB52-7593-4509-9A13-49ED1124E528}"/>
              </a:ext>
            </a:extLst>
          </p:cNvPr>
          <p:cNvSpPr>
            <a:spLocks noGrp="1"/>
          </p:cNvSpPr>
          <p:nvPr>
            <p:ph idx="1"/>
          </p:nvPr>
        </p:nvSpPr>
        <p:spPr>
          <a:xfrm>
            <a:off x="838198" y="2437730"/>
            <a:ext cx="10515600" cy="3918622"/>
          </a:xfrm>
        </p:spPr>
        <p:txBody>
          <a:bodyPr>
            <a:normAutofit/>
          </a:bodyPr>
          <a:lstStyle/>
          <a:p>
            <a:pPr marL="0" indent="0">
              <a:spcBef>
                <a:spcPts val="0"/>
              </a:spcBef>
              <a:buClr>
                <a:schemeClr val="accent3"/>
              </a:buClr>
              <a:buNone/>
            </a:pPr>
            <a:r>
              <a:rPr lang="fr-FR" dirty="0">
                <a:latin typeface="Arial" panose="020B0604020202020204" pitchFamily="34" charset="0"/>
                <a:cs typeface="Arial" panose="020B0604020202020204" pitchFamily="34" charset="0"/>
              </a:rPr>
              <a:t>Pour minimiser le risque de transmission d’agents pathogènes viraux :</a:t>
            </a:r>
          </a:p>
          <a:p>
            <a:pPr marL="914400" lvl="2" indent="-457200">
              <a:spcBef>
                <a:spcPts val="0"/>
              </a:spcBef>
              <a:buClr>
                <a:schemeClr val="accent3"/>
              </a:buClr>
              <a:buFont typeface="+mj-lt"/>
              <a:buAutoNum type="arabicPeriod"/>
            </a:pPr>
            <a:r>
              <a:rPr lang="fr-FR" sz="2000" dirty="0">
                <a:latin typeface="Arial" panose="020B0604020202020204" pitchFamily="34" charset="0"/>
                <a:cs typeface="Arial" panose="020B0604020202020204" pitchFamily="34" charset="0"/>
              </a:rPr>
              <a:t>la mise en quarantaine du plasma jusqu’à ce que le donneur obtienne un résultat négatif aux tests de dépistage d’anticorps au VIH, au VHC et au VHB</a:t>
            </a:r>
          </a:p>
          <a:p>
            <a:pPr marL="914400" lvl="2" indent="-457200">
              <a:spcBef>
                <a:spcPts val="0"/>
              </a:spcBef>
              <a:buClr>
                <a:schemeClr val="accent3"/>
              </a:buClr>
              <a:buFont typeface="+mj-lt"/>
              <a:buAutoNum type="arabicPeriod"/>
            </a:pPr>
            <a:r>
              <a:rPr lang="fr-FR" sz="2000" dirty="0">
                <a:latin typeface="Arial" panose="020B0604020202020204" pitchFamily="34" charset="0"/>
                <a:cs typeface="Arial" panose="020B0604020202020204" pitchFamily="34" charset="0"/>
              </a:rPr>
              <a:t>les tests des acides nucléiques pour détecter des virus</a:t>
            </a:r>
          </a:p>
          <a:p>
            <a:pPr marL="0" indent="0">
              <a:buClr>
                <a:schemeClr val="accent3"/>
              </a:buClr>
              <a:buNone/>
            </a:pPr>
            <a:r>
              <a:rPr lang="fr-FR" b="1" dirty="0">
                <a:solidFill>
                  <a:srgbClr val="008BB0"/>
                </a:solidFill>
                <a:latin typeface="Arial" panose="020B0604020202020204" pitchFamily="34" charset="0"/>
                <a:cs typeface="Arial" panose="020B0604020202020204" pitchFamily="34" charset="0"/>
              </a:rPr>
              <a:t>Recommandation 5.5.1</a:t>
            </a:r>
            <a:br>
              <a:rPr lang="fr-FR" b="1" dirty="0">
                <a:solidFill>
                  <a:srgbClr val="008BB0"/>
                </a:solidFill>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Pour </a:t>
            </a:r>
            <a:r>
              <a:rPr lang="fr-FR" b="1" dirty="0">
                <a:latin typeface="Arial" panose="020B0604020202020204" pitchFamily="34" charset="0"/>
                <a:cs typeface="Arial" panose="020B0604020202020204" pitchFamily="34" charset="0"/>
              </a:rPr>
              <a:t>les patients atteints d’hémophilie</a:t>
            </a:r>
            <a:r>
              <a:rPr lang="fr-FR" dirty="0">
                <a:latin typeface="Arial" panose="020B0604020202020204" pitchFamily="34" charset="0"/>
                <a:cs typeface="Arial" panose="020B0604020202020204" pitchFamily="34" charset="0"/>
              </a:rPr>
              <a:t>, la FMH recommande vivement </a:t>
            </a:r>
            <a:r>
              <a:rPr lang="fr-FR" b="1" dirty="0">
                <a:latin typeface="Arial" panose="020B0604020202020204" pitchFamily="34" charset="0"/>
                <a:cs typeface="Arial" panose="020B0604020202020204" pitchFamily="34" charset="0"/>
              </a:rPr>
              <a:t>l’utilisation de concentrés de facteur de coagulation recombinants ou dérivés du plasma </a:t>
            </a:r>
            <a:r>
              <a:rPr lang="fr-FR" dirty="0">
                <a:latin typeface="Arial" panose="020B0604020202020204" pitchFamily="34" charset="0"/>
                <a:cs typeface="Arial" panose="020B0604020202020204" pitchFamily="34" charset="0"/>
              </a:rPr>
              <a:t>ayant fait l’objet d’une inactivation virale, plutôt que du </a:t>
            </a:r>
            <a:r>
              <a:rPr lang="fr-FR" dirty="0" err="1">
                <a:latin typeface="Arial" panose="020B0604020202020204" pitchFamily="34" charset="0"/>
                <a:cs typeface="Arial" panose="020B0604020202020204" pitchFamily="34" charset="0"/>
              </a:rPr>
              <a:t>cryoprécipité</a:t>
            </a:r>
            <a:r>
              <a:rPr lang="fr-FR" dirty="0">
                <a:latin typeface="Arial" panose="020B0604020202020204" pitchFamily="34" charset="0"/>
                <a:cs typeface="Arial" panose="020B0604020202020204" pitchFamily="34" charset="0"/>
              </a:rPr>
              <a:t> ou du plasma frais congelé. </a:t>
            </a:r>
            <a:endParaRPr lang="fr-FR" dirty="0"/>
          </a:p>
        </p:txBody>
      </p:sp>
      <p:sp>
        <p:nvSpPr>
          <p:cNvPr id="6" name="Text Placeholder 5">
            <a:extLst>
              <a:ext uri="{FF2B5EF4-FFF2-40B4-BE49-F238E27FC236}">
                <a16:creationId xmlns:a16="http://schemas.microsoft.com/office/drawing/2014/main" id="{302F83CE-1408-407F-BDE2-DA793E67777D}"/>
              </a:ext>
            </a:extLst>
          </p:cNvPr>
          <p:cNvSpPr>
            <a:spLocks noGrp="1"/>
          </p:cNvSpPr>
          <p:nvPr>
            <p:ph type="body" sz="quarter" idx="13"/>
          </p:nvPr>
        </p:nvSpPr>
        <p:spPr/>
        <p:txBody>
          <a:bodyPr/>
          <a:lstStyle/>
          <a:p>
            <a:r>
              <a:rPr lang="fr-FR" dirty="0"/>
              <a:t>VIH : virus d’immunodéficience humaine ; VHB : virus </a:t>
            </a:r>
            <a:r>
              <a:rPr lang="fr-FR"/>
              <a:t>de l’hépatite B ; VHC </a:t>
            </a:r>
            <a:r>
              <a:rPr lang="fr-FR" dirty="0"/>
              <a:t>: virus de l’hépatite C.</a:t>
            </a:r>
          </a:p>
        </p:txBody>
      </p:sp>
      <p:sp>
        <p:nvSpPr>
          <p:cNvPr id="7" name="Content Placeholder 2">
            <a:extLst>
              <a:ext uri="{FF2B5EF4-FFF2-40B4-BE49-F238E27FC236}">
                <a16:creationId xmlns:a16="http://schemas.microsoft.com/office/drawing/2014/main" id="{8A20F9BF-3D80-7747-936C-69A968BE68DA}"/>
              </a:ext>
            </a:extLst>
          </p:cNvPr>
          <p:cNvSpPr txBox="1">
            <a:spLocks/>
          </p:cNvSpPr>
          <p:nvPr/>
        </p:nvSpPr>
        <p:spPr>
          <a:xfrm>
            <a:off x="838198" y="1315504"/>
            <a:ext cx="10515600" cy="914400"/>
          </a:xfrm>
          <a:prstGeom prst="roundRect">
            <a:avLst/>
          </a:prstGeom>
          <a:solidFill>
            <a:schemeClr val="bg1"/>
          </a:solidFill>
          <a:ln w="38100">
            <a:solidFill>
              <a:schemeClr val="accent5"/>
            </a:solidFill>
          </a:ln>
        </p:spPr>
        <p:txBody>
          <a:bodyPr vert="horz" lIns="274320" tIns="45720" rIns="274320" bIns="45720" rtlCol="0" anchor="ctr">
            <a:normAutofit fontScale="92500" lnSpcReduction="20000"/>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accent3"/>
              </a:buClr>
              <a:buNone/>
            </a:pPr>
            <a:r>
              <a:rPr lang="fr-FR" dirty="0">
                <a:latin typeface="Arial" panose="020B0604020202020204" pitchFamily="34" charset="0"/>
                <a:cs typeface="Arial" panose="020B0604020202020204" pitchFamily="34" charset="0"/>
              </a:rPr>
              <a:t>Le plasma frais congelé et le </a:t>
            </a:r>
            <a:r>
              <a:rPr lang="fr-FR" dirty="0" err="1">
                <a:latin typeface="Arial" panose="020B0604020202020204" pitchFamily="34" charset="0"/>
                <a:cs typeface="Arial" panose="020B0604020202020204" pitchFamily="34" charset="0"/>
              </a:rPr>
              <a:t>cryoprécipité</a:t>
            </a:r>
            <a:r>
              <a:rPr lang="fr-FR" dirty="0">
                <a:latin typeface="Arial" panose="020B0604020202020204" pitchFamily="34" charset="0"/>
                <a:cs typeface="Arial" panose="020B0604020202020204" pitchFamily="34" charset="0"/>
              </a:rPr>
              <a:t> ne sont normalement pas soumis à des procédures d'inactivation virale et comportent un risque accru de transmission d'agents pathogènes viraux</a:t>
            </a:r>
          </a:p>
        </p:txBody>
      </p:sp>
    </p:spTree>
    <p:extLst>
      <p:ext uri="{BB962C8B-B14F-4D97-AF65-F5344CB8AC3E}">
        <p14:creationId xmlns:p14="http://schemas.microsoft.com/office/powerpoint/2010/main" val="3942920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124F-7928-4D82-AC96-FD8F0F2CEBD9}"/>
              </a:ext>
            </a:extLst>
          </p:cNvPr>
          <p:cNvSpPr>
            <a:spLocks noGrp="1"/>
          </p:cNvSpPr>
          <p:nvPr>
            <p:ph type="title"/>
          </p:nvPr>
        </p:nvSpPr>
        <p:spPr>
          <a:xfrm>
            <a:off x="838199" y="225425"/>
            <a:ext cx="10515599" cy="1336675"/>
          </a:xfrm>
        </p:spPr>
        <p:txBody>
          <a:bodyPr vert="horz" lIns="91440" tIns="45720" rIns="91440" bIns="45720" rtlCol="0" anchor="ctr">
            <a:normAutofit/>
          </a:bodyPr>
          <a:lstStyle/>
          <a:p>
            <a:pPr>
              <a:lnSpc>
                <a:spcPct val="100000"/>
              </a:lnSpc>
            </a:pPr>
            <a:r>
              <a:rPr lang="fr-FR" dirty="0"/>
              <a:t>Autres produits plasmatiques</a:t>
            </a:r>
            <a:br>
              <a:rPr lang="en-US" dirty="0"/>
            </a:br>
            <a:r>
              <a:rPr lang="en-US" dirty="0"/>
              <a:t>Plasma frais </a:t>
            </a:r>
            <a:r>
              <a:rPr lang="en-US" dirty="0" err="1"/>
              <a:t>congelé</a:t>
            </a:r>
            <a:endParaRPr lang="en-CA" dirty="0"/>
          </a:p>
        </p:txBody>
      </p:sp>
      <p:sp>
        <p:nvSpPr>
          <p:cNvPr id="3" name="Content Placeholder 2">
            <a:extLst>
              <a:ext uri="{FF2B5EF4-FFF2-40B4-BE49-F238E27FC236}">
                <a16:creationId xmlns:a16="http://schemas.microsoft.com/office/drawing/2014/main" id="{95D8B2E9-66B3-4D4A-8F79-FE0F8565D2BA}"/>
              </a:ext>
            </a:extLst>
          </p:cNvPr>
          <p:cNvSpPr>
            <a:spLocks noGrp="1"/>
          </p:cNvSpPr>
          <p:nvPr>
            <p:ph idx="1"/>
          </p:nvPr>
        </p:nvSpPr>
        <p:spPr>
          <a:xfrm>
            <a:off x="838200" y="1562100"/>
            <a:ext cx="10515600" cy="2676979"/>
          </a:xfrm>
        </p:spPr>
        <p:txBody>
          <a:bodyPr>
            <a:normAutofit lnSpcReduction="10000"/>
          </a:bodyPr>
          <a:lstStyle/>
          <a:p>
            <a:r>
              <a:rPr lang="fr-FR" dirty="0"/>
              <a:t>Pour traiter l’hémophilie A, il est préférable d’utiliser du </a:t>
            </a:r>
            <a:r>
              <a:rPr lang="fr-FR" dirty="0" err="1"/>
              <a:t>cryoprécipité</a:t>
            </a:r>
            <a:r>
              <a:rPr lang="fr-FR" dirty="0"/>
              <a:t> plutôt que du plasma frais congelé</a:t>
            </a:r>
          </a:p>
          <a:p>
            <a:r>
              <a:rPr lang="fr-FR" dirty="0"/>
              <a:t>Le plasma frais congelé et le plasma </a:t>
            </a:r>
            <a:r>
              <a:rPr lang="fr-FR" dirty="0" err="1"/>
              <a:t>cryoprécipité</a:t>
            </a:r>
            <a:r>
              <a:rPr lang="fr-FR" dirty="0"/>
              <a:t> contiennent de faibles niveaux de FIX et peuvent être utilisés pour traiter l'hémophilie B dans les pays à faibles ressources</a:t>
            </a:r>
          </a:p>
          <a:p>
            <a:pPr marL="0" lvl="0" indent="0">
              <a:buNone/>
            </a:pPr>
            <a:r>
              <a:rPr lang="fr-FR" b="1" dirty="0">
                <a:solidFill>
                  <a:schemeClr val="accent1"/>
                </a:solidFill>
              </a:rPr>
              <a:t>Recommandation 5.5.2</a:t>
            </a:r>
            <a:br>
              <a:rPr lang="fr-FR" b="1" dirty="0">
                <a:solidFill>
                  <a:schemeClr val="accent1"/>
                </a:solidFill>
              </a:rPr>
            </a:br>
            <a:r>
              <a:rPr lang="fr-FR" altLang="en-US" dirty="0"/>
              <a:t>Pour les patients atteints d’hémophilie, </a:t>
            </a:r>
            <a:r>
              <a:rPr lang="fr-FR" altLang="en-US" b="1" dirty="0"/>
              <a:t>le plasma frais congelé n’est pas recommandé </a:t>
            </a:r>
            <a:r>
              <a:rPr lang="fr-FR" altLang="en-US" dirty="0"/>
              <a:t>en raison des préoccupations liées à la sécurité et à la qualité. </a:t>
            </a:r>
          </a:p>
        </p:txBody>
      </p:sp>
      <p:sp>
        <p:nvSpPr>
          <p:cNvPr id="5" name="Content Placeholder 2">
            <a:extLst>
              <a:ext uri="{FF2B5EF4-FFF2-40B4-BE49-F238E27FC236}">
                <a16:creationId xmlns:a16="http://schemas.microsoft.com/office/drawing/2014/main" id="{305493C1-9FB2-4431-A558-BEA6337498D9}"/>
              </a:ext>
            </a:extLst>
          </p:cNvPr>
          <p:cNvSpPr txBox="1">
            <a:spLocks/>
          </p:cNvSpPr>
          <p:nvPr/>
        </p:nvSpPr>
        <p:spPr>
          <a:xfrm>
            <a:off x="838200" y="4615543"/>
            <a:ext cx="10515600" cy="1364344"/>
          </a:xfrm>
          <a:prstGeom prst="roundRect">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None/>
              <a:defRPr/>
            </a:pPr>
            <a:r>
              <a:rPr lang="fr-FR" altLang="en-US" b="1" dirty="0">
                <a:solidFill>
                  <a:schemeClr val="accent1"/>
                </a:solidFill>
                <a:latin typeface="Arial" panose="020B0604020202020204" pitchFamily="34" charset="0"/>
                <a:cs typeface="Arial" panose="020B0604020202020204" pitchFamily="34" charset="0"/>
              </a:rPr>
              <a:t>REMARQUE : </a:t>
            </a:r>
            <a:r>
              <a:rPr lang="fr-FR" altLang="en-US" dirty="0">
                <a:latin typeface="Arial" panose="020B0604020202020204" pitchFamily="34" charset="0"/>
                <a:cs typeface="Arial" panose="020B0604020202020204" pitchFamily="34" charset="0"/>
              </a:rPr>
              <a:t>toutefois, la FMH reconnaît qu’en réalité, leur utilisation est encore inévitable dans les pays où ils sont l’unique option thérapeutique disponible ou abordable.</a:t>
            </a:r>
          </a:p>
        </p:txBody>
      </p:sp>
    </p:spTree>
    <p:extLst>
      <p:ext uri="{BB962C8B-B14F-4D97-AF65-F5344CB8AC3E}">
        <p14:creationId xmlns:p14="http://schemas.microsoft.com/office/powerpoint/2010/main" val="2510226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124F-7928-4D82-AC96-FD8F0F2CEBD9}"/>
              </a:ext>
            </a:extLst>
          </p:cNvPr>
          <p:cNvSpPr>
            <a:spLocks noGrp="1"/>
          </p:cNvSpPr>
          <p:nvPr>
            <p:ph type="title"/>
          </p:nvPr>
        </p:nvSpPr>
        <p:spPr>
          <a:xfrm>
            <a:off x="838199" y="225425"/>
            <a:ext cx="10515599" cy="1090079"/>
          </a:xfrm>
        </p:spPr>
        <p:txBody>
          <a:bodyPr>
            <a:noAutofit/>
          </a:bodyPr>
          <a:lstStyle/>
          <a:p>
            <a:pPr>
              <a:lnSpc>
                <a:spcPct val="100000"/>
              </a:lnSpc>
            </a:pPr>
            <a:r>
              <a:rPr lang="fr-FR" dirty="0"/>
              <a:t>Autres produits plasmatiques</a:t>
            </a:r>
            <a:br>
              <a:rPr lang="en-US" dirty="0"/>
            </a:br>
            <a:r>
              <a:rPr lang="en-US" dirty="0" err="1"/>
              <a:t>Cryoprécipité</a:t>
            </a:r>
            <a:endParaRPr lang="en-CA" dirty="0"/>
          </a:p>
        </p:txBody>
      </p:sp>
      <p:sp>
        <p:nvSpPr>
          <p:cNvPr id="3" name="Content Placeholder 2">
            <a:extLst>
              <a:ext uri="{FF2B5EF4-FFF2-40B4-BE49-F238E27FC236}">
                <a16:creationId xmlns:a16="http://schemas.microsoft.com/office/drawing/2014/main" id="{95D8B2E9-66B3-4D4A-8F79-FE0F8565D2BA}"/>
              </a:ext>
            </a:extLst>
          </p:cNvPr>
          <p:cNvSpPr>
            <a:spLocks noGrp="1"/>
          </p:cNvSpPr>
          <p:nvPr>
            <p:ph idx="1"/>
          </p:nvPr>
        </p:nvSpPr>
        <p:spPr>
          <a:xfrm>
            <a:off x="838200" y="1562100"/>
            <a:ext cx="10515600" cy="4614863"/>
          </a:xfrm>
        </p:spPr>
        <p:txBody>
          <a:bodyPr>
            <a:noAutofit/>
          </a:bodyPr>
          <a:lstStyle/>
          <a:p>
            <a:r>
              <a:rPr lang="fr-FR" dirty="0"/>
              <a:t>Le </a:t>
            </a:r>
            <a:r>
              <a:rPr lang="fr-FR" dirty="0" err="1"/>
              <a:t>cryoprécipité</a:t>
            </a:r>
            <a:r>
              <a:rPr lang="fr-FR" dirty="0"/>
              <a:t> contient des quantités importantes de facteur VIII (environ 3 à 10 UI/ml), de facteur de </a:t>
            </a:r>
            <a:r>
              <a:rPr lang="fr-FR" dirty="0" err="1"/>
              <a:t>Willebrand</a:t>
            </a:r>
            <a:r>
              <a:rPr lang="fr-FR" dirty="0"/>
              <a:t>, de fibrinogène et de facteur VIII, mais pas de facteur IX ni de facteur XI. Le liquide surnageant qui en résulte est appelé plasma </a:t>
            </a:r>
            <a:r>
              <a:rPr lang="fr-FR" dirty="0" err="1"/>
              <a:t>cryo</a:t>
            </a:r>
            <a:r>
              <a:rPr lang="fr-FR" dirty="0"/>
              <a:t>-pauvre et contient d'autres facteurs de coagulation comme les facteurs VII, IX, X et XI</a:t>
            </a:r>
          </a:p>
          <a:p>
            <a:r>
              <a:rPr lang="fr-FR" dirty="0"/>
              <a:t>Il est fortement recommandé de procéder à une inactivation virale</a:t>
            </a:r>
          </a:p>
          <a:p>
            <a:pPr marL="0" indent="0">
              <a:buNone/>
            </a:pPr>
            <a:r>
              <a:rPr lang="fr-FR" b="1" dirty="0">
                <a:solidFill>
                  <a:schemeClr val="accent1"/>
                </a:solidFill>
              </a:rPr>
              <a:t>Recommandation 5.5.3</a:t>
            </a:r>
            <a:br>
              <a:rPr lang="fr-FR" b="1" dirty="0">
                <a:solidFill>
                  <a:schemeClr val="accent1"/>
                </a:solidFill>
              </a:rPr>
            </a:br>
            <a:r>
              <a:rPr lang="fr-FR" altLang="en-US" dirty="0"/>
              <a:t>Pour les patients atteints d’hémophilie, </a:t>
            </a:r>
            <a:r>
              <a:rPr lang="fr-FR" altLang="en-US" b="1" dirty="0"/>
              <a:t>l’utilisation de </a:t>
            </a:r>
            <a:r>
              <a:rPr lang="fr-FR" altLang="en-US" b="1" dirty="0" err="1"/>
              <a:t>cryoprécipité</a:t>
            </a:r>
            <a:r>
              <a:rPr lang="fr-FR" altLang="en-US" b="1" dirty="0"/>
              <a:t> n’est pas recommandée</a:t>
            </a:r>
            <a:r>
              <a:rPr lang="fr-FR" altLang="en-US" dirty="0"/>
              <a:t> en raison des préoccupations liées à la qualité et à la sécurité.</a:t>
            </a:r>
            <a:endParaRPr lang="fr-FR" altLang="en-US" noProof="0" dirty="0"/>
          </a:p>
        </p:txBody>
      </p:sp>
      <p:sp>
        <p:nvSpPr>
          <p:cNvPr id="12" name="Content Placeholder 2">
            <a:extLst>
              <a:ext uri="{FF2B5EF4-FFF2-40B4-BE49-F238E27FC236}">
                <a16:creationId xmlns:a16="http://schemas.microsoft.com/office/drawing/2014/main" id="{1AEDB14A-9264-4593-B7D3-96E4B3563E8E}"/>
              </a:ext>
            </a:extLst>
          </p:cNvPr>
          <p:cNvSpPr txBox="1">
            <a:spLocks/>
          </p:cNvSpPr>
          <p:nvPr/>
        </p:nvSpPr>
        <p:spPr>
          <a:xfrm>
            <a:off x="838199" y="4630056"/>
            <a:ext cx="10515601" cy="1726295"/>
          </a:xfrm>
          <a:prstGeom prst="roundRect">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None/>
              <a:defRPr/>
            </a:pPr>
            <a:r>
              <a:rPr lang="fr-FR" altLang="en-US" b="1" dirty="0">
                <a:solidFill>
                  <a:schemeClr val="accent1"/>
                </a:solidFill>
                <a:latin typeface="Arial" panose="020B0604020202020204" pitchFamily="34" charset="0"/>
                <a:cs typeface="Arial" panose="020B0604020202020204" pitchFamily="34" charset="0"/>
              </a:rPr>
              <a:t>REMARQUE : </a:t>
            </a:r>
            <a:r>
              <a:rPr lang="fr-FR" altLang="en-US" dirty="0">
                <a:latin typeface="Arial" panose="020B0604020202020204" pitchFamily="34" charset="0"/>
                <a:cs typeface="Arial" panose="020B0604020202020204" pitchFamily="34" charset="0"/>
              </a:rPr>
              <a:t>l’utilisation de </a:t>
            </a:r>
            <a:r>
              <a:rPr lang="fr-FR" altLang="en-US" dirty="0" err="1">
                <a:latin typeface="Arial" panose="020B0604020202020204" pitchFamily="34" charset="0"/>
                <a:cs typeface="Arial" panose="020B0604020202020204" pitchFamily="34" charset="0"/>
              </a:rPr>
              <a:t>cryoprécipité</a:t>
            </a:r>
            <a:r>
              <a:rPr lang="fr-FR" altLang="en-US" dirty="0">
                <a:latin typeface="Arial" panose="020B0604020202020204" pitchFamily="34" charset="0"/>
                <a:cs typeface="Arial" panose="020B0604020202020204" pitchFamily="34" charset="0"/>
              </a:rPr>
              <a:t> ne peut être justifiée que dans les cas où les concentrés de facteur de coagulation ne sont pas disponibles, dans la mesure où il n’existe aucun avantage reconnu par rapport aux concentrés de facteur de coagulation. Il est vivement recommandé d’utiliser des techniques d’inactivation virale, si elles sont disponibles.</a:t>
            </a:r>
          </a:p>
        </p:txBody>
      </p:sp>
      <p:sp>
        <p:nvSpPr>
          <p:cNvPr id="5" name="Espace réservé du texte 4">
            <a:extLst>
              <a:ext uri="{FF2B5EF4-FFF2-40B4-BE49-F238E27FC236}">
                <a16:creationId xmlns:a16="http://schemas.microsoft.com/office/drawing/2014/main" id="{80848A89-9058-A942-9B52-4D29E721B802}"/>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1582168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0D1C5-0E0B-4112-A431-A8B992DE548E}"/>
              </a:ext>
            </a:extLst>
          </p:cNvPr>
          <p:cNvSpPr>
            <a:spLocks noGrp="1"/>
          </p:cNvSpPr>
          <p:nvPr>
            <p:ph type="title"/>
          </p:nvPr>
        </p:nvSpPr>
        <p:spPr>
          <a:xfrm>
            <a:off x="838199" y="225425"/>
            <a:ext cx="10515599" cy="1090079"/>
          </a:xfrm>
        </p:spPr>
        <p:txBody>
          <a:bodyPr>
            <a:normAutofit/>
          </a:bodyPr>
          <a:lstStyle/>
          <a:p>
            <a:pPr>
              <a:lnSpc>
                <a:spcPct val="100000"/>
              </a:lnSpc>
            </a:pPr>
            <a:r>
              <a:rPr lang="fr-FR" dirty="0"/>
              <a:t>Autres options pharmacologiques</a:t>
            </a:r>
          </a:p>
        </p:txBody>
      </p:sp>
      <p:sp>
        <p:nvSpPr>
          <p:cNvPr id="3" name="Content Placeholder 2">
            <a:extLst>
              <a:ext uri="{FF2B5EF4-FFF2-40B4-BE49-F238E27FC236}">
                <a16:creationId xmlns:a16="http://schemas.microsoft.com/office/drawing/2014/main" id="{65267E83-79F3-4F77-95FE-BDE1FA3693F5}"/>
              </a:ext>
            </a:extLst>
          </p:cNvPr>
          <p:cNvSpPr>
            <a:spLocks noGrp="1"/>
          </p:cNvSpPr>
          <p:nvPr>
            <p:ph idx="1"/>
          </p:nvPr>
        </p:nvSpPr>
        <p:spPr>
          <a:xfrm>
            <a:off x="838200" y="1562100"/>
            <a:ext cx="10515600" cy="4614863"/>
          </a:xfrm>
        </p:spPr>
        <p:txBody>
          <a:bodyPr>
            <a:normAutofit/>
          </a:bodyPr>
          <a:lstStyle/>
          <a:p>
            <a:pPr marL="0" indent="0">
              <a:buNone/>
            </a:pPr>
            <a:r>
              <a:rPr lang="fr-FR" b="1" dirty="0"/>
              <a:t>Outre les concentrés de facteur de coagulation traditionnels, d’autres agents peuvent s’avérer d’une grande utilité dans de nombreux cas, dont :</a:t>
            </a:r>
          </a:p>
          <a:p>
            <a:r>
              <a:rPr lang="fr-FR" dirty="0"/>
              <a:t>la </a:t>
            </a:r>
            <a:r>
              <a:rPr lang="fr-FR" dirty="0" err="1"/>
              <a:t>desmopressine</a:t>
            </a:r>
            <a:r>
              <a:rPr lang="fr-FR" dirty="0"/>
              <a:t> </a:t>
            </a:r>
          </a:p>
          <a:p>
            <a:r>
              <a:rPr lang="fr-FR" dirty="0"/>
              <a:t>l’acide </a:t>
            </a:r>
            <a:r>
              <a:rPr lang="fr-FR" dirty="0" err="1"/>
              <a:t>tranexamique</a:t>
            </a:r>
            <a:r>
              <a:rPr lang="fr-FR" dirty="0"/>
              <a:t> (agent </a:t>
            </a:r>
            <a:r>
              <a:rPr lang="fr-FR" dirty="0" err="1"/>
              <a:t>antifibrinolytique</a:t>
            </a:r>
            <a:r>
              <a:rPr lang="fr-FR" dirty="0"/>
              <a:t>)</a:t>
            </a:r>
          </a:p>
          <a:p>
            <a:r>
              <a:rPr lang="fr-FR" dirty="0"/>
              <a:t>l’acide epsilon-</a:t>
            </a:r>
            <a:r>
              <a:rPr lang="fr-FR" dirty="0" err="1"/>
              <a:t>aminocaproïque</a:t>
            </a:r>
            <a:endParaRPr lang="fr-FR" dirty="0"/>
          </a:p>
        </p:txBody>
      </p:sp>
      <p:sp>
        <p:nvSpPr>
          <p:cNvPr id="4" name="Text Placeholder 3">
            <a:extLst>
              <a:ext uri="{FF2B5EF4-FFF2-40B4-BE49-F238E27FC236}">
                <a16:creationId xmlns:a16="http://schemas.microsoft.com/office/drawing/2014/main" id="{02781AD1-81E0-4A7E-94DB-823BD079BEE9}"/>
              </a:ext>
            </a:extLst>
          </p:cNvPr>
          <p:cNvSpPr>
            <a:spLocks noGrp="1"/>
          </p:cNvSpPr>
          <p:nvPr>
            <p:ph type="body" sz="quarter" idx="13"/>
          </p:nvPr>
        </p:nvSpPr>
        <p:spPr>
          <a:xfrm>
            <a:off x="838201" y="6356351"/>
            <a:ext cx="9925050" cy="365125"/>
          </a:xfrm>
        </p:spPr>
        <p:txBody>
          <a:bodyPr/>
          <a:lstStyle/>
          <a:p>
            <a:endParaRPr lang="en-CA" dirty="0"/>
          </a:p>
        </p:txBody>
      </p:sp>
    </p:spTree>
    <p:extLst>
      <p:ext uri="{BB962C8B-B14F-4D97-AF65-F5344CB8AC3E}">
        <p14:creationId xmlns:p14="http://schemas.microsoft.com/office/powerpoint/2010/main" val="1595917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F9E7F2-8A51-944D-9B89-44C4FD5FF2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74742" y="1096651"/>
            <a:ext cx="4042511" cy="5237938"/>
          </a:xfrm>
          <a:prstGeom prst="rect">
            <a:avLst/>
          </a:prstGeom>
        </p:spPr>
      </p:pic>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a:xfrm>
            <a:off x="838199" y="225425"/>
            <a:ext cx="10515599" cy="1090079"/>
          </a:xfrm>
        </p:spPr>
        <p:txBody>
          <a:bodyPr vert="horz" lIns="91440" tIns="45720" rIns="91440" bIns="45720" rtlCol="0" anchor="ctr">
            <a:noAutofit/>
          </a:bodyPr>
          <a:lstStyle/>
          <a:p>
            <a:pPr>
              <a:lnSpc>
                <a:spcPct val="100000"/>
              </a:lnSpc>
            </a:pPr>
            <a:r>
              <a:rPr lang="fr-FR" dirty="0"/>
              <a:t>Lignes directrices pour la prise en charge de l’hémophilie</a:t>
            </a:r>
            <a:endParaRPr lang="en-CA" dirty="0"/>
          </a:p>
        </p:txBody>
      </p:sp>
      <p:sp>
        <p:nvSpPr>
          <p:cNvPr id="6" name="Text Placeholder 5">
            <a:extLst>
              <a:ext uri="{FF2B5EF4-FFF2-40B4-BE49-F238E27FC236}">
                <a16:creationId xmlns:a16="http://schemas.microsoft.com/office/drawing/2014/main" id="{9AEF09F4-0E4B-421D-89A7-61BE5E96CF54}"/>
              </a:ext>
            </a:extLst>
          </p:cNvPr>
          <p:cNvSpPr>
            <a:spLocks noGrp="1"/>
          </p:cNvSpPr>
          <p:nvPr>
            <p:ph type="body" sz="quarter" idx="13"/>
          </p:nvPr>
        </p:nvSpPr>
        <p:spPr>
          <a:xfrm>
            <a:off x="838201" y="6356351"/>
            <a:ext cx="9925050" cy="365125"/>
          </a:xfrm>
        </p:spPr>
        <p:txBody>
          <a:bodyPr/>
          <a:lstStyle/>
          <a:p>
            <a:r>
              <a:rPr lang="fr-FR" b="1" i="1" dirty="0"/>
              <a:t>Toutes les recommandations sont basées sur le consensus.</a:t>
            </a:r>
          </a:p>
          <a:p>
            <a:r>
              <a:rPr lang="it-IT" sz="900" dirty="0" err="1"/>
              <a:t>Srivastava</a:t>
            </a:r>
            <a:r>
              <a:rPr lang="it-IT" sz="900" dirty="0"/>
              <a:t> A et al. Haemophilia. 2020;26(Suppl 6):1–158. </a:t>
            </a:r>
          </a:p>
        </p:txBody>
      </p:sp>
    </p:spTree>
    <p:extLst>
      <p:ext uri="{BB962C8B-B14F-4D97-AF65-F5344CB8AC3E}">
        <p14:creationId xmlns:p14="http://schemas.microsoft.com/office/powerpoint/2010/main" val="16497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124F-7928-4D82-AC96-FD8F0F2CEBD9}"/>
              </a:ext>
            </a:extLst>
          </p:cNvPr>
          <p:cNvSpPr>
            <a:spLocks noGrp="1"/>
          </p:cNvSpPr>
          <p:nvPr>
            <p:ph type="title"/>
          </p:nvPr>
        </p:nvSpPr>
        <p:spPr/>
        <p:txBody>
          <a:bodyPr>
            <a:noAutofit/>
          </a:bodyPr>
          <a:lstStyle/>
          <a:p>
            <a:pPr>
              <a:lnSpc>
                <a:spcPct val="100000"/>
              </a:lnSpc>
            </a:pPr>
            <a:r>
              <a:rPr lang="fr-FR" dirty="0"/>
              <a:t>Autres options pharmacologiques</a:t>
            </a:r>
            <a:br>
              <a:rPr lang="en-US" dirty="0"/>
            </a:br>
            <a:r>
              <a:rPr lang="en-US" dirty="0" err="1"/>
              <a:t>Desmopressine</a:t>
            </a:r>
            <a:endParaRPr lang="en-CA" dirty="0"/>
          </a:p>
        </p:txBody>
      </p:sp>
      <p:sp>
        <p:nvSpPr>
          <p:cNvPr id="3" name="Content Placeholder 2">
            <a:extLst>
              <a:ext uri="{FF2B5EF4-FFF2-40B4-BE49-F238E27FC236}">
                <a16:creationId xmlns:a16="http://schemas.microsoft.com/office/drawing/2014/main" id="{95D8B2E9-66B3-4D4A-8F79-FE0F8565D2BA}"/>
              </a:ext>
            </a:extLst>
          </p:cNvPr>
          <p:cNvSpPr>
            <a:spLocks noGrp="1"/>
          </p:cNvSpPr>
          <p:nvPr>
            <p:ph idx="1"/>
          </p:nvPr>
        </p:nvSpPr>
        <p:spPr/>
        <p:txBody>
          <a:bodyPr>
            <a:noAutofit/>
          </a:bodyPr>
          <a:lstStyle/>
          <a:p>
            <a:r>
              <a:rPr lang="fr-FR" dirty="0"/>
              <a:t>La </a:t>
            </a:r>
            <a:r>
              <a:rPr lang="fr-FR" dirty="0" err="1"/>
              <a:t>desmopressine</a:t>
            </a:r>
            <a:r>
              <a:rPr lang="fr-FR" dirty="0"/>
              <a:t> est un analogue synthétique de la vasopressine qui accroît les taux de plasma du facteur VIII et du facteur </a:t>
            </a:r>
            <a:r>
              <a:rPr lang="fr-FR" dirty="0" err="1"/>
              <a:t>Willebrand</a:t>
            </a:r>
            <a:endParaRPr lang="fr-FR" dirty="0"/>
          </a:p>
          <a:p>
            <a:r>
              <a:rPr lang="fr-FR" dirty="0"/>
              <a:t>La </a:t>
            </a:r>
            <a:r>
              <a:rPr lang="fr-FR" dirty="0" err="1"/>
              <a:t>desmopressine</a:t>
            </a:r>
            <a:r>
              <a:rPr lang="fr-FR" dirty="0"/>
              <a:t> peut être le traitement privilégié pour les patients atteints d’hémophilie A modérée ou mineure, dans la mesure où cela évite les dépenses et le risque de développer un inhibiteur du facteur VIII</a:t>
            </a:r>
          </a:p>
          <a:p>
            <a:r>
              <a:rPr lang="fr-FR" dirty="0"/>
              <a:t>La </a:t>
            </a:r>
            <a:r>
              <a:rPr lang="fr-FR" dirty="0" err="1"/>
              <a:t>desmopressine</a:t>
            </a:r>
            <a:r>
              <a:rPr lang="fr-FR" dirty="0"/>
              <a:t> est indiquée pour les patients atteints d’hémophilie A et est particulièrement utile dans le traitement et la prévention des saignements des porteuses de l’hémophilie A </a:t>
            </a:r>
          </a:p>
          <a:p>
            <a:r>
              <a:rPr lang="fr-FR" dirty="0"/>
              <a:t>Les bonnes préparations incluent :</a:t>
            </a:r>
          </a:p>
          <a:p>
            <a:pPr lvl="1">
              <a:spcBef>
                <a:spcPts val="600"/>
              </a:spcBef>
            </a:pPr>
            <a:r>
              <a:rPr lang="fr-FR" sz="2000" dirty="0"/>
              <a:t>4 </a:t>
            </a:r>
            <a:r>
              <a:rPr lang="fr-FR" sz="2000" dirty="0" err="1"/>
              <a:t>μg</a:t>
            </a:r>
            <a:r>
              <a:rPr lang="fr-FR" sz="2000" dirty="0"/>
              <a:t>/ml pour une administration par voie intraveineuse ;</a:t>
            </a:r>
          </a:p>
          <a:p>
            <a:pPr lvl="1">
              <a:spcBef>
                <a:spcPts val="600"/>
              </a:spcBef>
            </a:pPr>
            <a:r>
              <a:rPr lang="fr-FR" sz="2000" dirty="0"/>
              <a:t>15 </a:t>
            </a:r>
            <a:r>
              <a:rPr lang="fr-FR" sz="2000" dirty="0" err="1"/>
              <a:t>μg</a:t>
            </a:r>
            <a:r>
              <a:rPr lang="fr-FR" sz="2000" dirty="0"/>
              <a:t>/ml pour une administration par voie intraveineuse et sous-cutanée ;</a:t>
            </a:r>
          </a:p>
          <a:p>
            <a:pPr lvl="1">
              <a:spcBef>
                <a:spcPts val="600"/>
              </a:spcBef>
            </a:pPr>
            <a:r>
              <a:rPr lang="fr-FR" sz="2000" dirty="0"/>
              <a:t>150 </a:t>
            </a:r>
            <a:r>
              <a:rPr lang="fr-FR" sz="2000" dirty="0" err="1"/>
              <a:t>μg</a:t>
            </a:r>
            <a:r>
              <a:rPr lang="fr-FR" sz="2000" dirty="0"/>
              <a:t> par dose mesurée sous forme de vaporisation nasale </a:t>
            </a:r>
            <a:endParaRPr lang="fr-FR" dirty="0"/>
          </a:p>
          <a:p>
            <a:r>
              <a:rPr lang="fr-FR" dirty="0"/>
              <a:t>Voir les Lignes directrices de la FMH pour plus de détails sur les dosages</a:t>
            </a:r>
          </a:p>
        </p:txBody>
      </p:sp>
      <p:sp>
        <p:nvSpPr>
          <p:cNvPr id="6" name="Espace réservé du texte 5">
            <a:extLst>
              <a:ext uri="{FF2B5EF4-FFF2-40B4-BE49-F238E27FC236}">
                <a16:creationId xmlns:a16="http://schemas.microsoft.com/office/drawing/2014/main" id="{E79F0D45-FF80-D648-934B-424756799F05}"/>
              </a:ext>
            </a:extLst>
          </p:cNvPr>
          <p:cNvSpPr>
            <a:spLocks noGrp="1"/>
          </p:cNvSpPr>
          <p:nvPr>
            <p:ph type="body" sz="quarter" idx="13"/>
          </p:nvPr>
        </p:nvSpPr>
        <p:spPr/>
        <p:txBody>
          <a:bodyPr/>
          <a:lstStyle/>
          <a:p>
            <a:endParaRPr lang="fr-FR" dirty="0"/>
          </a:p>
        </p:txBody>
      </p:sp>
    </p:spTree>
    <p:extLst>
      <p:ext uri="{BB962C8B-B14F-4D97-AF65-F5344CB8AC3E}">
        <p14:creationId xmlns:p14="http://schemas.microsoft.com/office/powerpoint/2010/main" val="3500721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F5F0E-4BD0-4E21-A190-F9764BF8888E}"/>
              </a:ext>
            </a:extLst>
          </p:cNvPr>
          <p:cNvSpPr>
            <a:spLocks noGrp="1"/>
          </p:cNvSpPr>
          <p:nvPr>
            <p:ph type="title"/>
          </p:nvPr>
        </p:nvSpPr>
        <p:spPr>
          <a:xfrm>
            <a:off x="838199" y="225425"/>
            <a:ext cx="10515599" cy="1090079"/>
          </a:xfrm>
        </p:spPr>
        <p:txBody>
          <a:bodyPr>
            <a:noAutofit/>
          </a:bodyPr>
          <a:lstStyle/>
          <a:p>
            <a:pPr lvl="0">
              <a:lnSpc>
                <a:spcPct val="100000"/>
              </a:lnSpc>
            </a:pPr>
            <a:r>
              <a:rPr lang="fr-FR" dirty="0"/>
              <a:t>Autres options pharmacologiques</a:t>
            </a:r>
            <a:br>
              <a:rPr lang="en-US" dirty="0"/>
            </a:br>
            <a:r>
              <a:rPr lang="en-US" dirty="0" err="1"/>
              <a:t>Desmopressine</a:t>
            </a:r>
            <a:endParaRPr lang="en-CA"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562100"/>
            <a:ext cx="10515600" cy="1355271"/>
          </a:xfrm>
        </p:spPr>
        <p:txBody>
          <a:bodyPr>
            <a:noAutofit/>
          </a:bodyPr>
          <a:lstStyle/>
          <a:p>
            <a:pPr marL="0" indent="0">
              <a:buNone/>
            </a:pPr>
            <a:r>
              <a:rPr lang="fr-FR" b="1" dirty="0">
                <a:solidFill>
                  <a:schemeClr val="accent1"/>
                </a:solidFill>
              </a:rPr>
              <a:t>Recommandation 5.6.1 </a:t>
            </a:r>
            <a:br>
              <a:rPr lang="fr-FR" b="1" dirty="0">
                <a:solidFill>
                  <a:schemeClr val="accent1"/>
                </a:solidFill>
              </a:rPr>
            </a:br>
            <a:r>
              <a:rPr lang="fr-FR" altLang="en-US" dirty="0"/>
              <a:t>Pour les patients atteints d’hémophilie A </a:t>
            </a:r>
            <a:r>
              <a:rPr lang="fr-FR" altLang="en-US" b="1" dirty="0"/>
              <a:t>mineure ou modérée </a:t>
            </a:r>
            <a:r>
              <a:rPr lang="fr-FR" altLang="en-US" dirty="0"/>
              <a:t>et </a:t>
            </a:r>
            <a:r>
              <a:rPr lang="fr-FR" altLang="en-US" b="1" dirty="0"/>
              <a:t>les porteuses d’hémophilie A</a:t>
            </a:r>
            <a:r>
              <a:rPr lang="fr-FR" altLang="en-US" dirty="0"/>
              <a:t>, la FMH recommande d’envisager </a:t>
            </a:r>
            <a:r>
              <a:rPr lang="fr-FR" altLang="en-US" b="1" dirty="0"/>
              <a:t>la </a:t>
            </a:r>
            <a:r>
              <a:rPr lang="fr-FR" altLang="en-US" b="1" dirty="0" err="1"/>
              <a:t>desmopressine</a:t>
            </a:r>
            <a:r>
              <a:rPr lang="fr-FR" altLang="en-US" b="1" dirty="0"/>
              <a:t> </a:t>
            </a:r>
            <a:r>
              <a:rPr lang="fr-FR" altLang="en-US" dirty="0"/>
              <a:t>comme alternative thérapeutique.</a:t>
            </a:r>
          </a:p>
        </p:txBody>
      </p:sp>
      <p:sp>
        <p:nvSpPr>
          <p:cNvPr id="8" name="Text Placeholder 7">
            <a:extLst>
              <a:ext uri="{FF2B5EF4-FFF2-40B4-BE49-F238E27FC236}">
                <a16:creationId xmlns:a16="http://schemas.microsoft.com/office/drawing/2014/main" id="{AAFD742E-5617-4508-A2E7-E244F92F9A2D}"/>
              </a:ext>
            </a:extLst>
          </p:cNvPr>
          <p:cNvSpPr>
            <a:spLocks noGrp="1"/>
          </p:cNvSpPr>
          <p:nvPr>
            <p:ph type="body" sz="quarter" idx="13"/>
          </p:nvPr>
        </p:nvSpPr>
        <p:spPr/>
        <p:txBody>
          <a:bodyPr/>
          <a:lstStyle/>
          <a:p>
            <a:endParaRPr lang="en-CA" dirty="0"/>
          </a:p>
        </p:txBody>
      </p:sp>
      <p:sp>
        <p:nvSpPr>
          <p:cNvPr id="10" name="Content Placeholder 2">
            <a:extLst>
              <a:ext uri="{FF2B5EF4-FFF2-40B4-BE49-F238E27FC236}">
                <a16:creationId xmlns:a16="http://schemas.microsoft.com/office/drawing/2014/main" id="{EDC7D3BF-2111-422B-9303-69B0F2CC13E6}"/>
              </a:ext>
            </a:extLst>
          </p:cNvPr>
          <p:cNvSpPr txBox="1">
            <a:spLocks/>
          </p:cNvSpPr>
          <p:nvPr/>
        </p:nvSpPr>
        <p:spPr>
          <a:xfrm>
            <a:off x="838199" y="2917371"/>
            <a:ext cx="10515601" cy="3449288"/>
          </a:xfrm>
          <a:prstGeom prst="roundRect">
            <a:avLst>
              <a:gd name="adj" fmla="val 7488"/>
            </a:avLst>
          </a:prstGeom>
          <a:solidFill>
            <a:schemeClr val="bg1"/>
          </a:solidFill>
          <a:ln w="38100">
            <a:solidFill>
              <a:schemeClr val="accent1"/>
            </a:solidFill>
          </a:ln>
        </p:spPr>
        <p:txBody>
          <a:bodyPr vert="horz" lIns="274320" tIns="45720" rIns="274320" bIns="45720" rtlCol="0" anchor="ctr">
            <a:normAutofit fontScale="77500" lnSpcReduction="20000"/>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spcAft>
                <a:spcPts val="600"/>
              </a:spcAft>
              <a:buClr>
                <a:srgbClr val="C00A36"/>
              </a:buClr>
              <a:buNone/>
              <a:defRPr/>
            </a:pPr>
            <a:r>
              <a:rPr lang="fr-FR" altLang="en-US" sz="1800" b="1" dirty="0">
                <a:solidFill>
                  <a:schemeClr val="accent1"/>
                </a:solidFill>
                <a:latin typeface="Arial" panose="020B0604020202020204" pitchFamily="34" charset="0"/>
                <a:cs typeface="Arial" panose="020B0604020202020204" pitchFamily="34" charset="0"/>
              </a:rPr>
              <a:t>REMARQUE : </a:t>
            </a:r>
            <a:r>
              <a:rPr lang="fr-FR" altLang="en-US" sz="1800" dirty="0">
                <a:latin typeface="Arial" panose="020B0604020202020204" pitchFamily="34" charset="0"/>
                <a:cs typeface="Arial" panose="020B0604020202020204" pitchFamily="34" charset="0"/>
              </a:rPr>
              <a:t>la FMH recommande de tester la </a:t>
            </a:r>
            <a:r>
              <a:rPr lang="fr-FR" altLang="en-US" sz="1800" dirty="0" err="1">
                <a:latin typeface="Arial" panose="020B0604020202020204" pitchFamily="34" charset="0"/>
                <a:cs typeface="Arial" panose="020B0604020202020204" pitchFamily="34" charset="0"/>
              </a:rPr>
              <a:t>desmopressine</a:t>
            </a:r>
            <a:r>
              <a:rPr lang="fr-FR" altLang="en-US" sz="1800" dirty="0">
                <a:latin typeface="Arial" panose="020B0604020202020204" pitchFamily="34" charset="0"/>
                <a:cs typeface="Arial" panose="020B0604020202020204" pitchFamily="34" charset="0"/>
              </a:rPr>
              <a:t> avant toute utilisation thérapeutique aux fins d’évaluer la réponse individuelle du facteur VIII. La décision d’utiliser la </a:t>
            </a:r>
            <a:r>
              <a:rPr lang="fr-FR" altLang="en-US" sz="1800" dirty="0" err="1">
                <a:latin typeface="Arial" panose="020B0604020202020204" pitchFamily="34" charset="0"/>
                <a:cs typeface="Arial" panose="020B0604020202020204" pitchFamily="34" charset="0"/>
              </a:rPr>
              <a:t>desmopressine</a:t>
            </a:r>
            <a:r>
              <a:rPr lang="fr-FR" altLang="en-US" sz="1800" dirty="0">
                <a:latin typeface="Arial" panose="020B0604020202020204" pitchFamily="34" charset="0"/>
                <a:cs typeface="Arial" panose="020B0604020202020204" pitchFamily="34" charset="0"/>
              </a:rPr>
              <a:t> doit reposer sur l’activité du facteur VIII de référence, l’augmentation obtenue et la durée du traitement requis.</a:t>
            </a:r>
          </a:p>
          <a:p>
            <a:pPr marL="0" indent="0">
              <a:lnSpc>
                <a:spcPct val="120000"/>
              </a:lnSpc>
              <a:spcBef>
                <a:spcPts val="300"/>
              </a:spcBef>
              <a:spcAft>
                <a:spcPts val="600"/>
              </a:spcAft>
              <a:buClr>
                <a:srgbClr val="C00A36"/>
              </a:buClr>
              <a:buNone/>
              <a:defRPr/>
            </a:pPr>
            <a:r>
              <a:rPr lang="fr-FR" altLang="en-US" sz="1800" b="1" dirty="0">
                <a:solidFill>
                  <a:schemeClr val="accent1"/>
                </a:solidFill>
                <a:latin typeface="Arial" panose="020B0604020202020204" pitchFamily="34" charset="0"/>
                <a:cs typeface="Arial" panose="020B0604020202020204" pitchFamily="34" charset="0"/>
              </a:rPr>
              <a:t>REMARQUE : </a:t>
            </a:r>
            <a:r>
              <a:rPr lang="fr-FR" altLang="en-US" sz="1800" dirty="0">
                <a:latin typeface="Arial" panose="020B0604020202020204" pitchFamily="34" charset="0"/>
                <a:cs typeface="Arial" panose="020B0604020202020204" pitchFamily="34" charset="0"/>
              </a:rPr>
              <a:t>en règle générale, les effets indésirables les plus courants sont la tachycardie, des rougeurs, des tremblements, des maux d’estomac et des maux de tête, notamment en cas d’injection rapide, et sont, la plupart du temps, légers et transitoires. Toutefois, une hypotension et/ou une hyponatrémie sévère peuvent également survenir.</a:t>
            </a:r>
          </a:p>
          <a:p>
            <a:pPr marL="0" indent="0">
              <a:lnSpc>
                <a:spcPct val="120000"/>
              </a:lnSpc>
              <a:spcBef>
                <a:spcPts val="300"/>
              </a:spcBef>
              <a:spcAft>
                <a:spcPts val="600"/>
              </a:spcAft>
              <a:buClr>
                <a:srgbClr val="C00A36"/>
              </a:buClr>
              <a:buNone/>
              <a:defRPr/>
            </a:pPr>
            <a:r>
              <a:rPr lang="fr-FR" altLang="en-US" sz="1800" b="1" dirty="0">
                <a:solidFill>
                  <a:schemeClr val="accent1"/>
                </a:solidFill>
                <a:latin typeface="Arial" panose="020B0604020202020204" pitchFamily="34" charset="0"/>
                <a:cs typeface="Arial" panose="020B0604020202020204" pitchFamily="34" charset="0"/>
              </a:rPr>
              <a:t>REMARQUE : </a:t>
            </a:r>
            <a:r>
              <a:rPr lang="fr-FR" altLang="en-US" sz="1800" dirty="0">
                <a:latin typeface="Arial" panose="020B0604020202020204" pitchFamily="34" charset="0"/>
                <a:cs typeface="Arial" panose="020B0604020202020204" pitchFamily="34" charset="0"/>
              </a:rPr>
              <a:t>en cas de grossesse, la FMH recommande d’utiliser la </a:t>
            </a:r>
            <a:r>
              <a:rPr lang="fr-FR" altLang="en-US" sz="1800" dirty="0" err="1">
                <a:latin typeface="Arial" panose="020B0604020202020204" pitchFamily="34" charset="0"/>
                <a:cs typeface="Arial" panose="020B0604020202020204" pitchFamily="34" charset="0"/>
              </a:rPr>
              <a:t>desmopressine</a:t>
            </a:r>
            <a:r>
              <a:rPr lang="fr-FR" altLang="en-US" sz="1800" dirty="0">
                <a:latin typeface="Arial" panose="020B0604020202020204" pitchFamily="34" charset="0"/>
                <a:cs typeface="Arial" panose="020B0604020202020204" pitchFamily="34" charset="0"/>
              </a:rPr>
              <a:t> avec précaution lors de l’accouchement et de la période post </a:t>
            </a:r>
            <a:r>
              <a:rPr lang="fr-FR" altLang="en-US" sz="1800" dirty="0" err="1">
                <a:latin typeface="Arial" panose="020B0604020202020204" pitchFamily="34" charset="0"/>
                <a:cs typeface="Arial" panose="020B0604020202020204" pitchFamily="34" charset="0"/>
              </a:rPr>
              <a:t>partum</a:t>
            </a:r>
            <a:r>
              <a:rPr lang="fr-FR" altLang="en-US" sz="1800" dirty="0">
                <a:latin typeface="Arial" panose="020B0604020202020204" pitchFamily="34" charset="0"/>
                <a:cs typeface="Arial" panose="020B0604020202020204" pitchFamily="34" charset="0"/>
              </a:rPr>
              <a:t>, et la </a:t>
            </a:r>
            <a:r>
              <a:rPr lang="fr-FR" altLang="en-US" sz="1800" dirty="0" err="1">
                <a:latin typeface="Arial" panose="020B0604020202020204" pitchFamily="34" charset="0"/>
                <a:cs typeface="Arial" panose="020B0604020202020204" pitchFamily="34" charset="0"/>
              </a:rPr>
              <a:t>desmopressine</a:t>
            </a:r>
            <a:r>
              <a:rPr lang="fr-FR" altLang="en-US" sz="1800" dirty="0">
                <a:latin typeface="Arial" panose="020B0604020202020204" pitchFamily="34" charset="0"/>
                <a:cs typeface="Arial" panose="020B0604020202020204" pitchFamily="34" charset="0"/>
              </a:rPr>
              <a:t> doit être évitée en cas de pré éclampsie et d’éclampsie.</a:t>
            </a:r>
          </a:p>
          <a:p>
            <a:pPr marL="0" indent="0">
              <a:lnSpc>
                <a:spcPct val="120000"/>
              </a:lnSpc>
              <a:spcBef>
                <a:spcPts val="300"/>
              </a:spcBef>
              <a:spcAft>
                <a:spcPts val="600"/>
              </a:spcAft>
              <a:buClr>
                <a:srgbClr val="C00A36"/>
              </a:buClr>
              <a:buNone/>
              <a:defRPr/>
            </a:pPr>
            <a:r>
              <a:rPr lang="fr-FR" altLang="en-US" sz="1800" b="1" dirty="0">
                <a:solidFill>
                  <a:schemeClr val="accent1"/>
                </a:solidFill>
                <a:latin typeface="Arial" panose="020B0604020202020204" pitchFamily="34" charset="0"/>
                <a:cs typeface="Arial" panose="020B0604020202020204" pitchFamily="34" charset="0"/>
              </a:rPr>
              <a:t>REMARQUE : </a:t>
            </a:r>
            <a:r>
              <a:rPr lang="fr-FR" altLang="en-US" sz="1800" dirty="0">
                <a:latin typeface="Arial" panose="020B0604020202020204" pitchFamily="34" charset="0"/>
                <a:cs typeface="Arial" panose="020B0604020202020204" pitchFamily="34" charset="0"/>
              </a:rPr>
              <a:t>en cas d’administration pendant plus de trois jours consécutifs, l’effet de la </a:t>
            </a:r>
            <a:r>
              <a:rPr lang="fr-FR" altLang="en-US" sz="1800" dirty="0" err="1">
                <a:latin typeface="Arial" panose="020B0604020202020204" pitchFamily="34" charset="0"/>
                <a:cs typeface="Arial" panose="020B0604020202020204" pitchFamily="34" charset="0"/>
              </a:rPr>
              <a:t>desmopressine</a:t>
            </a:r>
            <a:r>
              <a:rPr lang="fr-FR" altLang="en-US" sz="1800" dirty="0">
                <a:latin typeface="Arial" panose="020B0604020202020204" pitchFamily="34" charset="0"/>
                <a:cs typeface="Arial" panose="020B0604020202020204" pitchFamily="34" charset="0"/>
              </a:rPr>
              <a:t> peut décroître (tachyphylaxie) et le risque de complications, augmenter ; lorsqu’il est nécessaire d’atteindre des taux de facteur plus élevés sur une période prolongée, il peut donc être nécessaire d’utiliser des concentrés de facteur de coagulation.</a:t>
            </a:r>
          </a:p>
        </p:txBody>
      </p:sp>
    </p:spTree>
    <p:extLst>
      <p:ext uri="{BB962C8B-B14F-4D97-AF65-F5344CB8AC3E}">
        <p14:creationId xmlns:p14="http://schemas.microsoft.com/office/powerpoint/2010/main" val="4197414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124F-7928-4D82-AC96-FD8F0F2CEBD9}"/>
              </a:ext>
            </a:extLst>
          </p:cNvPr>
          <p:cNvSpPr>
            <a:spLocks noGrp="1"/>
          </p:cNvSpPr>
          <p:nvPr>
            <p:ph type="title"/>
          </p:nvPr>
        </p:nvSpPr>
        <p:spPr>
          <a:xfrm>
            <a:off x="838199" y="225425"/>
            <a:ext cx="10515599" cy="1090079"/>
          </a:xfrm>
        </p:spPr>
        <p:txBody>
          <a:bodyPr>
            <a:noAutofit/>
          </a:bodyPr>
          <a:lstStyle/>
          <a:p>
            <a:pPr>
              <a:lnSpc>
                <a:spcPct val="100000"/>
              </a:lnSpc>
            </a:pPr>
            <a:r>
              <a:rPr lang="fr-FR" dirty="0"/>
              <a:t>Autres options pharmacologiques</a:t>
            </a:r>
            <a:br>
              <a:rPr lang="fr-FR" dirty="0"/>
            </a:br>
            <a:r>
              <a:rPr lang="fr-FR" dirty="0"/>
              <a:t>Acide </a:t>
            </a:r>
            <a:r>
              <a:rPr lang="fr-FR" dirty="0" err="1"/>
              <a:t>tranexamique</a:t>
            </a:r>
            <a:endParaRPr lang="fr-FR" dirty="0"/>
          </a:p>
        </p:txBody>
      </p:sp>
      <p:sp>
        <p:nvSpPr>
          <p:cNvPr id="3" name="Content Placeholder 2">
            <a:extLst>
              <a:ext uri="{FF2B5EF4-FFF2-40B4-BE49-F238E27FC236}">
                <a16:creationId xmlns:a16="http://schemas.microsoft.com/office/drawing/2014/main" id="{95D8B2E9-66B3-4D4A-8F79-FE0F8565D2BA}"/>
              </a:ext>
            </a:extLst>
          </p:cNvPr>
          <p:cNvSpPr>
            <a:spLocks noGrp="1"/>
          </p:cNvSpPr>
          <p:nvPr>
            <p:ph idx="1"/>
          </p:nvPr>
        </p:nvSpPr>
        <p:spPr>
          <a:xfrm>
            <a:off x="838200" y="1562100"/>
            <a:ext cx="10515600" cy="4614863"/>
          </a:xfrm>
        </p:spPr>
        <p:txBody>
          <a:bodyPr>
            <a:normAutofit fontScale="92500" lnSpcReduction="20000"/>
          </a:bodyPr>
          <a:lstStyle/>
          <a:p>
            <a:r>
              <a:rPr lang="fr-FR" dirty="0"/>
              <a:t>L’acide </a:t>
            </a:r>
            <a:r>
              <a:rPr lang="fr-FR" dirty="0" err="1"/>
              <a:t>tranexamique</a:t>
            </a:r>
            <a:r>
              <a:rPr lang="fr-FR" dirty="0"/>
              <a:t> est un </a:t>
            </a:r>
            <a:r>
              <a:rPr lang="fr-FR" dirty="0" err="1"/>
              <a:t>antifibrinolytique</a:t>
            </a:r>
            <a:r>
              <a:rPr lang="fr-FR" dirty="0"/>
              <a:t> qui inhibe complètement l’activation du plasminogène en plasmine</a:t>
            </a:r>
          </a:p>
          <a:p>
            <a:r>
              <a:rPr lang="fr-FR" dirty="0"/>
              <a:t>L’acide </a:t>
            </a:r>
            <a:r>
              <a:rPr lang="fr-FR" dirty="0" err="1"/>
              <a:t>tranexamique</a:t>
            </a:r>
            <a:r>
              <a:rPr lang="fr-FR" dirty="0"/>
              <a:t> seul n’est d’aucune utilité dans la prévention de l’hémarthrose</a:t>
            </a:r>
          </a:p>
          <a:p>
            <a:r>
              <a:rPr lang="fr-FR" dirty="0"/>
              <a:t>L’acide </a:t>
            </a:r>
            <a:r>
              <a:rPr lang="fr-FR" dirty="0" err="1"/>
              <a:t>tranexamique</a:t>
            </a:r>
            <a:r>
              <a:rPr lang="fr-FR" dirty="0"/>
              <a:t> est généralement administré sous forme de comprimé oral (25 mg/kg/dose) trois à quatre fois par jour</a:t>
            </a:r>
          </a:p>
          <a:p>
            <a:pPr lvl="1"/>
            <a:r>
              <a:rPr lang="fr-FR" sz="2000" dirty="0"/>
              <a:t>Il peut aussi être administré par injection intraveineuse (10 mg/kg/dose) deux à trois fois par jour et existe également sous forme de bain de bouche</a:t>
            </a:r>
          </a:p>
          <a:p>
            <a:r>
              <a:rPr lang="fr-FR" dirty="0"/>
              <a:t>Il faut réduire la dose, en cas d’insuffisance rénale, afin d’éviter toute accumulation toxique </a:t>
            </a:r>
          </a:p>
          <a:p>
            <a:r>
              <a:rPr lang="fr-FR" dirty="0"/>
              <a:t>L’acide </a:t>
            </a:r>
            <a:r>
              <a:rPr lang="fr-FR" dirty="0" err="1"/>
              <a:t>tranexamique</a:t>
            </a:r>
            <a:r>
              <a:rPr lang="fr-FR" dirty="0"/>
              <a:t> peut être administré seul ou en combinaison avec des doses standards de concentrés de facteur de coagulation, notamment des agents de contournement comme les concentrés de complexe de prothrombine activé et du facteur recombinant VII activé</a:t>
            </a:r>
          </a:p>
          <a:p>
            <a:r>
              <a:rPr lang="fr-FR" dirty="0"/>
              <a:t>L’acide </a:t>
            </a:r>
            <a:r>
              <a:rPr lang="fr-FR" dirty="0" err="1"/>
              <a:t>tranexamique</a:t>
            </a:r>
            <a:r>
              <a:rPr lang="fr-FR" dirty="0"/>
              <a:t> ne doit pas être administré aux patients atteints d’hémophilie B qui reçoivent des concentrés de complexe de prothrombine</a:t>
            </a:r>
          </a:p>
        </p:txBody>
      </p:sp>
      <p:sp>
        <p:nvSpPr>
          <p:cNvPr id="4" name="Text Placeholder 3">
            <a:extLst>
              <a:ext uri="{FF2B5EF4-FFF2-40B4-BE49-F238E27FC236}">
                <a16:creationId xmlns:a16="http://schemas.microsoft.com/office/drawing/2014/main" id="{0328FCAD-13A3-49A9-AE8C-A2EFC22B2FA6}"/>
              </a:ext>
            </a:extLst>
          </p:cNvPr>
          <p:cNvSpPr>
            <a:spLocks noGrp="1"/>
          </p:cNvSpPr>
          <p:nvPr>
            <p:ph type="body" sz="quarter" idx="13"/>
          </p:nvPr>
        </p:nvSpPr>
        <p:spPr>
          <a:xfrm>
            <a:off x="838201" y="6356351"/>
            <a:ext cx="9925050" cy="365125"/>
          </a:xfrm>
        </p:spPr>
        <p:txBody>
          <a:bodyPr/>
          <a:lstStyle/>
          <a:p>
            <a:endParaRPr lang="en-CA" dirty="0"/>
          </a:p>
        </p:txBody>
      </p:sp>
    </p:spTree>
    <p:extLst>
      <p:ext uri="{BB962C8B-B14F-4D97-AF65-F5344CB8AC3E}">
        <p14:creationId xmlns:p14="http://schemas.microsoft.com/office/powerpoint/2010/main" val="3961365121"/>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88A12-5BDF-46D7-931A-FE122316305F}"/>
              </a:ext>
            </a:extLst>
          </p:cNvPr>
          <p:cNvSpPr>
            <a:spLocks noGrp="1"/>
          </p:cNvSpPr>
          <p:nvPr>
            <p:ph type="title"/>
          </p:nvPr>
        </p:nvSpPr>
        <p:spPr/>
        <p:txBody>
          <a:bodyPr vert="horz" lIns="91440" tIns="45720" rIns="91440" bIns="45720" rtlCol="0" anchor="ctr">
            <a:noAutofit/>
          </a:bodyPr>
          <a:lstStyle/>
          <a:p>
            <a:pPr>
              <a:lnSpc>
                <a:spcPct val="100000"/>
              </a:lnSpc>
            </a:pPr>
            <a:r>
              <a:rPr lang="fr-FR" dirty="0"/>
              <a:t>Autres options pharmacologiques</a:t>
            </a:r>
            <a:br>
              <a:rPr lang="fr-FR" dirty="0"/>
            </a:br>
            <a:r>
              <a:rPr lang="fr-FR" dirty="0"/>
              <a:t>Acide </a:t>
            </a:r>
            <a:r>
              <a:rPr lang="fr-FR" dirty="0" err="1"/>
              <a:t>tranexamique</a:t>
            </a:r>
            <a:endParaRPr lang="en-CA"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p:txBody>
          <a:bodyPr>
            <a:normAutofit/>
          </a:bodyPr>
          <a:lstStyle/>
          <a:p>
            <a:pPr marL="0" indent="0">
              <a:spcBef>
                <a:spcPts val="300"/>
              </a:spcBef>
              <a:spcAft>
                <a:spcPts val="600"/>
              </a:spcAft>
              <a:buClr>
                <a:srgbClr val="C00A36"/>
              </a:buClr>
              <a:buNone/>
              <a:defRPr/>
            </a:pPr>
            <a:r>
              <a:rPr kumimoji="0" lang="fr-FR"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Recommandation 5.6.6 </a:t>
            </a:r>
            <a:br>
              <a:rPr kumimoji="0" lang="fr-FR"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br>
            <a:r>
              <a:rPr lang="fr-FR" altLang="en-US" dirty="0">
                <a:latin typeface="Arial" panose="020B0604020202020204" pitchFamily="34" charset="0"/>
                <a:cs typeface="Arial" panose="020B0604020202020204" pitchFamily="34" charset="0"/>
              </a:rPr>
              <a:t>Pour les patients atteints d’hémophilie, la FMH recommande que </a:t>
            </a:r>
            <a:r>
              <a:rPr lang="fr-FR" altLang="en-US" b="1" dirty="0">
                <a:latin typeface="Arial" panose="020B0604020202020204" pitchFamily="34" charset="0"/>
                <a:cs typeface="Arial" panose="020B0604020202020204" pitchFamily="34" charset="0"/>
              </a:rPr>
              <a:t>les </a:t>
            </a:r>
            <a:r>
              <a:rPr lang="fr-FR" altLang="en-US" b="1" dirty="0" err="1">
                <a:latin typeface="Arial" panose="020B0604020202020204" pitchFamily="34" charset="0"/>
                <a:cs typeface="Arial" panose="020B0604020202020204" pitchFamily="34" charset="0"/>
              </a:rPr>
              <a:t>antifibrinolytiques</a:t>
            </a:r>
            <a:r>
              <a:rPr lang="fr-FR" altLang="en-US" b="1" dirty="0">
                <a:latin typeface="Arial" panose="020B0604020202020204" pitchFamily="34" charset="0"/>
                <a:cs typeface="Arial" panose="020B0604020202020204" pitchFamily="34" charset="0"/>
              </a:rPr>
              <a:t> soient considérés comme une alternative thérapeutique à utiliser seuls ou comme traitement d’appoint</a:t>
            </a:r>
            <a:r>
              <a:rPr lang="fr-FR" altLang="en-US" dirty="0">
                <a:latin typeface="Arial" panose="020B0604020202020204" pitchFamily="34" charset="0"/>
                <a:cs typeface="Arial" panose="020B0604020202020204" pitchFamily="34" charset="0"/>
              </a:rPr>
              <a:t>, notamment pour contrôler les saignements muco cutanés (par exemple, épistaxis, saignements buccaux et gastro intestinaux, et ménorragie) et pour la chirurgie dentaire, l’éruption ou la perte de dents</a:t>
            </a:r>
            <a:r>
              <a:rPr lang="fr-FR" altLang="en-US" sz="2000" dirty="0">
                <a:latin typeface="Arial" panose="020B0604020202020204" pitchFamily="34" charset="0"/>
                <a:cs typeface="Arial" panose="020B0604020202020204" pitchFamily="34" charset="0"/>
              </a:rPr>
              <a:t>. </a:t>
            </a:r>
          </a:p>
        </p:txBody>
      </p:sp>
      <p:sp>
        <p:nvSpPr>
          <p:cNvPr id="6" name="Content Placeholder 2">
            <a:extLst>
              <a:ext uri="{FF2B5EF4-FFF2-40B4-BE49-F238E27FC236}">
                <a16:creationId xmlns:a16="http://schemas.microsoft.com/office/drawing/2014/main" id="{D3CF59E7-B0BA-4723-A686-1196AFE8A7B5}"/>
              </a:ext>
            </a:extLst>
          </p:cNvPr>
          <p:cNvSpPr txBox="1">
            <a:spLocks/>
          </p:cNvSpPr>
          <p:nvPr/>
        </p:nvSpPr>
        <p:spPr>
          <a:xfrm>
            <a:off x="838200" y="3715659"/>
            <a:ext cx="10515600" cy="1538516"/>
          </a:xfrm>
          <a:prstGeom prst="roundRect">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None/>
              <a:defRPr/>
            </a:pPr>
            <a:r>
              <a:rPr lang="fr-FR" altLang="en-US" b="1" dirty="0">
                <a:solidFill>
                  <a:schemeClr val="accent1"/>
                </a:solidFill>
                <a:latin typeface="Arial" panose="020B0604020202020204" pitchFamily="34" charset="0"/>
                <a:cs typeface="Arial" panose="020B0604020202020204" pitchFamily="34" charset="0"/>
              </a:rPr>
              <a:t>REMARQUE : </a:t>
            </a:r>
            <a:r>
              <a:rPr lang="fr-FR" altLang="en-US" dirty="0">
                <a:latin typeface="Arial" panose="020B0604020202020204" pitchFamily="34" charset="0"/>
                <a:cs typeface="Arial" panose="020B0604020202020204" pitchFamily="34" charset="0"/>
              </a:rPr>
              <a:t>les </a:t>
            </a:r>
            <a:r>
              <a:rPr lang="fr-FR" altLang="en-US" dirty="0" err="1">
                <a:latin typeface="Arial" panose="020B0604020202020204" pitchFamily="34" charset="0"/>
                <a:cs typeface="Arial" panose="020B0604020202020204" pitchFamily="34" charset="0"/>
              </a:rPr>
              <a:t>antifibrinolytiques</a:t>
            </a:r>
            <a:r>
              <a:rPr lang="fr-FR" altLang="en-US" dirty="0">
                <a:latin typeface="Arial" panose="020B0604020202020204" pitchFamily="34" charset="0"/>
                <a:cs typeface="Arial" panose="020B0604020202020204" pitchFamily="34" charset="0"/>
              </a:rPr>
              <a:t> peuvent être utilisés avec des doses standards de concentrés de facteur de coagulation, notamment des agents de contournement. Toutefois, ils ne doivent pas être associés aux concentrés de complexe de prothrombine en raison du risque accru de </a:t>
            </a:r>
            <a:r>
              <a:rPr lang="fr-FR" altLang="en-US" dirty="0" err="1">
                <a:latin typeface="Arial" panose="020B0604020202020204" pitchFamily="34" charset="0"/>
                <a:cs typeface="Arial" panose="020B0604020202020204" pitchFamily="34" charset="0"/>
              </a:rPr>
              <a:t>thromboembolie</a:t>
            </a:r>
            <a:r>
              <a:rPr lang="fr-FR" alt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34696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124F-7928-4D82-AC96-FD8F0F2CEBD9}"/>
              </a:ext>
            </a:extLst>
          </p:cNvPr>
          <p:cNvSpPr>
            <a:spLocks noGrp="1"/>
          </p:cNvSpPr>
          <p:nvPr>
            <p:ph type="title"/>
          </p:nvPr>
        </p:nvSpPr>
        <p:spPr>
          <a:xfrm>
            <a:off x="838199" y="225425"/>
            <a:ext cx="10515599" cy="1090079"/>
          </a:xfrm>
        </p:spPr>
        <p:txBody>
          <a:bodyPr>
            <a:noAutofit/>
          </a:bodyPr>
          <a:lstStyle/>
          <a:p>
            <a:pPr>
              <a:lnSpc>
                <a:spcPct val="100000"/>
              </a:lnSpc>
            </a:pPr>
            <a:r>
              <a:rPr lang="fr-FR" dirty="0"/>
              <a:t>Autres options pharmacologiques</a:t>
            </a:r>
            <a:br>
              <a:rPr lang="en-US" dirty="0"/>
            </a:br>
            <a:r>
              <a:rPr lang="en-US" dirty="0" err="1"/>
              <a:t>Acide</a:t>
            </a:r>
            <a:r>
              <a:rPr lang="en-US" dirty="0"/>
              <a:t> epsilon-</a:t>
            </a:r>
            <a:r>
              <a:rPr lang="en-US" dirty="0" err="1"/>
              <a:t>aminocaproïque</a:t>
            </a:r>
            <a:endParaRPr lang="en-CA" dirty="0"/>
          </a:p>
        </p:txBody>
      </p:sp>
      <p:sp>
        <p:nvSpPr>
          <p:cNvPr id="3" name="Content Placeholder 2">
            <a:extLst>
              <a:ext uri="{FF2B5EF4-FFF2-40B4-BE49-F238E27FC236}">
                <a16:creationId xmlns:a16="http://schemas.microsoft.com/office/drawing/2014/main" id="{95D8B2E9-66B3-4D4A-8F79-FE0F8565D2BA}"/>
              </a:ext>
            </a:extLst>
          </p:cNvPr>
          <p:cNvSpPr>
            <a:spLocks noGrp="1"/>
          </p:cNvSpPr>
          <p:nvPr>
            <p:ph idx="1"/>
          </p:nvPr>
        </p:nvSpPr>
        <p:spPr>
          <a:xfrm>
            <a:off x="4688378" y="1495600"/>
            <a:ext cx="7099968" cy="4614863"/>
          </a:xfrm>
        </p:spPr>
        <p:txBody>
          <a:bodyPr anchor="ctr">
            <a:noAutofit/>
          </a:bodyPr>
          <a:lstStyle/>
          <a:p>
            <a:r>
              <a:rPr lang="fr-FR" dirty="0"/>
              <a:t>Chez les adultes, l’acide epsilon-</a:t>
            </a:r>
            <a:r>
              <a:rPr lang="fr-FR" dirty="0" err="1"/>
              <a:t>aminocaproïque</a:t>
            </a:r>
            <a:r>
              <a:rPr lang="fr-FR" dirty="0"/>
              <a:t> est, en règle générale, administré toutes les quatre à six heures, avec un dosage maximal de 24 g/jour :</a:t>
            </a:r>
          </a:p>
          <a:p>
            <a:pPr lvl="1"/>
            <a:r>
              <a:rPr lang="fr-FR" sz="2000" dirty="0"/>
              <a:t>par voie orale (100 mg/kg/dose jusqu’à un maximum de 2 g/dose) ou </a:t>
            </a:r>
          </a:p>
          <a:p>
            <a:pPr lvl="1"/>
            <a:r>
              <a:rPr lang="fr-FR" sz="2000" dirty="0"/>
              <a:t>par voie intraveineuse (100 mg/kg/dose jusqu’à un maximum de 4 g/dose) </a:t>
            </a:r>
          </a:p>
          <a:p>
            <a:pPr>
              <a:spcBef>
                <a:spcPts val="0"/>
              </a:spcBef>
            </a:pPr>
            <a:r>
              <a:rPr lang="fr-FR" dirty="0"/>
              <a:t>Les troubles gastro-intestinaux sont une complication fréquente de l’utilisation de l’acide epsilon-</a:t>
            </a:r>
            <a:r>
              <a:rPr lang="fr-FR" dirty="0" err="1"/>
              <a:t>aminocaproïque</a:t>
            </a:r>
            <a:r>
              <a:rPr lang="fr-FR" dirty="0"/>
              <a:t> </a:t>
            </a:r>
          </a:p>
          <a:p>
            <a:pPr>
              <a:spcBef>
                <a:spcPts val="0"/>
              </a:spcBef>
            </a:pPr>
            <a:r>
              <a:rPr lang="fr-FR" dirty="0"/>
              <a:t>La myopathie est un effet secondaire rare</a:t>
            </a:r>
          </a:p>
          <a:p>
            <a:pPr lvl="1"/>
            <a:r>
              <a:rPr lang="fr-FR" sz="2000" dirty="0"/>
              <a:t>Le patient doit récupérer totalement une fois le traitement à l’acide epsilon-</a:t>
            </a:r>
            <a:r>
              <a:rPr lang="fr-FR" sz="2000" dirty="0" err="1"/>
              <a:t>aminocaproïque</a:t>
            </a:r>
            <a:r>
              <a:rPr lang="fr-FR" sz="2000" dirty="0"/>
              <a:t> interrompu</a:t>
            </a:r>
          </a:p>
        </p:txBody>
      </p:sp>
      <p:sp>
        <p:nvSpPr>
          <p:cNvPr id="8" name="Text Placeholder 7">
            <a:extLst>
              <a:ext uri="{FF2B5EF4-FFF2-40B4-BE49-F238E27FC236}">
                <a16:creationId xmlns:a16="http://schemas.microsoft.com/office/drawing/2014/main" id="{BF20A500-B767-4901-AAE3-6CF80EC71049}"/>
              </a:ext>
            </a:extLst>
          </p:cNvPr>
          <p:cNvSpPr>
            <a:spLocks noGrp="1"/>
          </p:cNvSpPr>
          <p:nvPr>
            <p:ph type="body" sz="quarter" idx="13"/>
          </p:nvPr>
        </p:nvSpPr>
        <p:spPr/>
        <p:txBody>
          <a:bodyPr/>
          <a:lstStyle/>
          <a:p>
            <a:endParaRPr lang="en-CA" dirty="0"/>
          </a:p>
        </p:txBody>
      </p:sp>
      <p:sp>
        <p:nvSpPr>
          <p:cNvPr id="9" name="Content Placeholder 2">
            <a:extLst>
              <a:ext uri="{FF2B5EF4-FFF2-40B4-BE49-F238E27FC236}">
                <a16:creationId xmlns:a16="http://schemas.microsoft.com/office/drawing/2014/main" id="{A56D8F54-8C56-4EC8-9016-3A8A9852E750}"/>
              </a:ext>
            </a:extLst>
          </p:cNvPr>
          <p:cNvSpPr txBox="1">
            <a:spLocks/>
          </p:cNvSpPr>
          <p:nvPr/>
        </p:nvSpPr>
        <p:spPr>
          <a:xfrm>
            <a:off x="987824" y="1845425"/>
            <a:ext cx="2902528" cy="3782898"/>
          </a:xfrm>
          <a:prstGeom prst="roundRect">
            <a:avLst>
              <a:gd name="adj" fmla="val 5728"/>
            </a:avLst>
          </a:prstGeom>
          <a:solidFill>
            <a:schemeClr val="accent1"/>
          </a:solidFill>
        </p:spPr>
        <p:txBody>
          <a:bodyPr vert="horz" lIns="91440" tIns="45720" rIns="91440" bIns="45720" rtlCol="0" anchor="ctr">
            <a:normAutofit/>
          </a:bodyPr>
          <a:lstStyle>
            <a:defPPr>
              <a:defRPr lang="en-US"/>
            </a:defPPr>
            <a:lvl1pPr indent="0" algn="ctr">
              <a:lnSpc>
                <a:spcPct val="150000"/>
              </a:lnSpc>
              <a:spcBef>
                <a:spcPts val="1800"/>
              </a:spcBef>
              <a:buClr>
                <a:srgbClr val="642566"/>
              </a:buClr>
              <a:buFont typeface="Arial" panose="020B0604020202020204" pitchFamily="34" charset="0"/>
              <a:buNone/>
              <a:defRPr sz="2200" b="1">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Clr>
                <a:srgbClr val="642566"/>
              </a:buClr>
              <a:buFont typeface="Arial" panose="020B0604020202020204" pitchFamily="34" charset="0"/>
              <a:buChar char="•"/>
              <a:defRPr>
                <a:latin typeface="+mj-lt"/>
              </a:defRPr>
            </a:lvl2pPr>
            <a:lvl3pPr marL="1143000" indent="-228600">
              <a:lnSpc>
                <a:spcPct val="90000"/>
              </a:lnSpc>
              <a:spcBef>
                <a:spcPts val="500"/>
              </a:spcBef>
              <a:buClr>
                <a:srgbClr val="642566"/>
              </a:buClr>
              <a:buFont typeface="Arial" panose="020B0604020202020204" pitchFamily="34" charset="0"/>
              <a:buChar char="•"/>
              <a:defRPr sz="1600">
                <a:latin typeface="+mj-lt"/>
              </a:defRPr>
            </a:lvl3pPr>
            <a:lvl4pPr marL="1600200" indent="-228600">
              <a:lnSpc>
                <a:spcPct val="90000"/>
              </a:lnSpc>
              <a:spcBef>
                <a:spcPts val="500"/>
              </a:spcBef>
              <a:buClr>
                <a:srgbClr val="642566"/>
              </a:buClr>
              <a:buFont typeface="Arial" panose="020B0604020202020204" pitchFamily="34" charset="0"/>
              <a:buChar char="•"/>
              <a:defRPr sz="1400">
                <a:latin typeface="+mj-lt"/>
              </a:defRPr>
            </a:lvl4pPr>
            <a:lvl5pPr marL="2057400" indent="-228600">
              <a:lnSpc>
                <a:spcPct val="90000"/>
              </a:lnSpc>
              <a:spcBef>
                <a:spcPts val="500"/>
              </a:spcBef>
              <a:buClr>
                <a:srgbClr val="642566"/>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fr-FR" sz="2000" b="0" dirty="0"/>
              <a:t>L’acide epsilon-</a:t>
            </a:r>
            <a:r>
              <a:rPr lang="fr-FR" sz="2000" b="0" dirty="0" err="1"/>
              <a:t>aminocaproïque</a:t>
            </a:r>
            <a:r>
              <a:rPr lang="fr-FR" sz="2000" b="0" dirty="0"/>
              <a:t> est moins largement utilisé que l’acide </a:t>
            </a:r>
            <a:r>
              <a:rPr lang="fr-FR" sz="2000" b="0" dirty="0" err="1"/>
              <a:t>tranexamique</a:t>
            </a:r>
            <a:r>
              <a:rPr lang="fr-FR" sz="2000" b="0" dirty="0"/>
              <a:t> en raison de sa demi vie plasmatique plus courte, de sa puissance plus faible et de sa plus forte toxicité.</a:t>
            </a:r>
          </a:p>
        </p:txBody>
      </p:sp>
    </p:spTree>
    <p:extLst>
      <p:ext uri="{BB962C8B-B14F-4D97-AF65-F5344CB8AC3E}">
        <p14:creationId xmlns:p14="http://schemas.microsoft.com/office/powerpoint/2010/main" val="3439303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23A43-0EDF-4091-A8FA-39DB57C675ED}"/>
              </a:ext>
            </a:extLst>
          </p:cNvPr>
          <p:cNvSpPr>
            <a:spLocks noGrp="1"/>
          </p:cNvSpPr>
          <p:nvPr>
            <p:ph type="title"/>
          </p:nvPr>
        </p:nvSpPr>
        <p:spPr>
          <a:xfrm>
            <a:off x="838199" y="225425"/>
            <a:ext cx="10515599" cy="1090079"/>
          </a:xfrm>
        </p:spPr>
        <p:txBody>
          <a:bodyPr>
            <a:normAutofit/>
          </a:bodyPr>
          <a:lstStyle/>
          <a:p>
            <a:pPr>
              <a:lnSpc>
                <a:spcPct val="100000"/>
              </a:lnSpc>
            </a:pPr>
            <a:r>
              <a:rPr lang="fr-FR" dirty="0"/>
              <a:t>Traitements sans facteur de remplacement</a:t>
            </a:r>
          </a:p>
        </p:txBody>
      </p:sp>
      <p:sp>
        <p:nvSpPr>
          <p:cNvPr id="3" name="Content Placeholder 2">
            <a:extLst>
              <a:ext uri="{FF2B5EF4-FFF2-40B4-BE49-F238E27FC236}">
                <a16:creationId xmlns:a16="http://schemas.microsoft.com/office/drawing/2014/main" id="{7EB1144C-596D-4CB0-A264-986CAA9C99B6}"/>
              </a:ext>
            </a:extLst>
          </p:cNvPr>
          <p:cNvSpPr>
            <a:spLocks noGrp="1"/>
          </p:cNvSpPr>
          <p:nvPr>
            <p:ph idx="1"/>
          </p:nvPr>
        </p:nvSpPr>
        <p:spPr>
          <a:xfrm>
            <a:off x="838200" y="1562100"/>
            <a:ext cx="10515600" cy="4614863"/>
          </a:xfrm>
        </p:spPr>
        <p:txBody>
          <a:bodyPr>
            <a:normAutofit/>
          </a:bodyPr>
          <a:lstStyle/>
          <a:p>
            <a:r>
              <a:rPr lang="fr-FR" dirty="0"/>
              <a:t>De nouveaux traitements innovants ont été développés pour surmonter les limites des traitements actuels avec facteur de remplacement et améliorer les caractéristiques pharmacocinétiques</a:t>
            </a:r>
            <a:endParaRPr lang="en-CA" dirty="0"/>
          </a:p>
          <a:p>
            <a:endParaRPr lang="en-CA" dirty="0"/>
          </a:p>
        </p:txBody>
      </p:sp>
      <p:sp>
        <p:nvSpPr>
          <p:cNvPr id="4" name="Text Placeholder 3">
            <a:extLst>
              <a:ext uri="{FF2B5EF4-FFF2-40B4-BE49-F238E27FC236}">
                <a16:creationId xmlns:a16="http://schemas.microsoft.com/office/drawing/2014/main" id="{EC11BAE9-21E6-4C7F-B81D-9AAE61E74735}"/>
              </a:ext>
            </a:extLst>
          </p:cNvPr>
          <p:cNvSpPr>
            <a:spLocks noGrp="1"/>
          </p:cNvSpPr>
          <p:nvPr>
            <p:ph type="body" sz="quarter" idx="13"/>
          </p:nvPr>
        </p:nvSpPr>
        <p:spPr>
          <a:xfrm>
            <a:off x="838201" y="6356351"/>
            <a:ext cx="9925050" cy="365125"/>
          </a:xfrm>
        </p:spPr>
        <p:txBody>
          <a:bodyPr/>
          <a:lstStyle/>
          <a:p>
            <a:endParaRPr lang="en-CA" dirty="0"/>
          </a:p>
        </p:txBody>
      </p:sp>
    </p:spTree>
    <p:extLst>
      <p:ext uri="{BB962C8B-B14F-4D97-AF65-F5344CB8AC3E}">
        <p14:creationId xmlns:p14="http://schemas.microsoft.com/office/powerpoint/2010/main" val="1470805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23A43-0EDF-4091-A8FA-39DB57C675ED}"/>
              </a:ext>
            </a:extLst>
          </p:cNvPr>
          <p:cNvSpPr>
            <a:spLocks noGrp="1"/>
          </p:cNvSpPr>
          <p:nvPr>
            <p:ph type="title"/>
          </p:nvPr>
        </p:nvSpPr>
        <p:spPr/>
        <p:txBody>
          <a:bodyPr>
            <a:noAutofit/>
          </a:bodyPr>
          <a:lstStyle/>
          <a:p>
            <a:pPr>
              <a:lnSpc>
                <a:spcPct val="100000"/>
              </a:lnSpc>
            </a:pPr>
            <a:r>
              <a:rPr lang="fr-FR" dirty="0"/>
              <a:t>Traitements sans facteur de remplacement</a:t>
            </a:r>
            <a:br>
              <a:rPr lang="fr-FR" b="1"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Traitement de s</a:t>
            </a:r>
            <a:r>
              <a:rPr lang="fr-FR" b="1" dirty="0">
                <a:latin typeface="Arial" panose="020B0604020202020204" pitchFamily="34" charset="0"/>
                <a:cs typeface="Arial" panose="020B0604020202020204" pitchFamily="34" charset="0"/>
              </a:rPr>
              <a:t>ubstitution</a:t>
            </a:r>
          </a:p>
        </p:txBody>
      </p:sp>
      <p:sp>
        <p:nvSpPr>
          <p:cNvPr id="3" name="Content Placeholder 2">
            <a:extLst>
              <a:ext uri="{FF2B5EF4-FFF2-40B4-BE49-F238E27FC236}">
                <a16:creationId xmlns:a16="http://schemas.microsoft.com/office/drawing/2014/main" id="{7EB1144C-596D-4CB0-A264-986CAA9C99B6}"/>
              </a:ext>
            </a:extLst>
          </p:cNvPr>
          <p:cNvSpPr>
            <a:spLocks noGrp="1"/>
          </p:cNvSpPr>
          <p:nvPr>
            <p:ph idx="1"/>
          </p:nvPr>
        </p:nvSpPr>
        <p:spPr/>
        <p:txBody>
          <a:bodyPr>
            <a:normAutofit/>
          </a:bodyPr>
          <a:lstStyle/>
          <a:p>
            <a:r>
              <a:rPr lang="fr-FR" dirty="0">
                <a:latin typeface="Arial" panose="020B0604020202020204" pitchFamily="34" charset="0"/>
                <a:cs typeface="Arial" panose="020B0604020202020204" pitchFamily="34" charset="0"/>
              </a:rPr>
              <a:t>L’</a:t>
            </a:r>
            <a:r>
              <a:rPr lang="fr-FR" dirty="0" err="1">
                <a:latin typeface="Arial" panose="020B0604020202020204" pitchFamily="34" charset="0"/>
                <a:cs typeface="Arial" panose="020B0604020202020204" pitchFamily="34" charset="0"/>
              </a:rPr>
              <a:t>emicizumab</a:t>
            </a:r>
            <a:r>
              <a:rPr lang="fr-FR" dirty="0">
                <a:latin typeface="Arial" panose="020B0604020202020204" pitchFamily="34" charset="0"/>
                <a:cs typeface="Arial" panose="020B0604020202020204" pitchFamily="34" charset="0"/>
              </a:rPr>
              <a:t>, fonctionnant par mimétisme du facteur, est le premier et le seul traitement de substitution ayant obtenu une autorisation de mise sur le marché au moment de la publication du présent document </a:t>
            </a:r>
            <a:r>
              <a:rPr lang="fr-FR" sz="2000" dirty="0">
                <a:latin typeface="Arial" panose="020B0604020202020204" pitchFamily="34" charset="0"/>
                <a:cs typeface="Arial" panose="020B0604020202020204" pitchFamily="34" charset="0"/>
              </a:rPr>
              <a:t>(août 2020)</a:t>
            </a:r>
          </a:p>
          <a:p>
            <a:r>
              <a:rPr lang="fr-FR" dirty="0">
                <a:latin typeface="Arial" panose="020B0604020202020204" pitchFamily="34" charset="0"/>
                <a:cs typeface="Arial" panose="020B0604020202020204" pitchFamily="34" charset="0"/>
              </a:rPr>
              <a:t>L’</a:t>
            </a:r>
            <a:r>
              <a:rPr lang="fr-FR" dirty="0" err="1">
                <a:latin typeface="Arial" panose="020B0604020202020204" pitchFamily="34" charset="0"/>
                <a:cs typeface="Arial" panose="020B0604020202020204" pitchFamily="34" charset="0"/>
              </a:rPr>
              <a:t>emicizumab</a:t>
            </a:r>
            <a:r>
              <a:rPr lang="fr-FR" dirty="0">
                <a:latin typeface="Arial" panose="020B0604020202020204" pitchFamily="34" charset="0"/>
                <a:cs typeface="Arial" panose="020B0604020202020204" pitchFamily="34" charset="0"/>
              </a:rPr>
              <a:t> est un anticorps bispécifique qui imite la fonction de cofacteur du facteur VIII chez les patients atteints d’hémophilie A, avec ou sans inhibiteurs</a:t>
            </a:r>
            <a:endParaRPr lang="fr-FR" sz="2000" b="0" i="0" u="none" strike="noStrike" baseline="0" dirty="0">
              <a:latin typeface="Arial" panose="020B0604020202020204" pitchFamily="34" charset="0"/>
              <a:cs typeface="Arial" panose="020B0604020202020204" pitchFamily="34" charset="0"/>
            </a:endParaRPr>
          </a:p>
          <a:p>
            <a:pPr lvl="1"/>
            <a:r>
              <a:rPr lang="fr-FR" sz="2000" dirty="0">
                <a:latin typeface="Arial" panose="020B0604020202020204" pitchFamily="34" charset="0"/>
                <a:cs typeface="Arial" panose="020B0604020202020204" pitchFamily="34" charset="0"/>
              </a:rPr>
              <a:t>Principaux avantages :</a:t>
            </a:r>
          </a:p>
          <a:p>
            <a:pPr lvl="2"/>
            <a:r>
              <a:rPr lang="fr-FR" sz="1800" dirty="0">
                <a:latin typeface="Arial" panose="020B0604020202020204" pitchFamily="34" charset="0"/>
                <a:cs typeface="Arial" panose="020B0604020202020204" pitchFamily="34" charset="0"/>
              </a:rPr>
              <a:t>administration par voie sous-cutanée</a:t>
            </a:r>
          </a:p>
          <a:p>
            <a:pPr lvl="2"/>
            <a:r>
              <a:rPr lang="fr-FR" sz="1800" dirty="0">
                <a:latin typeface="Arial" panose="020B0604020202020204" pitchFamily="34" charset="0"/>
                <a:cs typeface="Arial" panose="020B0604020202020204" pitchFamily="34" charset="0"/>
              </a:rPr>
              <a:t>longue demi-vie</a:t>
            </a:r>
          </a:p>
          <a:p>
            <a:pPr lvl="2"/>
            <a:r>
              <a:rPr lang="fr-FR" sz="1800" dirty="0">
                <a:latin typeface="Arial" panose="020B0604020202020204" pitchFamily="34" charset="0"/>
                <a:cs typeface="Arial" panose="020B0604020202020204" pitchFamily="34" charset="0"/>
              </a:rPr>
              <a:t>forte efficacité dans la prévention des saignements</a:t>
            </a:r>
          </a:p>
          <a:p>
            <a:pPr lvl="2"/>
            <a:r>
              <a:rPr lang="fr-FR" sz="1800" dirty="0">
                <a:latin typeface="Arial" panose="020B0604020202020204" pitchFamily="34" charset="0"/>
                <a:cs typeface="Arial" panose="020B0604020202020204" pitchFamily="34" charset="0"/>
              </a:rPr>
              <a:t>réduction de la fréquence des épisodes hémorragiques</a:t>
            </a:r>
          </a:p>
          <a:p>
            <a:r>
              <a:rPr lang="fr-FR" dirty="0">
                <a:latin typeface="Arial" panose="020B0604020202020204" pitchFamily="34" charset="0"/>
                <a:cs typeface="Arial" panose="020B0604020202020204" pitchFamily="34" charset="0"/>
              </a:rPr>
              <a:t>L’</a:t>
            </a:r>
            <a:r>
              <a:rPr lang="fr-FR" dirty="0" err="1">
                <a:latin typeface="Arial" panose="020B0604020202020204" pitchFamily="34" charset="0"/>
                <a:cs typeface="Arial" panose="020B0604020202020204" pitchFamily="34" charset="0"/>
              </a:rPr>
              <a:t>emicizumab</a:t>
            </a:r>
            <a:r>
              <a:rPr lang="fr-FR" dirty="0">
                <a:latin typeface="Arial" panose="020B0604020202020204" pitchFamily="34" charset="0"/>
                <a:cs typeface="Arial" panose="020B0604020202020204" pitchFamily="34" charset="0"/>
              </a:rPr>
              <a:t> n’est pas indiqué pour traiter les épisodes hémorragiques aigus</a:t>
            </a:r>
            <a:endParaRPr lang="fr-FR" sz="2000" b="0" i="0" u="none" strike="noStrike" baseline="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2C449B4B-A46D-4931-AA0D-ECDAD9BE330E}"/>
              </a:ext>
            </a:extLst>
          </p:cNvPr>
          <p:cNvSpPr txBox="1">
            <a:spLocks/>
          </p:cNvSpPr>
          <p:nvPr/>
        </p:nvSpPr>
        <p:spPr>
          <a:xfrm>
            <a:off x="1499059" y="5692046"/>
            <a:ext cx="9193877" cy="914400"/>
          </a:xfrm>
          <a:prstGeom prst="roundRect">
            <a:avLst/>
          </a:prstGeom>
          <a:noFill/>
          <a:ln w="38100">
            <a:solidFill>
              <a:schemeClr val="accent5"/>
            </a:solidFill>
          </a:ln>
        </p:spPr>
        <p:txBody>
          <a:bodyPr vert="horz" lIns="274320" tIns="45720" rIns="274320" bIns="45720" rtlCol="0" anchor="ctr">
            <a:normAutofit fontScale="92500"/>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spcAft>
                <a:spcPts val="600"/>
              </a:spcAft>
              <a:buClr>
                <a:srgbClr val="C00A36"/>
              </a:buClr>
              <a:buNone/>
              <a:defRPr/>
            </a:pPr>
            <a:r>
              <a:rPr lang="fr-FR" altLang="en-US" dirty="0">
                <a:latin typeface="Arial" panose="020B0604020202020204" pitchFamily="34" charset="0"/>
                <a:cs typeface="Arial" panose="020B0604020202020204" pitchFamily="34" charset="0"/>
              </a:rPr>
              <a:t>La prudence s'impose lors du traitement des épisodes hémorragiques chez les patients sous </a:t>
            </a:r>
            <a:r>
              <a:rPr lang="fr-FR" altLang="en-US" dirty="0" err="1">
                <a:latin typeface="Arial" panose="020B0604020202020204" pitchFamily="34" charset="0"/>
                <a:cs typeface="Arial" panose="020B0604020202020204" pitchFamily="34" charset="0"/>
              </a:rPr>
              <a:t>emicizumab</a:t>
            </a:r>
            <a:r>
              <a:rPr lang="fr-FR" altLang="en-US" dirty="0">
                <a:latin typeface="Arial" panose="020B0604020202020204" pitchFamily="34" charset="0"/>
                <a:cs typeface="Arial" panose="020B0604020202020204" pitchFamily="34" charset="0"/>
              </a:rPr>
              <a:t> en raison du risque d'événements thrombotiques. </a:t>
            </a:r>
          </a:p>
        </p:txBody>
      </p:sp>
    </p:spTree>
    <p:extLst>
      <p:ext uri="{BB962C8B-B14F-4D97-AF65-F5344CB8AC3E}">
        <p14:creationId xmlns:p14="http://schemas.microsoft.com/office/powerpoint/2010/main" val="3453424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8B4676-9AF9-420B-8EA9-83DD9613A4F1}"/>
              </a:ext>
            </a:extLst>
          </p:cNvPr>
          <p:cNvSpPr>
            <a:spLocks noGrp="1"/>
          </p:cNvSpPr>
          <p:nvPr>
            <p:ph type="title"/>
          </p:nvPr>
        </p:nvSpPr>
        <p:spPr>
          <a:xfrm>
            <a:off x="838199" y="225425"/>
            <a:ext cx="10515599" cy="1090079"/>
          </a:xfrm>
        </p:spPr>
        <p:txBody>
          <a:bodyPr>
            <a:noAutofit/>
          </a:bodyPr>
          <a:lstStyle/>
          <a:p>
            <a:pPr>
              <a:lnSpc>
                <a:spcPct val="100000"/>
              </a:lnSpc>
            </a:pPr>
            <a:r>
              <a:rPr lang="en-US" altLang="en-US" dirty="0"/>
              <a:t>Cas Clinique : William @ 8 </a:t>
            </a:r>
            <a:r>
              <a:rPr lang="en-US" altLang="en-US" dirty="0" err="1"/>
              <a:t>ans</a:t>
            </a:r>
            <a:endParaRPr lang="en-CA"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562100"/>
            <a:ext cx="5983514" cy="4614863"/>
          </a:xfrm>
        </p:spPr>
        <p:txBody>
          <a:bodyPr>
            <a:normAutofit/>
          </a:bodyPr>
          <a:lstStyle/>
          <a:p>
            <a:pPr marL="0" indent="0">
              <a:buNone/>
            </a:pPr>
            <a:endParaRPr lang="fr-FR" altLang="en-US" dirty="0"/>
          </a:p>
          <a:p>
            <a:r>
              <a:rPr lang="fr-FR" altLang="en-US" dirty="0"/>
              <a:t>Hémophilie A sévère</a:t>
            </a:r>
          </a:p>
          <a:p>
            <a:r>
              <a:rPr lang="fr-FR" altLang="en-US" dirty="0"/>
              <a:t>Sous prophylaxie primaire depuis l’enfance</a:t>
            </a:r>
          </a:p>
          <a:p>
            <a:pPr lvl="1"/>
            <a:r>
              <a:rPr lang="fr-FR" altLang="en-US" sz="2000" dirty="0"/>
              <a:t>FVIII à demi-vie standard tous les 2 jours</a:t>
            </a:r>
          </a:p>
          <a:p>
            <a:r>
              <a:rPr lang="fr-FR" altLang="en-US" dirty="0"/>
              <a:t>En dépit d’un protocole agressif, il a encore des saignements intercurrents occasionnels et la famille a du mal à adhérer au traitement</a:t>
            </a:r>
          </a:p>
        </p:txBody>
      </p:sp>
      <p:sp>
        <p:nvSpPr>
          <p:cNvPr id="4" name="Text Placeholder 3">
            <a:extLst>
              <a:ext uri="{FF2B5EF4-FFF2-40B4-BE49-F238E27FC236}">
                <a16:creationId xmlns:a16="http://schemas.microsoft.com/office/drawing/2014/main" id="{BD9FD862-6FAB-480D-BF32-957438286B94}"/>
              </a:ext>
            </a:extLst>
          </p:cNvPr>
          <p:cNvSpPr>
            <a:spLocks noGrp="1"/>
          </p:cNvSpPr>
          <p:nvPr>
            <p:ph type="body" sz="quarter" idx="13"/>
          </p:nvPr>
        </p:nvSpPr>
        <p:spPr>
          <a:xfrm>
            <a:off x="838201" y="6356351"/>
            <a:ext cx="9925050" cy="365125"/>
          </a:xfrm>
        </p:spPr>
        <p:txBody>
          <a:bodyPr/>
          <a:lstStyle/>
          <a:p>
            <a:endParaRPr lang="en-CA" dirty="0"/>
          </a:p>
        </p:txBody>
      </p:sp>
      <p:sp>
        <p:nvSpPr>
          <p:cNvPr id="8" name="Rounded Rectangle 1">
            <a:extLst>
              <a:ext uri="{FF2B5EF4-FFF2-40B4-BE49-F238E27FC236}">
                <a16:creationId xmlns:a16="http://schemas.microsoft.com/office/drawing/2014/main" id="{69339A80-D6BC-453B-8E17-B3AA630491B5}"/>
              </a:ext>
            </a:extLst>
          </p:cNvPr>
          <p:cNvSpPr/>
          <p:nvPr/>
        </p:nvSpPr>
        <p:spPr>
          <a:xfrm>
            <a:off x="7414953" y="1562099"/>
            <a:ext cx="3522633" cy="389105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marL="0" indent="0">
              <a:spcBef>
                <a:spcPts val="300"/>
              </a:spcBef>
              <a:spcAft>
                <a:spcPts val="600"/>
              </a:spcAft>
              <a:buClr>
                <a:schemeClr val="tx2"/>
              </a:buClr>
              <a:buNone/>
              <a:defRPr/>
            </a:pPr>
            <a:r>
              <a:rPr lang="fr-FR" altLang="en-US" sz="2000" b="1" dirty="0">
                <a:solidFill>
                  <a:sysClr val="windowText" lastClr="000000"/>
                </a:solidFill>
                <a:latin typeface="Arial" panose="020B0604020202020204" pitchFamily="34" charset="0"/>
                <a:cs typeface="Arial" panose="020B0604020202020204" pitchFamily="34" charset="0"/>
              </a:rPr>
              <a:t>William aurait-il intérêt à utiliser un produit à demi-vie prolongée ??</a:t>
            </a:r>
          </a:p>
          <a:p>
            <a:pPr marL="342900" indent="-342900">
              <a:spcBef>
                <a:spcPts val="300"/>
              </a:spcBef>
              <a:spcAft>
                <a:spcPts val="600"/>
              </a:spcAft>
              <a:buClr>
                <a:schemeClr val="tx1"/>
              </a:buClr>
              <a:buFont typeface="Arial" panose="020B0604020202020204" pitchFamily="34" charset="0"/>
              <a:buChar char="•"/>
              <a:defRPr/>
            </a:pPr>
            <a:r>
              <a:rPr lang="fr-FR" altLang="en-US" sz="2000" dirty="0">
                <a:solidFill>
                  <a:sysClr val="windowText" lastClr="000000"/>
                </a:solidFill>
                <a:latin typeface="Arial" panose="020B0604020202020204" pitchFamily="34" charset="0"/>
                <a:cs typeface="Arial" panose="020B0604020202020204" pitchFamily="34" charset="0"/>
              </a:rPr>
              <a:t>Quel protocole ?</a:t>
            </a:r>
          </a:p>
          <a:p>
            <a:pPr marL="342900" indent="-342900">
              <a:spcBef>
                <a:spcPts val="300"/>
              </a:spcBef>
              <a:spcAft>
                <a:spcPts val="600"/>
              </a:spcAft>
              <a:buClr>
                <a:schemeClr val="tx1"/>
              </a:buClr>
              <a:buFont typeface="Arial" panose="020B0604020202020204" pitchFamily="34" charset="0"/>
              <a:buChar char="•"/>
              <a:defRPr/>
            </a:pPr>
            <a:r>
              <a:rPr lang="fr-FR" altLang="en-US" sz="2000" dirty="0">
                <a:solidFill>
                  <a:sysClr val="windowText" lastClr="000000"/>
                </a:solidFill>
                <a:latin typeface="Arial" panose="020B0604020202020204" pitchFamily="34" charset="0"/>
                <a:cs typeface="Arial" panose="020B0604020202020204" pitchFamily="34" charset="0"/>
              </a:rPr>
              <a:t>Comment évaluer ?</a:t>
            </a:r>
          </a:p>
          <a:p>
            <a:pPr marL="342900" indent="-342900">
              <a:spcBef>
                <a:spcPts val="300"/>
              </a:spcBef>
              <a:spcAft>
                <a:spcPts val="600"/>
              </a:spcAft>
              <a:buClr>
                <a:schemeClr val="tx1"/>
              </a:buClr>
              <a:buFont typeface="Arial" panose="020B0604020202020204" pitchFamily="34" charset="0"/>
              <a:buChar char="•"/>
              <a:defRPr/>
            </a:pPr>
            <a:r>
              <a:rPr lang="fr-FR" altLang="en-US" sz="2000" dirty="0">
                <a:solidFill>
                  <a:sysClr val="windowText" lastClr="000000"/>
                </a:solidFill>
                <a:latin typeface="Arial" panose="020B0604020202020204" pitchFamily="34" charset="0"/>
                <a:cs typeface="Arial" panose="020B0604020202020204" pitchFamily="34" charset="0"/>
              </a:rPr>
              <a:t>Quel produit FVIII à demi-vie prolongée ? </a:t>
            </a:r>
          </a:p>
        </p:txBody>
      </p:sp>
    </p:spTree>
    <p:extLst>
      <p:ext uri="{BB962C8B-B14F-4D97-AF65-F5344CB8AC3E}">
        <p14:creationId xmlns:p14="http://schemas.microsoft.com/office/powerpoint/2010/main" val="1091782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BFF0-97EF-4A5C-B7C8-3CC164406656}"/>
              </a:ext>
            </a:extLst>
          </p:cNvPr>
          <p:cNvSpPr>
            <a:spLocks noGrp="1"/>
          </p:cNvSpPr>
          <p:nvPr>
            <p:ph type="title"/>
          </p:nvPr>
        </p:nvSpPr>
        <p:spPr/>
        <p:txBody>
          <a:bodyPr>
            <a:normAutofit/>
          </a:bodyPr>
          <a:lstStyle/>
          <a:p>
            <a:pPr>
              <a:lnSpc>
                <a:spcPct val="100000"/>
              </a:lnSpc>
            </a:pPr>
            <a:r>
              <a:rPr lang="fr-FR" sz="3400" dirty="0"/>
              <a:t>Concentrés de facteur de coagulation</a:t>
            </a:r>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315504"/>
            <a:ext cx="10515600" cy="4861459"/>
          </a:xfrm>
        </p:spPr>
        <p:txBody>
          <a:bodyPr>
            <a:noAutofit/>
          </a:bodyPr>
          <a:lstStyle/>
          <a:p>
            <a:pPr marL="0" indent="0">
              <a:buClr>
                <a:srgbClr val="C00A36"/>
              </a:buClr>
              <a:buNone/>
              <a:defRPr/>
            </a:pPr>
            <a:r>
              <a:rPr lang="fr-FR" sz="2000" b="1" dirty="0">
                <a:solidFill>
                  <a:schemeClr val="accent1"/>
                </a:solidFill>
                <a:latin typeface="Arial" panose="020B0604020202020204" pitchFamily="34" charset="0"/>
                <a:cs typeface="Arial" panose="020B0604020202020204" pitchFamily="34" charset="0"/>
              </a:rPr>
              <a:t>Recommandation 5.3.1 </a:t>
            </a:r>
            <a:br>
              <a:rPr lang="fr-FR" sz="2000" b="1" dirty="0">
                <a:solidFill>
                  <a:schemeClr val="accent1"/>
                </a:solidFill>
                <a:latin typeface="Arial" panose="020B0604020202020204" pitchFamily="34" charset="0"/>
                <a:cs typeface="Arial" panose="020B0604020202020204" pitchFamily="34" charset="0"/>
              </a:rPr>
            </a:br>
            <a:r>
              <a:rPr lang="fr-FR" altLang="en-US" dirty="0">
                <a:latin typeface="Arial" panose="020B0604020202020204" pitchFamily="34" charset="0"/>
                <a:cs typeface="Arial" panose="020B0604020202020204" pitchFamily="34" charset="0"/>
              </a:rPr>
              <a:t>Pour </a:t>
            </a:r>
            <a:r>
              <a:rPr lang="fr-FR" altLang="en-US" b="1" dirty="0">
                <a:latin typeface="Arial" panose="020B0604020202020204" pitchFamily="34" charset="0"/>
                <a:cs typeface="Arial" panose="020B0604020202020204" pitchFamily="34" charset="0"/>
              </a:rPr>
              <a:t>les personnes atteintes d’hémophilie A </a:t>
            </a:r>
            <a:r>
              <a:rPr lang="fr-FR" altLang="en-US" dirty="0">
                <a:latin typeface="Arial" panose="020B0604020202020204" pitchFamily="34" charset="0"/>
                <a:cs typeface="Arial" panose="020B0604020202020204" pitchFamily="34" charset="0"/>
              </a:rPr>
              <a:t>recevant des concentrés de facteur VIII et </a:t>
            </a:r>
            <a:r>
              <a:rPr lang="fr-FR" altLang="en-US" b="1" dirty="0">
                <a:latin typeface="Arial" panose="020B0604020202020204" pitchFamily="34" charset="0"/>
                <a:cs typeface="Arial" panose="020B0604020202020204" pitchFamily="34" charset="0"/>
              </a:rPr>
              <a:t>pour lesquelles il serait souhaitable d’améliorer la prophylaxie</a:t>
            </a:r>
            <a:r>
              <a:rPr lang="fr-FR" altLang="en-US" dirty="0">
                <a:latin typeface="Arial" panose="020B0604020202020204" pitchFamily="34" charset="0"/>
                <a:cs typeface="Arial" panose="020B0604020202020204" pitchFamily="34" charset="0"/>
              </a:rPr>
              <a:t>, la FMH recommande un suivi pharmacocinétique individualisé</a:t>
            </a:r>
            <a:r>
              <a:rPr lang="fr-FR" altLang="en-US" sz="2000" dirty="0">
                <a:latin typeface="Arial" panose="020B0604020202020204" pitchFamily="34" charset="0"/>
                <a:cs typeface="Arial" panose="020B0604020202020204" pitchFamily="34" charset="0"/>
              </a:rPr>
              <a:t>.*</a:t>
            </a:r>
            <a:br>
              <a:rPr lang="fr-FR" altLang="en-US" sz="2000" dirty="0">
                <a:latin typeface="Arial" panose="020B0604020202020204" pitchFamily="34" charset="0"/>
                <a:cs typeface="Arial" panose="020B0604020202020204" pitchFamily="34" charset="0"/>
              </a:rPr>
            </a:br>
            <a:endParaRPr lang="fr-FR" altLang="en-US" sz="2000" dirty="0">
              <a:latin typeface="Arial" panose="020B0604020202020204" pitchFamily="34" charset="0"/>
              <a:cs typeface="Arial" panose="020B0604020202020204" pitchFamily="34" charset="0"/>
            </a:endParaRPr>
          </a:p>
          <a:p>
            <a:pPr marL="0" indent="0">
              <a:buClr>
                <a:srgbClr val="C00A36"/>
              </a:buClr>
              <a:buNone/>
              <a:defRPr/>
            </a:pPr>
            <a:endParaRPr lang="fr-FR" b="1" dirty="0">
              <a:solidFill>
                <a:schemeClr val="accent1"/>
              </a:solidFill>
              <a:latin typeface="Arial" panose="020B0604020202020204" pitchFamily="34" charset="0"/>
              <a:cs typeface="Arial" panose="020B0604020202020204" pitchFamily="34" charset="0"/>
            </a:endParaRPr>
          </a:p>
          <a:p>
            <a:pPr marL="0" indent="0">
              <a:buClr>
                <a:srgbClr val="C00A36"/>
              </a:buClr>
              <a:buNone/>
              <a:defRPr/>
            </a:pPr>
            <a:endParaRPr lang="fr-FR" sz="2000" b="1" dirty="0">
              <a:solidFill>
                <a:schemeClr val="accent1"/>
              </a:solidFill>
              <a:latin typeface="Arial" panose="020B0604020202020204" pitchFamily="34" charset="0"/>
              <a:cs typeface="Arial" panose="020B0604020202020204" pitchFamily="34" charset="0"/>
            </a:endParaRPr>
          </a:p>
          <a:p>
            <a:pPr marL="0" indent="0">
              <a:buClr>
                <a:srgbClr val="C00A36"/>
              </a:buClr>
              <a:buNone/>
              <a:defRPr/>
            </a:pPr>
            <a:endParaRPr lang="fr-FR" b="1" dirty="0">
              <a:solidFill>
                <a:schemeClr val="accent1"/>
              </a:solidFill>
              <a:latin typeface="Arial" panose="020B0604020202020204" pitchFamily="34" charset="0"/>
              <a:cs typeface="Arial" panose="020B0604020202020204" pitchFamily="34" charset="0"/>
            </a:endParaRPr>
          </a:p>
          <a:p>
            <a:pPr marL="0" indent="0">
              <a:buClr>
                <a:srgbClr val="C00A36"/>
              </a:buClr>
              <a:buNone/>
              <a:defRPr/>
            </a:pPr>
            <a:r>
              <a:rPr lang="fr-FR" sz="2000" b="1" dirty="0">
                <a:solidFill>
                  <a:schemeClr val="accent1"/>
                </a:solidFill>
                <a:latin typeface="Arial" panose="020B0604020202020204" pitchFamily="34" charset="0"/>
                <a:cs typeface="Arial" panose="020B0604020202020204" pitchFamily="34" charset="0"/>
              </a:rPr>
              <a:t>Recommandation 5.3.9</a:t>
            </a:r>
            <a:br>
              <a:rPr lang="fr-FR" sz="2000" b="1" dirty="0">
                <a:solidFill>
                  <a:schemeClr val="accent1"/>
                </a:solidFill>
                <a:latin typeface="Arial" panose="020B0604020202020204" pitchFamily="34" charset="0"/>
                <a:cs typeface="Arial" panose="020B0604020202020204" pitchFamily="34" charset="0"/>
              </a:rPr>
            </a:br>
            <a:r>
              <a:rPr lang="fr-FR" altLang="en-US" dirty="0">
                <a:latin typeface="Arial" panose="020B0604020202020204" pitchFamily="34" charset="0"/>
                <a:cs typeface="Arial" panose="020B0604020202020204" pitchFamily="34" charset="0"/>
              </a:rPr>
              <a:t>Pour </a:t>
            </a:r>
            <a:r>
              <a:rPr lang="fr-FR" altLang="en-US" b="1" dirty="0">
                <a:latin typeface="Arial" panose="020B0604020202020204" pitchFamily="34" charset="0"/>
                <a:cs typeface="Arial" panose="020B0604020202020204" pitchFamily="34" charset="0"/>
              </a:rPr>
              <a:t>les personnes atteintes d’hémophilie B </a:t>
            </a:r>
            <a:r>
              <a:rPr lang="fr-FR" altLang="en-US" dirty="0">
                <a:latin typeface="Arial" panose="020B0604020202020204" pitchFamily="34" charset="0"/>
                <a:cs typeface="Arial" panose="020B0604020202020204" pitchFamily="34" charset="0"/>
              </a:rPr>
              <a:t>recevant des concentrés de facteur IX et </a:t>
            </a:r>
            <a:r>
              <a:rPr lang="fr-FR" altLang="en-US" b="1" dirty="0">
                <a:latin typeface="Arial" panose="020B0604020202020204" pitchFamily="34" charset="0"/>
                <a:cs typeface="Arial" panose="020B0604020202020204" pitchFamily="34" charset="0"/>
              </a:rPr>
              <a:t>pour lesquelles il serait souhaitable d’améliorer la prophylaxie</a:t>
            </a:r>
            <a:r>
              <a:rPr lang="fr-FR" altLang="en-US" dirty="0">
                <a:latin typeface="Arial" panose="020B0604020202020204" pitchFamily="34" charset="0"/>
                <a:cs typeface="Arial" panose="020B0604020202020204" pitchFamily="34" charset="0"/>
              </a:rPr>
              <a:t>, la FMH recommande un suivi pharmacocinétique individualisé</a:t>
            </a:r>
            <a:r>
              <a:rPr lang="fr-FR" altLang="en-US" sz="2000" dirty="0">
                <a:latin typeface="Arial" panose="020B0604020202020204" pitchFamily="34" charset="0"/>
                <a:cs typeface="Arial" panose="020B0604020202020204" pitchFamily="34" charset="0"/>
              </a:rPr>
              <a:t>. </a:t>
            </a:r>
          </a:p>
        </p:txBody>
      </p:sp>
      <p:sp>
        <p:nvSpPr>
          <p:cNvPr id="3" name="Text Placeholder 2">
            <a:extLst>
              <a:ext uri="{FF2B5EF4-FFF2-40B4-BE49-F238E27FC236}">
                <a16:creationId xmlns:a16="http://schemas.microsoft.com/office/drawing/2014/main" id="{6F2EA3EF-406C-4BA3-9D42-CE58D548ECBC}"/>
              </a:ext>
            </a:extLst>
          </p:cNvPr>
          <p:cNvSpPr>
            <a:spLocks noGrp="1"/>
          </p:cNvSpPr>
          <p:nvPr>
            <p:ph type="body" sz="quarter" idx="13"/>
          </p:nvPr>
        </p:nvSpPr>
        <p:spPr/>
        <p:txBody>
          <a:bodyPr/>
          <a:lstStyle/>
          <a:p>
            <a:endParaRPr lang="en-CA" dirty="0"/>
          </a:p>
        </p:txBody>
      </p:sp>
      <p:sp>
        <p:nvSpPr>
          <p:cNvPr id="5" name="Content Placeholder 2">
            <a:extLst>
              <a:ext uri="{FF2B5EF4-FFF2-40B4-BE49-F238E27FC236}">
                <a16:creationId xmlns:a16="http://schemas.microsoft.com/office/drawing/2014/main" id="{40CB750B-5C1B-4085-B3D1-D9C661059DCE}"/>
              </a:ext>
            </a:extLst>
          </p:cNvPr>
          <p:cNvSpPr txBox="1">
            <a:spLocks/>
          </p:cNvSpPr>
          <p:nvPr/>
        </p:nvSpPr>
        <p:spPr>
          <a:xfrm>
            <a:off x="838199" y="2765800"/>
            <a:ext cx="10515601" cy="1905054"/>
          </a:xfrm>
          <a:prstGeom prst="roundRect">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None/>
              <a:defRPr/>
            </a:pPr>
            <a:r>
              <a:rPr lang="fr-FR" altLang="en-US" b="1" dirty="0">
                <a:solidFill>
                  <a:schemeClr val="accent1"/>
                </a:solidFill>
                <a:latin typeface="Arial" panose="020B0604020202020204" pitchFamily="34" charset="0"/>
                <a:cs typeface="Arial" panose="020B0604020202020204" pitchFamily="34" charset="0"/>
              </a:rPr>
              <a:t>REMARQUE : </a:t>
            </a:r>
            <a:r>
              <a:rPr lang="fr-FR" altLang="en-US" dirty="0">
                <a:latin typeface="Arial" panose="020B0604020202020204" pitchFamily="34" charset="0"/>
                <a:cs typeface="Arial" panose="020B0604020202020204" pitchFamily="34" charset="0"/>
              </a:rPr>
              <a:t>il convient de mesurer le taux maximal de facteur VIII 15 à 30 minutes après l’injection pour vérifier le calcul de la dose administrée. La demi vie du plasma peut être déterminée par une analyse pharmacocinétique complète (10 à 11 prélèvements sanguins sur une période de 32 à 96 heures) ou grâce à un nombre limité de prélèvements, associé à des estimations basées sur des modèles pharmacocinétiques issus d’une population.</a:t>
            </a:r>
          </a:p>
        </p:txBody>
      </p:sp>
      <p:sp>
        <p:nvSpPr>
          <p:cNvPr id="6" name="TextBox 5">
            <a:extLst>
              <a:ext uri="{FF2B5EF4-FFF2-40B4-BE49-F238E27FC236}">
                <a16:creationId xmlns:a16="http://schemas.microsoft.com/office/drawing/2014/main" id="{AFACF1D1-BA8B-894E-964B-F5540C0A7C0A}"/>
              </a:ext>
            </a:extLst>
          </p:cNvPr>
          <p:cNvSpPr txBox="1"/>
          <p:nvPr/>
        </p:nvSpPr>
        <p:spPr>
          <a:xfrm>
            <a:off x="788324" y="6307184"/>
            <a:ext cx="5715001" cy="307777"/>
          </a:xfrm>
          <a:prstGeom prst="rect">
            <a:avLst/>
          </a:prstGeom>
          <a:noFill/>
        </p:spPr>
        <p:txBody>
          <a:bodyPr wrap="square" rtlCol="0">
            <a:spAutoFit/>
          </a:bodyPr>
          <a:lstStyle/>
          <a:p>
            <a:r>
              <a:rPr lang="en-US" sz="1400" i="1" dirty="0"/>
              <a:t>*</a:t>
            </a:r>
            <a:r>
              <a:rPr lang="fr-FR" sz="1400" i="1" dirty="0"/>
              <a:t> Veuillez consulter la publication pour les remarques associées</a:t>
            </a:r>
            <a:r>
              <a:rPr lang="en-US" sz="1400" i="1" dirty="0"/>
              <a:t>. </a:t>
            </a:r>
            <a:endParaRPr lang="en-US" dirty="0"/>
          </a:p>
        </p:txBody>
      </p:sp>
    </p:spTree>
    <p:extLst>
      <p:ext uri="{BB962C8B-B14F-4D97-AF65-F5344CB8AC3E}">
        <p14:creationId xmlns:p14="http://schemas.microsoft.com/office/powerpoint/2010/main" val="16988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6E71-71A1-4C78-8E59-CD7EFB0D5B95}"/>
              </a:ext>
            </a:extLst>
          </p:cNvPr>
          <p:cNvSpPr>
            <a:spLocks noGrp="1"/>
          </p:cNvSpPr>
          <p:nvPr>
            <p:ph type="title"/>
          </p:nvPr>
        </p:nvSpPr>
        <p:spPr>
          <a:xfrm>
            <a:off x="838199" y="225425"/>
            <a:ext cx="10515599" cy="1090079"/>
          </a:xfrm>
        </p:spPr>
        <p:txBody>
          <a:bodyPr>
            <a:noAutofit/>
          </a:bodyPr>
          <a:lstStyle/>
          <a:p>
            <a:pPr>
              <a:lnSpc>
                <a:spcPct val="100000"/>
              </a:lnSpc>
            </a:pPr>
            <a:r>
              <a:rPr lang="fr-FR" dirty="0"/>
              <a:t>Concentrés de facteur de coagulation</a:t>
            </a:r>
            <a:br>
              <a:rPr lang="fr-FR" dirty="0"/>
            </a:br>
            <a:r>
              <a:rPr lang="fr-FR" dirty="0"/>
              <a:t>Produits à demi-vie prolongée</a:t>
            </a:r>
          </a:p>
        </p:txBody>
      </p:sp>
      <p:sp>
        <p:nvSpPr>
          <p:cNvPr id="3" name="Content Placeholder 2">
            <a:extLst>
              <a:ext uri="{FF2B5EF4-FFF2-40B4-BE49-F238E27FC236}">
                <a16:creationId xmlns:a16="http://schemas.microsoft.com/office/drawing/2014/main" id="{6425F023-8357-412A-928B-8A7E11FDB97A}"/>
              </a:ext>
            </a:extLst>
          </p:cNvPr>
          <p:cNvSpPr>
            <a:spLocks noGrp="1"/>
          </p:cNvSpPr>
          <p:nvPr>
            <p:ph idx="1"/>
          </p:nvPr>
        </p:nvSpPr>
        <p:spPr>
          <a:xfrm>
            <a:off x="838200" y="1562100"/>
            <a:ext cx="10515600" cy="4614863"/>
          </a:xfrm>
        </p:spPr>
        <p:txBody>
          <a:bodyPr>
            <a:normAutofit/>
          </a:bodyPr>
          <a:lstStyle/>
          <a:p>
            <a:r>
              <a:rPr lang="fr-FR" dirty="0"/>
              <a:t>La fréquence d’injection des concentrés standards de facteur de coagulation est considérée comme un fardeau supplémentaire du traitement</a:t>
            </a:r>
          </a:p>
          <a:p>
            <a:pPr lvl="1"/>
            <a:r>
              <a:rPr lang="fr-FR" sz="2000" dirty="0"/>
              <a:t>Cela entraîne souvent une faible adhésion à la prophylaxie</a:t>
            </a:r>
          </a:p>
          <a:p>
            <a:r>
              <a:rPr lang="fr-FR" dirty="0"/>
              <a:t>Les produits à demi-vie prolongée ont été développés pour alléger le fardeau de la prophylaxie et maintenir des taux de facteur à un niveau plus élevé afin d’améliorer la prévention des saignements</a:t>
            </a:r>
          </a:p>
        </p:txBody>
      </p:sp>
      <p:sp>
        <p:nvSpPr>
          <p:cNvPr id="4" name="Text Placeholder 3">
            <a:extLst>
              <a:ext uri="{FF2B5EF4-FFF2-40B4-BE49-F238E27FC236}">
                <a16:creationId xmlns:a16="http://schemas.microsoft.com/office/drawing/2014/main" id="{2671884E-DC4E-4944-B908-0E6559044BA7}"/>
              </a:ext>
            </a:extLst>
          </p:cNvPr>
          <p:cNvSpPr>
            <a:spLocks noGrp="1"/>
          </p:cNvSpPr>
          <p:nvPr>
            <p:ph type="body" sz="quarter" idx="13"/>
          </p:nvPr>
        </p:nvSpPr>
        <p:spPr>
          <a:xfrm>
            <a:off x="838201" y="6356351"/>
            <a:ext cx="9925050" cy="365125"/>
          </a:xfrm>
        </p:spPr>
        <p:txBody>
          <a:bodyPr/>
          <a:lstStyle/>
          <a:p>
            <a:endParaRPr lang="en-CA" dirty="0"/>
          </a:p>
        </p:txBody>
      </p:sp>
    </p:spTree>
    <p:extLst>
      <p:ext uri="{BB962C8B-B14F-4D97-AF65-F5344CB8AC3E}">
        <p14:creationId xmlns:p14="http://schemas.microsoft.com/office/powerpoint/2010/main" val="384361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p:txBody>
          <a:bodyPr>
            <a:normAutofit/>
          </a:bodyPr>
          <a:lstStyle/>
          <a:p>
            <a:pPr>
              <a:lnSpc>
                <a:spcPct val="100000"/>
              </a:lnSpc>
            </a:pPr>
            <a:r>
              <a:rPr lang="fr-FR" sz="4000" dirty="0">
                <a:solidFill>
                  <a:srgbClr val="008BB0"/>
                </a:solidFill>
                <a:ea typeface="+mn-ea"/>
                <a:cs typeface="+mn-cs"/>
              </a:rPr>
              <a:t>Chapitre 5 : Agents hémostatiques</a:t>
            </a:r>
            <a:endParaRPr lang="fr-FR" sz="4000" dirty="0"/>
          </a:p>
        </p:txBody>
      </p:sp>
      <p:sp>
        <p:nvSpPr>
          <p:cNvPr id="5" name="Subtitle 4">
            <a:extLst>
              <a:ext uri="{FF2B5EF4-FFF2-40B4-BE49-F238E27FC236}">
                <a16:creationId xmlns:a16="http://schemas.microsoft.com/office/drawing/2014/main" id="{A08DB6CA-9BCD-4B3D-8166-A8CD815F2B2B}"/>
              </a:ext>
            </a:extLst>
          </p:cNvPr>
          <p:cNvSpPr>
            <a:spLocks noGrp="1"/>
          </p:cNvSpPr>
          <p:nvPr>
            <p:ph type="subTitle" idx="1"/>
          </p:nvPr>
        </p:nvSpPr>
        <p:spPr>
          <a:xfrm>
            <a:off x="1219200" y="3602038"/>
            <a:ext cx="10045700" cy="2646362"/>
          </a:xfrm>
        </p:spPr>
        <p:txBody>
          <a:bodyPr>
            <a:noAutofit/>
          </a:bodyPr>
          <a:lstStyle/>
          <a:p>
            <a:pPr>
              <a:spcBef>
                <a:spcPts val="0"/>
              </a:spcBef>
            </a:pPr>
            <a:r>
              <a:rPr lang="fr-FR" sz="3000" b="1" dirty="0"/>
              <a:t>Dr. Steven Pipe</a:t>
            </a:r>
          </a:p>
          <a:p>
            <a:pPr>
              <a:spcBef>
                <a:spcPts val="0"/>
              </a:spcBef>
            </a:pPr>
            <a:r>
              <a:rPr lang="fr-FR" sz="2000" dirty="0"/>
              <a:t>Professeur de pédiatrie et de pathologie</a:t>
            </a:r>
          </a:p>
          <a:p>
            <a:pPr>
              <a:spcBef>
                <a:spcPts val="0"/>
              </a:spcBef>
            </a:pPr>
            <a:r>
              <a:rPr lang="fr-FR" sz="2000" dirty="0"/>
              <a:t>Laurence A. Boxer </a:t>
            </a:r>
            <a:r>
              <a:rPr lang="fr-FR" sz="2000" dirty="0" err="1"/>
              <a:t>Research</a:t>
            </a:r>
            <a:r>
              <a:rPr lang="fr-FR" sz="2000" dirty="0"/>
              <a:t> Professor of </a:t>
            </a:r>
            <a:r>
              <a:rPr lang="fr-FR" sz="2000" dirty="0" err="1"/>
              <a:t>Pediatrics</a:t>
            </a:r>
            <a:r>
              <a:rPr lang="fr-FR" sz="2000" dirty="0"/>
              <a:t> and Communicable </a:t>
            </a:r>
            <a:r>
              <a:rPr lang="fr-FR" sz="2000" dirty="0" err="1"/>
              <a:t>Diseases</a:t>
            </a:r>
            <a:endParaRPr lang="fr-FR" sz="2000" dirty="0"/>
          </a:p>
          <a:p>
            <a:pPr>
              <a:spcBef>
                <a:spcPts val="0"/>
              </a:spcBef>
            </a:pPr>
            <a:r>
              <a:rPr lang="fr-FR" sz="2000" dirty="0" err="1"/>
              <a:t>Pediatric</a:t>
            </a:r>
            <a:r>
              <a:rPr lang="fr-FR" sz="2000" dirty="0"/>
              <a:t> </a:t>
            </a:r>
            <a:r>
              <a:rPr lang="fr-FR" sz="2000" dirty="0" err="1"/>
              <a:t>Medical</a:t>
            </a:r>
            <a:r>
              <a:rPr lang="fr-FR" sz="2000" dirty="0"/>
              <a:t> </a:t>
            </a:r>
            <a:r>
              <a:rPr lang="fr-FR" sz="2000" dirty="0" err="1"/>
              <a:t>Director</a:t>
            </a:r>
            <a:r>
              <a:rPr lang="fr-FR" sz="2000" dirty="0"/>
              <a:t>, </a:t>
            </a:r>
            <a:r>
              <a:rPr lang="fr-FR" sz="2000" dirty="0" err="1"/>
              <a:t>Hemophilia</a:t>
            </a:r>
            <a:r>
              <a:rPr lang="fr-FR" sz="2000" dirty="0"/>
              <a:t> and Coagulation </a:t>
            </a:r>
            <a:r>
              <a:rPr lang="fr-FR" sz="2000" dirty="0" err="1"/>
              <a:t>Disorders</a:t>
            </a:r>
            <a:r>
              <a:rPr lang="fr-FR" sz="2000" dirty="0"/>
              <a:t> Program</a:t>
            </a:r>
          </a:p>
          <a:p>
            <a:pPr>
              <a:spcBef>
                <a:spcPts val="0"/>
              </a:spcBef>
            </a:pPr>
            <a:r>
              <a:rPr lang="fr-FR" sz="2000" dirty="0" err="1"/>
              <a:t>Director</a:t>
            </a:r>
            <a:r>
              <a:rPr lang="fr-FR" sz="2000" dirty="0"/>
              <a:t>, </a:t>
            </a:r>
            <a:r>
              <a:rPr lang="fr-FR" sz="2000" dirty="0" err="1"/>
              <a:t>Special</a:t>
            </a:r>
            <a:r>
              <a:rPr lang="fr-FR" sz="2000" dirty="0"/>
              <a:t> Coagulation </a:t>
            </a:r>
            <a:r>
              <a:rPr lang="fr-FR" sz="2000" dirty="0" err="1"/>
              <a:t>Laboratory</a:t>
            </a:r>
            <a:endParaRPr lang="fr-FR" sz="2000" dirty="0"/>
          </a:p>
          <a:p>
            <a:pPr>
              <a:spcBef>
                <a:spcPts val="0"/>
              </a:spcBef>
            </a:pPr>
            <a:r>
              <a:rPr lang="fr-FR" sz="2000" dirty="0"/>
              <a:t>Université du Michigan, Ann Arbor, Michigan, États-Unis</a:t>
            </a:r>
          </a:p>
          <a:p>
            <a:endParaRPr lang="fr-FR" dirty="0"/>
          </a:p>
        </p:txBody>
      </p:sp>
    </p:spTree>
    <p:extLst>
      <p:ext uri="{BB962C8B-B14F-4D97-AF65-F5344CB8AC3E}">
        <p14:creationId xmlns:p14="http://schemas.microsoft.com/office/powerpoint/2010/main" val="2999102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p:txBody>
          <a:bodyPr>
            <a:normAutofit/>
          </a:bodyPr>
          <a:lstStyle/>
          <a:p>
            <a:pPr marL="0" indent="0">
              <a:buClr>
                <a:srgbClr val="C00A36"/>
              </a:buClr>
              <a:buNone/>
              <a:defRPr/>
            </a:pPr>
            <a:r>
              <a:rPr lang="fr-FR" sz="2000" b="1" dirty="0">
                <a:solidFill>
                  <a:schemeClr val="accent1"/>
                </a:solidFill>
                <a:latin typeface="Arial" panose="020B0604020202020204" pitchFamily="34" charset="0"/>
                <a:cs typeface="Arial" panose="020B0604020202020204" pitchFamily="34" charset="0"/>
              </a:rPr>
              <a:t>Recommandation 5.3.10 </a:t>
            </a:r>
            <a:br>
              <a:rPr lang="fr-FR" sz="2000" b="1" dirty="0">
                <a:solidFill>
                  <a:schemeClr val="accent1"/>
                </a:solidFill>
                <a:latin typeface="Arial" panose="020B0604020202020204" pitchFamily="34" charset="0"/>
                <a:cs typeface="Arial" panose="020B0604020202020204" pitchFamily="34" charset="0"/>
              </a:rPr>
            </a:br>
            <a:r>
              <a:rPr lang="fr-FR" altLang="en-US" dirty="0">
                <a:latin typeface="Arial" panose="020B0604020202020204" pitchFamily="34" charset="0"/>
                <a:cs typeface="Arial" panose="020B0604020202020204" pitchFamily="34" charset="0"/>
              </a:rPr>
              <a:t>Pour les patients atteints d’hémophilie A ou B, </a:t>
            </a:r>
            <a:r>
              <a:rPr lang="fr-FR" altLang="en-US" b="1" dirty="0">
                <a:latin typeface="Arial" panose="020B0604020202020204" pitchFamily="34" charset="0"/>
                <a:cs typeface="Arial" panose="020B0604020202020204" pitchFamily="34" charset="0"/>
              </a:rPr>
              <a:t>il n’existe aucune donnée probante </a:t>
            </a:r>
            <a:r>
              <a:rPr lang="fr-FR" altLang="en-US" dirty="0">
                <a:latin typeface="Arial" panose="020B0604020202020204" pitchFamily="34" charset="0"/>
                <a:cs typeface="Arial" panose="020B0604020202020204" pitchFamily="34" charset="0"/>
              </a:rPr>
              <a:t>indiquant l’existence de </a:t>
            </a:r>
            <a:r>
              <a:rPr lang="fr-FR" altLang="en-US" i="1" dirty="0">
                <a:latin typeface="Arial" panose="020B0604020202020204" pitchFamily="34" charset="0"/>
                <a:cs typeface="Arial" panose="020B0604020202020204" pitchFamily="34" charset="0"/>
              </a:rPr>
              <a:t>questions de sécurité sur le plan clinique </a:t>
            </a:r>
            <a:r>
              <a:rPr lang="fr-FR" altLang="en-US" dirty="0">
                <a:latin typeface="Arial" panose="020B0604020202020204" pitchFamily="34" charset="0"/>
                <a:cs typeface="Arial" panose="020B0604020202020204" pitchFamily="34" charset="0"/>
              </a:rPr>
              <a:t>permettant </a:t>
            </a:r>
            <a:r>
              <a:rPr lang="fr-FR" altLang="en-US" b="1" dirty="0">
                <a:latin typeface="Arial" panose="020B0604020202020204" pitchFamily="34" charset="0"/>
                <a:cs typeface="Arial" panose="020B0604020202020204" pitchFamily="34" charset="0"/>
              </a:rPr>
              <a:t>d’émettre une quelconque recommandation parmi les différents mécanismes d’action </a:t>
            </a:r>
            <a:r>
              <a:rPr lang="fr-FR" altLang="en-US" dirty="0">
                <a:latin typeface="Arial" panose="020B0604020202020204" pitchFamily="34" charset="0"/>
                <a:cs typeface="Arial" panose="020B0604020202020204" pitchFamily="34" charset="0"/>
              </a:rPr>
              <a:t>(par exemple, </a:t>
            </a:r>
            <a:r>
              <a:rPr lang="fr-FR" altLang="en-US" dirty="0" err="1">
                <a:latin typeface="Arial" panose="020B0604020202020204" pitchFamily="34" charset="0"/>
                <a:cs typeface="Arial" panose="020B0604020202020204" pitchFamily="34" charset="0"/>
              </a:rPr>
              <a:t>PEGylation</a:t>
            </a:r>
            <a:r>
              <a:rPr lang="fr-FR" altLang="en-US" dirty="0">
                <a:latin typeface="Arial" panose="020B0604020202020204" pitchFamily="34" charset="0"/>
                <a:cs typeface="Arial" panose="020B0604020202020204" pitchFamily="34" charset="0"/>
              </a:rPr>
              <a:t>, fusion </a:t>
            </a:r>
            <a:r>
              <a:rPr lang="fr-FR" altLang="en-US" dirty="0" err="1">
                <a:latin typeface="Arial" panose="020B0604020202020204" pitchFamily="34" charset="0"/>
                <a:cs typeface="Arial" panose="020B0604020202020204" pitchFamily="34" charset="0"/>
              </a:rPr>
              <a:t>Fc</a:t>
            </a:r>
            <a:r>
              <a:rPr lang="fr-FR" altLang="en-US" dirty="0">
                <a:latin typeface="Arial" panose="020B0604020202020204" pitchFamily="34" charset="0"/>
                <a:cs typeface="Arial" panose="020B0604020202020204" pitchFamily="34" charset="0"/>
              </a:rPr>
              <a:t>, fusion albumine) </a:t>
            </a:r>
            <a:r>
              <a:rPr lang="fr-FR" altLang="en-US" b="1" dirty="0">
                <a:latin typeface="Arial" panose="020B0604020202020204" pitchFamily="34" charset="0"/>
                <a:cs typeface="Arial" panose="020B0604020202020204" pitchFamily="34" charset="0"/>
              </a:rPr>
              <a:t>utilisés pour prolonger la demi-vie </a:t>
            </a:r>
            <a:r>
              <a:rPr lang="fr-FR" altLang="en-US" dirty="0">
                <a:latin typeface="Arial" panose="020B0604020202020204" pitchFamily="34" charset="0"/>
                <a:cs typeface="Arial" panose="020B0604020202020204" pitchFamily="34" charset="0"/>
              </a:rPr>
              <a:t>des concentrés de facteur de coagulation</a:t>
            </a:r>
            <a:r>
              <a:rPr lang="fr-FR" altLang="en-US" sz="2000" dirty="0">
                <a:latin typeface="Arial" panose="020B0604020202020204" pitchFamily="34" charset="0"/>
                <a:cs typeface="Arial" panose="020B0604020202020204" pitchFamily="34" charset="0"/>
              </a:rPr>
              <a:t>. </a:t>
            </a:r>
          </a:p>
        </p:txBody>
      </p:sp>
      <p:sp>
        <p:nvSpPr>
          <p:cNvPr id="3" name="Text Placeholder 2">
            <a:extLst>
              <a:ext uri="{FF2B5EF4-FFF2-40B4-BE49-F238E27FC236}">
                <a16:creationId xmlns:a16="http://schemas.microsoft.com/office/drawing/2014/main" id="{5B778762-E596-491A-A022-5A5FA7BD237B}"/>
              </a:ext>
            </a:extLst>
          </p:cNvPr>
          <p:cNvSpPr>
            <a:spLocks noGrp="1"/>
          </p:cNvSpPr>
          <p:nvPr>
            <p:ph type="body" sz="quarter" idx="13"/>
          </p:nvPr>
        </p:nvSpPr>
        <p:spPr/>
        <p:txBody>
          <a:bodyPr/>
          <a:lstStyle/>
          <a:p>
            <a:r>
              <a:rPr lang="fr-FR" dirty="0"/>
              <a:t>PEG : polyéthylène glycol ; </a:t>
            </a:r>
            <a:r>
              <a:rPr lang="fr-FR" dirty="0" err="1"/>
              <a:t>Fc</a:t>
            </a:r>
            <a:r>
              <a:rPr lang="fr-FR" dirty="0"/>
              <a:t> : fragment </a:t>
            </a:r>
            <a:r>
              <a:rPr lang="fr-FR" dirty="0" err="1"/>
              <a:t>crystallisable</a:t>
            </a:r>
            <a:r>
              <a:rPr lang="fr-FR" dirty="0"/>
              <a:t> de la protéine chimérique.</a:t>
            </a:r>
          </a:p>
        </p:txBody>
      </p:sp>
      <p:sp>
        <p:nvSpPr>
          <p:cNvPr id="8" name="Title 1">
            <a:extLst>
              <a:ext uri="{FF2B5EF4-FFF2-40B4-BE49-F238E27FC236}">
                <a16:creationId xmlns:a16="http://schemas.microsoft.com/office/drawing/2014/main" id="{5005FA20-89C7-E047-A6BB-AB32D806561D}"/>
              </a:ext>
            </a:extLst>
          </p:cNvPr>
          <p:cNvSpPr>
            <a:spLocks noGrp="1"/>
          </p:cNvSpPr>
          <p:nvPr>
            <p:ph type="title"/>
          </p:nvPr>
        </p:nvSpPr>
        <p:spPr>
          <a:xfrm>
            <a:off x="838199" y="225425"/>
            <a:ext cx="10515599" cy="1090079"/>
          </a:xfrm>
        </p:spPr>
        <p:txBody>
          <a:bodyPr>
            <a:noAutofit/>
          </a:bodyPr>
          <a:lstStyle/>
          <a:p>
            <a:pPr>
              <a:lnSpc>
                <a:spcPct val="100000"/>
              </a:lnSpc>
            </a:pPr>
            <a:r>
              <a:rPr lang="fr-FR" dirty="0"/>
              <a:t>Concentrés de facteur de coagulation</a:t>
            </a:r>
            <a:br>
              <a:rPr lang="fr-FR" dirty="0"/>
            </a:br>
            <a:r>
              <a:rPr lang="fr-FR" dirty="0"/>
              <a:t>Produits à demi-vie prolongée</a:t>
            </a:r>
            <a:endParaRPr lang="en-C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071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562101"/>
            <a:ext cx="10515600" cy="2197100"/>
          </a:xfrm>
        </p:spPr>
        <p:txBody>
          <a:bodyPr>
            <a:normAutofit/>
          </a:bodyPr>
          <a:lstStyle/>
          <a:p>
            <a:pPr marL="0" indent="0">
              <a:buClr>
                <a:srgbClr val="C00A36"/>
              </a:buClr>
              <a:buNone/>
              <a:defRPr/>
            </a:pPr>
            <a:r>
              <a:rPr lang="fr-FR" sz="2000" b="1" dirty="0">
                <a:solidFill>
                  <a:schemeClr val="accent1"/>
                </a:solidFill>
                <a:latin typeface="Arial" panose="020B0604020202020204" pitchFamily="34" charset="0"/>
                <a:cs typeface="Arial" panose="020B0604020202020204" pitchFamily="34" charset="0"/>
              </a:rPr>
              <a:t>Recommandation 5.3.11 </a:t>
            </a:r>
            <a:br>
              <a:rPr lang="fr-FR" sz="2000" b="1" dirty="0">
                <a:solidFill>
                  <a:schemeClr val="accent1"/>
                </a:solidFill>
                <a:latin typeface="Arial" panose="020B0604020202020204" pitchFamily="34" charset="0"/>
                <a:cs typeface="Arial" panose="020B0604020202020204" pitchFamily="34" charset="0"/>
              </a:rPr>
            </a:br>
            <a:r>
              <a:rPr lang="fr-FR" altLang="en-US" dirty="0">
                <a:latin typeface="Arial" panose="020B0604020202020204" pitchFamily="34" charset="0"/>
                <a:cs typeface="Arial" panose="020B0604020202020204" pitchFamily="34" charset="0"/>
              </a:rPr>
              <a:t>Les patients </a:t>
            </a:r>
            <a:r>
              <a:rPr lang="fr-FR" altLang="en-US" b="1" dirty="0">
                <a:latin typeface="Arial" panose="020B0604020202020204" pitchFamily="34" charset="0"/>
                <a:cs typeface="Arial" panose="020B0604020202020204" pitchFamily="34" charset="0"/>
              </a:rPr>
              <a:t>atteints d’hémophilie </a:t>
            </a:r>
            <a:r>
              <a:rPr lang="fr-FR" altLang="en-US" dirty="0">
                <a:latin typeface="Arial" panose="020B0604020202020204" pitchFamily="34" charset="0"/>
                <a:cs typeface="Arial" panose="020B0604020202020204" pitchFamily="34" charset="0"/>
              </a:rPr>
              <a:t>qui passent de concentrés de facteur standards à des concentrés à demi-vie prolongée </a:t>
            </a:r>
            <a:r>
              <a:rPr lang="fr-FR" altLang="en-US" b="1" dirty="0">
                <a:latin typeface="Arial" panose="020B0604020202020204" pitchFamily="34" charset="0"/>
                <a:cs typeface="Arial" panose="020B0604020202020204" pitchFamily="34" charset="0"/>
              </a:rPr>
              <a:t>ont, en règle générale, recours à moins d’injections</a:t>
            </a:r>
            <a:r>
              <a:rPr lang="fr-FR" altLang="en-US" dirty="0">
                <a:latin typeface="Arial" panose="020B0604020202020204" pitchFamily="34" charset="0"/>
                <a:cs typeface="Arial" panose="020B0604020202020204" pitchFamily="34" charset="0"/>
              </a:rPr>
              <a:t>, mais les concentrés à demi-vie prolongée peuvent également être utilisés pour obtenir un taux résiduel plus important et optimiser la prophylaxie</a:t>
            </a:r>
            <a:r>
              <a:rPr lang="fr-FR" altLang="en-US" sz="2000" dirty="0">
                <a:latin typeface="Arial" panose="020B0604020202020204" pitchFamily="34" charset="0"/>
                <a:cs typeface="Arial" panose="020B0604020202020204" pitchFamily="34" charset="0"/>
              </a:rPr>
              <a:t>. </a:t>
            </a:r>
          </a:p>
        </p:txBody>
      </p:sp>
      <p:sp>
        <p:nvSpPr>
          <p:cNvPr id="6" name="Text Placeholder 5">
            <a:extLst>
              <a:ext uri="{FF2B5EF4-FFF2-40B4-BE49-F238E27FC236}">
                <a16:creationId xmlns:a16="http://schemas.microsoft.com/office/drawing/2014/main" id="{46B9025F-0127-4D36-93DB-2D4CEE66794C}"/>
              </a:ext>
            </a:extLst>
          </p:cNvPr>
          <p:cNvSpPr>
            <a:spLocks noGrp="1"/>
          </p:cNvSpPr>
          <p:nvPr>
            <p:ph type="body" sz="quarter" idx="13"/>
          </p:nvPr>
        </p:nvSpPr>
        <p:spPr/>
        <p:txBody>
          <a:bodyPr/>
          <a:lstStyle/>
          <a:p>
            <a:endParaRPr lang="en-CA" dirty="0"/>
          </a:p>
        </p:txBody>
      </p:sp>
      <p:sp>
        <p:nvSpPr>
          <p:cNvPr id="8" name="Title 1">
            <a:extLst>
              <a:ext uri="{FF2B5EF4-FFF2-40B4-BE49-F238E27FC236}">
                <a16:creationId xmlns:a16="http://schemas.microsoft.com/office/drawing/2014/main" id="{CA52931E-BBC8-DD4C-BFB9-07A9A8DBE1C4}"/>
              </a:ext>
            </a:extLst>
          </p:cNvPr>
          <p:cNvSpPr>
            <a:spLocks noGrp="1"/>
          </p:cNvSpPr>
          <p:nvPr>
            <p:ph type="title"/>
          </p:nvPr>
        </p:nvSpPr>
        <p:spPr>
          <a:xfrm>
            <a:off x="838199" y="225425"/>
            <a:ext cx="11486323" cy="1090079"/>
          </a:xfrm>
        </p:spPr>
        <p:txBody>
          <a:bodyPr>
            <a:noAutofit/>
          </a:bodyPr>
          <a:lstStyle/>
          <a:p>
            <a:pPr>
              <a:lnSpc>
                <a:spcPct val="100000"/>
              </a:lnSpc>
            </a:pPr>
            <a:r>
              <a:rPr lang="fr-FR" dirty="0"/>
              <a:t>Concentrés de facteur de coagulation</a:t>
            </a:r>
            <a:br>
              <a:rPr lang="fr-FR" b="1" dirty="0">
                <a:latin typeface="Arial" panose="020B0604020202020204" pitchFamily="34" charset="0"/>
                <a:cs typeface="Arial" panose="020B0604020202020204" pitchFamily="34" charset="0"/>
              </a:rPr>
            </a:br>
            <a:r>
              <a:rPr lang="fr-FR" b="1" dirty="0">
                <a:latin typeface="Arial" panose="020B0604020202020204" pitchFamily="34" charset="0"/>
                <a:cs typeface="Arial" panose="020B0604020202020204" pitchFamily="34" charset="0"/>
              </a:rPr>
              <a:t>Changer de produit</a:t>
            </a:r>
          </a:p>
        </p:txBody>
      </p:sp>
      <p:sp>
        <p:nvSpPr>
          <p:cNvPr id="5" name="Content Placeholder 2">
            <a:extLst>
              <a:ext uri="{FF2B5EF4-FFF2-40B4-BE49-F238E27FC236}">
                <a16:creationId xmlns:a16="http://schemas.microsoft.com/office/drawing/2014/main" id="{FD3ED634-DADD-4360-938E-C316E61DC2EE}"/>
              </a:ext>
            </a:extLst>
          </p:cNvPr>
          <p:cNvSpPr txBox="1">
            <a:spLocks/>
          </p:cNvSpPr>
          <p:nvPr/>
        </p:nvSpPr>
        <p:spPr>
          <a:xfrm>
            <a:off x="838200" y="3715662"/>
            <a:ext cx="10515600" cy="1378852"/>
          </a:xfrm>
          <a:prstGeom prst="roundRect">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None/>
              <a:defRPr/>
            </a:pPr>
            <a:r>
              <a:rPr lang="fr-FR" altLang="en-US" b="1" dirty="0">
                <a:solidFill>
                  <a:schemeClr val="accent1"/>
                </a:solidFill>
                <a:latin typeface="Arial" panose="020B0604020202020204" pitchFamily="34" charset="0"/>
                <a:cs typeface="Arial" panose="020B0604020202020204" pitchFamily="34" charset="0"/>
              </a:rPr>
              <a:t>REMARQUE : </a:t>
            </a:r>
            <a:r>
              <a:rPr lang="fr-FR" altLang="en-US" dirty="0">
                <a:latin typeface="Arial" panose="020B0604020202020204" pitchFamily="34" charset="0"/>
                <a:cs typeface="Arial" panose="020B0604020202020204" pitchFamily="34" charset="0"/>
              </a:rPr>
              <a:t>le dosage en fonction de la pharmacocinétique, comme indiqué dans les recommandations 5.3.1 et 5.3.9, permet une prophylaxie plus individualisée.</a:t>
            </a:r>
          </a:p>
        </p:txBody>
      </p:sp>
    </p:spTree>
    <p:extLst>
      <p:ext uri="{BB962C8B-B14F-4D97-AF65-F5344CB8AC3E}">
        <p14:creationId xmlns:p14="http://schemas.microsoft.com/office/powerpoint/2010/main" val="128444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3FA3-901D-4EDE-A458-ED43DECDFF52}"/>
              </a:ext>
            </a:extLst>
          </p:cNvPr>
          <p:cNvSpPr>
            <a:spLocks noGrp="1"/>
          </p:cNvSpPr>
          <p:nvPr>
            <p:ph type="title"/>
          </p:nvPr>
        </p:nvSpPr>
        <p:spPr/>
        <p:txBody>
          <a:bodyPr>
            <a:normAutofit/>
          </a:bodyPr>
          <a:lstStyle/>
          <a:p>
            <a:pPr>
              <a:lnSpc>
                <a:spcPct val="100000"/>
              </a:lnSpc>
            </a:pPr>
            <a:r>
              <a:rPr lang="en-CA" b="1" dirty="0"/>
              <a:t>Conclusions</a:t>
            </a:r>
          </a:p>
        </p:txBody>
      </p:sp>
      <p:sp>
        <p:nvSpPr>
          <p:cNvPr id="4" name="Content Placeholder 2">
            <a:extLst>
              <a:ext uri="{FF2B5EF4-FFF2-40B4-BE49-F238E27FC236}">
                <a16:creationId xmlns:a16="http://schemas.microsoft.com/office/drawing/2014/main" id="{BEEBC4F1-8253-4971-A4DA-2521B67696B2}"/>
              </a:ext>
            </a:extLst>
          </p:cNvPr>
          <p:cNvSpPr>
            <a:spLocks noGrp="1"/>
          </p:cNvSpPr>
          <p:nvPr>
            <p:ph idx="1"/>
          </p:nvPr>
        </p:nvSpPr>
        <p:spPr/>
        <p:txBody>
          <a:bodyPr>
            <a:noAutofit/>
          </a:bodyPr>
          <a:lstStyle/>
          <a:p>
            <a:r>
              <a:rPr lang="fr-FR" dirty="0">
                <a:latin typeface="Arial" panose="020B0604020202020204" pitchFamily="34" charset="0"/>
                <a:cs typeface="Arial" panose="020B0604020202020204" pitchFamily="34" charset="0"/>
              </a:rPr>
              <a:t>La FMH continue de recommander les produits </a:t>
            </a:r>
            <a:r>
              <a:rPr lang="fr-FR" dirty="0" err="1">
                <a:latin typeface="Arial" panose="020B0604020202020204" pitchFamily="34" charset="0"/>
                <a:cs typeface="Arial" panose="020B0604020202020204" pitchFamily="34" charset="0"/>
              </a:rPr>
              <a:t>viralement</a:t>
            </a:r>
            <a:r>
              <a:rPr lang="fr-FR" dirty="0">
                <a:latin typeface="Arial" panose="020B0604020202020204" pitchFamily="34" charset="0"/>
                <a:cs typeface="Arial" panose="020B0604020202020204" pitchFamily="34" charset="0"/>
              </a:rPr>
              <a:t> inactivés plutôt que les produits ne faisant pas l’objet d’une inactivation virale</a:t>
            </a:r>
          </a:p>
          <a:p>
            <a:r>
              <a:rPr lang="fr-FR" dirty="0">
                <a:latin typeface="Arial" panose="020B0604020202020204" pitchFamily="34" charset="0"/>
                <a:cs typeface="Arial" panose="020B0604020202020204" pitchFamily="34" charset="0"/>
              </a:rPr>
              <a:t>Il n'y a pas de préférence entre les produits dérivés du plasma et les facteurs de coagulation recombinants</a:t>
            </a:r>
          </a:p>
          <a:p>
            <a:r>
              <a:rPr lang="fr-FR" dirty="0">
                <a:latin typeface="Arial" panose="020B0604020202020204" pitchFamily="34" charset="0"/>
                <a:cs typeface="Arial" panose="020B0604020202020204" pitchFamily="34" charset="0"/>
              </a:rPr>
              <a:t>L'utilisation de produits à demi-vie standard et de produits à demi-vie prolongée permet d'individualiser et d'optimiser la prophylaxie</a:t>
            </a:r>
          </a:p>
          <a:p>
            <a:r>
              <a:rPr lang="fr-FR" dirty="0">
                <a:latin typeface="Arial" panose="020B0604020202020204" pitchFamily="34" charset="0"/>
                <a:cs typeface="Arial" panose="020B0604020202020204" pitchFamily="34" charset="0"/>
              </a:rPr>
              <a:t>Il existe une </a:t>
            </a:r>
            <a:r>
              <a:rPr lang="fr-FR" b="1" dirty="0">
                <a:latin typeface="Arial" panose="020B0604020202020204" pitchFamily="34" charset="0"/>
                <a:cs typeface="Arial" panose="020B0604020202020204" pitchFamily="34" charset="0"/>
              </a:rPr>
              <a:t>controverse</a:t>
            </a:r>
            <a:r>
              <a:rPr lang="fr-FR" dirty="0">
                <a:latin typeface="Arial" panose="020B0604020202020204" pitchFamily="34" charset="0"/>
                <a:cs typeface="Arial" panose="020B0604020202020204" pitchFamily="34" charset="0"/>
              </a:rPr>
              <a:t> quant à la reconnaissance du fait que certains pays dépendent encore du </a:t>
            </a:r>
            <a:r>
              <a:rPr lang="fr-FR" b="1" dirty="0">
                <a:latin typeface="Arial" panose="020B0604020202020204" pitchFamily="34" charset="0"/>
                <a:cs typeface="Arial" panose="020B0604020202020204" pitchFamily="34" charset="0"/>
              </a:rPr>
              <a:t>plasma frais congelé</a:t>
            </a:r>
            <a:r>
              <a:rPr lang="fr-FR" dirty="0">
                <a:latin typeface="Arial" panose="020B0604020202020204" pitchFamily="34" charset="0"/>
                <a:cs typeface="Arial" panose="020B0604020202020204" pitchFamily="34" charset="0"/>
              </a:rPr>
              <a:t> et du </a:t>
            </a:r>
            <a:r>
              <a:rPr lang="fr-FR" b="1" dirty="0" err="1">
                <a:latin typeface="Arial" panose="020B0604020202020204" pitchFamily="34" charset="0"/>
                <a:cs typeface="Arial" panose="020B0604020202020204" pitchFamily="34" charset="0"/>
              </a:rPr>
              <a:t>cryoprécipité</a:t>
            </a:r>
            <a:r>
              <a:rPr lang="fr-FR" dirty="0">
                <a:latin typeface="Arial" panose="020B0604020202020204" pitchFamily="34" charset="0"/>
                <a:cs typeface="Arial" panose="020B0604020202020204" pitchFamily="34" charset="0"/>
              </a:rPr>
              <a:t>, en dépit des recommandations de la FMH</a:t>
            </a:r>
          </a:p>
          <a:p>
            <a:pPr marL="0" indent="0">
              <a:buNone/>
            </a:pPr>
            <a:endParaRPr lang="en-CA"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C895A3FB-EC77-4849-BD88-C25F7B74D410}"/>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2141379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200" y="2213114"/>
            <a:ext cx="10515599" cy="1316484"/>
          </a:xfrm>
        </p:spPr>
        <p:txBody>
          <a:bodyPr>
            <a:normAutofit/>
          </a:bodyPr>
          <a:lstStyle/>
          <a:p>
            <a:pPr algn="ctr">
              <a:lnSpc>
                <a:spcPct val="100000"/>
              </a:lnSpc>
            </a:pPr>
            <a:r>
              <a:rPr lang="fr-FR" sz="3200" dirty="0"/>
              <a:t>Merci à l’</a:t>
            </a:r>
            <a:r>
              <a:rPr lang="fr-FR" sz="3200" dirty="0" err="1"/>
              <a:t>Hemophilia</a:t>
            </a:r>
            <a:r>
              <a:rPr lang="fr-FR" sz="3200"/>
              <a:t> Alliance pour son soutien à l’élaboration de cette présentation</a:t>
            </a:r>
            <a:endParaRPr lang="en-US" sz="3400" b="1" dirty="0">
              <a:latin typeface="Arial" panose="020B0604020202020204" pitchFamily="34" charset="0"/>
              <a:cs typeface="Arial" panose="020B0604020202020204" pitchFamily="34" charset="0"/>
            </a:endParaRPr>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2"/>
          <a:stretch>
            <a:fillRect/>
          </a:stretch>
        </p:blipFill>
        <p:spPr>
          <a:xfrm>
            <a:off x="4371180" y="3529597"/>
            <a:ext cx="3449638" cy="2012950"/>
          </a:xfrm>
        </p:spPr>
      </p:pic>
    </p:spTree>
    <p:extLst>
      <p:ext uri="{BB962C8B-B14F-4D97-AF65-F5344CB8AC3E}">
        <p14:creationId xmlns:p14="http://schemas.microsoft.com/office/powerpoint/2010/main" val="2827534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fr-FR" dirty="0"/>
              <a:t>Conflits d’intérêt </a:t>
            </a:r>
            <a:r>
              <a:rPr lang="en-US" dirty="0"/>
              <a:t>: Steven Pipe</a:t>
            </a:r>
          </a:p>
        </p:txBody>
      </p:sp>
      <p:sp>
        <p:nvSpPr>
          <p:cNvPr id="5" name="Content Placeholder 4">
            <a:extLst>
              <a:ext uri="{FF2B5EF4-FFF2-40B4-BE49-F238E27FC236}">
                <a16:creationId xmlns:a16="http://schemas.microsoft.com/office/drawing/2014/main" id="{456230AF-2CEF-4EA2-9D5A-79F236ACAEAD}"/>
              </a:ext>
            </a:extLst>
          </p:cNvPr>
          <p:cNvSpPr>
            <a:spLocks noGrp="1"/>
          </p:cNvSpPr>
          <p:nvPr>
            <p:ph idx="1"/>
          </p:nvPr>
        </p:nvSpPr>
        <p:spPr>
          <a:xfrm>
            <a:off x="838200" y="1562100"/>
            <a:ext cx="10515600" cy="4794249"/>
          </a:xfrm>
        </p:spPr>
        <p:txBody>
          <a:bodyPr>
            <a:normAutofit/>
          </a:bodyPr>
          <a:lstStyle/>
          <a:p>
            <a:pPr marL="0" indent="0">
              <a:spcBef>
                <a:spcPts val="1200"/>
              </a:spcBef>
              <a:buNone/>
            </a:pPr>
            <a:r>
              <a:rPr lang="fr-FR" b="1" dirty="0">
                <a:solidFill>
                  <a:schemeClr val="accent1"/>
                </a:solidFill>
              </a:rPr>
              <a:t>Subvention/Soutien à la recherche</a:t>
            </a:r>
            <a:endParaRPr lang="fr-FR" b="1" dirty="0">
              <a:solidFill>
                <a:srgbClr val="008BB0"/>
              </a:solidFill>
            </a:endParaRPr>
          </a:p>
          <a:p>
            <a:pPr marL="342900" indent="-342900" algn="l">
              <a:spcBef>
                <a:spcPts val="1200"/>
              </a:spcBef>
              <a:buFont typeface="Arial" panose="020B0604020202020204" pitchFamily="34" charset="0"/>
              <a:buChar char="•"/>
            </a:pPr>
            <a:r>
              <a:rPr lang="fr-FR" b="0" u="none" strike="noStrike" baseline="0" dirty="0">
                <a:solidFill>
                  <a:srgbClr val="000000"/>
                </a:solidFill>
              </a:rPr>
              <a:t>Siemens</a:t>
            </a:r>
          </a:p>
          <a:p>
            <a:pPr marL="0" indent="0" algn="l">
              <a:spcBef>
                <a:spcPts val="1200"/>
              </a:spcBef>
              <a:buNone/>
            </a:pPr>
            <a:r>
              <a:rPr lang="fr-FR" b="1" dirty="0">
                <a:solidFill>
                  <a:srgbClr val="008BB0"/>
                </a:solidFill>
              </a:rPr>
              <a:t>Consultant/Conseil scientifique</a:t>
            </a:r>
          </a:p>
          <a:p>
            <a:pPr marL="342900" indent="-342900">
              <a:spcBef>
                <a:spcPts val="1200"/>
              </a:spcBef>
              <a:buFont typeface="Arial" panose="020B0604020202020204" pitchFamily="34" charset="0"/>
              <a:buChar char="•"/>
            </a:pPr>
            <a:r>
              <a:rPr lang="fr-FR" dirty="0" err="1">
                <a:solidFill>
                  <a:schemeClr val="tx1">
                    <a:lumMod val="10000"/>
                  </a:schemeClr>
                </a:solidFill>
              </a:rPr>
              <a:t>Apcintex</a:t>
            </a:r>
            <a:r>
              <a:rPr lang="fr-FR" dirty="0">
                <a:solidFill>
                  <a:schemeClr val="tx1">
                    <a:lumMod val="10000"/>
                  </a:schemeClr>
                </a:solidFill>
              </a:rPr>
              <a:t>, Bayer, </a:t>
            </a:r>
            <a:r>
              <a:rPr lang="fr-FR" dirty="0" err="1">
                <a:solidFill>
                  <a:schemeClr val="tx1">
                    <a:lumMod val="10000"/>
                  </a:schemeClr>
                </a:solidFill>
              </a:rPr>
              <a:t>Biomarin</a:t>
            </a:r>
            <a:r>
              <a:rPr lang="fr-FR" dirty="0">
                <a:solidFill>
                  <a:schemeClr val="tx1">
                    <a:lumMod val="10000"/>
                  </a:schemeClr>
                </a:solidFill>
              </a:rPr>
              <a:t>, </a:t>
            </a:r>
            <a:r>
              <a:rPr lang="fr-FR" dirty="0" err="1">
                <a:solidFill>
                  <a:schemeClr val="tx1">
                    <a:lumMod val="10000"/>
                  </a:schemeClr>
                </a:solidFill>
              </a:rPr>
              <a:t>Catalyst</a:t>
            </a:r>
            <a:r>
              <a:rPr lang="fr-FR" dirty="0">
                <a:solidFill>
                  <a:schemeClr val="tx1">
                    <a:lumMod val="10000"/>
                  </a:schemeClr>
                </a:solidFill>
              </a:rPr>
              <a:t> Biosciences, CSL Behring, HEMA </a:t>
            </a:r>
            <a:r>
              <a:rPr lang="fr-FR" dirty="0" err="1">
                <a:solidFill>
                  <a:schemeClr val="tx1">
                    <a:lumMod val="10000"/>
                  </a:schemeClr>
                </a:solidFill>
              </a:rPr>
              <a:t>Biologics</a:t>
            </a:r>
            <a:r>
              <a:rPr lang="fr-FR" dirty="0">
                <a:solidFill>
                  <a:schemeClr val="tx1">
                    <a:lumMod val="10000"/>
                  </a:schemeClr>
                </a:solidFill>
              </a:rPr>
              <a:t>, </a:t>
            </a:r>
            <a:r>
              <a:rPr lang="fr-FR" dirty="0" err="1">
                <a:solidFill>
                  <a:schemeClr val="tx1">
                    <a:lumMod val="10000"/>
                  </a:schemeClr>
                </a:solidFill>
              </a:rPr>
              <a:t>Freeline</a:t>
            </a:r>
            <a:r>
              <a:rPr lang="fr-FR" dirty="0">
                <a:solidFill>
                  <a:schemeClr val="tx1">
                    <a:lumMod val="10000"/>
                  </a:schemeClr>
                </a:solidFill>
              </a:rPr>
              <a:t>, Novo </a:t>
            </a:r>
            <a:r>
              <a:rPr lang="fr-FR" dirty="0" err="1">
                <a:solidFill>
                  <a:schemeClr val="tx1">
                    <a:lumMod val="10000"/>
                  </a:schemeClr>
                </a:solidFill>
              </a:rPr>
              <a:t>Nordisk</a:t>
            </a:r>
            <a:r>
              <a:rPr lang="fr-FR" dirty="0">
                <a:solidFill>
                  <a:schemeClr val="tx1">
                    <a:lumMod val="10000"/>
                  </a:schemeClr>
                </a:solidFill>
              </a:rPr>
              <a:t>, Pfizer, Roche/Genentech, Sanofi, Takeda, </a:t>
            </a:r>
            <a:r>
              <a:rPr lang="fr-FR" dirty="0" err="1">
                <a:solidFill>
                  <a:schemeClr val="tx1">
                    <a:lumMod val="10000"/>
                  </a:schemeClr>
                </a:solidFill>
              </a:rPr>
              <a:t>Spark</a:t>
            </a:r>
            <a:r>
              <a:rPr lang="fr-FR" dirty="0">
                <a:solidFill>
                  <a:schemeClr val="tx1">
                    <a:lumMod val="10000"/>
                  </a:schemeClr>
                </a:solidFill>
              </a:rPr>
              <a:t> </a:t>
            </a:r>
            <a:r>
              <a:rPr lang="fr-FR" dirty="0" err="1">
                <a:solidFill>
                  <a:schemeClr val="tx1">
                    <a:lumMod val="10000"/>
                  </a:schemeClr>
                </a:solidFill>
              </a:rPr>
              <a:t>Therapeutics</a:t>
            </a:r>
            <a:r>
              <a:rPr lang="fr-FR" dirty="0">
                <a:solidFill>
                  <a:schemeClr val="tx1">
                    <a:lumMod val="10000"/>
                  </a:schemeClr>
                </a:solidFill>
              </a:rPr>
              <a:t>, </a:t>
            </a:r>
            <a:r>
              <a:rPr lang="fr-FR" dirty="0" err="1">
                <a:solidFill>
                  <a:schemeClr val="tx1">
                    <a:lumMod val="10000"/>
                  </a:schemeClr>
                </a:solidFill>
              </a:rPr>
              <a:t>uniQure</a:t>
            </a:r>
            <a:endParaRPr lang="fr-FR" dirty="0">
              <a:solidFill>
                <a:schemeClr val="tx1">
                  <a:lumMod val="10000"/>
                </a:schemeClr>
              </a:solidFill>
            </a:endParaRPr>
          </a:p>
          <a:p>
            <a:pPr marL="0" indent="0">
              <a:spcBef>
                <a:spcPts val="1200"/>
              </a:spcBef>
              <a:buNone/>
            </a:pPr>
            <a:r>
              <a:rPr lang="fr-FR" b="1" dirty="0">
                <a:solidFill>
                  <a:srgbClr val="008BB0"/>
                </a:solidFill>
              </a:rPr>
              <a:t>Comité consultatif</a:t>
            </a:r>
          </a:p>
          <a:p>
            <a:pPr marL="342900" indent="-342900">
              <a:spcBef>
                <a:spcPts val="1200"/>
              </a:spcBef>
              <a:buFont typeface="Arial" panose="020B0604020202020204" pitchFamily="34" charset="0"/>
              <a:buChar char="•"/>
            </a:pPr>
            <a:r>
              <a:rPr lang="fr-FR" dirty="0" err="1">
                <a:solidFill>
                  <a:srgbClr val="000000"/>
                </a:solidFill>
              </a:rPr>
              <a:t>Sangamo</a:t>
            </a:r>
            <a:r>
              <a:rPr lang="fr-FR" dirty="0">
                <a:solidFill>
                  <a:srgbClr val="000000"/>
                </a:solidFill>
              </a:rPr>
              <a:t> </a:t>
            </a:r>
            <a:r>
              <a:rPr lang="fr-FR" dirty="0" err="1">
                <a:solidFill>
                  <a:srgbClr val="000000"/>
                </a:solidFill>
              </a:rPr>
              <a:t>Therapeutics</a:t>
            </a:r>
            <a:r>
              <a:rPr lang="fr-FR" dirty="0">
                <a:solidFill>
                  <a:srgbClr val="000000"/>
                </a:solidFill>
              </a:rPr>
              <a:t> (Comité consultatif scientifique)</a:t>
            </a:r>
          </a:p>
          <a:p>
            <a:pPr marL="0" indent="0">
              <a:spcBef>
                <a:spcPts val="1200"/>
              </a:spcBef>
              <a:buNone/>
            </a:pPr>
            <a:endParaRPr lang="fr-FR" dirty="0"/>
          </a:p>
        </p:txBody>
      </p:sp>
    </p:spTree>
    <p:extLst>
      <p:ext uri="{BB962C8B-B14F-4D97-AF65-F5344CB8AC3E}">
        <p14:creationId xmlns:p14="http://schemas.microsoft.com/office/powerpoint/2010/main" val="48895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a:xfrm>
            <a:off x="838199" y="225425"/>
            <a:ext cx="10515599" cy="1090079"/>
          </a:xfrm>
        </p:spPr>
        <p:txBody>
          <a:bodyPr/>
          <a:lstStyle/>
          <a:p>
            <a:pPr>
              <a:lnSpc>
                <a:spcPct val="100000"/>
              </a:lnSpc>
            </a:pPr>
            <a:r>
              <a:rPr lang="fr-FR" dirty="0"/>
              <a:t>Auteurs</a:t>
            </a:r>
          </a:p>
        </p:txBody>
      </p:sp>
      <p:sp>
        <p:nvSpPr>
          <p:cNvPr id="3" name="Content Placeholder 2">
            <a:extLst>
              <a:ext uri="{FF2B5EF4-FFF2-40B4-BE49-F238E27FC236}">
                <a16:creationId xmlns:a16="http://schemas.microsoft.com/office/drawing/2014/main" id="{177E4F86-6C2F-4004-9502-3953902B91D1}"/>
              </a:ext>
            </a:extLst>
          </p:cNvPr>
          <p:cNvSpPr>
            <a:spLocks noGrp="1"/>
          </p:cNvSpPr>
          <p:nvPr>
            <p:ph idx="1"/>
          </p:nvPr>
        </p:nvSpPr>
        <p:spPr>
          <a:xfrm>
            <a:off x="838200" y="1562100"/>
            <a:ext cx="3995057" cy="4614863"/>
          </a:xfrm>
        </p:spPr>
        <p:txBody>
          <a:bodyPr>
            <a:noAutofit/>
          </a:bodyPr>
          <a:lstStyle/>
          <a:p>
            <a:pPr>
              <a:spcBef>
                <a:spcPts val="1000"/>
              </a:spcBef>
            </a:pPr>
            <a:r>
              <a:rPr lang="en-CA" b="1" dirty="0"/>
              <a:t>Steven W. Pipe</a:t>
            </a:r>
          </a:p>
          <a:p>
            <a:pPr>
              <a:spcBef>
                <a:spcPts val="1000"/>
              </a:spcBef>
            </a:pPr>
            <a:r>
              <a:rPr lang="en-CA" b="1" dirty="0"/>
              <a:t>Manuel </a:t>
            </a:r>
            <a:r>
              <a:rPr lang="en-CA" b="1" dirty="0" err="1"/>
              <a:t>Carcao</a:t>
            </a:r>
            <a:endParaRPr lang="en-CA" b="1" dirty="0"/>
          </a:p>
          <a:p>
            <a:pPr>
              <a:spcBef>
                <a:spcPts val="1000"/>
              </a:spcBef>
            </a:pPr>
            <a:r>
              <a:rPr lang="en-CA" b="1" dirty="0"/>
              <a:t>Kim Chew*</a:t>
            </a:r>
          </a:p>
          <a:p>
            <a:pPr>
              <a:spcBef>
                <a:spcPts val="1000"/>
              </a:spcBef>
            </a:pPr>
            <a:r>
              <a:rPr lang="en-CA" b="1" dirty="0"/>
              <a:t>Radoslaw Kaczmarek**</a:t>
            </a:r>
          </a:p>
          <a:p>
            <a:pPr>
              <a:spcBef>
                <a:spcPts val="1000"/>
              </a:spcBef>
            </a:pPr>
            <a:r>
              <a:rPr lang="en-CA" b="1" dirty="0"/>
              <a:t>Steve Kitchen</a:t>
            </a:r>
          </a:p>
          <a:p>
            <a:pPr>
              <a:spcBef>
                <a:spcPts val="1000"/>
              </a:spcBef>
            </a:pPr>
            <a:r>
              <a:rPr lang="en-CA" b="1" dirty="0"/>
              <a:t>Johnny Mahlangu</a:t>
            </a:r>
          </a:p>
          <a:p>
            <a:pPr>
              <a:spcBef>
                <a:spcPts val="1000"/>
              </a:spcBef>
            </a:pPr>
            <a:r>
              <a:rPr lang="en-CA" b="1" dirty="0" err="1"/>
              <a:t>Margareth</a:t>
            </a:r>
            <a:r>
              <a:rPr lang="en-CA" b="1" dirty="0"/>
              <a:t> C. </a:t>
            </a:r>
            <a:r>
              <a:rPr lang="en-CA" b="1" dirty="0" err="1"/>
              <a:t>Ozelo</a:t>
            </a:r>
            <a:endParaRPr lang="en-CA" b="1" dirty="0"/>
          </a:p>
          <a:p>
            <a:pPr>
              <a:spcBef>
                <a:spcPts val="1000"/>
              </a:spcBef>
            </a:pPr>
            <a:r>
              <a:rPr lang="en-CA" b="1" dirty="0" err="1"/>
              <a:t>Ekawat</a:t>
            </a:r>
            <a:r>
              <a:rPr lang="en-CA" b="1" dirty="0"/>
              <a:t> </a:t>
            </a:r>
            <a:r>
              <a:rPr lang="en-CA" b="1" dirty="0" err="1"/>
              <a:t>Suwantaroj</a:t>
            </a:r>
            <a:r>
              <a:rPr lang="en-CA" b="1" dirty="0"/>
              <a:t>**</a:t>
            </a:r>
          </a:p>
          <a:p>
            <a:pPr>
              <a:spcBef>
                <a:spcPts val="1000"/>
              </a:spcBef>
            </a:pPr>
            <a:r>
              <a:rPr lang="en-CA" b="1" dirty="0"/>
              <a:t>Jerzy </a:t>
            </a:r>
            <a:r>
              <a:rPr lang="en-CA" b="1" dirty="0" err="1"/>
              <a:t>Windyga</a:t>
            </a:r>
            <a:endParaRPr lang="en-CA" b="1" dirty="0"/>
          </a:p>
          <a:p>
            <a:pPr>
              <a:spcBef>
                <a:spcPts val="1000"/>
              </a:spcBef>
            </a:pPr>
            <a:r>
              <a:rPr lang="en-CA" b="1" dirty="0"/>
              <a:t>Glenn F. Pierce</a:t>
            </a:r>
          </a:p>
          <a:p>
            <a:pPr>
              <a:spcBef>
                <a:spcPts val="1000"/>
              </a:spcBef>
            </a:pPr>
            <a:r>
              <a:rPr lang="en-CA" b="1" dirty="0"/>
              <a:t>Alok Srivastava</a:t>
            </a:r>
          </a:p>
        </p:txBody>
      </p:sp>
      <p:sp>
        <p:nvSpPr>
          <p:cNvPr id="4" name="Text Placeholder 3">
            <a:extLst>
              <a:ext uri="{FF2B5EF4-FFF2-40B4-BE49-F238E27FC236}">
                <a16:creationId xmlns:a16="http://schemas.microsoft.com/office/drawing/2014/main" id="{6490C438-9755-49DE-B54D-6E328BBCB285}"/>
              </a:ext>
            </a:extLst>
          </p:cNvPr>
          <p:cNvSpPr>
            <a:spLocks noGrp="1"/>
          </p:cNvSpPr>
          <p:nvPr>
            <p:ph type="body" sz="quarter" idx="13"/>
          </p:nvPr>
        </p:nvSpPr>
        <p:spPr>
          <a:xfrm>
            <a:off x="838201" y="6356351"/>
            <a:ext cx="9925050" cy="365125"/>
          </a:xfrm>
        </p:spPr>
        <p:txBody>
          <a:bodyPr/>
          <a:lstStyle/>
          <a:p>
            <a:r>
              <a:rPr lang="fr-FR" dirty="0"/>
              <a:t>* Parent de personne atteinte d’hémophilie </a:t>
            </a:r>
            <a:r>
              <a:rPr lang="fr-FR"/>
              <a:t>; **Personne atteinte d’hémophilie</a:t>
            </a:r>
          </a:p>
        </p:txBody>
      </p:sp>
      <p:pic>
        <p:nvPicPr>
          <p:cNvPr id="5" name="Picture 4">
            <a:extLst>
              <a:ext uri="{FF2B5EF4-FFF2-40B4-BE49-F238E27FC236}">
                <a16:creationId xmlns:a16="http://schemas.microsoft.com/office/drawing/2014/main" id="{06D664F7-9EED-4F51-96B3-A6C48449CE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70833" y="1293223"/>
            <a:ext cx="7153271" cy="4068127"/>
          </a:xfrm>
          <a:prstGeom prst="rect">
            <a:avLst/>
          </a:prstGeom>
        </p:spPr>
      </p:pic>
    </p:spTree>
    <p:extLst>
      <p:ext uri="{BB962C8B-B14F-4D97-AF65-F5344CB8AC3E}">
        <p14:creationId xmlns:p14="http://schemas.microsoft.com/office/powerpoint/2010/main" val="412738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8FF0-B062-4C51-852A-CFF75378B794}"/>
              </a:ext>
            </a:extLst>
          </p:cNvPr>
          <p:cNvSpPr>
            <a:spLocks noGrp="1"/>
          </p:cNvSpPr>
          <p:nvPr>
            <p:ph type="title"/>
          </p:nvPr>
        </p:nvSpPr>
        <p:spPr>
          <a:xfrm>
            <a:off x="838199" y="225425"/>
            <a:ext cx="10515599" cy="1090079"/>
          </a:xfrm>
        </p:spPr>
        <p:txBody>
          <a:bodyPr>
            <a:normAutofit fontScale="90000"/>
          </a:bodyPr>
          <a:lstStyle/>
          <a:p>
            <a:pPr>
              <a:lnSpc>
                <a:spcPct val="100000"/>
              </a:lnSpc>
            </a:pPr>
            <a:r>
              <a:rPr lang="fr-FR" dirty="0"/>
              <a:t>Introduction – Agents hémostatiques pour l’hémophilie</a:t>
            </a:r>
          </a:p>
        </p:txBody>
      </p:sp>
      <p:sp>
        <p:nvSpPr>
          <p:cNvPr id="3" name="Content Placeholder 2">
            <a:extLst>
              <a:ext uri="{FF2B5EF4-FFF2-40B4-BE49-F238E27FC236}">
                <a16:creationId xmlns:a16="http://schemas.microsoft.com/office/drawing/2014/main" id="{F0EED5A2-54B6-4CFB-B1E2-90447C852024}"/>
              </a:ext>
            </a:extLst>
          </p:cNvPr>
          <p:cNvSpPr>
            <a:spLocks noGrp="1"/>
          </p:cNvSpPr>
          <p:nvPr>
            <p:ph idx="1"/>
          </p:nvPr>
        </p:nvSpPr>
        <p:spPr>
          <a:xfrm>
            <a:off x="838200" y="1562100"/>
            <a:ext cx="10515600" cy="4614863"/>
          </a:xfrm>
        </p:spPr>
        <p:txBody>
          <a:bodyPr>
            <a:noAutofit/>
          </a:bodyPr>
          <a:lstStyle/>
          <a:p>
            <a:pPr marL="0" indent="0">
              <a:buNone/>
            </a:pPr>
            <a:r>
              <a:rPr lang="fr-FR" b="1" dirty="0"/>
              <a:t>Concentrés de facteur de coagulation</a:t>
            </a:r>
            <a:br>
              <a:rPr lang="fr-FR" dirty="0"/>
            </a:br>
            <a:endParaRPr lang="fr-FR" dirty="0"/>
          </a:p>
          <a:p>
            <a:pPr lvl="1"/>
            <a:endParaRPr lang="fr-FR" dirty="0"/>
          </a:p>
          <a:p>
            <a:pPr lvl="1"/>
            <a:endParaRPr lang="fr-FR" dirty="0"/>
          </a:p>
          <a:p>
            <a:endParaRPr lang="fr-FR" dirty="0"/>
          </a:p>
          <a:p>
            <a:endParaRPr lang="fr-FR" dirty="0"/>
          </a:p>
          <a:p>
            <a:pPr marL="457200" lvl="1" indent="0">
              <a:buNone/>
            </a:pPr>
            <a:endParaRPr lang="fr-FR" dirty="0"/>
          </a:p>
          <a:p>
            <a:r>
              <a:rPr lang="fr-FR" dirty="0"/>
              <a:t>Des traitements </a:t>
            </a:r>
            <a:r>
              <a:rPr lang="fr-FR" b="1" dirty="0"/>
              <a:t>sans facteur de remplacement</a:t>
            </a:r>
            <a:r>
              <a:rPr lang="fr-FR" dirty="0"/>
              <a:t>, comme </a:t>
            </a:r>
            <a:r>
              <a:rPr lang="fr-FR" b="1" dirty="0"/>
              <a:t>l’</a:t>
            </a:r>
            <a:r>
              <a:rPr lang="fr-FR" b="1" dirty="0" err="1"/>
              <a:t>emicizumab</a:t>
            </a:r>
            <a:r>
              <a:rPr lang="fr-FR" dirty="0"/>
              <a:t>, offre une nouvelle approche thérapeutique</a:t>
            </a:r>
          </a:p>
          <a:p>
            <a:r>
              <a:rPr lang="fr-FR" dirty="0"/>
              <a:t>Lorsque l’accès aux concentrés de facteur de coagulation et à l’</a:t>
            </a:r>
            <a:r>
              <a:rPr lang="fr-FR" dirty="0" err="1"/>
              <a:t>emicizumab</a:t>
            </a:r>
            <a:r>
              <a:rPr lang="fr-FR" dirty="0"/>
              <a:t>, les professionnels de santé utilisent souvent </a:t>
            </a:r>
            <a:r>
              <a:rPr lang="fr-FR" b="1" dirty="0"/>
              <a:t>le </a:t>
            </a:r>
            <a:r>
              <a:rPr lang="fr-FR" b="1" dirty="0" err="1"/>
              <a:t>cryoprécipité</a:t>
            </a:r>
            <a:r>
              <a:rPr lang="fr-FR" b="1" dirty="0"/>
              <a:t> et le plasma frais congelé</a:t>
            </a:r>
            <a:r>
              <a:rPr lang="fr-FR" dirty="0"/>
              <a:t> pour traiter l’hémophilie</a:t>
            </a:r>
          </a:p>
        </p:txBody>
      </p:sp>
      <p:grpSp>
        <p:nvGrpSpPr>
          <p:cNvPr id="12" name="Group 11">
            <a:extLst>
              <a:ext uri="{FF2B5EF4-FFF2-40B4-BE49-F238E27FC236}">
                <a16:creationId xmlns:a16="http://schemas.microsoft.com/office/drawing/2014/main" id="{E5B51A0E-2DF5-4D09-B217-1FE814C86DFE}"/>
              </a:ext>
            </a:extLst>
          </p:cNvPr>
          <p:cNvGrpSpPr/>
          <p:nvPr/>
        </p:nvGrpSpPr>
        <p:grpSpPr>
          <a:xfrm>
            <a:off x="838200" y="2878863"/>
            <a:ext cx="10515600" cy="1242854"/>
            <a:chOff x="838200" y="2848020"/>
            <a:chExt cx="7788729" cy="1242854"/>
          </a:xfrm>
          <a:solidFill>
            <a:schemeClr val="accent1">
              <a:lumMod val="20000"/>
              <a:lumOff val="80000"/>
            </a:schemeClr>
          </a:solidFill>
        </p:grpSpPr>
        <p:sp>
          <p:nvSpPr>
            <p:cNvPr id="4" name="Rounded Rectangle 3">
              <a:extLst>
                <a:ext uri="{FF2B5EF4-FFF2-40B4-BE49-F238E27FC236}">
                  <a16:creationId xmlns:a16="http://schemas.microsoft.com/office/drawing/2014/main" id="{FE12201B-43DA-4DC9-93AF-44659D7C74F6}"/>
                </a:ext>
              </a:extLst>
            </p:cNvPr>
            <p:cNvSpPr/>
            <p:nvPr/>
          </p:nvSpPr>
          <p:spPr>
            <a:xfrm>
              <a:off x="838200" y="2848020"/>
              <a:ext cx="3746337" cy="1219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ysClr val="windowText" lastClr="000000"/>
                  </a:solidFill>
                  <a:latin typeface="+mj-lt"/>
                </a:rPr>
                <a:t>Produits dérivés du plasma</a:t>
              </a:r>
              <a:endParaRPr lang="fr-FR" sz="2000" b="1" i="0" u="none" strike="noStrike" baseline="0" dirty="0">
                <a:solidFill>
                  <a:sysClr val="windowText" lastClr="000000"/>
                </a:solidFill>
                <a:latin typeface="+mj-lt"/>
              </a:endParaRPr>
            </a:p>
            <a:p>
              <a:pPr algn="ctr"/>
              <a:r>
                <a:rPr lang="fr-FR" sz="2000" b="0" i="0" u="none" strike="noStrike" baseline="0" dirty="0">
                  <a:solidFill>
                    <a:sysClr val="windowText" lastClr="000000"/>
                  </a:solidFill>
                  <a:latin typeface="+mj-lt"/>
                </a:rPr>
                <a:t>issus du plasma provenant de dons de sang humain</a:t>
              </a:r>
              <a:endParaRPr lang="fr-FR" sz="2000" dirty="0">
                <a:solidFill>
                  <a:sysClr val="windowText" lastClr="000000"/>
                </a:solidFill>
                <a:latin typeface="+mj-lt"/>
              </a:endParaRPr>
            </a:p>
          </p:txBody>
        </p:sp>
        <p:sp>
          <p:nvSpPr>
            <p:cNvPr id="5" name="Rounded Rectangle 4">
              <a:extLst>
                <a:ext uri="{FF2B5EF4-FFF2-40B4-BE49-F238E27FC236}">
                  <a16:creationId xmlns:a16="http://schemas.microsoft.com/office/drawing/2014/main" id="{35AB6656-3302-4FEB-8A5F-969889061D8C}"/>
                </a:ext>
              </a:extLst>
            </p:cNvPr>
            <p:cNvSpPr/>
            <p:nvPr/>
          </p:nvSpPr>
          <p:spPr>
            <a:xfrm>
              <a:off x="4880592" y="2871674"/>
              <a:ext cx="3746337" cy="1219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0" u="none" strike="noStrike" baseline="0" dirty="0">
                  <a:solidFill>
                    <a:sysClr val="windowText" lastClr="000000"/>
                  </a:solidFill>
                  <a:latin typeface="+mj-lt"/>
                </a:rPr>
                <a:t>Produits recombinants</a:t>
              </a:r>
            </a:p>
            <a:p>
              <a:pPr algn="ctr"/>
              <a:r>
                <a:rPr lang="fr-FR" sz="2000" b="0" i="0" u="none" strike="noStrike" baseline="0" dirty="0">
                  <a:solidFill>
                    <a:sysClr val="windowText" lastClr="000000"/>
                  </a:solidFill>
                  <a:latin typeface="+mj-lt"/>
                </a:rPr>
                <a:t>fabriqués à partir de cellules issues du génie génétique et de la technologie recombinante</a:t>
              </a:r>
              <a:endParaRPr lang="fr-FR" sz="2000" dirty="0">
                <a:solidFill>
                  <a:sysClr val="windowText" lastClr="000000"/>
                </a:solidFill>
                <a:latin typeface="+mj-lt"/>
              </a:endParaRPr>
            </a:p>
          </p:txBody>
        </p:sp>
      </p:grpSp>
      <p:sp>
        <p:nvSpPr>
          <p:cNvPr id="6" name="TextBox 5">
            <a:extLst>
              <a:ext uri="{FF2B5EF4-FFF2-40B4-BE49-F238E27FC236}">
                <a16:creationId xmlns:a16="http://schemas.microsoft.com/office/drawing/2014/main" id="{E8EC84CC-2949-6142-AE6D-33FEDC70C770}"/>
              </a:ext>
            </a:extLst>
          </p:cNvPr>
          <p:cNvSpPr txBox="1"/>
          <p:nvPr/>
        </p:nvSpPr>
        <p:spPr>
          <a:xfrm>
            <a:off x="838200" y="2275482"/>
            <a:ext cx="10515600" cy="473162"/>
          </a:xfrm>
          <a:prstGeom prst="roundRect">
            <a:avLst>
              <a:gd name="adj" fmla="val 0"/>
            </a:avLst>
          </a:prstGeom>
          <a:solidFill>
            <a:schemeClr val="accent1"/>
          </a:solidFill>
        </p:spPr>
        <p:txBody>
          <a:bodyPr wrap="square" lIns="0" tIns="0" rIns="0" bIns="0" rtlCol="0" anchor="ctr">
            <a:noAutofit/>
          </a:bodyPr>
          <a:lstStyle/>
          <a:p>
            <a:pPr algn="ctr"/>
            <a:r>
              <a:rPr lang="fr-FR" sz="2000" b="1" dirty="0">
                <a:solidFill>
                  <a:schemeClr val="bg1"/>
                </a:solidFill>
                <a:latin typeface="+mj-lt"/>
              </a:rPr>
              <a:t>Principales catégories de concentrés de facteur de coagulation</a:t>
            </a:r>
          </a:p>
        </p:txBody>
      </p:sp>
      <p:sp>
        <p:nvSpPr>
          <p:cNvPr id="8" name="Text Placeholder 3">
            <a:extLst>
              <a:ext uri="{FF2B5EF4-FFF2-40B4-BE49-F238E27FC236}">
                <a16:creationId xmlns:a16="http://schemas.microsoft.com/office/drawing/2014/main" id="{A6F2E139-447E-47CC-9846-7083CA578661}"/>
              </a:ext>
            </a:extLst>
          </p:cNvPr>
          <p:cNvSpPr>
            <a:spLocks noGrp="1"/>
          </p:cNvSpPr>
          <p:nvPr>
            <p:ph type="body" sz="quarter" idx="13"/>
          </p:nvPr>
        </p:nvSpPr>
        <p:spPr>
          <a:xfrm>
            <a:off x="838201" y="6356351"/>
            <a:ext cx="9925050" cy="365125"/>
          </a:xfrm>
        </p:spPr>
        <p:txBody>
          <a:bodyPr/>
          <a:lstStyle/>
          <a:p>
            <a:endParaRPr lang="en-CA" dirty="0"/>
          </a:p>
        </p:txBody>
      </p:sp>
    </p:spTree>
    <p:extLst>
      <p:ext uri="{BB962C8B-B14F-4D97-AF65-F5344CB8AC3E}">
        <p14:creationId xmlns:p14="http://schemas.microsoft.com/office/powerpoint/2010/main" val="2943277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8B4676-9AF9-420B-8EA9-83DD9613A4F1}"/>
              </a:ext>
            </a:extLst>
          </p:cNvPr>
          <p:cNvSpPr>
            <a:spLocks noGrp="1"/>
          </p:cNvSpPr>
          <p:nvPr>
            <p:ph type="title"/>
          </p:nvPr>
        </p:nvSpPr>
        <p:spPr>
          <a:xfrm>
            <a:off x="838199" y="225425"/>
            <a:ext cx="10515599" cy="1090079"/>
          </a:xfrm>
        </p:spPr>
        <p:txBody>
          <a:bodyPr>
            <a:noAutofit/>
          </a:bodyPr>
          <a:lstStyle/>
          <a:p>
            <a:pPr>
              <a:lnSpc>
                <a:spcPct val="100000"/>
              </a:lnSpc>
            </a:pPr>
            <a:r>
              <a:rPr lang="fr-FR" altLang="en-US" dirty="0"/>
              <a:t>Cas clinique :  Liam @ 9 mois</a:t>
            </a:r>
            <a:endParaRPr lang="fr-FR"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199" y="1562100"/>
            <a:ext cx="6143171" cy="4614863"/>
          </a:xfrm>
        </p:spPr>
        <p:txBody>
          <a:bodyPr>
            <a:normAutofit/>
          </a:bodyPr>
          <a:lstStyle/>
          <a:p>
            <a:pPr>
              <a:spcBef>
                <a:spcPts val="1800"/>
              </a:spcBef>
            </a:pPr>
            <a:r>
              <a:rPr lang="fr-FR" altLang="en-US" dirty="0"/>
              <a:t>Hémophilie A sévère</a:t>
            </a:r>
          </a:p>
          <a:p>
            <a:pPr>
              <a:spcBef>
                <a:spcPts val="1800"/>
              </a:spcBef>
            </a:pPr>
            <a:r>
              <a:rPr lang="fr-FR" altLang="en-US" dirty="0"/>
              <a:t>Diagnostiqué à la naissance compte tenu des antécédents familiaux (oncle et grand-père maternels)</a:t>
            </a:r>
          </a:p>
          <a:p>
            <a:pPr>
              <a:spcBef>
                <a:spcPts val="1800"/>
              </a:spcBef>
            </a:pPr>
            <a:r>
              <a:rPr lang="fr-FR" altLang="en-US" dirty="0"/>
              <a:t>Aucune exposition au FVIII à ce jour</a:t>
            </a:r>
          </a:p>
          <a:p>
            <a:pPr>
              <a:spcBef>
                <a:spcPts val="1800"/>
              </a:spcBef>
            </a:pPr>
            <a:r>
              <a:rPr lang="fr-FR" altLang="en-US" dirty="0"/>
              <a:t>Commence à présenter des ecchymoses/hématomes sur les extrémités à l’acquisition de la marche à quatre pattes</a:t>
            </a:r>
          </a:p>
          <a:p>
            <a:pPr>
              <a:spcBef>
                <a:spcPts val="1800"/>
              </a:spcBef>
            </a:pPr>
            <a:r>
              <a:rPr lang="fr-FR" altLang="en-US" dirty="0"/>
              <a:t>Famille disposée à envisager une prophylaxie avec FVIII de remplacement</a:t>
            </a:r>
          </a:p>
          <a:p>
            <a:pPr>
              <a:spcBef>
                <a:spcPts val="1800"/>
              </a:spcBef>
            </a:pPr>
            <a:endParaRPr lang="fr-FR" altLang="en-US" dirty="0"/>
          </a:p>
        </p:txBody>
      </p:sp>
      <p:sp>
        <p:nvSpPr>
          <p:cNvPr id="4" name="Text Placeholder 3">
            <a:extLst>
              <a:ext uri="{FF2B5EF4-FFF2-40B4-BE49-F238E27FC236}">
                <a16:creationId xmlns:a16="http://schemas.microsoft.com/office/drawing/2014/main" id="{BD9FD862-6FAB-480D-BF32-957438286B94}"/>
              </a:ext>
            </a:extLst>
          </p:cNvPr>
          <p:cNvSpPr>
            <a:spLocks noGrp="1"/>
          </p:cNvSpPr>
          <p:nvPr>
            <p:ph type="body" sz="quarter" idx="13"/>
          </p:nvPr>
        </p:nvSpPr>
        <p:spPr>
          <a:xfrm>
            <a:off x="838201" y="6356351"/>
            <a:ext cx="9925050" cy="365125"/>
          </a:xfrm>
        </p:spPr>
        <p:txBody>
          <a:bodyPr/>
          <a:lstStyle/>
          <a:p>
            <a:endParaRPr lang="en-CA" dirty="0"/>
          </a:p>
        </p:txBody>
      </p:sp>
      <p:sp>
        <p:nvSpPr>
          <p:cNvPr id="2" name="Rounded Rectangle 1">
            <a:extLst>
              <a:ext uri="{FF2B5EF4-FFF2-40B4-BE49-F238E27FC236}">
                <a16:creationId xmlns:a16="http://schemas.microsoft.com/office/drawing/2014/main" id="{9C2D8CFA-EB5A-FB4B-9758-B9A05F2F4CE9}"/>
              </a:ext>
            </a:extLst>
          </p:cNvPr>
          <p:cNvSpPr/>
          <p:nvPr/>
        </p:nvSpPr>
        <p:spPr>
          <a:xfrm>
            <a:off x="7531331" y="1679171"/>
            <a:ext cx="3618115" cy="3474720"/>
          </a:xfrm>
          <a:prstGeom prst="roundRect">
            <a:avLst>
              <a:gd name="adj" fmla="val 5573"/>
            </a:avLst>
          </a:prstGeom>
          <a:solidFill>
            <a:schemeClr val="accent1">
              <a:lumMod val="20000"/>
              <a:lumOff val="80000"/>
            </a:schemeClr>
          </a:solidFill>
          <a:ln>
            <a:solidFill>
              <a:schemeClr val="accent1"/>
            </a:solidFill>
          </a:ln>
        </p:spPr>
        <p:style>
          <a:lnRef idx="3">
            <a:schemeClr val="lt1"/>
          </a:lnRef>
          <a:fillRef idx="1">
            <a:schemeClr val="accent1"/>
          </a:fillRef>
          <a:effectRef idx="1">
            <a:schemeClr val="accent1"/>
          </a:effectRef>
          <a:fontRef idx="minor">
            <a:schemeClr val="lt1"/>
          </a:fontRef>
        </p:style>
        <p:txBody>
          <a:bodyPr lIns="365760" rtlCol="0" anchor="ctr"/>
          <a:lstStyle/>
          <a:p>
            <a:pPr marL="0" indent="0">
              <a:spcBef>
                <a:spcPts val="300"/>
              </a:spcBef>
              <a:spcAft>
                <a:spcPts val="600"/>
              </a:spcAft>
              <a:buClr>
                <a:schemeClr val="tx2"/>
              </a:buClr>
              <a:buNone/>
              <a:defRPr/>
            </a:pPr>
            <a:r>
              <a:rPr lang="fr-FR" altLang="en-US" sz="2000" b="1" dirty="0">
                <a:solidFill>
                  <a:sysClr val="windowText" lastClr="000000"/>
                </a:solidFill>
                <a:latin typeface="Arial" panose="020B0604020202020204" pitchFamily="34" charset="0"/>
                <a:cs typeface="Arial" panose="020B0604020202020204" pitchFamily="34" charset="0"/>
              </a:rPr>
              <a:t>Avec quel produit Liam devrait-il commencer sa prophylaxie ?</a:t>
            </a:r>
          </a:p>
          <a:p>
            <a:pPr marL="290513" indent="-290513">
              <a:spcBef>
                <a:spcPts val="300"/>
              </a:spcBef>
              <a:spcAft>
                <a:spcPts val="600"/>
              </a:spcAft>
              <a:buFont typeface="Arial" panose="020B0604020202020204" pitchFamily="34" charset="0"/>
              <a:buChar char="•"/>
              <a:defRPr/>
            </a:pPr>
            <a:r>
              <a:rPr lang="fr-FR" altLang="en-US" sz="2000" dirty="0">
                <a:solidFill>
                  <a:sysClr val="windowText" lastClr="000000"/>
                </a:solidFill>
                <a:latin typeface="Arial" panose="020B0604020202020204" pitchFamily="34" charset="0"/>
                <a:cs typeface="Arial" panose="020B0604020202020204" pitchFamily="34" charset="0"/>
              </a:rPr>
              <a:t>Recombinant ?</a:t>
            </a:r>
          </a:p>
          <a:p>
            <a:pPr marL="290513" indent="-290513">
              <a:spcBef>
                <a:spcPts val="300"/>
              </a:spcBef>
              <a:spcAft>
                <a:spcPts val="600"/>
              </a:spcAft>
              <a:buFont typeface="Arial" panose="020B0604020202020204" pitchFamily="34" charset="0"/>
              <a:buChar char="•"/>
              <a:defRPr/>
            </a:pPr>
            <a:r>
              <a:rPr lang="fr-FR" altLang="en-US" sz="2000" dirty="0">
                <a:solidFill>
                  <a:sysClr val="windowText" lastClr="000000"/>
                </a:solidFill>
                <a:latin typeface="Arial" panose="020B0604020202020204" pitchFamily="34" charset="0"/>
                <a:cs typeface="Arial" panose="020B0604020202020204" pitchFamily="34" charset="0"/>
              </a:rPr>
              <a:t>Plasmatique ?</a:t>
            </a:r>
          </a:p>
          <a:p>
            <a:pPr marL="290513" indent="-290513">
              <a:spcBef>
                <a:spcPts val="300"/>
              </a:spcBef>
              <a:spcAft>
                <a:spcPts val="600"/>
              </a:spcAft>
              <a:buFont typeface="Arial" panose="020B0604020202020204" pitchFamily="34" charset="0"/>
              <a:buChar char="•"/>
              <a:defRPr/>
            </a:pPr>
            <a:r>
              <a:rPr lang="fr-FR" altLang="en-US" sz="2000" dirty="0" err="1">
                <a:solidFill>
                  <a:sysClr val="windowText" lastClr="000000"/>
                </a:solidFill>
                <a:latin typeface="Arial" panose="020B0604020202020204" pitchFamily="34" charset="0"/>
                <a:cs typeface="Arial" panose="020B0604020202020204" pitchFamily="34" charset="0"/>
              </a:rPr>
              <a:t>Emicizumab</a:t>
            </a:r>
            <a:r>
              <a:rPr lang="fr-FR" altLang="en-US" sz="2000" dirty="0">
                <a:solidFill>
                  <a:sysClr val="windowText" lastClr="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96455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BE5895-2687-114E-8A54-2B5E2004B13F}"/>
              </a:ext>
            </a:extLst>
          </p:cNvPr>
          <p:cNvSpPr>
            <a:spLocks noGrp="1"/>
          </p:cNvSpPr>
          <p:nvPr>
            <p:ph type="title"/>
          </p:nvPr>
        </p:nvSpPr>
        <p:spPr>
          <a:xfrm>
            <a:off x="838199" y="225425"/>
            <a:ext cx="10515599" cy="1090079"/>
          </a:xfrm>
        </p:spPr>
        <p:txBody>
          <a:bodyPr vert="horz" lIns="91440" tIns="45720" rIns="91440" bIns="45720" rtlCol="0" anchor="ctr">
            <a:normAutofit/>
          </a:bodyPr>
          <a:lstStyle/>
          <a:p>
            <a:pPr>
              <a:lnSpc>
                <a:spcPct val="100000"/>
              </a:lnSpc>
            </a:pPr>
            <a:r>
              <a:rPr lang="en-US" dirty="0"/>
              <a:t>Introduction</a:t>
            </a:r>
            <a:endParaRPr lang="en-CA" dirty="0"/>
          </a:p>
        </p:txBody>
      </p:sp>
      <p:sp>
        <p:nvSpPr>
          <p:cNvPr id="3" name="Content Placeholder 2">
            <a:extLst>
              <a:ext uri="{FF2B5EF4-FFF2-40B4-BE49-F238E27FC236}">
                <a16:creationId xmlns:a16="http://schemas.microsoft.com/office/drawing/2014/main" id="{2FE0BD69-4F67-4224-AD5C-08F451542D59}"/>
              </a:ext>
            </a:extLst>
          </p:cNvPr>
          <p:cNvSpPr>
            <a:spLocks noGrp="1"/>
          </p:cNvSpPr>
          <p:nvPr>
            <p:ph idx="1"/>
          </p:nvPr>
        </p:nvSpPr>
        <p:spPr>
          <a:xfrm>
            <a:off x="838200" y="1562100"/>
            <a:ext cx="10515600" cy="4614863"/>
          </a:xfrm>
        </p:spPr>
        <p:txBody>
          <a:bodyPr>
            <a:normAutofit/>
          </a:bodyPr>
          <a:lstStyle/>
          <a:p>
            <a:pPr marL="0" indent="0">
              <a:buNone/>
            </a:pPr>
            <a:r>
              <a:rPr lang="fr-FR" b="1" dirty="0">
                <a:solidFill>
                  <a:schemeClr val="accent1"/>
                </a:solidFill>
              </a:rPr>
              <a:t>Recommandation 5.1.1 </a:t>
            </a:r>
            <a:br>
              <a:rPr lang="fr-FR" b="1" dirty="0">
                <a:solidFill>
                  <a:schemeClr val="accent1"/>
                </a:solidFill>
              </a:rPr>
            </a:br>
            <a:r>
              <a:rPr lang="fr-FR" altLang="en-US" dirty="0"/>
              <a:t>Pour les patients atteints d’hémophilie, la FMH n’exprime aucune préférence pour les concentrés recombinants par rapport aux concentrés dérivés du plasma. </a:t>
            </a:r>
          </a:p>
        </p:txBody>
      </p:sp>
      <p:sp>
        <p:nvSpPr>
          <p:cNvPr id="6" name="Content Placeholder 2">
            <a:extLst>
              <a:ext uri="{FF2B5EF4-FFF2-40B4-BE49-F238E27FC236}">
                <a16:creationId xmlns:a16="http://schemas.microsoft.com/office/drawing/2014/main" id="{D69BE081-750A-4CC3-9935-BFB8B16759E8}"/>
              </a:ext>
            </a:extLst>
          </p:cNvPr>
          <p:cNvSpPr txBox="1">
            <a:spLocks/>
          </p:cNvSpPr>
          <p:nvPr/>
        </p:nvSpPr>
        <p:spPr>
          <a:xfrm>
            <a:off x="838200" y="3477986"/>
            <a:ext cx="10515600" cy="1413330"/>
          </a:xfrm>
          <a:prstGeom prst="roundRect">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None/>
              <a:defRPr/>
            </a:pPr>
            <a:r>
              <a:rPr lang="fr-FR" altLang="en-US" b="1" dirty="0">
                <a:solidFill>
                  <a:schemeClr val="accent1"/>
                </a:solidFill>
                <a:latin typeface="Arial" panose="020B0604020202020204" pitchFamily="34" charset="0"/>
                <a:cs typeface="Arial" panose="020B0604020202020204" pitchFamily="34" charset="0"/>
              </a:rPr>
              <a:t>REMARQUE : </a:t>
            </a:r>
            <a:r>
              <a:rPr lang="fr-FR" altLang="en-US" dirty="0">
                <a:latin typeface="Arial" panose="020B0604020202020204" pitchFamily="34" charset="0"/>
                <a:cs typeface="Arial" panose="020B0604020202020204" pitchFamily="34" charset="0"/>
              </a:rPr>
              <a:t>le choix entre les différentes catégories de produits doit être réalisé en fonction de critères locaux, comme leur disponibilité, leur coût, mais aussi les préférences du patient.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527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A9D97-7EEC-4DA7-BB95-209659210D3B}"/>
              </a:ext>
            </a:extLst>
          </p:cNvPr>
          <p:cNvSpPr>
            <a:spLocks noGrp="1"/>
          </p:cNvSpPr>
          <p:nvPr>
            <p:ph type="title"/>
          </p:nvPr>
        </p:nvSpPr>
        <p:spPr/>
        <p:txBody>
          <a:bodyPr vert="horz" lIns="91440" tIns="45720" rIns="91440" bIns="45720" rtlCol="0" anchor="ctr">
            <a:normAutofit/>
          </a:bodyPr>
          <a:lstStyle/>
          <a:p>
            <a:pPr>
              <a:lnSpc>
                <a:spcPct val="100000"/>
              </a:lnSpc>
            </a:pPr>
            <a:r>
              <a:rPr lang="fr-FR" sz="3400" b="1" dirty="0">
                <a:latin typeface="Arial" panose="020B0604020202020204" pitchFamily="34" charset="0"/>
                <a:cs typeface="Arial" panose="020B0604020202020204" pitchFamily="34" charset="0"/>
              </a:rPr>
              <a:t>Choix du produit</a:t>
            </a:r>
          </a:p>
        </p:txBody>
      </p:sp>
      <p:sp>
        <p:nvSpPr>
          <p:cNvPr id="3" name="Content Placeholder 2">
            <a:extLst>
              <a:ext uri="{FF2B5EF4-FFF2-40B4-BE49-F238E27FC236}">
                <a16:creationId xmlns:a16="http://schemas.microsoft.com/office/drawing/2014/main" id="{ECA6FEA5-B6EC-4DE8-8DFA-2CEFEE350679}"/>
              </a:ext>
            </a:extLst>
          </p:cNvPr>
          <p:cNvSpPr>
            <a:spLocks noGrp="1"/>
          </p:cNvSpPr>
          <p:nvPr>
            <p:ph idx="1"/>
          </p:nvPr>
        </p:nvSpPr>
        <p:spPr>
          <a:xfrm>
            <a:off x="4782861" y="1562100"/>
            <a:ext cx="7153766" cy="4614863"/>
          </a:xfrm>
        </p:spPr>
        <p:txBody>
          <a:bodyPr anchor="ctr">
            <a:noAutofit/>
          </a:bodyPr>
          <a:lstStyle/>
          <a:p>
            <a:pPr marL="0" indent="0" algn="l">
              <a:buNone/>
            </a:pPr>
            <a:r>
              <a:rPr lang="fr-FR" b="1" i="0" u="none" strike="noStrike" baseline="0" dirty="0">
                <a:latin typeface="Arial" panose="020B0604020202020204" pitchFamily="34" charset="0"/>
                <a:cs typeface="Arial" panose="020B0604020202020204" pitchFamily="34" charset="0"/>
              </a:rPr>
              <a:t>L’amélioration de la sécurité des produits </a:t>
            </a:r>
            <a:r>
              <a:rPr lang="fr-FR" b="1" dirty="0">
                <a:latin typeface="Arial" panose="020B0604020202020204" pitchFamily="34" charset="0"/>
                <a:cs typeface="Arial" panose="020B0604020202020204" pitchFamily="34" charset="0"/>
              </a:rPr>
              <a:t>s’explique par </a:t>
            </a:r>
            <a:r>
              <a:rPr lang="fr-FR" b="1" i="0" u="none" strike="noStrike" baseline="0" dirty="0">
                <a:latin typeface="Arial" panose="020B0604020202020204" pitchFamily="34" charset="0"/>
                <a:cs typeface="Arial" panose="020B0604020202020204" pitchFamily="34" charset="0"/>
              </a:rPr>
              <a:t>:</a:t>
            </a:r>
          </a:p>
          <a:p>
            <a:r>
              <a:rPr lang="fr-FR" dirty="0">
                <a:latin typeface="Arial" panose="020B0604020202020204" pitchFamily="34" charset="0"/>
                <a:cs typeface="Arial" panose="020B0604020202020204" pitchFamily="34" charset="0"/>
              </a:rPr>
              <a:t>l</a:t>
            </a:r>
            <a:r>
              <a:rPr lang="fr-FR" b="0" i="0" u="none" strike="noStrike" baseline="0" dirty="0">
                <a:latin typeface="Arial" panose="020B0604020202020204" pitchFamily="34" charset="0"/>
                <a:cs typeface="Arial" panose="020B0604020202020204" pitchFamily="34" charset="0"/>
              </a:rPr>
              <a:t>a sélection des donneurs (exclusion des donneurs à risque)</a:t>
            </a:r>
          </a:p>
          <a:p>
            <a:r>
              <a:rPr lang="fr-FR" dirty="0">
                <a:latin typeface="Arial" panose="020B0604020202020204" pitchFamily="34" charset="0"/>
                <a:cs typeface="Arial" panose="020B0604020202020204" pitchFamily="34" charset="0"/>
              </a:rPr>
              <a:t>le dépistage des dons</a:t>
            </a:r>
            <a:r>
              <a:rPr lang="fr-FR" b="0" i="0" u="none" strike="noStrike" baseline="0" dirty="0">
                <a:latin typeface="Arial" panose="020B0604020202020204" pitchFamily="34" charset="0"/>
                <a:cs typeface="Arial" panose="020B0604020202020204" pitchFamily="34" charset="0"/>
              </a:rPr>
              <a:t>, dont tests d’acide nucléique</a:t>
            </a:r>
          </a:p>
          <a:p>
            <a:r>
              <a:rPr lang="fr-FR" dirty="0">
                <a:latin typeface="Arial" panose="020B0604020202020204" pitchFamily="34" charset="0"/>
                <a:cs typeface="Arial" panose="020B0604020202020204" pitchFamily="34" charset="0"/>
              </a:rPr>
              <a:t>p</a:t>
            </a:r>
            <a:r>
              <a:rPr lang="fr-FR" b="0" i="0" u="none" strike="noStrike" baseline="0" dirty="0">
                <a:latin typeface="Arial" panose="020B0604020202020204" pitchFamily="34" charset="0"/>
                <a:cs typeface="Arial" panose="020B0604020202020204" pitchFamily="34" charset="0"/>
              </a:rPr>
              <a:t>lusieurs étapes d’inactivation et/ou d’élimination virale au cours de la production</a:t>
            </a:r>
            <a:endParaRPr lang="fr-FR" sz="2000" b="0" i="0" u="none" strike="noStrike" baseline="0" dirty="0">
              <a:latin typeface="Arial" panose="020B0604020202020204" pitchFamily="34" charset="0"/>
              <a:cs typeface="Arial" panose="020B0604020202020204" pitchFamily="34" charset="0"/>
            </a:endParaRPr>
          </a:p>
          <a:p>
            <a:pPr marL="0" indent="0" algn="l">
              <a:buNone/>
            </a:pPr>
            <a:r>
              <a:rPr lang="fr-FR" b="1" i="0" u="none" strike="noStrike" baseline="0" dirty="0">
                <a:latin typeface="Arial" panose="020B0604020202020204" pitchFamily="34" charset="0"/>
                <a:cs typeface="Arial" panose="020B0604020202020204" pitchFamily="34" charset="0"/>
              </a:rPr>
              <a:t>Lors du choix d’un concentré de facteur de coagulation dérivé du plasma, il convient de tenir compte de :</a:t>
            </a:r>
          </a:p>
          <a:p>
            <a:r>
              <a:rPr lang="fr-FR" dirty="0">
                <a:latin typeface="Arial" panose="020B0604020202020204" pitchFamily="34" charset="0"/>
                <a:cs typeface="Arial" panose="020B0604020202020204" pitchFamily="34" charset="0"/>
              </a:rPr>
              <a:t>l</a:t>
            </a:r>
            <a:r>
              <a:rPr lang="fr-FR" b="0" i="0" u="none" strike="noStrike" baseline="0" dirty="0">
                <a:latin typeface="Arial" panose="020B0604020202020204" pitchFamily="34" charset="0"/>
                <a:cs typeface="Arial" panose="020B0604020202020204" pitchFamily="34" charset="0"/>
              </a:rPr>
              <a:t>a pureté du produit</a:t>
            </a:r>
          </a:p>
          <a:p>
            <a:r>
              <a:rPr lang="fr-FR" dirty="0">
                <a:latin typeface="Arial" panose="020B0604020202020204" pitchFamily="34" charset="0"/>
                <a:cs typeface="Arial" panose="020B0604020202020204" pitchFamily="34" charset="0"/>
              </a:rPr>
              <a:t>l’inactivation/élimination virale</a:t>
            </a:r>
          </a:p>
        </p:txBody>
      </p:sp>
      <p:sp>
        <p:nvSpPr>
          <p:cNvPr id="4" name="Text Placeholder 3">
            <a:extLst>
              <a:ext uri="{FF2B5EF4-FFF2-40B4-BE49-F238E27FC236}">
                <a16:creationId xmlns:a16="http://schemas.microsoft.com/office/drawing/2014/main" id="{AFF265B4-FF47-476A-A84D-30805209FE11}"/>
              </a:ext>
            </a:extLst>
          </p:cNvPr>
          <p:cNvSpPr>
            <a:spLocks noGrp="1"/>
          </p:cNvSpPr>
          <p:nvPr>
            <p:ph type="body" sz="quarter" idx="13"/>
          </p:nvPr>
        </p:nvSpPr>
        <p:spPr/>
        <p:txBody>
          <a:bodyPr/>
          <a:lstStyle/>
          <a:p>
            <a:r>
              <a:rPr lang="fr-FR" dirty="0"/>
              <a:t>VIH : virus d’immunodéficience humaine ; VHC : virus de l’hépatite C.</a:t>
            </a:r>
          </a:p>
        </p:txBody>
      </p:sp>
      <p:sp>
        <p:nvSpPr>
          <p:cNvPr id="9" name="Content Placeholder 2">
            <a:extLst>
              <a:ext uri="{FF2B5EF4-FFF2-40B4-BE49-F238E27FC236}">
                <a16:creationId xmlns:a16="http://schemas.microsoft.com/office/drawing/2014/main" id="{A159EEE1-357A-4AAC-88A6-30FF072DE668}"/>
              </a:ext>
            </a:extLst>
          </p:cNvPr>
          <p:cNvSpPr txBox="1">
            <a:spLocks/>
          </p:cNvSpPr>
          <p:nvPr/>
        </p:nvSpPr>
        <p:spPr>
          <a:xfrm>
            <a:off x="987824" y="1845425"/>
            <a:ext cx="2902528" cy="3782898"/>
          </a:xfrm>
          <a:prstGeom prst="roundRect">
            <a:avLst>
              <a:gd name="adj" fmla="val 5728"/>
            </a:avLst>
          </a:prstGeom>
          <a:solidFill>
            <a:schemeClr val="accent1"/>
          </a:solidFill>
        </p:spPr>
        <p:txBody>
          <a:bodyPr vert="horz" lIns="91440" tIns="45720" rIns="9144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fr-FR" dirty="0">
                <a:solidFill>
                  <a:schemeClr val="bg1"/>
                </a:solidFill>
                <a:latin typeface="Arial" panose="020B0604020202020204" pitchFamily="34" charset="0"/>
                <a:cs typeface="Arial" panose="020B0604020202020204" pitchFamily="34" charset="0"/>
              </a:rPr>
              <a:t>Les concentrés de facteur de coagulation dérivés du plasma produits selon les bonnes pratiques de fabrication sont exemplaires sur le plan de la sécurité virale, notamment avec le VIH et le VHC.</a:t>
            </a:r>
          </a:p>
        </p:txBody>
      </p:sp>
    </p:spTree>
    <p:extLst>
      <p:ext uri="{BB962C8B-B14F-4D97-AF65-F5344CB8AC3E}">
        <p14:creationId xmlns:p14="http://schemas.microsoft.com/office/powerpoint/2010/main" val="3006277440"/>
      </p:ext>
    </p:extLst>
  </p:cSld>
  <p:clrMapOvr>
    <a:masterClrMapping/>
  </p:clrMapOvr>
</p:sld>
</file>

<file path=ppt/theme/theme1.xml><?xml version="1.0" encoding="utf-8"?>
<a:theme xmlns:a="http://schemas.openxmlformats.org/drawingml/2006/main" name="WFH">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4D04D5609056428849DEFF65104C64" ma:contentTypeVersion="13" ma:contentTypeDescription="Create a new document." ma:contentTypeScope="" ma:versionID="9d211ba89ba97d4c7ac1ff23b3a00ba7">
  <xsd:schema xmlns:xsd="http://www.w3.org/2001/XMLSchema" xmlns:xs="http://www.w3.org/2001/XMLSchema" xmlns:p="http://schemas.microsoft.com/office/2006/metadata/properties" xmlns:ns2="902d07f0-7c98-4576-84da-3dac784571f8" xmlns:ns3="026d5d3f-5486-42e2-99f8-af2f5497c969" targetNamespace="http://schemas.microsoft.com/office/2006/metadata/properties" ma:root="true" ma:fieldsID="1c0cad683535ecbd424f06aa3a5df09b" ns2:_="" ns3:_="">
    <xsd:import namespace="902d07f0-7c98-4576-84da-3dac784571f8"/>
    <xsd:import namespace="026d5d3f-5486-42e2-99f8-af2f5497c9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2d07f0-7c98-4576-84da-3dac784571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6d5d3f-5486-42e2-99f8-af2f5497c96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58C251-4C14-448A-8D23-2BBE257E2A41}"/>
</file>

<file path=customXml/itemProps2.xml><?xml version="1.0" encoding="utf-8"?>
<ds:datastoreItem xmlns:ds="http://schemas.openxmlformats.org/officeDocument/2006/customXml" ds:itemID="{8F1FEBAF-2DA8-4687-B771-6A3145CCA528}"/>
</file>

<file path=customXml/itemProps3.xml><?xml version="1.0" encoding="utf-8"?>
<ds:datastoreItem xmlns:ds="http://schemas.openxmlformats.org/officeDocument/2006/customXml" ds:itemID="{0702ECE5-FE9E-4005-80F8-F6CC5AED663A}"/>
</file>

<file path=docProps/app.xml><?xml version="1.0" encoding="utf-8"?>
<Properties xmlns="http://schemas.openxmlformats.org/officeDocument/2006/extended-properties" xmlns:vt="http://schemas.openxmlformats.org/officeDocument/2006/docPropsVTypes">
  <Template/>
  <TotalTime>2798</TotalTime>
  <Words>3079</Words>
  <Application>Microsoft Office PowerPoint</Application>
  <PresentationFormat>Widescreen</PresentationFormat>
  <Paragraphs>219</Paragraphs>
  <Slides>33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Lato-Regular</vt:lpstr>
      <vt:lpstr>WFH</vt:lpstr>
      <vt:lpstr>Lignes directrices pour l’hémophilie applicables à tous</vt:lpstr>
      <vt:lpstr>Lignes directrices pour la prise en charge de l’hémophilie</vt:lpstr>
      <vt:lpstr>Chapitre 5 : Agents hémostatiques</vt:lpstr>
      <vt:lpstr>Conflits d’intérêt : Steven Pipe</vt:lpstr>
      <vt:lpstr>Auteurs</vt:lpstr>
      <vt:lpstr>Introduction – Agents hémostatiques pour l’hémophilie</vt:lpstr>
      <vt:lpstr>Cas clinique :  Liam @ 9 mois</vt:lpstr>
      <vt:lpstr>Introduction</vt:lpstr>
      <vt:lpstr>Choix du produit</vt:lpstr>
      <vt:lpstr>Choix du produit</vt:lpstr>
      <vt:lpstr>Cas Clinique : James @ 16 mois</vt:lpstr>
      <vt:lpstr>Agents de contournement</vt:lpstr>
      <vt:lpstr>Agents de contournement</vt:lpstr>
      <vt:lpstr>Traitements sans facteur de remplacement</vt:lpstr>
      <vt:lpstr>Cas Clinique : Plaider pour une offre de soins</vt:lpstr>
      <vt:lpstr>Autres produits plasmatiques</vt:lpstr>
      <vt:lpstr>Autres produits plasmatiques Plasma frais congelé</vt:lpstr>
      <vt:lpstr>Autres produits plasmatiques Cryoprécipité</vt:lpstr>
      <vt:lpstr>Autres options pharmacologiques</vt:lpstr>
      <vt:lpstr>Autres options pharmacologiques Desmopressine</vt:lpstr>
      <vt:lpstr>Autres options pharmacologiques Desmopressine</vt:lpstr>
      <vt:lpstr>Autres options pharmacologiques Acide tranexamique</vt:lpstr>
      <vt:lpstr>Autres options pharmacologiques Acide tranexamique</vt:lpstr>
      <vt:lpstr>Autres options pharmacologiques Acide epsilon-aminocaproïque</vt:lpstr>
      <vt:lpstr>Traitements sans facteur de remplacement</vt:lpstr>
      <vt:lpstr>Traitements sans facteur de remplacement Traitement de substitution</vt:lpstr>
      <vt:lpstr>Cas Clinique : William @ 8 ans</vt:lpstr>
      <vt:lpstr>Concentrés de facteur de coagulation</vt:lpstr>
      <vt:lpstr>Concentrés de facteur de coagulation Produits à demi-vie prolongée</vt:lpstr>
      <vt:lpstr>Concentrés de facteur de coagulation Produits à demi-vie prolongée</vt:lpstr>
      <vt:lpstr>Concentrés de facteur de coagulation Changer de produit</vt:lpstr>
      <vt:lpstr>Conclusions</vt:lpstr>
      <vt:lpstr>Merci à l’Hemophilia Alliance pour son soutien à l’élaboration de cette présentation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WFH Guidelines  Virtual Program</dc:title>
  <dc:creator>Iris Boraschi</dc:creator>
  <cp:lastModifiedBy>Julia Chadwick</cp:lastModifiedBy>
  <cp:revision>216</cp:revision>
  <dcterms:created xsi:type="dcterms:W3CDTF">2020-12-03T14:27:45Z</dcterms:created>
  <dcterms:modified xsi:type="dcterms:W3CDTF">2021-08-24T13:54:59Z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0x010100E24D04D5609056428849DEFF65104C64</vt:lpwstr>
  </property>
  <property fmtid="{D5CDD505-2E9C-101B-9397-08002B2CF9AE}" pid="3" name="Order">
    <vt:r8>1557200</vt:r8>
  </property>
</Properties>
</file>