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sldIdLst>
    <p:sldId id="6504" r:id="rId2"/>
    <p:sldId id="6505" r:id="rId3"/>
    <p:sldId id="6506" r:id="rId4"/>
    <p:sldId id="6507" r:id="rId5"/>
    <p:sldId id="6508" r:id="rId6"/>
    <p:sldId id="6503" r:id="rId7"/>
    <p:sldId id="1465" r:id="rId8"/>
    <p:sldId id="1315" r:id="rId9"/>
    <p:sldId id="6498" r:id="rId10"/>
    <p:sldId id="1463" r:id="rId11"/>
    <p:sldId id="1440" r:id="rId12"/>
    <p:sldId id="1459" r:id="rId13"/>
    <p:sldId id="1456" r:id="rId14"/>
    <p:sldId id="1462" r:id="rId15"/>
    <p:sldId id="1464" r:id="rId16"/>
    <p:sldId id="6499" r:id="rId17"/>
    <p:sldId id="1452" r:id="rId18"/>
    <p:sldId id="6500" r:id="rId19"/>
    <p:sldId id="1460" r:id="rId20"/>
    <p:sldId id="6532" r:id="rId21"/>
    <p:sldId id="6533" r:id="rId22"/>
    <p:sldId id="6538" r:id="rId23"/>
    <p:sldId id="6535" r:id="rId24"/>
    <p:sldId id="6536" r:id="rId25"/>
    <p:sldId id="6537"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3" clrIdx="1">
    <p:extLst>
      <p:ext uri="{19B8F6BF-5375-455C-9EA6-DF929625EA0E}">
        <p15:presenceInfo xmlns:p15="http://schemas.microsoft.com/office/powerpoint/2012/main" userId="S::jchadwick@wfh.org::bd1ae82f-124b-4de6-bc22-d4eddcd0bf4b" providerId="AD"/>
      </p:ext>
    </p:extLst>
  </p:cmAuthor>
  <p:cmAuthor id="3" name="Karine Igartua, Dr" initials="KID" lastIdx="1" clrIdx="2">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60D2E"/>
    <a:srgbClr val="1979B5"/>
    <a:srgbClr val="7E35B5"/>
    <a:srgbClr val="2B80C5"/>
    <a:srgbClr val="204B7B"/>
    <a:srgbClr val="388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9E7A3-DEF5-4F72-ABDB-FA26FB0182E8}" v="2" dt="2021-03-03T15:03:0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7" autoAdjust="0"/>
    <p:restoredTop sz="96197" autoAdjust="0"/>
  </p:normalViewPr>
  <p:slideViewPr>
    <p:cSldViewPr snapToGrid="0" snapToObjects="1" showGuides="1">
      <p:cViewPr varScale="1">
        <p:scale>
          <a:sx n="59" d="100"/>
          <a:sy n="59" d="100"/>
        </p:scale>
        <p:origin x="636" y="60"/>
      </p:cViewPr>
      <p:guideLst>
        <p:guide orient="horz" pos="2160"/>
        <p:guide pos="3817"/>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7ED4EE5-8E6B-448A-80E0-EC76B6928029}" type="datetimeFigureOut">
              <a:rPr lang="en-CA" smtClean="0"/>
              <a:t>2021-09-29</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4BC5F54-5ECD-4E36-9FD4-E9E69D720797}" type="slidenum">
              <a:rPr lang="en-CA" smtClean="0"/>
              <a:t>‹#›</a:t>
            </a:fld>
            <a:endParaRPr lang="en-CA"/>
          </a:p>
        </p:txBody>
      </p:sp>
    </p:spTree>
    <p:extLst>
      <p:ext uri="{BB962C8B-B14F-4D97-AF65-F5344CB8AC3E}">
        <p14:creationId xmlns:p14="http://schemas.microsoft.com/office/powerpoint/2010/main" val="26653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531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7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627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5756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9489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8275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9840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5513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7061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927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428008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9490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586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84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98559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552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160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6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76836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66B65D8D-4D38-41AD-B9AF-0F1B12E8DCCD}"/>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0F1AD3A3-2734-43D3-9AF1-5CF235C16B69}"/>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F4D73626-C2DC-4471-A85F-4E7A8FC16FB6}"/>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195860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6">
            <a:duotone>
              <a:prstClr val="black"/>
              <a:srgbClr val="008BB0">
                <a:tint val="45000"/>
                <a:satMod val="400000"/>
              </a:srgbClr>
            </a:duotone>
            <a:extLst>
              <a:ext uri="{BEBA8EAE-BF5A-486C-A8C5-ECC9F3942E4B}">
                <a14:imgProps xmlns:a14="http://schemas.microsoft.com/office/drawing/2010/main">
                  <a14:imgLayer r:embed="rId7">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AAC09601-7565-4BCD-B350-8F21D1A1F865}"/>
              </a:ext>
            </a:extLst>
          </p:cNvPr>
          <p:cNvPicPr>
            <a:picLocks noChangeAspect="1"/>
          </p:cNvPicPr>
          <p:nvPr userDrawn="1"/>
        </p:nvPicPr>
        <p:blipFill>
          <a:blip r:embed="rId8"/>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1005613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fr-FR" dirty="0"/>
              <a:t>Lignes directrices pour l’hémophilie applicables à tous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9F3-81B3-4BCE-A41A-F45374DE09E7}"/>
              </a:ext>
            </a:extLst>
          </p:cNvPr>
          <p:cNvSpPr>
            <a:spLocks noGrp="1"/>
          </p:cNvSpPr>
          <p:nvPr>
            <p:ph type="title"/>
          </p:nvPr>
        </p:nvSpPr>
        <p:spPr/>
        <p:txBody>
          <a:bodyPr>
            <a:normAutofit/>
          </a:bodyPr>
          <a:lstStyle/>
          <a:p>
            <a:r>
              <a:rPr lang="fr-FR" dirty="0"/>
              <a:t>Hémophilie B et inhibiteurs dirigés contre le FIX</a:t>
            </a:r>
            <a:br>
              <a:rPr lang="fr-FR" dirty="0"/>
            </a:br>
            <a:r>
              <a:rPr lang="fr-FR" dirty="0"/>
              <a:t>Prise en charge des saignements</a:t>
            </a:r>
            <a:endParaRPr lang="en-CA" dirty="0"/>
          </a:p>
        </p:txBody>
      </p:sp>
      <p:sp>
        <p:nvSpPr>
          <p:cNvPr id="4" name="Content Placeholder 3">
            <a:extLst>
              <a:ext uri="{FF2B5EF4-FFF2-40B4-BE49-F238E27FC236}">
                <a16:creationId xmlns:a16="http://schemas.microsoft.com/office/drawing/2014/main" id="{74EA7AF0-6118-442F-986A-497D04ADF94A}"/>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fr-FR" sz="1800" b="1" i="0" u="none" strike="noStrike" kern="1200" dirty="0">
                <a:solidFill>
                  <a:srgbClr val="008BB0"/>
                </a:solidFill>
                <a:effectLst/>
                <a:latin typeface="Arial" panose="020B0604020202020204" pitchFamily="34" charset="0"/>
                <a:cs typeface="Arial" panose="020B0604020202020204" pitchFamily="34" charset="0"/>
              </a:rPr>
              <a:t>Recommandation 8.4.1 </a:t>
            </a:r>
          </a:p>
          <a:p>
            <a:pPr marL="0" indent="0" fontAlgn="t">
              <a:spcBef>
                <a:spcPts val="0"/>
              </a:spcBef>
              <a:buNone/>
            </a:pPr>
            <a:r>
              <a:rPr lang="fr-FR" sz="1800" dirty="0">
                <a:solidFill>
                  <a:srgbClr val="000000"/>
                </a:solidFill>
                <a:latin typeface="Arial" panose="020B0604020202020204" pitchFamily="34" charset="0"/>
                <a:cs typeface="Arial" panose="020B0604020202020204" pitchFamily="34" charset="0"/>
              </a:rPr>
              <a:t>Pour les patients atteints d’hémophilie B présentant une réaction anaphylactique au traitement par facteur IX, la FMH recommande de vérifier la présence d’un inhibiteur dirigé contre le facteur IX, dans la mesure où une réaction allergique peut être le premier symptôme de la survenue d’un inhibiteur</a:t>
            </a:r>
            <a:r>
              <a:rPr lang="fr-FR" sz="1800" b="0" i="0" u="none" strike="noStrike" kern="1200" baseline="0" dirty="0">
                <a:solidFill>
                  <a:srgbClr val="000000"/>
                </a:solidFill>
                <a:effectLst/>
                <a:latin typeface="Arial" panose="020B0604020202020204" pitchFamily="34" charset="0"/>
                <a:cs typeface="Arial" panose="020B0604020202020204" pitchFamily="34" charset="0"/>
              </a:rPr>
              <a:t>.</a:t>
            </a:r>
          </a:p>
          <a:p>
            <a:pPr marL="0" indent="0" algn="l" rtl="0" eaLnBrk="1" fontAlgn="t" latinLnBrk="0" hangingPunct="1">
              <a:spcBef>
                <a:spcPts val="0"/>
              </a:spcBef>
              <a:spcAft>
                <a:spcPts val="0"/>
              </a:spcAft>
              <a:buNone/>
            </a:pPr>
            <a:endParaRPr lang="fr-FR" sz="900" b="0" i="0" u="none" strike="noStrike" kern="1200" baseline="0" dirty="0">
              <a:solidFill>
                <a:srgbClr val="000000"/>
              </a:solidFill>
              <a:effectLst/>
              <a:latin typeface="Arial" panose="020B0604020202020204" pitchFamily="34" charset="0"/>
              <a:cs typeface="Arial" panose="020B0604020202020204" pitchFamily="34" charset="0"/>
            </a:endParaRPr>
          </a:p>
          <a:p>
            <a:pPr marL="0" indent="0" fontAlgn="t">
              <a:spcBef>
                <a:spcPts val="0"/>
              </a:spcBef>
              <a:buNone/>
            </a:pPr>
            <a:r>
              <a:rPr lang="fr-FR" sz="1800" b="1" i="0" u="none" strike="noStrike" kern="1200" dirty="0">
                <a:solidFill>
                  <a:srgbClr val="008BB0"/>
                </a:solidFill>
                <a:effectLst/>
                <a:latin typeface="Arial" panose="020B0604020202020204" pitchFamily="34" charset="0"/>
                <a:cs typeface="Arial" panose="020B0604020202020204" pitchFamily="34" charset="0"/>
              </a:rPr>
              <a:t>Recommandation 8.4.8</a:t>
            </a:r>
            <a:endParaRPr lang="fr-FR" sz="1800" b="0" i="0" u="none" strike="noStrike" dirty="0">
              <a:effectLst/>
              <a:latin typeface="Arial" panose="020B0604020202020204" pitchFamily="34" charset="0"/>
            </a:endParaRPr>
          </a:p>
          <a:p>
            <a:pPr marL="0" indent="0" fontAlgn="t">
              <a:spcBef>
                <a:spcPts val="0"/>
              </a:spcBef>
              <a:buNone/>
            </a:pPr>
            <a:r>
              <a:rPr lang="fr-FR" sz="1800" dirty="0">
                <a:solidFill>
                  <a:srgbClr val="000000"/>
                </a:solidFill>
                <a:latin typeface="Arial" panose="020B0604020202020204" pitchFamily="34" charset="0"/>
                <a:cs typeface="Arial" panose="020B0604020202020204" pitchFamily="34" charset="0"/>
              </a:rPr>
              <a:t>Pour les patients atteints d’hémophilie B avec des inhibiteurs à fort répondeur, la FMH privilégie le recours au facteur VII activé recombinant plutôt qu’au concentré de complexe de prothrombine activé pour traiter des saignements aigus, dans la mesure où le concentré de complexe de prothrombine activé contient du facteur IX et peut provoquer une réaction allergique</a:t>
            </a:r>
            <a:r>
              <a:rPr lang="fr-FR" sz="1800" b="0" i="0" u="none" strike="noStrike" kern="1200" baseline="0" dirty="0">
                <a:solidFill>
                  <a:srgbClr val="000000"/>
                </a:solidFill>
                <a:effectLst/>
                <a:latin typeface="Arial" panose="020B0604020202020204" pitchFamily="34" charset="0"/>
                <a:cs typeface="Arial" panose="020B0604020202020204" pitchFamily="34" charset="0"/>
              </a:rPr>
              <a:t>.</a:t>
            </a:r>
            <a:endParaRPr lang="fr-FR" sz="1800" b="0" i="0" u="none" strike="noStrike" dirty="0">
              <a:effectLst/>
              <a:latin typeface="Arial" panose="020B0604020202020204" pitchFamily="34" charset="0"/>
            </a:endParaRPr>
          </a:p>
          <a:p>
            <a:endParaRPr lang="fr-FR" altLang="en-US" sz="1800" dirty="0">
              <a:solidFill>
                <a:schemeClr val="accent3"/>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F44BA0B-35AB-46F9-A6BA-99BB321098EF}"/>
              </a:ext>
            </a:extLst>
          </p:cNvPr>
          <p:cNvSpPr>
            <a:spLocks noGrp="1"/>
          </p:cNvSpPr>
          <p:nvPr>
            <p:ph type="body" sz="quarter" idx="13"/>
          </p:nvPr>
        </p:nvSpPr>
        <p:spPr/>
        <p:txBody>
          <a:bodyPr/>
          <a:lstStyle/>
          <a:p>
            <a:r>
              <a:rPr lang="fr-FR" dirty="0">
                <a:latin typeface="Arial" panose="020B0604020202020204" pitchFamily="34" charset="0"/>
                <a:cs typeface="Arial" panose="020B0604020202020204" pitchFamily="34" charset="0"/>
              </a:rPr>
              <a:t>**Il existe un risque élevé de réaction allergique et de syndrome néphrotique aux produits contenant du FIX.</a:t>
            </a:r>
            <a:endParaRPr lang="fr-FR" sz="900" dirty="0">
              <a:latin typeface="Arial" panose="020B0604020202020204" pitchFamily="34" charset="0"/>
              <a:cs typeface="Arial" panose="020B0604020202020204" pitchFamily="34" charset="0"/>
            </a:endParaRPr>
          </a:p>
          <a:p>
            <a:r>
              <a:rPr lang="fr-FR" dirty="0" err="1"/>
              <a:t>aPCC</a:t>
            </a:r>
            <a:r>
              <a:rPr lang="fr-FR" dirty="0"/>
              <a:t> : concentré de complexe de prothrombine activé; </a:t>
            </a:r>
            <a:r>
              <a:rPr lang="fr-FR" dirty="0" err="1"/>
              <a:t>rFVIIa</a:t>
            </a:r>
            <a:r>
              <a:rPr lang="fr-FR" dirty="0"/>
              <a:t> : facteur VII activé recombinant.</a:t>
            </a:r>
          </a:p>
        </p:txBody>
      </p:sp>
      <p:graphicFrame>
        <p:nvGraphicFramePr>
          <p:cNvPr id="8" name="Table 7">
            <a:extLst>
              <a:ext uri="{FF2B5EF4-FFF2-40B4-BE49-F238E27FC236}">
                <a16:creationId xmlns:a16="http://schemas.microsoft.com/office/drawing/2014/main" id="{07F99CD3-2174-434D-98F1-603D68D3666D}"/>
              </a:ext>
            </a:extLst>
          </p:cNvPr>
          <p:cNvGraphicFramePr>
            <a:graphicFrameLocks noGrp="1"/>
          </p:cNvGraphicFramePr>
          <p:nvPr>
            <p:extLst>
              <p:ext uri="{D42A27DB-BD31-4B8C-83A1-F6EECF244321}">
                <p14:modId xmlns:p14="http://schemas.microsoft.com/office/powerpoint/2010/main" val="4094205087"/>
              </p:ext>
            </p:extLst>
          </p:nvPr>
        </p:nvGraphicFramePr>
        <p:xfrm>
          <a:off x="1038443" y="4510633"/>
          <a:ext cx="10695568" cy="1845718"/>
        </p:xfrm>
        <a:graphic>
          <a:graphicData uri="http://schemas.openxmlformats.org/drawingml/2006/table">
            <a:tbl>
              <a:tblPr firstRow="1" firstCol="1" bandRow="1">
                <a:tableStyleId>{5C22544A-7EE6-4342-B048-85BDC9FD1C3A}</a:tableStyleId>
              </a:tblPr>
              <a:tblGrid>
                <a:gridCol w="1576382">
                  <a:extLst>
                    <a:ext uri="{9D8B030D-6E8A-4147-A177-3AD203B41FA5}">
                      <a16:colId xmlns:a16="http://schemas.microsoft.com/office/drawing/2014/main" val="115417114"/>
                    </a:ext>
                  </a:extLst>
                </a:gridCol>
                <a:gridCol w="3955018">
                  <a:extLst>
                    <a:ext uri="{9D8B030D-6E8A-4147-A177-3AD203B41FA5}">
                      <a16:colId xmlns:a16="http://schemas.microsoft.com/office/drawing/2014/main" val="3609347040"/>
                    </a:ext>
                  </a:extLst>
                </a:gridCol>
                <a:gridCol w="5164168">
                  <a:extLst>
                    <a:ext uri="{9D8B030D-6E8A-4147-A177-3AD203B41FA5}">
                      <a16:colId xmlns:a16="http://schemas.microsoft.com/office/drawing/2014/main" val="2428270787"/>
                    </a:ext>
                  </a:extLst>
                </a:gridCol>
              </a:tblGrid>
              <a:tr h="586274">
                <a:tc>
                  <a:txBody>
                    <a:bodyPr/>
                    <a:lstStyle/>
                    <a:p>
                      <a:pPr marL="0" marR="0" algn="l">
                        <a:lnSpc>
                          <a:spcPct val="100000"/>
                        </a:lnSpc>
                        <a:spcBef>
                          <a:spcPts val="0"/>
                        </a:spcBef>
                        <a:spcAft>
                          <a:spcPts val="0"/>
                        </a:spcAft>
                      </a:pPr>
                      <a:endParaRPr lang="fr-FR" sz="2000" noProof="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fr-FR" sz="2000" b="1" kern="1200" noProof="0" dirty="0">
                          <a:solidFill>
                            <a:schemeClr val="tx1"/>
                          </a:solidFill>
                          <a:effectLst/>
                          <a:latin typeface="+mn-lt"/>
                          <a:ea typeface="+mn-ea"/>
                          <a:cs typeface="+mn-cs"/>
                        </a:rPr>
                        <a:t>Inhibiteurs à faible répondeur</a:t>
                      </a:r>
                      <a:endParaRPr lang="fr-FR" sz="2000" b="1" kern="1200" noProof="0" dirty="0">
                        <a:solidFill>
                          <a:schemeClr val="tx1"/>
                        </a:solidFill>
                        <a:effectLst/>
                        <a:latin typeface="+mn-lt"/>
                        <a:ea typeface="Times New Roman" panose="02020603050405020304" pitchFamily="18" charset="0"/>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fr-FR" sz="2000" b="1" kern="1200" noProof="0" dirty="0">
                          <a:solidFill>
                            <a:schemeClr val="tx1"/>
                          </a:solidFill>
                          <a:effectLst/>
                          <a:latin typeface="+mn-lt"/>
                          <a:ea typeface="+mn-ea"/>
                          <a:cs typeface="+mn-cs"/>
                        </a:rPr>
                        <a:t>Inhibiteurs à fort répondeur</a:t>
                      </a:r>
                      <a:endParaRPr lang="fr-FR" sz="2000" b="1" kern="1200" noProof="0" dirty="0">
                        <a:solidFill>
                          <a:schemeClr val="tx1"/>
                        </a:solidFill>
                        <a:effectLst/>
                        <a:latin typeface="+mn-lt"/>
                        <a:ea typeface="Times New Roman" panose="02020603050405020304" pitchFamily="18" charset="0"/>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6274">
                <a:tc>
                  <a:txBody>
                    <a:bodyPr/>
                    <a:lstStyle/>
                    <a:p>
                      <a:pPr marL="0" marR="0" algn="l">
                        <a:lnSpc>
                          <a:spcPct val="100000"/>
                        </a:lnSpc>
                        <a:spcBef>
                          <a:spcPts val="0"/>
                        </a:spcBef>
                        <a:spcAft>
                          <a:spcPts val="0"/>
                        </a:spcAft>
                      </a:pPr>
                      <a:r>
                        <a:rPr lang="fr-FR" sz="2000" b="1" i="0" u="none" strike="noStrike" kern="1200" noProof="0" dirty="0">
                          <a:solidFill>
                            <a:srgbClr val="008BB0"/>
                          </a:solidFill>
                          <a:effectLst/>
                          <a:latin typeface="Arial" panose="020B0604020202020204" pitchFamily="34" charset="0"/>
                          <a:ea typeface="+mn-ea"/>
                          <a:cs typeface="+mn-cs"/>
                        </a:rPr>
                        <a:t>Agent</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fr-FR" sz="2000" b="1" noProof="0">
                          <a:solidFill>
                            <a:schemeClr val="tx1"/>
                          </a:solidFill>
                          <a:effectLst/>
                          <a:latin typeface="Arial" panose="020B0604020202020204" pitchFamily="34" charset="0"/>
                          <a:cs typeface="Arial" panose="020B0604020202020204" pitchFamily="34" charset="0"/>
                        </a:rPr>
                        <a:t>FIX</a:t>
                      </a:r>
                      <a:endParaRPr lang="fr-FR" sz="2000" b="1" noProof="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fr-FR" sz="2000" b="1" noProof="0" dirty="0" err="1">
                          <a:solidFill>
                            <a:schemeClr val="tx1"/>
                          </a:solidFill>
                          <a:effectLst/>
                          <a:latin typeface="Arial" panose="020B0604020202020204" pitchFamily="34" charset="0"/>
                          <a:cs typeface="Arial" panose="020B0604020202020204" pitchFamily="34" charset="0"/>
                        </a:rPr>
                        <a:t>rFVIIa</a:t>
                      </a:r>
                      <a:r>
                        <a:rPr lang="fr-FR" sz="2000" b="0" noProof="0" dirty="0">
                          <a:solidFill>
                            <a:schemeClr val="tx1"/>
                          </a:solidFill>
                          <a:effectLst/>
                          <a:latin typeface="Arial" panose="020B0604020202020204" pitchFamily="34" charset="0"/>
                          <a:cs typeface="Arial" panose="020B0604020202020204" pitchFamily="34" charset="0"/>
                        </a:rPr>
                        <a:t> ou </a:t>
                      </a:r>
                      <a:r>
                        <a:rPr lang="fr-FR" sz="2000" b="1" noProof="0" dirty="0" err="1">
                          <a:solidFill>
                            <a:schemeClr val="tx1"/>
                          </a:solidFill>
                          <a:effectLst/>
                          <a:latin typeface="Arial" panose="020B0604020202020204" pitchFamily="34" charset="0"/>
                          <a:cs typeface="Arial" panose="020B0604020202020204" pitchFamily="34" charset="0"/>
                        </a:rPr>
                        <a:t>aPCC</a:t>
                      </a:r>
                      <a:r>
                        <a:rPr lang="fr-FR" sz="2000" b="0" baseline="30000" noProof="0" dirty="0">
                          <a:solidFill>
                            <a:schemeClr val="tx1"/>
                          </a:solidFill>
                          <a:effectLst/>
                          <a:latin typeface="Arial" panose="020B0604020202020204" pitchFamily="34" charset="0"/>
                          <a:cs typeface="Arial" panose="020B0604020202020204" pitchFamily="34" charset="0"/>
                        </a:rPr>
                        <a:t>**</a:t>
                      </a:r>
                      <a:endParaRPr lang="fr-FR"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586274">
                <a:tc>
                  <a:txBody>
                    <a:bodyPr/>
                    <a:lstStyle/>
                    <a:p>
                      <a:pPr marL="0" marR="0" algn="l">
                        <a:lnSpc>
                          <a:spcPct val="100000"/>
                        </a:lnSpc>
                        <a:spcBef>
                          <a:spcPts val="0"/>
                        </a:spcBef>
                        <a:spcAft>
                          <a:spcPts val="0"/>
                        </a:spcAft>
                      </a:pPr>
                      <a:r>
                        <a:rPr lang="fr-FR" sz="2000" b="1" i="0" u="none" strike="noStrike" kern="1200" noProof="0">
                          <a:solidFill>
                            <a:srgbClr val="008BB0"/>
                          </a:solidFill>
                          <a:effectLst/>
                          <a:latin typeface="Arial" panose="020B0604020202020204" pitchFamily="34" charset="0"/>
                          <a:ea typeface="+mn-ea"/>
                          <a:cs typeface="+mn-cs"/>
                        </a:rPr>
                        <a:t>Monitoring</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fr-FR" sz="2000" kern="1200" noProof="0" dirty="0">
                          <a:solidFill>
                            <a:schemeClr val="tx1"/>
                          </a:solidFill>
                          <a:effectLst/>
                          <a:latin typeface="+mn-lt"/>
                          <a:ea typeface="+mn-ea"/>
                          <a:cs typeface="+mn-cs"/>
                        </a:rPr>
                        <a:t>Test de l’activité du </a:t>
                      </a:r>
                      <a:r>
                        <a:rPr lang="fr-FR" sz="2000" b="0" noProof="0" dirty="0">
                          <a:solidFill>
                            <a:schemeClr val="tx1"/>
                          </a:solidFill>
                          <a:effectLst/>
                          <a:latin typeface="Arial" panose="020B0604020202020204" pitchFamily="34" charset="0"/>
                          <a:cs typeface="Arial" panose="020B0604020202020204" pitchFamily="34" charset="0"/>
                        </a:rPr>
                        <a:t>FIX (FIX:C)</a:t>
                      </a:r>
                      <a:endParaRPr lang="fr-FR"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fr-FR" sz="2000" kern="1200" noProof="0" dirty="0" err="1">
                          <a:solidFill>
                            <a:schemeClr val="tx1"/>
                          </a:solidFill>
                          <a:effectLst/>
                          <a:latin typeface="+mn-lt"/>
                          <a:ea typeface="+mn-ea"/>
                          <a:cs typeface="+mn-cs"/>
                        </a:rPr>
                        <a:t>Thromboélastographie</a:t>
                      </a:r>
                      <a:r>
                        <a:rPr lang="fr-FR" sz="2000" kern="1200" noProof="0" dirty="0">
                          <a:solidFill>
                            <a:schemeClr val="tx1"/>
                          </a:solidFill>
                          <a:effectLst/>
                          <a:latin typeface="+mn-lt"/>
                          <a:ea typeface="+mn-ea"/>
                          <a:cs typeface="+mn-cs"/>
                        </a:rPr>
                        <a:t>/génération de thrombine</a:t>
                      </a:r>
                      <a:r>
                        <a:rPr lang="fr-FR" sz="2000" b="0" noProof="0" dirty="0">
                          <a:solidFill>
                            <a:schemeClr val="tx1"/>
                          </a:solidFill>
                          <a:effectLst/>
                          <a:latin typeface="Arial" panose="020B0604020202020204" pitchFamily="34" charset="0"/>
                          <a:cs typeface="Arial" panose="020B0604020202020204" pitchFamily="34" charset="0"/>
                        </a:rPr>
                        <a:t> </a:t>
                      </a:r>
                      <a:endParaRPr lang="fr-FR"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Tree>
    <p:extLst>
      <p:ext uri="{BB962C8B-B14F-4D97-AF65-F5344CB8AC3E}">
        <p14:creationId xmlns:p14="http://schemas.microsoft.com/office/powerpoint/2010/main" val="35367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a:xfrm>
            <a:off x="838199" y="225425"/>
            <a:ext cx="10515599" cy="1090079"/>
          </a:xfrm>
        </p:spPr>
        <p:txBody>
          <a:bodyPr/>
          <a:lstStyle/>
          <a:p>
            <a:r>
              <a:rPr lang="en-US" altLang="en-US" dirty="0"/>
              <a:t>    </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fontScale="85000" lnSpcReduction="20000"/>
          </a:bodyPr>
          <a:lstStyle/>
          <a:p>
            <a:r>
              <a:rPr lang="fr-FR" b="1" dirty="0"/>
              <a:t>Après une première exposition au facteur, au moins tous les 6 à 12 mois, puis chaque année </a:t>
            </a:r>
            <a:r>
              <a:rPr lang="fr-FR" b="1" dirty="0">
                <a:solidFill>
                  <a:srgbClr val="008BB0"/>
                </a:solidFill>
              </a:rPr>
              <a:t>[8.2.1]</a:t>
            </a:r>
          </a:p>
          <a:p>
            <a:r>
              <a:rPr lang="fr-FR" dirty="0"/>
              <a:t>Après une exposition intensive au facteur, par ex. &gt;5 jours, dans les quatre semaines suivant la dernière injection</a:t>
            </a:r>
          </a:p>
          <a:p>
            <a:r>
              <a:rPr lang="fr-FR" dirty="0"/>
              <a:t>En cas d’hémorragies récurrentes ou d’hémorragies dans une articulation cible, malgré un traitement avec facteur de remplacement approprié</a:t>
            </a:r>
          </a:p>
          <a:p>
            <a:r>
              <a:rPr lang="fr-FR" dirty="0"/>
              <a:t>En cas d’absence de réponse à un traitement avec facteur de remplacement approprié</a:t>
            </a:r>
          </a:p>
          <a:p>
            <a:r>
              <a:rPr lang="fr-FR" dirty="0"/>
              <a:t>En cas de récupération ou de demi-vie du facteur plus faible que prévue après traitement avec facteur de remplacement</a:t>
            </a:r>
          </a:p>
          <a:p>
            <a:r>
              <a:rPr lang="fr-FR" dirty="0"/>
              <a:t>En cas de réponse clinique ou en laboratoire sous-optimale à un traitement avec facteur de remplacement</a:t>
            </a:r>
          </a:p>
          <a:p>
            <a:r>
              <a:rPr lang="fr-FR" dirty="0"/>
              <a:t>Avant toute chirurgie</a:t>
            </a:r>
          </a:p>
          <a:p>
            <a:r>
              <a:rPr lang="fr-FR" dirty="0"/>
              <a:t>En cas de réponse postopératoire sous-optimale à un traitement avec facteur de remplacement</a:t>
            </a:r>
            <a:r>
              <a:rPr lang="fr-FR" altLang="en-US" dirty="0"/>
              <a:t> </a:t>
            </a:r>
          </a:p>
          <a:p>
            <a:endParaRPr lang="fr-FR" altLang="en-US" dirty="0"/>
          </a:p>
          <a:p>
            <a:endParaRPr lang="fr-FR" altLang="en-US" dirty="0"/>
          </a:p>
        </p:txBody>
      </p:sp>
      <p:sp>
        <p:nvSpPr>
          <p:cNvPr id="18" name="Text Placeholder 17">
            <a:extLst>
              <a:ext uri="{FF2B5EF4-FFF2-40B4-BE49-F238E27FC236}">
                <a16:creationId xmlns:a16="http://schemas.microsoft.com/office/drawing/2014/main" id="{D3586B27-CD5D-499C-854B-F7A870B05878}"/>
              </a:ext>
            </a:extLst>
          </p:cNvPr>
          <p:cNvSpPr>
            <a:spLocks noGrp="1"/>
          </p:cNvSpPr>
          <p:nvPr>
            <p:ph type="body" sz="quarter" idx="13"/>
          </p:nvPr>
        </p:nvSpPr>
        <p:spPr>
          <a:xfrm>
            <a:off x="838201" y="6356351"/>
            <a:ext cx="9925050" cy="365125"/>
          </a:xfrm>
        </p:spPr>
        <p:txBody>
          <a:bodyPr/>
          <a:lstStyle/>
          <a:p>
            <a:endParaRPr lang="en-US" dirty="0"/>
          </a:p>
        </p:txBody>
      </p:sp>
      <p:sp>
        <p:nvSpPr>
          <p:cNvPr id="3" name="Rectangle 2">
            <a:extLst>
              <a:ext uri="{FF2B5EF4-FFF2-40B4-BE49-F238E27FC236}">
                <a16:creationId xmlns:a16="http://schemas.microsoft.com/office/drawing/2014/main" id="{03CB035B-861A-564E-BA86-05611F683431}"/>
              </a:ext>
            </a:extLst>
          </p:cNvPr>
          <p:cNvSpPr/>
          <p:nvPr/>
        </p:nvSpPr>
        <p:spPr>
          <a:xfrm>
            <a:off x="914400" y="228600"/>
            <a:ext cx="10439398" cy="1034129"/>
          </a:xfrm>
          <a:prstGeom prst="rect">
            <a:avLst/>
          </a:prstGeom>
        </p:spPr>
        <p:txBody>
          <a:bodyPr wrap="square">
            <a:spAutoFit/>
          </a:bodyPr>
          <a:lstStyle/>
          <a:p>
            <a:pPr>
              <a:lnSpc>
                <a:spcPct val="90000"/>
              </a:lnSpc>
              <a:spcBef>
                <a:spcPct val="0"/>
              </a:spcBef>
              <a:defRPr/>
            </a:pPr>
            <a:r>
              <a:rPr lang="fr-FR" altLang="en-US" sz="3400" b="1" dirty="0">
                <a:solidFill>
                  <a:srgbClr val="000000"/>
                </a:solidFill>
                <a:latin typeface="Arial" panose="020B0604020202020204" pitchFamily="34" charset="0"/>
                <a:ea typeface="+mj-ea"/>
                <a:cs typeface="Arial" panose="020B0604020202020204" pitchFamily="34" charset="0"/>
              </a:rPr>
              <a:t>Indications pour le dépistage des inhibiteurs</a:t>
            </a:r>
          </a:p>
          <a:p>
            <a:pPr>
              <a:lnSpc>
                <a:spcPct val="90000"/>
              </a:lnSpc>
              <a:spcBef>
                <a:spcPct val="0"/>
              </a:spcBef>
              <a:defRPr/>
            </a:pPr>
            <a:r>
              <a:rPr lang="fr-FR" altLang="en-US" sz="3400" b="1" dirty="0">
                <a:solidFill>
                  <a:srgbClr val="000000"/>
                </a:solidFill>
                <a:latin typeface="Arial" panose="020B0604020202020204" pitchFamily="34" charset="0"/>
                <a:ea typeface="+mj-ea"/>
                <a:cs typeface="Arial" panose="020B0604020202020204" pitchFamily="34" charset="0"/>
              </a:rPr>
              <a:t>Tableau 8-1</a:t>
            </a:r>
          </a:p>
        </p:txBody>
      </p:sp>
    </p:spTree>
    <p:extLst>
      <p:ext uri="{BB962C8B-B14F-4D97-AF65-F5344CB8AC3E}">
        <p14:creationId xmlns:p14="http://schemas.microsoft.com/office/powerpoint/2010/main" val="33950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C47D-2B84-4703-A91F-C47DF2E75FD6}"/>
              </a:ext>
            </a:extLst>
          </p:cNvPr>
          <p:cNvSpPr>
            <a:spLocks noGrp="1"/>
          </p:cNvSpPr>
          <p:nvPr>
            <p:ph type="title"/>
          </p:nvPr>
        </p:nvSpPr>
        <p:spPr>
          <a:xfrm>
            <a:off x="838199" y="225425"/>
            <a:ext cx="10515599" cy="1090079"/>
          </a:xfrm>
        </p:spPr>
        <p:txBody>
          <a:bodyPr/>
          <a:lstStyle/>
          <a:p>
            <a:r>
              <a:rPr lang="fr-FR" dirty="0"/>
              <a:t>Cas clinique</a:t>
            </a:r>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200" y="1562100"/>
            <a:ext cx="6339840" cy="4614863"/>
          </a:xfrm>
        </p:spPr>
        <p:txBody>
          <a:bodyPr>
            <a:normAutofit/>
          </a:bodyPr>
          <a:lstStyle/>
          <a:p>
            <a:r>
              <a:rPr lang="fr-FR" dirty="0"/>
              <a:t>Les saignements se résorbent avec du </a:t>
            </a:r>
            <a:r>
              <a:rPr lang="fr-FR" dirty="0" err="1"/>
              <a:t>rFVIIa</a:t>
            </a:r>
            <a:r>
              <a:rPr lang="fr-FR" dirty="0"/>
              <a:t>. Vous présentez aux parents l’induction de la tolérance immune</a:t>
            </a:r>
          </a:p>
          <a:p>
            <a:pPr lvl="1"/>
            <a:r>
              <a:rPr lang="fr-FR" sz="2000" dirty="0"/>
              <a:t>Ils demandent quelle est l’option la plus efficace pour éradiquer l’inhibiteur et si une chambre implantable est nécessaire</a:t>
            </a:r>
          </a:p>
          <a:p>
            <a:r>
              <a:rPr lang="fr-FR" dirty="0"/>
              <a:t>Ils ont récemment participé au sommet sur les inhibiteurs et ont rencontré plusieurs familles qui sont satisfaits de leur expérience avec l’</a:t>
            </a:r>
            <a:r>
              <a:rPr lang="fr-FR" dirty="0" err="1"/>
              <a:t>emicizumab</a:t>
            </a:r>
            <a:endParaRPr lang="fr-FR" dirty="0"/>
          </a:p>
          <a:p>
            <a:r>
              <a:rPr lang="fr-FR" dirty="0"/>
              <a:t>S’ils décident de passer à l’</a:t>
            </a:r>
            <a:r>
              <a:rPr lang="fr-FR" dirty="0" err="1"/>
              <a:t>emicizumab</a:t>
            </a:r>
            <a:r>
              <a:rPr lang="fr-FR" dirty="0"/>
              <a:t>, l’inhibiteur disparaîtra-t-il ou reviendra-t-il dans quelques années ? </a:t>
            </a:r>
          </a:p>
        </p:txBody>
      </p:sp>
      <p:sp>
        <p:nvSpPr>
          <p:cNvPr id="8" name="Text Placeholder 7">
            <a:extLst>
              <a:ext uri="{FF2B5EF4-FFF2-40B4-BE49-F238E27FC236}">
                <a16:creationId xmlns:a16="http://schemas.microsoft.com/office/drawing/2014/main" id="{5D15EC8C-32E3-43A5-BA13-A3395BCC0A30}"/>
              </a:ext>
            </a:extLst>
          </p:cNvPr>
          <p:cNvSpPr>
            <a:spLocks noGrp="1"/>
          </p:cNvSpPr>
          <p:nvPr>
            <p:ph type="body" sz="quarter" idx="13"/>
          </p:nvPr>
        </p:nvSpPr>
        <p:spPr/>
        <p:txBody>
          <a:bodyPr/>
          <a:lstStyle/>
          <a:p>
            <a:r>
              <a:rPr lang="fr-FR" sz="900" dirty="0"/>
              <a:t>Le nom commercial de l’</a:t>
            </a:r>
            <a:r>
              <a:rPr lang="fr-FR" sz="900" dirty="0" err="1"/>
              <a:t>emicizumab</a:t>
            </a:r>
            <a:r>
              <a:rPr lang="fr-FR" sz="900" dirty="0"/>
              <a:t> est </a:t>
            </a:r>
            <a:r>
              <a:rPr lang="fr-FR" sz="900" dirty="0" err="1"/>
              <a:t>Hemlibra</a:t>
            </a:r>
            <a:r>
              <a:rPr lang="fr-FR" sz="900" dirty="0"/>
              <a:t>®</a:t>
            </a:r>
          </a:p>
          <a:p>
            <a:r>
              <a:rPr lang="fr-FR" dirty="0" err="1"/>
              <a:t>rFVIIa</a:t>
            </a:r>
            <a:r>
              <a:rPr lang="fr-FR" dirty="0"/>
              <a:t> : facteur VII activé recombinant.</a:t>
            </a:r>
            <a:endParaRPr lang="fr-FR" sz="900" dirty="0"/>
          </a:p>
        </p:txBody>
      </p:sp>
      <p:sp>
        <p:nvSpPr>
          <p:cNvPr id="7" name="Rounded Rectangle 1">
            <a:extLst>
              <a:ext uri="{FF2B5EF4-FFF2-40B4-BE49-F238E27FC236}">
                <a16:creationId xmlns:a16="http://schemas.microsoft.com/office/drawing/2014/main" id="{684225CC-5184-4ECD-ABF6-336B5C16BCE3}"/>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Comment traiter les saignements </a:t>
            </a:r>
            <a:r>
              <a:rPr lang="en-US" altLang="en-US" sz="2000" b="1"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024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3EF334-CA88-2F4E-9FD3-62B082B1208C}"/>
              </a:ext>
            </a:extLst>
          </p:cNvPr>
          <p:cNvGraphicFramePr>
            <a:graphicFrameLocks noGrp="1"/>
          </p:cNvGraphicFramePr>
          <p:nvPr>
            <p:extLst>
              <p:ext uri="{D42A27DB-BD31-4B8C-83A1-F6EECF244321}">
                <p14:modId xmlns:p14="http://schemas.microsoft.com/office/powerpoint/2010/main" val="809408697"/>
              </p:ext>
            </p:extLst>
          </p:nvPr>
        </p:nvGraphicFramePr>
        <p:xfrm>
          <a:off x="313152" y="1300459"/>
          <a:ext cx="11511418" cy="3966522"/>
        </p:xfrm>
        <a:graphic>
          <a:graphicData uri="http://schemas.openxmlformats.org/drawingml/2006/table">
            <a:tbl>
              <a:tblPr firstRow="1" bandRow="1">
                <a:tableStyleId>{5C22544A-7EE6-4342-B048-85BDC9FD1C3A}</a:tableStyleId>
              </a:tblPr>
              <a:tblGrid>
                <a:gridCol w="1302706">
                  <a:extLst>
                    <a:ext uri="{9D8B030D-6E8A-4147-A177-3AD203B41FA5}">
                      <a16:colId xmlns:a16="http://schemas.microsoft.com/office/drawing/2014/main" val="1027954746"/>
                    </a:ext>
                  </a:extLst>
                </a:gridCol>
                <a:gridCol w="5110619">
                  <a:extLst>
                    <a:ext uri="{9D8B030D-6E8A-4147-A177-3AD203B41FA5}">
                      <a16:colId xmlns:a16="http://schemas.microsoft.com/office/drawing/2014/main" val="1781383903"/>
                    </a:ext>
                  </a:extLst>
                </a:gridCol>
                <a:gridCol w="5098093">
                  <a:extLst>
                    <a:ext uri="{9D8B030D-6E8A-4147-A177-3AD203B41FA5}">
                      <a16:colId xmlns:a16="http://schemas.microsoft.com/office/drawing/2014/main" val="1120528940"/>
                    </a:ext>
                  </a:extLst>
                </a:gridCol>
              </a:tblGrid>
              <a:tr h="708293">
                <a:tc>
                  <a:txBody>
                    <a:bodyPr/>
                    <a:lstStyle/>
                    <a:p>
                      <a:pPr>
                        <a:lnSpc>
                          <a:spcPct val="90000"/>
                        </a:lnSpc>
                      </a:pPr>
                      <a:endParaRPr lang="fr-FR" sz="2000" b="1" noProof="0">
                        <a:solidFill>
                          <a:srgbClr val="FF1527"/>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noProof="0" dirty="0">
                          <a:solidFill>
                            <a:schemeClr val="tx1"/>
                          </a:solidFill>
                        </a:rPr>
                        <a:t>Patients atteints d’hémophilie A avec inhibiteurs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noProof="0" dirty="0">
                          <a:solidFill>
                            <a:schemeClr val="tx1"/>
                          </a:solidFill>
                        </a:rPr>
                        <a:t>Patients atteints d’hémophilie B avec inhibiteurs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496001"/>
                  </a:ext>
                </a:extLst>
              </a:tr>
              <a:tr h="769029">
                <a:tc>
                  <a:txBody>
                    <a:bodyPr/>
                    <a:lstStyle/>
                    <a:p>
                      <a:pPr>
                        <a:lnSpc>
                          <a:spcPct val="90000"/>
                        </a:lnSpc>
                      </a:pPr>
                      <a:r>
                        <a:rPr lang="fr-FR" sz="2000" b="1" noProof="0" dirty="0">
                          <a:solidFill>
                            <a:srgbClr val="008BB0"/>
                          </a:solidFill>
                        </a:rPr>
                        <a:t>Médicament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fr-FR" sz="2000" b="1" noProof="0" dirty="0" err="1">
                          <a:solidFill>
                            <a:schemeClr val="tx1"/>
                          </a:solidFill>
                        </a:rPr>
                        <a:t>rFVIII</a:t>
                      </a:r>
                      <a:r>
                        <a:rPr lang="fr-FR" sz="2000" b="1" noProof="0" dirty="0">
                          <a:solidFill>
                            <a:schemeClr val="tx1"/>
                          </a:solidFill>
                        </a:rPr>
                        <a:t>, </a:t>
                      </a:r>
                      <a:r>
                        <a:rPr lang="fr-FR" sz="2000" b="1" noProof="0" dirty="0" err="1">
                          <a:solidFill>
                            <a:schemeClr val="tx1"/>
                          </a:solidFill>
                        </a:rPr>
                        <a:t>pdFVIII</a:t>
                      </a:r>
                      <a:r>
                        <a:rPr lang="fr-FR" sz="2000" b="1" noProof="0" dirty="0">
                          <a:solidFill>
                            <a:schemeClr val="tx1"/>
                          </a:solidFill>
                        </a:rPr>
                        <a:t>, </a:t>
                      </a:r>
                      <a:r>
                        <a:rPr lang="fr-FR" sz="2000" b="1" noProof="0" dirty="0" err="1">
                          <a:solidFill>
                            <a:schemeClr val="tx1"/>
                          </a:solidFill>
                        </a:rPr>
                        <a:t>rFVIIIFc</a:t>
                      </a:r>
                      <a:r>
                        <a:rPr lang="fr-FR" sz="2000" noProof="0" dirty="0">
                          <a:solidFill>
                            <a:schemeClr val="tx1"/>
                          </a:solidFill>
                        </a:rPr>
                        <a:t> – réussite : 70 %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fr-FR" sz="2000" b="1" noProof="0" dirty="0" err="1">
                          <a:solidFill>
                            <a:schemeClr val="tx1"/>
                          </a:solidFill>
                        </a:rPr>
                        <a:t>rFIX</a:t>
                      </a:r>
                      <a:r>
                        <a:rPr lang="fr-FR" sz="2000" noProof="0" dirty="0">
                          <a:solidFill>
                            <a:schemeClr val="tx1"/>
                          </a:solidFill>
                        </a:rPr>
                        <a:t> – taux de réussite inférieur à celui de l’hémophilie A</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206459"/>
                  </a:ext>
                </a:extLst>
              </a:tr>
              <a:tr h="772160">
                <a:tc>
                  <a:txBody>
                    <a:bodyPr/>
                    <a:lstStyle/>
                    <a:p>
                      <a:pPr>
                        <a:lnSpc>
                          <a:spcPct val="90000"/>
                        </a:lnSpc>
                      </a:pPr>
                      <a:r>
                        <a:rPr lang="fr-FR" sz="2000" b="1" noProof="0">
                          <a:solidFill>
                            <a:srgbClr val="008BB0"/>
                          </a:solidFill>
                        </a:rPr>
                        <a:t>Dose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b="1" noProof="0" dirty="0" err="1">
                          <a:solidFill>
                            <a:schemeClr val="tx1"/>
                          </a:solidFill>
                        </a:rPr>
                        <a:t>rFVIII</a:t>
                      </a:r>
                      <a:r>
                        <a:rPr lang="fr-FR" sz="2000" b="1" noProof="0" dirty="0">
                          <a:solidFill>
                            <a:schemeClr val="tx1"/>
                          </a:solidFill>
                        </a:rPr>
                        <a:t>: </a:t>
                      </a:r>
                      <a:r>
                        <a:rPr lang="fr-FR" sz="2000" b="0" noProof="0" dirty="0">
                          <a:solidFill>
                            <a:schemeClr val="tx1"/>
                          </a:solidFill>
                        </a:rPr>
                        <a:t>2</a:t>
                      </a:r>
                      <a:r>
                        <a:rPr lang="fr-FR" sz="2000" noProof="0" dirty="0">
                          <a:solidFill>
                            <a:schemeClr val="tx1"/>
                          </a:solidFill>
                        </a:rPr>
                        <a:t>00 UI/kg/jour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noProof="0" dirty="0">
                          <a:solidFill>
                            <a:schemeClr val="tx1"/>
                          </a:solidFill>
                        </a:rPr>
                        <a:t>Forte dose (comme pour l’hémophilie A) ; </a:t>
                      </a:r>
                    </a:p>
                    <a:p>
                      <a:pPr>
                        <a:lnSpc>
                          <a:spcPct val="90000"/>
                        </a:lnSpc>
                      </a:pPr>
                      <a:r>
                        <a:rPr lang="fr-FR" sz="2000" noProof="0" dirty="0">
                          <a:solidFill>
                            <a:schemeClr val="tx1"/>
                          </a:solidFill>
                        </a:rPr>
                        <a:t>envisager l’immunosuppression</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659643"/>
                  </a:ext>
                </a:extLst>
              </a:tr>
              <a:tr h="772160">
                <a:tc>
                  <a:txBody>
                    <a:bodyPr/>
                    <a:lstStyle/>
                    <a:p>
                      <a:pPr>
                        <a:lnSpc>
                          <a:spcPct val="90000"/>
                        </a:lnSpc>
                      </a:pPr>
                      <a:r>
                        <a:rPr lang="fr-FR" sz="2000" b="1" noProof="0" dirty="0">
                          <a:solidFill>
                            <a:srgbClr val="008BB0"/>
                          </a:solidFill>
                        </a:rPr>
                        <a:t>Réussite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fr-FR" sz="2000" noProof="0" dirty="0">
                          <a:solidFill>
                            <a:schemeClr val="tx1"/>
                          </a:solidFill>
                        </a:rPr>
                        <a:t>Titrage négatif persistant, </a:t>
                      </a:r>
                    </a:p>
                    <a:p>
                      <a:pPr>
                        <a:lnSpc>
                          <a:spcPct val="90000"/>
                        </a:lnSpc>
                      </a:pPr>
                      <a:r>
                        <a:rPr lang="fr-FR" sz="2000" noProof="0" dirty="0">
                          <a:solidFill>
                            <a:schemeClr val="tx1"/>
                          </a:solidFill>
                        </a:rPr>
                        <a:t>récupération &gt; 66 %, demi-vie &gt; 6 heures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fr-FR" sz="2000" noProof="0" dirty="0">
                          <a:solidFill>
                            <a:schemeClr val="tx1"/>
                          </a:solidFill>
                        </a:rPr>
                        <a:t>Titrage négatif persistant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84497354"/>
                  </a:ext>
                </a:extLst>
              </a:tr>
              <a:tr h="772160">
                <a:tc>
                  <a:txBody>
                    <a:bodyPr/>
                    <a:lstStyle/>
                    <a:p>
                      <a:pPr>
                        <a:lnSpc>
                          <a:spcPct val="90000"/>
                        </a:lnSpc>
                      </a:pPr>
                      <a:r>
                        <a:rPr lang="fr-FR" sz="2000" b="1" noProof="0" dirty="0">
                          <a:solidFill>
                            <a:srgbClr val="008BB0"/>
                          </a:solidFill>
                        </a:rPr>
                        <a:t>Échec</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noProof="0" dirty="0">
                          <a:solidFill>
                            <a:schemeClr val="tx1"/>
                          </a:solidFill>
                        </a:rPr>
                        <a:t>Si ITI non concluante après 2-3 ans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fr-FR" sz="2000" noProof="0" dirty="0">
                          <a:solidFill>
                            <a:schemeClr val="tx1"/>
                          </a:solidFill>
                        </a:rPr>
                        <a:t>Le FIX recombinant peut entraîner des réactions allergiques, un syndrome néphrotique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352881"/>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5" name="Text Placeholder 4">
            <a:extLst>
              <a:ext uri="{FF2B5EF4-FFF2-40B4-BE49-F238E27FC236}">
                <a16:creationId xmlns:a16="http://schemas.microsoft.com/office/drawing/2014/main" id="{74422E0A-58FE-46BD-BDB0-536A9859A97E}"/>
              </a:ext>
            </a:extLst>
          </p:cNvPr>
          <p:cNvSpPr>
            <a:spLocks noGrp="1"/>
          </p:cNvSpPr>
          <p:nvPr>
            <p:ph type="body" sz="quarter" idx="13"/>
          </p:nvPr>
        </p:nvSpPr>
        <p:spPr/>
        <p:txBody>
          <a:bodyPr/>
          <a:lstStyle/>
          <a:p>
            <a:r>
              <a:rPr lang="fr-FR" dirty="0"/>
              <a:t>* Il existe peu de données sur l’induction de la tolérance immune en hémophilie B, la FMH ne fait par conséquent aucune recommandation en la matière.</a:t>
            </a:r>
          </a:p>
        </p:txBody>
      </p:sp>
      <p:sp>
        <p:nvSpPr>
          <p:cNvPr id="7" name="Donut 6">
            <a:extLst>
              <a:ext uri="{FF2B5EF4-FFF2-40B4-BE49-F238E27FC236}">
                <a16:creationId xmlns:a16="http://schemas.microsoft.com/office/drawing/2014/main" id="{B48EE75D-1853-4725-82B2-6A74751A93CC}"/>
              </a:ext>
            </a:extLst>
          </p:cNvPr>
          <p:cNvSpPr/>
          <p:nvPr/>
        </p:nvSpPr>
        <p:spPr>
          <a:xfrm>
            <a:off x="1584356" y="1315503"/>
            <a:ext cx="4989971" cy="3778757"/>
          </a:xfrm>
          <a:prstGeom prst="roundRect">
            <a:avLst>
              <a:gd name="adj" fmla="val 960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13" name="Title 2">
            <a:extLst>
              <a:ext uri="{FF2B5EF4-FFF2-40B4-BE49-F238E27FC236}">
                <a16:creationId xmlns:a16="http://schemas.microsoft.com/office/drawing/2014/main" id="{5551CCA0-90AD-4309-BBA5-FC6557D947E5}"/>
              </a:ext>
            </a:extLst>
          </p:cNvPr>
          <p:cNvSpPr txBox="1">
            <a:spLocks/>
          </p:cNvSpPr>
          <p:nvPr/>
        </p:nvSpPr>
        <p:spPr>
          <a:xfrm>
            <a:off x="811061" y="232947"/>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fr-FR" dirty="0"/>
              <a:t>Induction de la tolérance immune (ITI)*</a:t>
            </a:r>
          </a:p>
        </p:txBody>
      </p:sp>
    </p:spTree>
    <p:extLst>
      <p:ext uri="{BB962C8B-B14F-4D97-AF65-F5344CB8AC3E}">
        <p14:creationId xmlns:p14="http://schemas.microsoft.com/office/powerpoint/2010/main" val="408414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51297-DCEC-49F2-9BC4-2C44662A071E}"/>
              </a:ext>
            </a:extLst>
          </p:cNvPr>
          <p:cNvSpPr>
            <a:spLocks noGrp="1"/>
          </p:cNvSpPr>
          <p:nvPr>
            <p:ph type="title"/>
          </p:nvPr>
        </p:nvSpPr>
        <p:spPr/>
        <p:txBody>
          <a:bodyPr>
            <a:normAutofit/>
          </a:bodyPr>
          <a:lstStyle/>
          <a:p>
            <a:r>
              <a:rPr lang="fr-FR" dirty="0"/>
              <a:t>Induction de la tolérance immune</a:t>
            </a:r>
            <a:br>
              <a:rPr lang="fr-FR" dirty="0"/>
            </a:br>
            <a:r>
              <a:rPr lang="fr-FR" altLang="en-US" dirty="0"/>
              <a:t>Conseils généraux</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r>
              <a:rPr lang="fr-FR" altLang="en-US" dirty="0"/>
              <a:t>Tous les patients avec inhibiteurs devraient pouvoir mettre en œuvre une induction de la tolérance immune </a:t>
            </a:r>
            <a:r>
              <a:rPr lang="fr-FR" altLang="en-US" b="1" dirty="0">
                <a:solidFill>
                  <a:srgbClr val="008BB0"/>
                </a:solidFill>
              </a:rPr>
              <a:t>[8.3.16]</a:t>
            </a:r>
          </a:p>
          <a:p>
            <a:r>
              <a:rPr lang="fr-FR" altLang="en-US" dirty="0"/>
              <a:t>Il existe peu de données relatives aux effets des produits </a:t>
            </a:r>
            <a:r>
              <a:rPr lang="fr-FR" altLang="en-US" b="1" dirty="0"/>
              <a:t>à demi-vie prolongée </a:t>
            </a:r>
            <a:r>
              <a:rPr lang="fr-FR" altLang="en-US" dirty="0"/>
              <a:t>dans le cadre d’une induction de la tolérance immune</a:t>
            </a:r>
          </a:p>
          <a:p>
            <a:r>
              <a:rPr lang="fr-FR" altLang="en-US" dirty="0"/>
              <a:t>Une fois l’induction de la tolérance immune réussie, il convient d’initier une prophylaxie par </a:t>
            </a:r>
            <a:r>
              <a:rPr lang="fr-FR" altLang="en-US" b="1" dirty="0"/>
              <a:t>FVIII</a:t>
            </a:r>
            <a:r>
              <a:rPr lang="fr-FR" altLang="en-US" dirty="0"/>
              <a:t> avec surveillance étroite de la réponse clinique</a:t>
            </a:r>
          </a:p>
          <a:p>
            <a:r>
              <a:rPr lang="fr-FR" altLang="en-US" dirty="0"/>
              <a:t>Le fardeau de la maladie peut être allégé par des traitements sans facteur de remplacement </a:t>
            </a:r>
            <a:r>
              <a:rPr lang="fr-FR" altLang="en-US" b="1" dirty="0">
                <a:solidFill>
                  <a:srgbClr val="008BB0"/>
                </a:solidFill>
              </a:rPr>
              <a:t>[8.3.19]</a:t>
            </a:r>
            <a:endParaRPr lang="fr-FR" altLang="en-US" dirty="0"/>
          </a:p>
          <a:p>
            <a:r>
              <a:rPr lang="fr-FR" altLang="en-US" dirty="0"/>
              <a:t>L’utilisation de traitements sans facteur de remplacement dans le cadre d’une induction de la tolérance immune n’est pas établie</a:t>
            </a:r>
          </a:p>
          <a:p>
            <a:endParaRPr lang="fr-FR" altLang="en-US" dirty="0"/>
          </a:p>
        </p:txBody>
      </p:sp>
      <p:sp>
        <p:nvSpPr>
          <p:cNvPr id="7" name="Text Placeholder 6">
            <a:extLst>
              <a:ext uri="{FF2B5EF4-FFF2-40B4-BE49-F238E27FC236}">
                <a16:creationId xmlns:a16="http://schemas.microsoft.com/office/drawing/2014/main" id="{F3143A02-B581-4277-B447-11B7ECA86B57}"/>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0584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81EF-DF8E-407B-B532-0A2C3BD82A14}"/>
              </a:ext>
            </a:extLst>
          </p:cNvPr>
          <p:cNvSpPr>
            <a:spLocks noGrp="1"/>
          </p:cNvSpPr>
          <p:nvPr>
            <p:ph type="title"/>
          </p:nvPr>
        </p:nvSpPr>
        <p:spPr/>
        <p:txBody>
          <a:bodyPr/>
          <a:lstStyle/>
          <a:p>
            <a:r>
              <a:rPr lang="fr-FR" sz="3200" dirty="0"/>
              <a:t>Induction de la tolérance immune (ITI)</a:t>
            </a:r>
            <a:endParaRPr lang="en-CA" dirty="0"/>
          </a:p>
        </p:txBody>
      </p:sp>
      <p:sp>
        <p:nvSpPr>
          <p:cNvPr id="4" name="Content Placeholder 3">
            <a:extLst>
              <a:ext uri="{FF2B5EF4-FFF2-40B4-BE49-F238E27FC236}">
                <a16:creationId xmlns:a16="http://schemas.microsoft.com/office/drawing/2014/main" id="{1C737DDE-71FC-450C-9B67-5C12097EC487}"/>
              </a:ext>
            </a:extLst>
          </p:cNvPr>
          <p:cNvSpPr>
            <a:spLocks noGrp="1"/>
          </p:cNvSpPr>
          <p:nvPr>
            <p:ph idx="1"/>
          </p:nvPr>
        </p:nvSpPr>
        <p:spPr>
          <a:xfrm>
            <a:off x="838200" y="1562100"/>
            <a:ext cx="10515600" cy="4794251"/>
          </a:xfrm>
        </p:spPr>
        <p:txBody>
          <a:bodyPr>
            <a:noAutofit/>
          </a:bodyPr>
          <a:lstStyle/>
          <a:p>
            <a:pPr marL="0" indent="0" algn="l" rtl="0" eaLnBrk="1" fontAlgn="ctr" latinLnBrk="0" hangingPunct="1">
              <a:spcBef>
                <a:spcPts val="0"/>
              </a:spcBef>
              <a:spcAft>
                <a:spcPts val="300"/>
              </a:spcAft>
              <a:buNone/>
            </a:pPr>
            <a:r>
              <a:rPr lang="fr-FR" b="1" i="0" u="none" strike="noStrike" kern="1200" dirty="0">
                <a:solidFill>
                  <a:schemeClr val="accent1"/>
                </a:solidFill>
                <a:effectLst/>
                <a:latin typeface="Arial" panose="020B0604020202020204" pitchFamily="34" charset="0"/>
              </a:rPr>
              <a:t>Quand initier l’ITI?</a:t>
            </a:r>
            <a:endParaRPr lang="fr-FR" b="1" dirty="0">
              <a:solidFill>
                <a:schemeClr val="accent1"/>
              </a:solidFill>
              <a:latin typeface="Arial" panose="020B0604020202020204" pitchFamily="34" charset="0"/>
            </a:endParaRPr>
          </a:p>
          <a:p>
            <a:pPr fontAlgn="ctr">
              <a:spcBef>
                <a:spcPts val="0"/>
              </a:spcBef>
              <a:spcAft>
                <a:spcPts val="300"/>
              </a:spcAft>
            </a:pPr>
            <a:r>
              <a:rPr lang="fr-FR" b="0" i="0" u="none" strike="noStrike" kern="1200" dirty="0">
                <a:effectLst/>
                <a:latin typeface="Arial" panose="020B0604020202020204" pitchFamily="34" charset="0"/>
              </a:rPr>
              <a:t>L’</a:t>
            </a:r>
            <a:r>
              <a:rPr lang="fr-FR" b="0" i="0" u="none" strike="noStrike" kern="1200" dirty="0" err="1">
                <a:effectLst/>
                <a:latin typeface="Arial" panose="020B0604020202020204" pitchFamily="34" charset="0"/>
              </a:rPr>
              <a:t>ITIdoit</a:t>
            </a:r>
            <a:r>
              <a:rPr lang="fr-FR" b="0" i="0" u="none" strike="noStrike" kern="1200" dirty="0">
                <a:effectLst/>
                <a:latin typeface="Arial" panose="020B0604020202020204" pitchFamily="34" charset="0"/>
              </a:rPr>
              <a:t> être mise en œuvre dès </a:t>
            </a:r>
            <a:r>
              <a:rPr lang="fr-FR" dirty="0">
                <a:latin typeface="Arial" panose="020B0604020202020204" pitchFamily="34" charset="0"/>
              </a:rPr>
              <a:t>détection des inhibiteurs, quel que soit le titrage</a:t>
            </a:r>
            <a:endParaRPr lang="fr-FR"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fr-FR" sz="1050" i="0" u="none" strike="noStrike" kern="1200" dirty="0">
              <a:effectLst/>
              <a:latin typeface="Arial" panose="020B0604020202020204" pitchFamily="34" charset="0"/>
            </a:endParaRPr>
          </a:p>
          <a:p>
            <a:pPr marL="0" indent="0" fontAlgn="ctr">
              <a:spcBef>
                <a:spcPts val="0"/>
              </a:spcBef>
              <a:spcAft>
                <a:spcPts val="300"/>
              </a:spcAft>
              <a:buNone/>
            </a:pPr>
            <a:r>
              <a:rPr lang="fr-FR" b="1" dirty="0">
                <a:solidFill>
                  <a:schemeClr val="accent1"/>
                </a:solidFill>
                <a:latin typeface="Arial" panose="020B0604020202020204" pitchFamily="34" charset="0"/>
              </a:rPr>
              <a:t>Quel agent utiliser pour une ITI ?</a:t>
            </a:r>
          </a:p>
          <a:p>
            <a:pPr fontAlgn="ctr">
              <a:spcBef>
                <a:spcPts val="0"/>
              </a:spcBef>
            </a:pPr>
            <a:r>
              <a:rPr lang="fr-FR" b="0" i="0" u="none" strike="noStrike" kern="1200" dirty="0">
                <a:effectLst/>
                <a:latin typeface="Arial" panose="020B0604020202020204" pitchFamily="34" charset="0"/>
              </a:rPr>
              <a:t>Il n’existe aucun protocole optimal ; de préférence, </a:t>
            </a:r>
            <a:r>
              <a:rPr lang="fr-FR" b="1" i="0" u="none" strike="noStrike" kern="1200" dirty="0" err="1">
                <a:effectLst/>
                <a:latin typeface="Arial" panose="020B0604020202020204" pitchFamily="34" charset="0"/>
              </a:rPr>
              <a:t>rFVIII</a:t>
            </a:r>
            <a:r>
              <a:rPr lang="fr-FR" b="0" i="0" u="none" strike="noStrike" kern="1200" dirty="0">
                <a:effectLst/>
                <a:latin typeface="Arial" panose="020B0604020202020204" pitchFamily="34" charset="0"/>
              </a:rPr>
              <a:t> 100 UI/kg/jour</a:t>
            </a:r>
            <a:endParaRPr lang="fr-FR"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fr-FR" sz="1050" b="1" i="0" u="none" strike="noStrike" kern="1200" dirty="0">
              <a:effectLst/>
              <a:latin typeface="Arial" panose="020B0604020202020204" pitchFamily="34" charset="0"/>
            </a:endParaRPr>
          </a:p>
          <a:p>
            <a:pPr marL="0" indent="0" fontAlgn="ctr">
              <a:spcBef>
                <a:spcPts val="0"/>
              </a:spcBef>
              <a:spcAft>
                <a:spcPts val="300"/>
              </a:spcAft>
              <a:buNone/>
            </a:pPr>
            <a:r>
              <a:rPr lang="fr-FR" b="1" dirty="0">
                <a:solidFill>
                  <a:schemeClr val="accent1"/>
                </a:solidFill>
                <a:latin typeface="Arial" panose="020B0604020202020204" pitchFamily="34" charset="0"/>
              </a:rPr>
              <a:t>Comment prendre en charge les saignements dans le cadre d’une ITI ?</a:t>
            </a:r>
          </a:p>
          <a:p>
            <a:pPr fontAlgn="ctr">
              <a:spcBef>
                <a:spcPts val="0"/>
              </a:spcBef>
            </a:pPr>
            <a:r>
              <a:rPr lang="fr-FR" b="0" i="0" u="none" strike="noStrike" kern="1200" dirty="0">
                <a:effectLst/>
                <a:latin typeface="Arial" panose="020B0604020202020204" pitchFamily="34" charset="0"/>
              </a:rPr>
              <a:t>Pour les faibles répondeurs, </a:t>
            </a:r>
            <a:r>
              <a:rPr lang="fr-FR" b="1" i="0" u="none" strike="noStrike" kern="1200" dirty="0" err="1">
                <a:effectLst/>
                <a:latin typeface="Arial" panose="020B0604020202020204" pitchFamily="34" charset="0"/>
              </a:rPr>
              <a:t>rFVIII</a:t>
            </a:r>
            <a:r>
              <a:rPr lang="fr-FR" b="0" i="0" u="none" strike="noStrike" kern="1200" dirty="0">
                <a:effectLst/>
                <a:latin typeface="Arial" panose="020B0604020202020204" pitchFamily="34" charset="0"/>
              </a:rPr>
              <a:t> doit être </a:t>
            </a:r>
            <a:r>
              <a:rPr lang="fr-FR" dirty="0">
                <a:latin typeface="Arial" panose="020B0604020202020204" pitchFamily="34" charset="0"/>
              </a:rPr>
              <a:t>utilisé pour les saignements grave</a:t>
            </a:r>
            <a:r>
              <a:rPr lang="fr-FR" b="0" i="0" u="none" strike="noStrike" kern="1200" dirty="0">
                <a:effectLst/>
                <a:latin typeface="Arial" panose="020B0604020202020204" pitchFamily="34" charset="0"/>
              </a:rPr>
              <a:t>s</a:t>
            </a:r>
            <a:endParaRPr lang="fr-FR" b="0" i="0" u="none" strike="noStrike" dirty="0">
              <a:effectLst/>
              <a:latin typeface="Arial" panose="020B0604020202020204" pitchFamily="34" charset="0"/>
            </a:endParaRPr>
          </a:p>
          <a:p>
            <a:pPr fontAlgn="ctr">
              <a:spcBef>
                <a:spcPts val="0"/>
              </a:spcBef>
            </a:pPr>
            <a:r>
              <a:rPr lang="fr-FR" dirty="0">
                <a:latin typeface="Arial" panose="020B0604020202020204" pitchFamily="34" charset="0"/>
              </a:rPr>
              <a:t>Pour les forts répondeurs, les agents de contournement </a:t>
            </a:r>
            <a:r>
              <a:rPr lang="fr-FR" b="1" i="0" u="none" strike="noStrike" kern="1200" dirty="0" err="1">
                <a:effectLst/>
                <a:latin typeface="Arial" panose="020B0604020202020204" pitchFamily="34" charset="0"/>
              </a:rPr>
              <a:t>rFVIIa</a:t>
            </a:r>
            <a:r>
              <a:rPr lang="fr-FR" b="1" i="0" u="none" strike="noStrike" kern="1200" dirty="0">
                <a:effectLst/>
                <a:latin typeface="Arial" panose="020B0604020202020204" pitchFamily="34" charset="0"/>
              </a:rPr>
              <a:t> ou </a:t>
            </a:r>
            <a:r>
              <a:rPr lang="fr-FR" b="1" i="0" u="none" strike="noStrike" kern="1200" dirty="0" err="1">
                <a:effectLst/>
                <a:latin typeface="Arial" panose="020B0604020202020204" pitchFamily="34" charset="0"/>
              </a:rPr>
              <a:t>aPCC</a:t>
            </a:r>
            <a:r>
              <a:rPr lang="fr-FR" b="1" i="0" u="none" strike="noStrike" kern="1200" dirty="0">
                <a:effectLst/>
                <a:latin typeface="Arial" panose="020B0604020202020204" pitchFamily="34" charset="0"/>
              </a:rPr>
              <a:t>* </a:t>
            </a:r>
            <a:r>
              <a:rPr lang="fr-FR" b="0" i="0" u="none" strike="noStrike" kern="1200" dirty="0">
                <a:effectLst/>
                <a:latin typeface="Arial" panose="020B0604020202020204" pitchFamily="34" charset="0"/>
              </a:rPr>
              <a:t>; ou en cas de titrage faible, </a:t>
            </a:r>
            <a:r>
              <a:rPr lang="fr-FR" b="1" i="0" u="none" strike="noStrike" kern="1200" dirty="0">
                <a:effectLst/>
                <a:latin typeface="Arial" panose="020B0604020202020204" pitchFamily="34" charset="0"/>
              </a:rPr>
              <a:t>FVIII</a:t>
            </a:r>
            <a:r>
              <a:rPr lang="fr-FR" b="0" i="0" u="none" strike="noStrike" kern="1200" dirty="0">
                <a:effectLst/>
                <a:latin typeface="Arial" panose="020B0604020202020204" pitchFamily="34" charset="0"/>
              </a:rPr>
              <a:t> conseillé</a:t>
            </a:r>
            <a:endParaRPr lang="fr-FR"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fr-FR" sz="1050" b="1" i="0" u="none" strike="noStrike" kern="1200" dirty="0">
              <a:effectLst/>
              <a:latin typeface="Arial" panose="020B0604020202020204" pitchFamily="34" charset="0"/>
            </a:endParaRPr>
          </a:p>
          <a:p>
            <a:pPr marL="0" indent="0" fontAlgn="ctr">
              <a:spcBef>
                <a:spcPts val="0"/>
              </a:spcBef>
              <a:spcAft>
                <a:spcPts val="300"/>
              </a:spcAft>
              <a:buNone/>
            </a:pPr>
            <a:r>
              <a:rPr lang="fr-FR" b="1" dirty="0">
                <a:solidFill>
                  <a:schemeClr val="accent1"/>
                </a:solidFill>
                <a:latin typeface="Arial" panose="020B0604020202020204" pitchFamily="34" charset="0"/>
              </a:rPr>
              <a:t>Comment prendre en charge un patient réfractaire ou naïf à l’ITI ? </a:t>
            </a:r>
          </a:p>
          <a:p>
            <a:pPr fontAlgn="ctr">
              <a:spcBef>
                <a:spcPts val="0"/>
              </a:spcBef>
            </a:pPr>
            <a:r>
              <a:rPr lang="fr-FR" i="0" u="none" strike="noStrike" kern="1200" dirty="0">
                <a:effectLst/>
                <a:latin typeface="Arial" panose="020B0604020202020204" pitchFamily="34" charset="0"/>
              </a:rPr>
              <a:t>La prophylaxie par </a:t>
            </a:r>
            <a:r>
              <a:rPr lang="fr-FR" b="1" i="0" u="none" strike="noStrike" kern="1200" dirty="0" err="1">
                <a:effectLst/>
                <a:latin typeface="Arial" panose="020B0604020202020204" pitchFamily="34" charset="0"/>
              </a:rPr>
              <a:t>emicizumab</a:t>
            </a:r>
            <a:r>
              <a:rPr lang="fr-FR" b="0" i="0" u="none" strike="noStrike" kern="1200" dirty="0">
                <a:effectLst/>
                <a:latin typeface="Arial" panose="020B0604020202020204" pitchFamily="34" charset="0"/>
              </a:rPr>
              <a:t> est recommandée plutôt que </a:t>
            </a:r>
            <a:r>
              <a:rPr lang="fr-FR" dirty="0">
                <a:latin typeface="Arial" panose="020B0604020202020204" pitchFamily="34" charset="0"/>
              </a:rPr>
              <a:t>par </a:t>
            </a:r>
            <a:r>
              <a:rPr lang="fr-FR" b="0" i="0" u="none" strike="noStrike" kern="1200" dirty="0" err="1">
                <a:effectLst/>
                <a:latin typeface="Arial" panose="020B0604020202020204" pitchFamily="34" charset="0"/>
              </a:rPr>
              <a:t>rFVIIa</a:t>
            </a:r>
            <a:endParaRPr lang="fr-FR"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fr-FR" sz="1050" b="1" i="0" u="none" strike="noStrike" kern="1200" dirty="0">
              <a:effectLst/>
              <a:latin typeface="Arial" panose="020B0604020202020204" pitchFamily="34" charset="0"/>
            </a:endParaRPr>
          </a:p>
          <a:p>
            <a:pPr marL="0" indent="0" fontAlgn="ctr">
              <a:spcBef>
                <a:spcPts val="0"/>
              </a:spcBef>
              <a:spcAft>
                <a:spcPts val="300"/>
              </a:spcAft>
              <a:buNone/>
            </a:pPr>
            <a:r>
              <a:rPr lang="fr-FR" b="1" dirty="0">
                <a:solidFill>
                  <a:schemeClr val="accent1"/>
                </a:solidFill>
                <a:latin typeface="Arial" panose="020B0604020202020204" pitchFamily="34" charset="0"/>
              </a:rPr>
              <a:t>Peut-on retarder, éviter l’ITI ?</a:t>
            </a:r>
          </a:p>
          <a:p>
            <a:pPr fontAlgn="ctr">
              <a:spcBef>
                <a:spcPts val="0"/>
              </a:spcBef>
            </a:pPr>
            <a:r>
              <a:rPr lang="fr-FR" b="0" i="0" u="none" strike="noStrike" kern="1200" dirty="0">
                <a:effectLst/>
                <a:latin typeface="Arial" panose="020B0604020202020204" pitchFamily="34" charset="0"/>
              </a:rPr>
              <a:t>On ne sait pas si l’ITI peut être retardée ou évitée</a:t>
            </a:r>
            <a:endParaRPr lang="fr-FR" b="0" i="0" u="none" strike="noStrike" dirty="0">
              <a:effectLst/>
              <a:latin typeface="Arial" panose="020B0604020202020204" pitchFamily="34" charset="0"/>
            </a:endParaRPr>
          </a:p>
        </p:txBody>
      </p:sp>
      <p:sp>
        <p:nvSpPr>
          <p:cNvPr id="3" name="Text Placeholder 2">
            <a:extLst>
              <a:ext uri="{FF2B5EF4-FFF2-40B4-BE49-F238E27FC236}">
                <a16:creationId xmlns:a16="http://schemas.microsoft.com/office/drawing/2014/main" id="{B67305D1-7952-4912-BAEA-933342A95272}"/>
              </a:ext>
            </a:extLst>
          </p:cNvPr>
          <p:cNvSpPr>
            <a:spLocks noGrp="1"/>
          </p:cNvSpPr>
          <p:nvPr>
            <p:ph type="body" sz="quarter" idx="13"/>
          </p:nvPr>
        </p:nvSpPr>
        <p:spPr/>
        <p:txBody>
          <a:bodyPr/>
          <a:lstStyle/>
          <a:p>
            <a:r>
              <a:rPr lang="fr-FR" sz="900" dirty="0"/>
              <a:t> *Le concentré de complexe de prothrombine activé doit être évité </a:t>
            </a:r>
            <a:r>
              <a:rPr lang="fr-FR" dirty="0"/>
              <a:t>chez les patients bénéficiant d’une prophylaxie par </a:t>
            </a:r>
            <a:r>
              <a:rPr lang="fr-FR" dirty="0" err="1"/>
              <a:t>emicizumab</a:t>
            </a:r>
            <a:r>
              <a:rPr lang="fr-FR" dirty="0"/>
              <a:t> pour éviter tout risque de </a:t>
            </a:r>
            <a:r>
              <a:rPr lang="fr-FR" dirty="0" err="1"/>
              <a:t>microangiopathie</a:t>
            </a:r>
            <a:r>
              <a:rPr lang="fr-FR" dirty="0"/>
              <a:t> thrombotique</a:t>
            </a:r>
            <a:endParaRPr lang="fr-FR" sz="900" dirty="0"/>
          </a:p>
        </p:txBody>
      </p:sp>
      <p:sp>
        <p:nvSpPr>
          <p:cNvPr id="8" name="Donut 6">
            <a:extLst>
              <a:ext uri="{FF2B5EF4-FFF2-40B4-BE49-F238E27FC236}">
                <a16:creationId xmlns:a16="http://schemas.microsoft.com/office/drawing/2014/main" id="{699A978A-8C41-4B14-89CB-31455EEE3C04}"/>
              </a:ext>
            </a:extLst>
          </p:cNvPr>
          <p:cNvSpPr/>
          <p:nvPr/>
        </p:nvSpPr>
        <p:spPr>
          <a:xfrm>
            <a:off x="683045" y="4642202"/>
            <a:ext cx="8779932" cy="89038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6" name="Donut 6">
            <a:extLst>
              <a:ext uri="{FF2B5EF4-FFF2-40B4-BE49-F238E27FC236}">
                <a16:creationId xmlns:a16="http://schemas.microsoft.com/office/drawing/2014/main" id="{1855E1B2-7EB8-4C56-B277-936AC462A95D}"/>
              </a:ext>
            </a:extLst>
          </p:cNvPr>
          <p:cNvSpPr/>
          <p:nvPr/>
        </p:nvSpPr>
        <p:spPr>
          <a:xfrm>
            <a:off x="683045" y="3663311"/>
            <a:ext cx="9736862" cy="37984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Tree>
    <p:extLst>
      <p:ext uri="{BB962C8B-B14F-4D97-AF65-F5344CB8AC3E}">
        <p14:creationId xmlns:p14="http://schemas.microsoft.com/office/powerpoint/2010/main" val="40082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8515-D921-4FDF-BF0C-7EABB1AD5C95}"/>
              </a:ext>
            </a:extLst>
          </p:cNvPr>
          <p:cNvSpPr>
            <a:spLocks noGrp="1"/>
          </p:cNvSpPr>
          <p:nvPr>
            <p:ph type="title"/>
          </p:nvPr>
        </p:nvSpPr>
        <p:spPr/>
        <p:txBody>
          <a:bodyPr>
            <a:normAutofit/>
          </a:bodyPr>
          <a:lstStyle/>
          <a:p>
            <a:r>
              <a:rPr lang="fr-FR" altLang="en-US" b="1" dirty="0">
                <a:solidFill>
                  <a:srgbClr val="000000"/>
                </a:solidFill>
              </a:rPr>
              <a:t>Prise en charge des saignements et </a:t>
            </a:r>
            <a:r>
              <a:rPr lang="fr-FR" altLang="en-US" dirty="0" err="1">
                <a:solidFill>
                  <a:srgbClr val="000000"/>
                </a:solidFill>
              </a:rPr>
              <a:t>e</a:t>
            </a:r>
            <a:r>
              <a:rPr lang="fr-FR" altLang="en-US" b="1" dirty="0" err="1">
                <a:solidFill>
                  <a:srgbClr val="000000"/>
                </a:solidFill>
              </a:rPr>
              <a:t>micizumab</a:t>
            </a:r>
            <a:endParaRPr lang="fr-FR" b="0" dirty="0"/>
          </a:p>
        </p:txBody>
      </p:sp>
      <p:sp>
        <p:nvSpPr>
          <p:cNvPr id="3" name="Content Placeholder 2">
            <a:extLst>
              <a:ext uri="{FF2B5EF4-FFF2-40B4-BE49-F238E27FC236}">
                <a16:creationId xmlns:a16="http://schemas.microsoft.com/office/drawing/2014/main" id="{B818BCB9-B0D7-485E-8EB9-019DF71F5F55}"/>
              </a:ext>
            </a:extLst>
          </p:cNvPr>
          <p:cNvSpPr>
            <a:spLocks noGrp="1"/>
          </p:cNvSpPr>
          <p:nvPr>
            <p:ph idx="1"/>
          </p:nvPr>
        </p:nvSpPr>
        <p:spPr>
          <a:xfrm>
            <a:off x="838200" y="1562100"/>
            <a:ext cx="10515600" cy="3632200"/>
          </a:xfrm>
        </p:spPr>
        <p:txBody>
          <a:bodyPr>
            <a:noAutofit/>
          </a:bodyPr>
          <a:lstStyle/>
          <a:p>
            <a:pPr marL="0" indent="0" algn="l" rtl="0" eaLnBrk="1" fontAlgn="t" latinLnBrk="0" hangingPunct="1">
              <a:lnSpc>
                <a:spcPct val="110000"/>
              </a:lnSpc>
              <a:spcBef>
                <a:spcPts val="0"/>
              </a:spcBef>
              <a:spcAft>
                <a:spcPts val="0"/>
              </a:spcAft>
              <a:buNone/>
            </a:pPr>
            <a:r>
              <a:rPr lang="fr-FR" sz="1800" b="1" i="0" u="none" strike="noStrike" kern="1200" dirty="0">
                <a:solidFill>
                  <a:srgbClr val="008BB0"/>
                </a:solidFill>
                <a:effectLst/>
                <a:latin typeface="Arial" panose="020B0604020202020204" pitchFamily="34" charset="0"/>
              </a:rPr>
              <a:t>Recommandation 8.3.17</a:t>
            </a:r>
            <a:endParaRPr lang="fr-FR" sz="1800" b="0" i="0" u="none" strike="noStrike" dirty="0">
              <a:effectLst/>
              <a:latin typeface="Arial" panose="020B0604020202020204" pitchFamily="34" charset="0"/>
            </a:endParaRPr>
          </a:p>
          <a:p>
            <a:pPr marL="0" indent="0" fontAlgn="t">
              <a:lnSpc>
                <a:spcPct val="110000"/>
              </a:lnSpc>
              <a:spcBef>
                <a:spcPts val="0"/>
              </a:spcBef>
              <a:buNone/>
            </a:pPr>
            <a:r>
              <a:rPr lang="fr-FR" sz="1800" dirty="0">
                <a:solidFill>
                  <a:srgbClr val="000000"/>
                </a:solidFill>
                <a:latin typeface="Arial" panose="020B0604020202020204" pitchFamily="34" charset="0"/>
              </a:rPr>
              <a:t>Pour les patients atteints d’hémophilie A avec </a:t>
            </a:r>
            <a:r>
              <a:rPr lang="fr-FR" sz="1800" b="1" dirty="0">
                <a:solidFill>
                  <a:srgbClr val="000000"/>
                </a:solidFill>
                <a:latin typeface="Arial" panose="020B0604020202020204" pitchFamily="34" charset="0"/>
              </a:rPr>
              <a:t>des inhibiteurs persistants </a:t>
            </a:r>
            <a:r>
              <a:rPr lang="fr-FR" sz="1800" dirty="0">
                <a:solidFill>
                  <a:srgbClr val="000000"/>
                </a:solidFill>
                <a:latin typeface="Arial" panose="020B0604020202020204" pitchFamily="34" charset="0"/>
              </a:rPr>
              <a:t>pour lesquels l’induction de la tolérance immune a échoué ou qui ne l’ont jamais entreprise, la FMH recommande la </a:t>
            </a:r>
            <a:r>
              <a:rPr lang="fr-FR" sz="1800" b="1" dirty="0">
                <a:solidFill>
                  <a:srgbClr val="000000"/>
                </a:solidFill>
                <a:latin typeface="Arial" panose="020B0604020202020204" pitchFamily="34" charset="0"/>
              </a:rPr>
              <a:t>prophylaxie par </a:t>
            </a:r>
            <a:r>
              <a:rPr lang="fr-FR" sz="1800" b="1" dirty="0" err="1">
                <a:solidFill>
                  <a:srgbClr val="000000"/>
                </a:solidFill>
                <a:latin typeface="Arial" panose="020B0604020202020204" pitchFamily="34" charset="0"/>
              </a:rPr>
              <a:t>emicizumab</a:t>
            </a:r>
            <a:r>
              <a:rPr lang="fr-FR" sz="1800" b="1" dirty="0">
                <a:solidFill>
                  <a:srgbClr val="000000"/>
                </a:solidFill>
                <a:latin typeface="Arial" panose="020B0604020202020204" pitchFamily="34" charset="0"/>
              </a:rPr>
              <a:t> </a:t>
            </a:r>
            <a:r>
              <a:rPr lang="fr-FR" sz="1800" dirty="0">
                <a:solidFill>
                  <a:srgbClr val="000000"/>
                </a:solidFill>
                <a:latin typeface="Arial" panose="020B0604020202020204" pitchFamily="34" charset="0"/>
              </a:rPr>
              <a:t>plutôt que par agents de contournement (facteur VII activé recombinant ou concentré de complexe de prothrombine activé), dans la mesure où l’</a:t>
            </a:r>
            <a:r>
              <a:rPr lang="fr-FR" sz="1800" dirty="0" err="1">
                <a:solidFill>
                  <a:srgbClr val="000000"/>
                </a:solidFill>
                <a:latin typeface="Arial" panose="020B0604020202020204" pitchFamily="34" charset="0"/>
              </a:rPr>
              <a:t>emicizumab</a:t>
            </a:r>
            <a:r>
              <a:rPr lang="fr-FR" sz="1800" dirty="0">
                <a:solidFill>
                  <a:srgbClr val="000000"/>
                </a:solidFill>
                <a:latin typeface="Arial" panose="020B0604020202020204" pitchFamily="34" charset="0"/>
              </a:rPr>
              <a:t> est plus efficace dans la prévention des saignements et plus facile à administrer, puisqu’il est injecté sur une base hebdomadaire par voie sous cutanée</a:t>
            </a:r>
            <a:r>
              <a:rPr lang="fr-FR" sz="1800" b="0" i="0" u="none" strike="noStrike" kern="1200" baseline="0" dirty="0">
                <a:solidFill>
                  <a:srgbClr val="000000"/>
                </a:solidFill>
                <a:effectLst/>
                <a:latin typeface="Arial" panose="020B0604020202020204" pitchFamily="34" charset="0"/>
              </a:rPr>
              <a:t>.</a:t>
            </a:r>
            <a:endParaRPr lang="fr-FR" sz="1800"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fr-FR" sz="1800"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fr-FR" sz="1800" b="1" i="0" u="none" strike="noStrike" kern="1200" dirty="0">
                <a:solidFill>
                  <a:srgbClr val="008BB0"/>
                </a:solidFill>
                <a:effectLst/>
                <a:latin typeface="Arial" panose="020B0604020202020204" pitchFamily="34" charset="0"/>
              </a:rPr>
              <a:t>Recommandation 8.4.10</a:t>
            </a:r>
            <a:endParaRPr lang="fr-FR" sz="1800" b="0" i="0" u="none" strike="noStrike" dirty="0">
              <a:effectLst/>
              <a:latin typeface="Arial" panose="020B0604020202020204" pitchFamily="34" charset="0"/>
            </a:endParaRPr>
          </a:p>
          <a:p>
            <a:pPr marL="0" indent="0" fontAlgn="t">
              <a:lnSpc>
                <a:spcPct val="110000"/>
              </a:lnSpc>
              <a:spcBef>
                <a:spcPts val="0"/>
              </a:spcBef>
              <a:buNone/>
            </a:pPr>
            <a:r>
              <a:rPr lang="fr-FR" sz="1800" dirty="0">
                <a:solidFill>
                  <a:srgbClr val="000000"/>
                </a:solidFill>
                <a:latin typeface="Arial" panose="020B0604020202020204" pitchFamily="34" charset="0"/>
              </a:rPr>
              <a:t>Pour les patients atteints d’hémophilie B avec inhibiteurs, la FMH n’est pas en mesure d’émettre une quelconque recommandation sur l’induction de la tolérance immune, dans la mesure où </a:t>
            </a:r>
            <a:r>
              <a:rPr lang="fr-FR" sz="1800" b="1" dirty="0">
                <a:solidFill>
                  <a:srgbClr val="000000"/>
                </a:solidFill>
                <a:latin typeface="Arial" panose="020B0604020202020204" pitchFamily="34" charset="0"/>
              </a:rPr>
              <a:t>l’expérience relative à l’induction de la tolérance immune pour l’hémophilie B est limitée</a:t>
            </a:r>
            <a:r>
              <a:rPr lang="fr-FR" sz="1800" b="1" i="0" u="none" strike="noStrike" kern="1200" baseline="0" dirty="0">
                <a:solidFill>
                  <a:srgbClr val="000000"/>
                </a:solidFill>
                <a:effectLst/>
                <a:latin typeface="Arial" panose="020B0604020202020204" pitchFamily="34" charset="0"/>
              </a:rPr>
              <a:t>.</a:t>
            </a:r>
            <a:r>
              <a:rPr lang="fr-FR" sz="1800" b="0" i="0" u="none" strike="noStrike" kern="1200" baseline="0" dirty="0">
                <a:solidFill>
                  <a:srgbClr val="000000"/>
                </a:solidFill>
                <a:effectLst/>
                <a:latin typeface="Arial" panose="020B0604020202020204" pitchFamily="34" charset="0"/>
              </a:rPr>
              <a:t> </a:t>
            </a:r>
            <a:endParaRPr lang="fr-FR" sz="1800"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2B1B254B-5908-44F1-A3FE-B369ED6379F7}"/>
              </a:ext>
            </a:extLst>
          </p:cNvPr>
          <p:cNvSpPr>
            <a:spLocks noGrp="1"/>
          </p:cNvSpPr>
          <p:nvPr>
            <p:ph type="body" sz="quarter" idx="13"/>
          </p:nvPr>
        </p:nvSpPr>
        <p:spPr/>
        <p:txBody>
          <a:bodyPr/>
          <a:lstStyle/>
          <a:p>
            <a:endParaRPr lang="en-US" sz="900" dirty="0"/>
          </a:p>
        </p:txBody>
      </p:sp>
      <p:sp>
        <p:nvSpPr>
          <p:cNvPr id="5" name="Donut 6">
            <a:extLst>
              <a:ext uri="{FF2B5EF4-FFF2-40B4-BE49-F238E27FC236}">
                <a16:creationId xmlns:a16="http://schemas.microsoft.com/office/drawing/2014/main" id="{2143A937-B380-4885-A5DB-6751260B63ED}"/>
              </a:ext>
            </a:extLst>
          </p:cNvPr>
          <p:cNvSpPr/>
          <p:nvPr/>
        </p:nvSpPr>
        <p:spPr>
          <a:xfrm>
            <a:off x="838199" y="5295899"/>
            <a:ext cx="9925052" cy="1213055"/>
          </a:xfrm>
          <a:prstGeom prst="roundRect">
            <a:avLst/>
          </a:prstGeom>
          <a:solidFill>
            <a:schemeClr val="bg1"/>
          </a:solid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spcBef>
                <a:spcPts val="600"/>
              </a:spcBef>
            </a:pPr>
            <a:r>
              <a:rPr lang="fr-FR" sz="1600" b="1" i="0" u="none" strike="noStrike" kern="1200" baseline="0" dirty="0">
                <a:solidFill>
                  <a:srgbClr val="008BB0"/>
                </a:solidFill>
                <a:effectLst/>
                <a:latin typeface="Arial" panose="020B0604020202020204" pitchFamily="34" charset="0"/>
              </a:rPr>
              <a:t>REMARQUE : </a:t>
            </a:r>
            <a:r>
              <a:rPr lang="fr-FR" sz="1600" dirty="0">
                <a:solidFill>
                  <a:srgbClr val="000000"/>
                </a:solidFill>
                <a:latin typeface="Arial" panose="020B0604020202020204" pitchFamily="34" charset="0"/>
              </a:rPr>
              <a:t>chez les patients atteints d’hémophilie B avec inhibiteurs ayant entrepris une induction de la tolérance immune, il convient de mettre en œuvre, à l’instar des recommandations pour l’hémophilie A, un traitement avec facteur de remplacement à forte dose, en envisageant le recours à l’immunosuppression. Il est important de noter que le risque de syndrome néphrotique peut augmenter par le recours à une induction de la tolérance immune à forte dose.</a:t>
            </a:r>
            <a:endParaRPr lang="fr-FR" sz="1600" b="0" i="0" u="none" strike="noStrike" dirty="0">
              <a:effectLst/>
              <a:latin typeface="Arial" panose="020B0604020202020204" pitchFamily="34" charset="0"/>
            </a:endParaRPr>
          </a:p>
        </p:txBody>
      </p:sp>
    </p:spTree>
    <p:extLst>
      <p:ext uri="{BB962C8B-B14F-4D97-AF65-F5344CB8AC3E}">
        <p14:creationId xmlns:p14="http://schemas.microsoft.com/office/powerpoint/2010/main" val="419741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232B83B-47B6-DC45-8FE5-1EAD52E54911}"/>
              </a:ext>
            </a:extLst>
          </p:cNvPr>
          <p:cNvGraphicFramePr>
            <a:graphicFrameLocks noGrp="1"/>
          </p:cNvGraphicFramePr>
          <p:nvPr>
            <p:extLst>
              <p:ext uri="{D42A27DB-BD31-4B8C-83A1-F6EECF244321}">
                <p14:modId xmlns:p14="http://schemas.microsoft.com/office/powerpoint/2010/main" val="2070838862"/>
              </p:ext>
            </p:extLst>
          </p:nvPr>
        </p:nvGraphicFramePr>
        <p:xfrm>
          <a:off x="728737" y="1280777"/>
          <a:ext cx="10798036" cy="3734341"/>
        </p:xfrm>
        <a:graphic>
          <a:graphicData uri="http://schemas.openxmlformats.org/drawingml/2006/table">
            <a:tbl>
              <a:tblPr firstRow="1" firstCol="1" bandRow="1">
                <a:tableStyleId>{5C22544A-7EE6-4342-B048-85BDC9FD1C3A}</a:tableStyleId>
              </a:tblPr>
              <a:tblGrid>
                <a:gridCol w="1827650">
                  <a:extLst>
                    <a:ext uri="{9D8B030D-6E8A-4147-A177-3AD203B41FA5}">
                      <a16:colId xmlns:a16="http://schemas.microsoft.com/office/drawing/2014/main" val="115417114"/>
                    </a:ext>
                  </a:extLst>
                </a:gridCol>
                <a:gridCol w="4367110">
                  <a:extLst>
                    <a:ext uri="{9D8B030D-6E8A-4147-A177-3AD203B41FA5}">
                      <a16:colId xmlns:a16="http://schemas.microsoft.com/office/drawing/2014/main" val="3609347040"/>
                    </a:ext>
                  </a:extLst>
                </a:gridCol>
                <a:gridCol w="4603276">
                  <a:extLst>
                    <a:ext uri="{9D8B030D-6E8A-4147-A177-3AD203B41FA5}">
                      <a16:colId xmlns:a16="http://schemas.microsoft.com/office/drawing/2014/main" val="2428270787"/>
                    </a:ext>
                  </a:extLst>
                </a:gridCol>
              </a:tblGrid>
              <a:tr h="776145">
                <a:tc gridSpan="3">
                  <a:txBody>
                    <a:bodyPr/>
                    <a:lstStyle/>
                    <a:p>
                      <a:pPr marL="0" marR="0" algn="l">
                        <a:lnSpc>
                          <a:spcPct val="90000"/>
                        </a:lnSpc>
                        <a:spcBef>
                          <a:spcPts val="0"/>
                        </a:spcBef>
                        <a:spcAft>
                          <a:spcPts val="0"/>
                        </a:spcAft>
                      </a:pPr>
                      <a:r>
                        <a:rPr lang="fr-FR" sz="2000" b="1" noProof="0" dirty="0">
                          <a:solidFill>
                            <a:schemeClr val="tx1"/>
                          </a:solidFill>
                          <a:effectLst/>
                          <a:latin typeface="+mn-lt"/>
                        </a:rPr>
                        <a:t>Patients atteints d’hémophilie A avec inhibiteurs sous prophylaxie par </a:t>
                      </a:r>
                      <a:r>
                        <a:rPr lang="fr-FR" sz="2000" b="1" noProof="0" dirty="0" err="1">
                          <a:solidFill>
                            <a:schemeClr val="tx1"/>
                          </a:solidFill>
                          <a:effectLst/>
                          <a:latin typeface="+mn-lt"/>
                        </a:rPr>
                        <a:t>emicizumab</a:t>
                      </a:r>
                      <a:endParaRPr lang="fr-FR" sz="2000" b="1" noProof="0" dirty="0">
                        <a:solidFill>
                          <a:schemeClr val="tx1"/>
                        </a:solidFill>
                        <a:effectLst/>
                        <a:latin typeface="+mn-lt"/>
                      </a:endParaRPr>
                    </a:p>
                    <a:p>
                      <a:pPr marL="0" marR="0" algn="l">
                        <a:lnSpc>
                          <a:spcPct val="90000"/>
                        </a:lnSpc>
                        <a:spcBef>
                          <a:spcPts val="0"/>
                        </a:spcBef>
                        <a:spcAft>
                          <a:spcPts val="0"/>
                        </a:spcAft>
                      </a:pPr>
                      <a:r>
                        <a:rPr lang="fr-FR" sz="2000" b="1" noProof="0" dirty="0">
                          <a:solidFill>
                            <a:schemeClr val="tx1"/>
                          </a:solidFill>
                          <a:effectLst/>
                          <a:latin typeface="+mn-lt"/>
                        </a:rPr>
                        <a:t>     </a:t>
                      </a:r>
                    </a:p>
                  </a:txBody>
                  <a:tcPr marL="85005" marR="85005" marT="0" marB="31785"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2141932"/>
                  </a:ext>
                </a:extLst>
              </a:tr>
              <a:tr h="636496">
                <a:tc>
                  <a:txBody>
                    <a:bodyPr/>
                    <a:lstStyle/>
                    <a:p>
                      <a:pPr marL="0" marR="0" algn="l">
                        <a:lnSpc>
                          <a:spcPct val="90000"/>
                        </a:lnSpc>
                        <a:spcBef>
                          <a:spcPts val="0"/>
                        </a:spcBef>
                        <a:spcAft>
                          <a:spcPts val="0"/>
                        </a:spcAft>
                      </a:pPr>
                      <a:endParaRPr lang="fr-FR" sz="2000" noProof="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fr-FR" sz="2000" b="1" noProof="0" dirty="0">
                          <a:solidFill>
                            <a:schemeClr val="tx1"/>
                          </a:solidFill>
                          <a:effectLst/>
                        </a:rPr>
                        <a:t>Inhibiteurs à faible répondeur</a:t>
                      </a:r>
                      <a:endParaRPr lang="fr-FR" sz="2000" b="1" noProof="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fr-FR" sz="2000" b="1" noProof="0" dirty="0">
                          <a:solidFill>
                            <a:schemeClr val="tx1"/>
                          </a:solidFill>
                          <a:effectLst/>
                        </a:rPr>
                        <a:t>Inhibiteurs à fort répondeur</a:t>
                      </a:r>
                      <a:endParaRPr lang="fr-FR" sz="2000" b="1" noProof="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4581">
                <a:tc>
                  <a:txBody>
                    <a:bodyPr/>
                    <a:lstStyle/>
                    <a:p>
                      <a:pPr marL="0" marR="0" algn="l">
                        <a:lnSpc>
                          <a:spcPct val="90000"/>
                        </a:lnSpc>
                        <a:spcBef>
                          <a:spcPts val="0"/>
                        </a:spcBef>
                        <a:spcAft>
                          <a:spcPts val="0"/>
                        </a:spcAft>
                      </a:pPr>
                      <a:r>
                        <a:rPr lang="fr-FR" sz="2000" noProof="0" dirty="0">
                          <a:solidFill>
                            <a:srgbClr val="008BB0"/>
                          </a:solidFill>
                          <a:effectLst/>
                          <a:latin typeface="+mj-lt"/>
                        </a:rPr>
                        <a:t>Agent</a:t>
                      </a:r>
                      <a:endParaRPr lang="fr-FR" sz="2000" noProof="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fr-FR" sz="2000" b="1" noProof="0" dirty="0">
                          <a:solidFill>
                            <a:schemeClr val="tx1"/>
                          </a:solidFill>
                          <a:effectLst/>
                          <a:latin typeface="+mn-lt"/>
                        </a:rPr>
                        <a:t>FVIII</a:t>
                      </a:r>
                      <a:endParaRPr lang="fr-FR" sz="2000" b="1" noProof="0" dirty="0">
                        <a:solidFill>
                          <a:schemeClr val="tx1"/>
                        </a:solidFill>
                        <a:effectLst/>
                        <a:latin typeface="+mn-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fr-FR" sz="2000" b="1" noProof="0" dirty="0" err="1">
                          <a:solidFill>
                            <a:schemeClr val="tx1"/>
                          </a:solidFill>
                          <a:effectLst/>
                          <a:latin typeface="+mn-lt"/>
                        </a:rPr>
                        <a:t>rFVIIa</a:t>
                      </a:r>
                      <a:r>
                        <a:rPr lang="fr-FR" sz="2000" noProof="0" dirty="0">
                          <a:solidFill>
                            <a:schemeClr val="tx1"/>
                          </a:solidFill>
                          <a:effectLst/>
                          <a:latin typeface="+mj-lt"/>
                        </a:rPr>
                        <a:t> privilégié plutôt que du concentré de complexe de prothrombine activé en raison des risques de </a:t>
                      </a:r>
                      <a:r>
                        <a:rPr lang="fr-FR" sz="2000" noProof="0" dirty="0" err="1">
                          <a:solidFill>
                            <a:schemeClr val="tx1"/>
                          </a:solidFill>
                          <a:effectLst/>
                          <a:latin typeface="+mj-lt"/>
                        </a:rPr>
                        <a:t>microangiopathie</a:t>
                      </a:r>
                      <a:r>
                        <a:rPr lang="fr-FR" sz="2000" noProof="0" dirty="0">
                          <a:solidFill>
                            <a:schemeClr val="tx1"/>
                          </a:solidFill>
                          <a:effectLst/>
                          <a:latin typeface="+mj-lt"/>
                        </a:rPr>
                        <a:t> thrombotique</a:t>
                      </a:r>
                      <a:r>
                        <a:rPr lang="fr-FR" sz="2000" baseline="30000" noProof="0" dirty="0">
                          <a:solidFill>
                            <a:schemeClr val="tx1"/>
                          </a:solidFill>
                          <a:effectLst/>
                          <a:latin typeface="+mj-lt"/>
                        </a:rPr>
                        <a:t>*</a:t>
                      </a:r>
                      <a:endParaRPr lang="fr-FR" sz="2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806939">
                <a:tc>
                  <a:txBody>
                    <a:bodyPr/>
                    <a:lstStyle/>
                    <a:p>
                      <a:pPr marL="0" marR="0" algn="l">
                        <a:lnSpc>
                          <a:spcPct val="90000"/>
                        </a:lnSpc>
                        <a:spcBef>
                          <a:spcPts val="0"/>
                        </a:spcBef>
                        <a:spcAft>
                          <a:spcPts val="0"/>
                        </a:spcAft>
                      </a:pPr>
                      <a:r>
                        <a:rPr lang="fr-FR" sz="2000" noProof="0" dirty="0">
                          <a:solidFill>
                            <a:srgbClr val="008BB0"/>
                          </a:solidFill>
                          <a:effectLst/>
                          <a:latin typeface="+mj-lt"/>
                        </a:rPr>
                        <a:t>Surveillance</a:t>
                      </a:r>
                      <a:endParaRPr lang="fr-FR" sz="2000" noProof="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fr-FR" sz="2000" noProof="0" dirty="0">
                          <a:solidFill>
                            <a:schemeClr val="tx1"/>
                          </a:solidFill>
                          <a:effectLst/>
                          <a:latin typeface="+mj-lt"/>
                          <a:ea typeface="Times New Roman" panose="02020603050405020304" pitchFamily="18" charset="0"/>
                        </a:rPr>
                        <a:t>Dosage </a:t>
                      </a:r>
                      <a:r>
                        <a:rPr lang="fr-FR" sz="2000" noProof="0" dirty="0" err="1">
                          <a:solidFill>
                            <a:schemeClr val="tx1"/>
                          </a:solidFill>
                          <a:effectLst/>
                          <a:latin typeface="+mj-lt"/>
                          <a:ea typeface="Times New Roman" panose="02020603050405020304" pitchFamily="18" charset="0"/>
                        </a:rPr>
                        <a:t>chromogénique</a:t>
                      </a:r>
                      <a:r>
                        <a:rPr lang="fr-FR" sz="2000" noProof="0" dirty="0">
                          <a:solidFill>
                            <a:schemeClr val="tx1"/>
                          </a:solidFill>
                          <a:effectLst/>
                          <a:latin typeface="+mj-lt"/>
                          <a:ea typeface="Times New Roman" panose="02020603050405020304" pitchFamily="18" charset="0"/>
                        </a:rPr>
                        <a:t> contenant un réactif d’origine bovine (trousse contenant un réactif d’origine bovine)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fr-FR" sz="2000" kern="1200" noProof="0" dirty="0" err="1">
                          <a:solidFill>
                            <a:schemeClr val="tx1"/>
                          </a:solidFill>
                          <a:effectLst/>
                          <a:latin typeface="+mn-lt"/>
                          <a:ea typeface="+mn-ea"/>
                          <a:cs typeface="+mn-cs"/>
                        </a:rPr>
                        <a:t>Thromboélastographie</a:t>
                      </a:r>
                      <a:r>
                        <a:rPr lang="fr-FR" sz="2000" kern="1200" noProof="0" dirty="0">
                          <a:solidFill>
                            <a:schemeClr val="tx1"/>
                          </a:solidFill>
                          <a:effectLst/>
                          <a:latin typeface="+mn-lt"/>
                          <a:ea typeface="+mn-ea"/>
                          <a:cs typeface="+mn-cs"/>
                        </a:rPr>
                        <a:t>/génération de thrombine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201320"/>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15" name="Text Placeholder 14">
            <a:extLst>
              <a:ext uri="{FF2B5EF4-FFF2-40B4-BE49-F238E27FC236}">
                <a16:creationId xmlns:a16="http://schemas.microsoft.com/office/drawing/2014/main" id="{6A156D5A-AEAA-4E70-9719-7F22C255DE63}"/>
              </a:ext>
            </a:extLst>
          </p:cNvPr>
          <p:cNvSpPr>
            <a:spLocks noGrp="1"/>
          </p:cNvSpPr>
          <p:nvPr>
            <p:ph type="body" sz="quarter" idx="13"/>
          </p:nvPr>
        </p:nvSpPr>
        <p:spPr/>
        <p:txBody>
          <a:bodyPr/>
          <a:lstStyle/>
          <a:p>
            <a:r>
              <a:rPr lang="fr-FR" dirty="0"/>
              <a:t>*Survenue chez certains patients à qui ont été administrés du concentré de complexe de prothrombine activé et de l’</a:t>
            </a:r>
            <a:r>
              <a:rPr lang="fr-FR" dirty="0" err="1"/>
              <a:t>emicizumab</a:t>
            </a:r>
            <a:r>
              <a:rPr lang="fr-FR" dirty="0"/>
              <a:t>. </a:t>
            </a:r>
          </a:p>
          <a:p>
            <a:r>
              <a:rPr lang="fr-FR" dirty="0"/>
              <a:t>Il est recommandé de surveiller étroitement les personnes présentant des facteurs de risque de thrombose : </a:t>
            </a:r>
            <a:r>
              <a:rPr lang="fr-FR" dirty="0" err="1"/>
              <a:t>thromboembolie</a:t>
            </a:r>
            <a:r>
              <a:rPr lang="fr-FR" dirty="0"/>
              <a:t> veineuse antérieure, obésité, tabagisme, inflammation et infection chronique, ainsi que chez les personnes recevant du </a:t>
            </a:r>
            <a:r>
              <a:rPr lang="fr-FR" dirty="0" err="1"/>
              <a:t>rFVIIa</a:t>
            </a:r>
            <a:r>
              <a:rPr lang="fr-FR" dirty="0"/>
              <a:t> chez qui le risque semble faible. </a:t>
            </a:r>
          </a:p>
          <a:p>
            <a:r>
              <a:rPr lang="fr-FR" dirty="0" err="1"/>
              <a:t>Adamkewicz</a:t>
            </a:r>
            <a:r>
              <a:rPr lang="fr-FR" dirty="0"/>
              <a:t> JI, </a:t>
            </a:r>
            <a:r>
              <a:rPr lang="fr-FR" dirty="0" err="1"/>
              <a:t>Haemophilia</a:t>
            </a:r>
            <a:r>
              <a:rPr lang="fr-FR" dirty="0"/>
              <a:t> 2017;23:11-17;  Levy GG, JTH 2019;17:1470-77;  </a:t>
            </a:r>
            <a:r>
              <a:rPr lang="fr-FR" dirty="0" err="1"/>
              <a:t>Neufeld</a:t>
            </a:r>
            <a:r>
              <a:rPr lang="fr-FR" dirty="0"/>
              <a:t> EJ, Blood </a:t>
            </a:r>
            <a:r>
              <a:rPr lang="fr-FR" dirty="0" err="1"/>
              <a:t>Rev</a:t>
            </a:r>
            <a:r>
              <a:rPr lang="fr-FR" dirty="0"/>
              <a:t> 2015; 29(</a:t>
            </a:r>
            <a:r>
              <a:rPr lang="fr-FR" dirty="0" err="1"/>
              <a:t>Suppl</a:t>
            </a:r>
            <a:r>
              <a:rPr lang="fr-FR" dirty="0"/>
              <a:t> 1): S34-41.</a:t>
            </a:r>
          </a:p>
        </p:txBody>
      </p:sp>
      <p:sp>
        <p:nvSpPr>
          <p:cNvPr id="18" name="Title 1">
            <a:extLst>
              <a:ext uri="{FF2B5EF4-FFF2-40B4-BE49-F238E27FC236}">
                <a16:creationId xmlns:a16="http://schemas.microsoft.com/office/drawing/2014/main" id="{9D8F0927-9A9E-4327-9438-91087BAB9A2F}"/>
              </a:ext>
            </a:extLst>
          </p:cNvPr>
          <p:cNvSpPr txBox="1">
            <a:spLocks/>
          </p:cNvSpPr>
          <p:nvPr/>
        </p:nvSpPr>
        <p:spPr>
          <a:xfrm>
            <a:off x="838198" y="225425"/>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fr-FR" altLang="en-US" dirty="0">
                <a:solidFill>
                  <a:srgbClr val="000000"/>
                </a:solidFill>
              </a:rPr>
              <a:t>Prise en charge des saignements et </a:t>
            </a:r>
            <a:r>
              <a:rPr lang="fr-FR" altLang="en-US" dirty="0" err="1">
                <a:solidFill>
                  <a:srgbClr val="000000"/>
                </a:solidFill>
              </a:rPr>
              <a:t>emicizumab</a:t>
            </a:r>
            <a:endParaRPr lang="en-CA" b="0" dirty="0"/>
          </a:p>
        </p:txBody>
      </p:sp>
      <p:sp>
        <p:nvSpPr>
          <p:cNvPr id="9" name="Donut 6">
            <a:extLst>
              <a:ext uri="{FF2B5EF4-FFF2-40B4-BE49-F238E27FC236}">
                <a16:creationId xmlns:a16="http://schemas.microsoft.com/office/drawing/2014/main" id="{C32025DD-AC93-4368-8B03-2034A5BCE56B}"/>
              </a:ext>
            </a:extLst>
          </p:cNvPr>
          <p:cNvSpPr/>
          <p:nvPr/>
        </p:nvSpPr>
        <p:spPr>
          <a:xfrm>
            <a:off x="6665205" y="2104916"/>
            <a:ext cx="4861568" cy="2087242"/>
          </a:xfrm>
          <a:prstGeom prst="roundRect">
            <a:avLst/>
          </a:prstGeom>
          <a:no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Tree>
    <p:extLst>
      <p:ext uri="{BB962C8B-B14F-4D97-AF65-F5344CB8AC3E}">
        <p14:creationId xmlns:p14="http://schemas.microsoft.com/office/powerpoint/2010/main" val="17342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CE8B6-5364-4634-8FAB-083F7BC73C40}"/>
              </a:ext>
            </a:extLst>
          </p:cNvPr>
          <p:cNvSpPr>
            <a:spLocks noGrp="1"/>
          </p:cNvSpPr>
          <p:nvPr>
            <p:ph idx="1"/>
          </p:nvPr>
        </p:nvSpPr>
        <p:spPr>
          <a:xfrm>
            <a:off x="838200" y="1562100"/>
            <a:ext cx="10515600" cy="4794251"/>
          </a:xfrm>
        </p:spPr>
        <p:txBody>
          <a:bodyPr>
            <a:normAutofit fontScale="92500" lnSpcReduction="20000"/>
          </a:bodyPr>
          <a:lstStyle/>
          <a:p>
            <a:pPr marL="0" indent="0" algn="l" rtl="0" eaLnBrk="1" fontAlgn="t" latinLnBrk="0" hangingPunct="1">
              <a:lnSpc>
                <a:spcPct val="110000"/>
              </a:lnSpc>
              <a:spcBef>
                <a:spcPts val="0"/>
              </a:spcBef>
              <a:spcAft>
                <a:spcPts val="0"/>
              </a:spcAft>
              <a:buNone/>
            </a:pPr>
            <a:r>
              <a:rPr lang="fr-FR" b="1" i="0" u="none" strike="noStrike" kern="1200" dirty="0">
                <a:solidFill>
                  <a:srgbClr val="008BB0"/>
                </a:solidFill>
                <a:effectLst/>
                <a:latin typeface="Arial" panose="020B0604020202020204" pitchFamily="34" charset="0"/>
              </a:rPr>
              <a:t>Recommandation 8.3.2</a:t>
            </a:r>
            <a:endParaRPr lang="fr-FR" b="0" i="0" u="none" strike="noStrike" dirty="0">
              <a:effectLst/>
              <a:latin typeface="Arial" panose="020B0604020202020204" pitchFamily="34" charset="0"/>
            </a:endParaRPr>
          </a:p>
          <a:p>
            <a:pPr marL="0" indent="0" fontAlgn="t">
              <a:lnSpc>
                <a:spcPct val="110000"/>
              </a:lnSpc>
              <a:spcBef>
                <a:spcPts val="0"/>
              </a:spcBef>
              <a:buNone/>
            </a:pPr>
            <a:r>
              <a:rPr lang="fr-FR" dirty="0">
                <a:solidFill>
                  <a:srgbClr val="000000"/>
                </a:solidFill>
                <a:latin typeface="Arial" panose="020B0604020202020204" pitchFamily="34" charset="0"/>
              </a:rPr>
              <a:t>Pour les patients atteints d’hémophilie A avec inhibiteurs présentant des saignements aigus, la FMH recommande d’administrer des concentrés de facteur VIII pour ceux ayant des inhibiteurs à faible répondeur ou un agent de contournement (facteur VII activé recombinant ou concentré de complexe de prothrombine activé) pour ceux ayant un inhibiteur à fort répondeur</a:t>
            </a:r>
            <a:r>
              <a:rPr lang="fr-FR" b="0" i="0" u="none" strike="noStrike" kern="1200" baseline="0" dirty="0">
                <a:solidFill>
                  <a:srgbClr val="000000"/>
                </a:solidFill>
                <a:effectLst/>
                <a:latin typeface="Arial" panose="020B0604020202020204" pitchFamily="34" charset="0"/>
              </a:rPr>
              <a:t>.*</a:t>
            </a:r>
            <a:endParaRPr lang="fr-FR"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fr-FR" b="1" i="0" u="none" strike="noStrike" kern="1200" baseline="0" dirty="0">
              <a:solidFill>
                <a:srgbClr val="008BB0"/>
              </a:solidFill>
              <a:effectLst/>
              <a:latin typeface="Arial" panose="020B0604020202020204" pitchFamily="34" charset="0"/>
            </a:endParaRPr>
          </a:p>
          <a:p>
            <a:pPr marL="0" indent="0" fontAlgn="t">
              <a:lnSpc>
                <a:spcPct val="110000"/>
              </a:lnSpc>
              <a:spcBef>
                <a:spcPts val="0"/>
              </a:spcBef>
              <a:buNone/>
            </a:pPr>
            <a:r>
              <a:rPr lang="fr-FR" b="1" i="0" u="none" strike="noStrike" kern="1200" baseline="0" dirty="0">
                <a:solidFill>
                  <a:srgbClr val="008BB0"/>
                </a:solidFill>
                <a:effectLst/>
                <a:latin typeface="Arial" panose="020B0604020202020204" pitchFamily="34" charset="0"/>
              </a:rPr>
              <a:t>REMARQUE </a:t>
            </a:r>
            <a:r>
              <a:rPr lang="fr-FR" b="1" i="0" u="none" strike="noStrike" kern="1200" baseline="0" dirty="0">
                <a:solidFill>
                  <a:srgbClr val="1979B5"/>
                </a:solidFill>
                <a:effectLst/>
                <a:latin typeface="Arial" panose="020B0604020202020204" pitchFamily="34" charset="0"/>
              </a:rPr>
              <a:t>: </a:t>
            </a:r>
            <a:r>
              <a:rPr lang="fr-FR" dirty="0">
                <a:solidFill>
                  <a:srgbClr val="000000"/>
                </a:solidFill>
                <a:latin typeface="Arial" panose="020B0604020202020204" pitchFamily="34" charset="0"/>
              </a:rPr>
              <a:t>chez les patients traités par </a:t>
            </a:r>
            <a:r>
              <a:rPr lang="fr-FR" dirty="0" err="1">
                <a:solidFill>
                  <a:srgbClr val="000000"/>
                </a:solidFill>
                <a:latin typeface="Arial" panose="020B0604020202020204" pitchFamily="34" charset="0"/>
              </a:rPr>
              <a:t>emicizumab</a:t>
            </a:r>
            <a:r>
              <a:rPr lang="fr-FR" dirty="0">
                <a:solidFill>
                  <a:srgbClr val="000000"/>
                </a:solidFill>
                <a:latin typeface="Arial" panose="020B0604020202020204" pitchFamily="34" charset="0"/>
              </a:rPr>
              <a:t> qui se voient administrer des concentrés de facteur VIII, la FMH recommande de pratiquer des dosages </a:t>
            </a:r>
            <a:r>
              <a:rPr lang="fr-FR" dirty="0" err="1">
                <a:solidFill>
                  <a:srgbClr val="000000"/>
                </a:solidFill>
                <a:latin typeface="Arial" panose="020B0604020202020204" pitchFamily="34" charset="0"/>
              </a:rPr>
              <a:t>chromogéniques</a:t>
            </a:r>
            <a:r>
              <a:rPr lang="fr-FR" dirty="0">
                <a:solidFill>
                  <a:srgbClr val="000000"/>
                </a:solidFill>
                <a:latin typeface="Arial" panose="020B0604020202020204" pitchFamily="34" charset="0"/>
              </a:rPr>
              <a:t> du FVIII avec un réactif d’origine bovine (trousse de réactif contenant du facteur X d’origine bovine) afin de mesurer l’activité du facteur VIII et le titrage des inhibiteurs.</a:t>
            </a:r>
            <a:endParaRPr lang="fr-FR"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fr-FR"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fr-FR"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fr-FR" b="1" i="0" u="none" strike="noStrike" kern="1200" dirty="0">
                <a:solidFill>
                  <a:srgbClr val="008BB0"/>
                </a:solidFill>
                <a:effectLst/>
                <a:latin typeface="Arial" panose="020B0604020202020204" pitchFamily="34" charset="0"/>
              </a:rPr>
              <a:t>Recommandation 8.3.4</a:t>
            </a:r>
            <a:endParaRPr lang="fr-FR" b="0" i="0" u="none" strike="noStrike" dirty="0">
              <a:effectLst/>
              <a:latin typeface="Arial" panose="020B0604020202020204" pitchFamily="34" charset="0"/>
            </a:endParaRPr>
          </a:p>
          <a:p>
            <a:pPr marL="0" indent="0" fontAlgn="t">
              <a:lnSpc>
                <a:spcPct val="110000"/>
              </a:lnSpc>
              <a:spcBef>
                <a:spcPts val="0"/>
              </a:spcBef>
              <a:buNone/>
            </a:pPr>
            <a:r>
              <a:rPr lang="fr-FR" dirty="0">
                <a:solidFill>
                  <a:srgbClr val="000000"/>
                </a:solidFill>
                <a:latin typeface="Arial" panose="020B0604020202020204" pitchFamily="34" charset="0"/>
              </a:rPr>
              <a:t>Pour les patients atteints d’hémophilie A avec inhibiteurs à fort répondeur dirigés contre le facteur VIII traités par </a:t>
            </a:r>
            <a:r>
              <a:rPr lang="fr-FR" dirty="0" err="1">
                <a:solidFill>
                  <a:srgbClr val="000000"/>
                </a:solidFill>
                <a:latin typeface="Arial" panose="020B0604020202020204" pitchFamily="34" charset="0"/>
              </a:rPr>
              <a:t>emicizumab</a:t>
            </a:r>
            <a:r>
              <a:rPr lang="fr-FR" dirty="0">
                <a:solidFill>
                  <a:srgbClr val="000000"/>
                </a:solidFill>
                <a:latin typeface="Arial" panose="020B0604020202020204" pitchFamily="34" charset="0"/>
              </a:rPr>
              <a:t> et présentant un saignement aigu, la FMH privilégie le recours au facteur VII activé recombinant plutôt qu’au concentré de complexe de prothrombine activé en raison du risque de </a:t>
            </a:r>
            <a:r>
              <a:rPr lang="fr-FR" dirty="0" err="1">
                <a:solidFill>
                  <a:srgbClr val="000000"/>
                </a:solidFill>
                <a:latin typeface="Arial" panose="020B0604020202020204" pitchFamily="34" charset="0"/>
              </a:rPr>
              <a:t>microangiopathie</a:t>
            </a:r>
            <a:r>
              <a:rPr lang="fr-FR" dirty="0">
                <a:solidFill>
                  <a:srgbClr val="000000"/>
                </a:solidFill>
                <a:latin typeface="Arial" panose="020B0604020202020204" pitchFamily="34" charset="0"/>
              </a:rPr>
              <a:t> thrombotique</a:t>
            </a:r>
            <a:r>
              <a:rPr lang="fr-FR" b="0" i="0" u="none" strike="noStrike" kern="1200" baseline="0" dirty="0">
                <a:solidFill>
                  <a:srgbClr val="000000"/>
                </a:solidFill>
                <a:effectLst/>
                <a:latin typeface="Arial" panose="020B0604020202020204" pitchFamily="34" charset="0"/>
              </a:rPr>
              <a:t>.</a:t>
            </a:r>
            <a:endParaRPr lang="fr-FR" b="0" i="0" u="none" strike="noStrike" dirty="0">
              <a:effectLst/>
              <a:latin typeface="Arial" panose="020B0604020202020204" pitchFamily="34" charset="0"/>
            </a:endParaRPr>
          </a:p>
          <a:p>
            <a:pPr>
              <a:lnSpc>
                <a:spcPct val="110000"/>
              </a:lnSpc>
            </a:pPr>
            <a:endParaRPr lang="fr-FR" dirty="0"/>
          </a:p>
        </p:txBody>
      </p:sp>
      <p:sp>
        <p:nvSpPr>
          <p:cNvPr id="4" name="Text Placeholder 3">
            <a:extLst>
              <a:ext uri="{FF2B5EF4-FFF2-40B4-BE49-F238E27FC236}">
                <a16:creationId xmlns:a16="http://schemas.microsoft.com/office/drawing/2014/main" id="{E7DD935E-B7C4-4E61-B248-001779699757}"/>
              </a:ext>
            </a:extLst>
          </p:cNvPr>
          <p:cNvSpPr>
            <a:spLocks noGrp="1"/>
          </p:cNvSpPr>
          <p:nvPr>
            <p:ph type="body" sz="quarter" idx="13"/>
          </p:nvPr>
        </p:nvSpPr>
        <p:spPr/>
        <p:txBody>
          <a:bodyPr/>
          <a:lstStyle/>
          <a:p>
            <a:endParaRPr lang="en-US" dirty="0"/>
          </a:p>
        </p:txBody>
      </p:sp>
      <p:sp>
        <p:nvSpPr>
          <p:cNvPr id="10" name="Content Placeholder 2">
            <a:extLst>
              <a:ext uri="{FF2B5EF4-FFF2-40B4-BE49-F238E27FC236}">
                <a16:creationId xmlns:a16="http://schemas.microsoft.com/office/drawing/2014/main" id="{D3DD62BE-75E2-46A5-AFD9-4FEA83116FC0}"/>
              </a:ext>
            </a:extLst>
          </p:cNvPr>
          <p:cNvSpPr txBox="1">
            <a:spLocks/>
          </p:cNvSpPr>
          <p:nvPr/>
        </p:nvSpPr>
        <p:spPr>
          <a:xfrm>
            <a:off x="732309" y="3176595"/>
            <a:ext cx="10515600" cy="1232119"/>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1BE89B4-C908-4039-B85B-4DEDBB186A6B}"/>
              </a:ext>
            </a:extLst>
          </p:cNvPr>
          <p:cNvSpPr>
            <a:spLocks noGrp="1"/>
          </p:cNvSpPr>
          <p:nvPr>
            <p:ph type="title"/>
          </p:nvPr>
        </p:nvSpPr>
        <p:spPr/>
        <p:txBody>
          <a:bodyPr/>
          <a:lstStyle/>
          <a:p>
            <a:r>
              <a:rPr lang="fr-FR" altLang="en-US" dirty="0">
                <a:solidFill>
                  <a:srgbClr val="000000"/>
                </a:solidFill>
              </a:rPr>
              <a:t>Prise en charge des saignements et </a:t>
            </a:r>
            <a:r>
              <a:rPr lang="fr-FR" altLang="en-US" dirty="0" err="1">
                <a:solidFill>
                  <a:srgbClr val="000000"/>
                </a:solidFill>
              </a:rPr>
              <a:t>emicizumab</a:t>
            </a:r>
            <a:endParaRPr lang="en-CA" dirty="0"/>
          </a:p>
        </p:txBody>
      </p:sp>
      <p:sp>
        <p:nvSpPr>
          <p:cNvPr id="7" name="Rectangle 6">
            <a:extLst>
              <a:ext uri="{FF2B5EF4-FFF2-40B4-BE49-F238E27FC236}">
                <a16:creationId xmlns:a16="http://schemas.microsoft.com/office/drawing/2014/main" id="{8D9CCCB8-9069-4948-8623-DCD86E607832}"/>
              </a:ext>
            </a:extLst>
          </p:cNvPr>
          <p:cNvSpPr/>
          <p:nvPr/>
        </p:nvSpPr>
        <p:spPr>
          <a:xfrm>
            <a:off x="838199" y="6269670"/>
            <a:ext cx="5283562" cy="307777"/>
          </a:xfrm>
          <a:prstGeom prst="rect">
            <a:avLst/>
          </a:prstGeom>
        </p:spPr>
        <p:txBody>
          <a:bodyPr wrap="none">
            <a:spAutoFit/>
          </a:bodyPr>
          <a:lstStyle/>
          <a:p>
            <a:pPr marL="0" lvl="1" indent="0">
              <a:spcBef>
                <a:spcPts val="0"/>
              </a:spcBef>
              <a:buNone/>
            </a:pPr>
            <a:r>
              <a:rPr lang="en-US" sz="1400" i="1" dirty="0"/>
              <a:t>*</a:t>
            </a:r>
            <a:r>
              <a:rPr lang="fr-FR" sz="1400" i="1" dirty="0"/>
              <a:t> Veuillez consulter la publication pour les remarques associées</a:t>
            </a:r>
            <a:r>
              <a:rPr lang="en-US" sz="1400" i="1" dirty="0"/>
              <a:t>.</a:t>
            </a:r>
            <a:endParaRPr lang="en-US" sz="1400" dirty="0"/>
          </a:p>
        </p:txBody>
      </p:sp>
    </p:spTree>
    <p:extLst>
      <p:ext uri="{BB962C8B-B14F-4D97-AF65-F5344CB8AC3E}">
        <p14:creationId xmlns:p14="http://schemas.microsoft.com/office/powerpoint/2010/main" val="13824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22A3-CCFC-466E-851F-ADC156D9308B}"/>
              </a:ext>
            </a:extLst>
          </p:cNvPr>
          <p:cNvSpPr>
            <a:spLocks noGrp="1"/>
          </p:cNvSpPr>
          <p:nvPr>
            <p:ph type="title"/>
          </p:nvPr>
        </p:nvSpPr>
        <p:spPr>
          <a:xfrm>
            <a:off x="838199" y="225425"/>
            <a:ext cx="10515599" cy="1090079"/>
          </a:xfrm>
        </p:spPr>
        <p:txBody>
          <a:bodyPr/>
          <a:lstStyle/>
          <a:p>
            <a:r>
              <a:rPr lang="fr-FR" dirty="0"/>
              <a:t>Cas clinique 3 </a:t>
            </a:r>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200" y="1562100"/>
            <a:ext cx="6803571" cy="4614863"/>
          </a:xfrm>
        </p:spPr>
        <p:txBody>
          <a:bodyPr>
            <a:normAutofit/>
          </a:bodyPr>
          <a:lstStyle/>
          <a:p>
            <a:r>
              <a:rPr lang="fr-FR" dirty="0"/>
              <a:t>L’oncle maternel de l’enfant est âgé de 43 ans et est atteint d’hémophilie A sévère et a des antécédents d’inhibiteurs dirigés contre le FVIII (5,7 UB). Il a commencé une induction de la tolérance immune 2 ans après la détection des inhibiteurs mais y a été réfractaire. Il a donc pris du </a:t>
            </a:r>
            <a:r>
              <a:rPr lang="fr-FR" dirty="0" err="1"/>
              <a:t>rFVIIa</a:t>
            </a:r>
            <a:r>
              <a:rPr lang="fr-FR" dirty="0"/>
              <a:t> pour les saignements.</a:t>
            </a:r>
          </a:p>
          <a:p>
            <a:r>
              <a:rPr lang="fr-FR" dirty="0"/>
              <a:t>Aujourd’hui, il souffre d’arthrite à la cheville droite qui le fait souffrir. Le chirurgien recommande une fusion de la cheville. Les examens de laboratoire révèlent des inhibiteurs dirigés contre le FVIII (4,5 UB).</a:t>
            </a:r>
          </a:p>
          <a:p>
            <a:r>
              <a:rPr lang="fr-FR" dirty="0"/>
              <a:t>Il dit que son neveu a récemment commencé une prophylaxie hebdomadaire par </a:t>
            </a:r>
            <a:r>
              <a:rPr lang="fr-FR" dirty="0" err="1"/>
              <a:t>emicizumab</a:t>
            </a:r>
            <a:r>
              <a:rPr lang="fr-FR" dirty="0"/>
              <a:t> et souhaite également en bénéficier, mais il a quelques questions :</a:t>
            </a:r>
          </a:p>
        </p:txBody>
      </p:sp>
      <p:sp>
        <p:nvSpPr>
          <p:cNvPr id="7" name="Text Placeholder 6">
            <a:extLst>
              <a:ext uri="{FF2B5EF4-FFF2-40B4-BE49-F238E27FC236}">
                <a16:creationId xmlns:a16="http://schemas.microsoft.com/office/drawing/2014/main" id="{7E0D75FF-F239-40B2-8DED-9E93BB89E562}"/>
              </a:ext>
            </a:extLst>
          </p:cNvPr>
          <p:cNvSpPr>
            <a:spLocks noGrp="1"/>
          </p:cNvSpPr>
          <p:nvPr>
            <p:ph type="body" sz="quarter" idx="13"/>
          </p:nvPr>
        </p:nvSpPr>
        <p:spPr/>
        <p:txBody>
          <a:bodyPr/>
          <a:lstStyle/>
          <a:p>
            <a:r>
              <a:rPr lang="fr-FR" sz="900" dirty="0"/>
              <a:t>UB : unité Bethesda.</a:t>
            </a:r>
            <a:endParaRPr lang="fr-FR" dirty="0"/>
          </a:p>
        </p:txBody>
      </p:sp>
      <p:sp>
        <p:nvSpPr>
          <p:cNvPr id="5" name="Rounded Rectangle 1">
            <a:extLst>
              <a:ext uri="{FF2B5EF4-FFF2-40B4-BE49-F238E27FC236}">
                <a16:creationId xmlns:a16="http://schemas.microsoft.com/office/drawing/2014/main" id="{76C0C0D7-D364-47A1-AD48-6DA26E354A5E}"/>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Peut-il passer à l’</a:t>
            </a:r>
            <a:r>
              <a:rPr lang="fr-FR" altLang="en-US" sz="2000" b="1" dirty="0" err="1">
                <a:solidFill>
                  <a:sysClr val="windowText" lastClr="000000"/>
                </a:solidFill>
                <a:latin typeface="Arial" panose="020B0604020202020204" pitchFamily="34" charset="0"/>
                <a:cs typeface="Arial" panose="020B0604020202020204" pitchFamily="34" charset="0"/>
              </a:rPr>
              <a:t>emicizumab</a:t>
            </a:r>
            <a:r>
              <a:rPr lang="fr-FR" altLang="en-US" sz="2000" b="1" dirty="0">
                <a:solidFill>
                  <a:sysClr val="windowText" lastClr="000000"/>
                </a:solidFill>
                <a:latin typeface="Arial" panose="020B0604020202020204" pitchFamily="34" charset="0"/>
                <a:cs typeface="Arial" panose="020B0604020202020204" pitchFamily="34" charset="0"/>
              </a:rPr>
              <a:t> ou doit-il attendre la fin de l’intervention chirurgicale ? </a:t>
            </a:r>
          </a:p>
          <a:p>
            <a:pPr marL="0" indent="0" algn="ctr">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Une fois sous </a:t>
            </a:r>
            <a:r>
              <a:rPr lang="fr-FR" altLang="en-US" sz="2000" b="1" dirty="0" err="1">
                <a:solidFill>
                  <a:sysClr val="windowText" lastClr="000000"/>
                </a:solidFill>
                <a:latin typeface="Arial" panose="020B0604020202020204" pitchFamily="34" charset="0"/>
                <a:cs typeface="Arial" panose="020B0604020202020204" pitchFamily="34" charset="0"/>
              </a:rPr>
              <a:t>emicizumab</a:t>
            </a:r>
            <a:r>
              <a:rPr lang="fr-FR" altLang="en-US" sz="2000" b="1" dirty="0">
                <a:solidFill>
                  <a:sysClr val="windowText" lastClr="000000"/>
                </a:solidFill>
                <a:latin typeface="Arial" panose="020B0604020202020204" pitchFamily="34" charset="0"/>
                <a:cs typeface="Arial" panose="020B0604020202020204" pitchFamily="34" charset="0"/>
              </a:rPr>
              <a:t>, peut-il prendre du </a:t>
            </a:r>
            <a:r>
              <a:rPr lang="fr-FR" altLang="en-US" sz="2000" b="1" dirty="0" err="1">
                <a:solidFill>
                  <a:sysClr val="windowText" lastClr="000000"/>
                </a:solidFill>
                <a:latin typeface="Arial" panose="020B0604020202020204" pitchFamily="34" charset="0"/>
                <a:cs typeface="Arial" panose="020B0604020202020204" pitchFamily="34" charset="0"/>
              </a:rPr>
              <a:t>rFVIIa</a:t>
            </a:r>
            <a:r>
              <a:rPr lang="fr-FR" altLang="en-US" sz="2000" b="1" dirty="0">
                <a:solidFill>
                  <a:sysClr val="windowText" lastClr="000000"/>
                </a:solidFill>
                <a:latin typeface="Arial" panose="020B0604020202020204" pitchFamily="34" charset="0"/>
                <a:cs typeface="Arial" panose="020B0604020202020204" pitchFamily="34" charset="0"/>
              </a:rPr>
              <a:t> pour prendre en charge les saignements ? </a:t>
            </a:r>
          </a:p>
        </p:txBody>
      </p:sp>
    </p:spTree>
    <p:extLst>
      <p:ext uri="{BB962C8B-B14F-4D97-AF65-F5344CB8AC3E}">
        <p14:creationId xmlns:p14="http://schemas.microsoft.com/office/powerpoint/2010/main" val="51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p:txBody>
          <a:bodyPr vert="horz" lIns="91440" tIns="45720" rIns="91440" bIns="45720" rtlCol="0" anchor="ctr">
            <a:noAutofit/>
          </a:bodyPr>
          <a:lstStyle/>
          <a:p>
            <a:r>
              <a:rPr lang="fr-FR" dirty="0"/>
              <a:t>Lignes directrices pour la prise en charge de l’hémophilie</a:t>
            </a:r>
            <a:endParaRPr lang="en-CA" dirty="0"/>
          </a:p>
        </p:txBody>
      </p:sp>
      <p:sp>
        <p:nvSpPr>
          <p:cNvPr id="8" name="Text Placeholder 5">
            <a:extLst>
              <a:ext uri="{FF2B5EF4-FFF2-40B4-BE49-F238E27FC236}">
                <a16:creationId xmlns:a16="http://schemas.microsoft.com/office/drawing/2014/main" id="{3472388E-3047-49AB-B12B-97ECFFA68946}"/>
              </a:ext>
            </a:extLst>
          </p:cNvPr>
          <p:cNvSpPr>
            <a:spLocks noGrp="1"/>
          </p:cNvSpPr>
          <p:nvPr>
            <p:ph type="body" sz="quarter" idx="13"/>
          </p:nvPr>
        </p:nvSpPr>
        <p:spPr>
          <a:xfrm>
            <a:off x="838201" y="6356351"/>
            <a:ext cx="9925050" cy="365125"/>
          </a:xfrm>
        </p:spPr>
        <p:txBody>
          <a:bodyPr/>
          <a:lstStyle/>
          <a:p>
            <a:r>
              <a:rPr lang="fr-FR" b="1" i="1" dirty="0"/>
              <a:t>Toutes les recommandations sont basées sur le consensus</a:t>
            </a:r>
            <a:r>
              <a:rPr lang="en-US" sz="900" b="1" i="1" u="none" strike="noStrike" baseline="0" dirty="0"/>
              <a:t>.</a:t>
            </a:r>
          </a:p>
          <a:p>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9" y="225425"/>
            <a:ext cx="10515599" cy="1090079"/>
          </a:xfrm>
        </p:spPr>
        <p:txBody>
          <a:bodyPr>
            <a:normAutofit/>
          </a:bodyPr>
          <a:lstStyle/>
          <a:p>
            <a:r>
              <a:rPr lang="fr-FR" dirty="0"/>
              <a:t>Chirurgie et procédures invasives</a:t>
            </a:r>
            <a:br>
              <a:rPr lang="fr-FR" dirty="0"/>
            </a:br>
            <a:r>
              <a:rPr lang="fr-FR" altLang="en-US" dirty="0"/>
              <a:t>Recommandations générales</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fr-FR" altLang="en-US" dirty="0"/>
              <a:t>Déterminer le niveau de couverture en facteur, les agents de contournement et le suivi ; ou perfuser la dose appropriée en continu</a:t>
            </a:r>
          </a:p>
          <a:p>
            <a:pPr>
              <a:spcBef>
                <a:spcPts val="600"/>
              </a:spcBef>
            </a:pPr>
            <a:r>
              <a:rPr lang="fr-FR" altLang="en-US" dirty="0"/>
              <a:t>Une fois l’hémostase stabilisée, maintenir le protocole 3 à 5 jours, puis diminuer progressivement sur 1 à 3 semaines</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p:txBody>
          <a:bodyPr/>
          <a:lstStyle/>
          <a:p>
            <a:r>
              <a:rPr lang="fr-FR" sz="900" dirty="0" err="1"/>
              <a:t>aPCC</a:t>
            </a:r>
            <a:r>
              <a:rPr lang="fr-FR" dirty="0"/>
              <a:t> : concentré de complexe de prothrombine </a:t>
            </a:r>
            <a:r>
              <a:rPr lang="fr-FR" sz="900" dirty="0"/>
              <a:t>; HA-I : hémophilie A avec inhibiteur ; HB-I </a:t>
            </a:r>
            <a:r>
              <a:rPr lang="fr-FR" dirty="0"/>
              <a:t>: hémophilie B avec inhibiteur.</a:t>
            </a:r>
            <a:endParaRPr lang="fr-FR" sz="900" dirty="0"/>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extLst>
              <p:ext uri="{D42A27DB-BD31-4B8C-83A1-F6EECF244321}">
                <p14:modId xmlns:p14="http://schemas.microsoft.com/office/powerpoint/2010/main" val="2881436825"/>
              </p:ext>
            </p:extLst>
          </p:nvPr>
        </p:nvGraphicFramePr>
        <p:xfrm>
          <a:off x="554795" y="2980790"/>
          <a:ext cx="11112884" cy="3460469"/>
        </p:xfrm>
        <a:graphic>
          <a:graphicData uri="http://schemas.openxmlformats.org/drawingml/2006/table">
            <a:tbl>
              <a:tblPr firstRow="1" bandRow="1">
                <a:tableStyleId>{3B4B98B0-60AC-42C2-AFA5-B58CD77FA1E5}</a:tableStyleId>
              </a:tblPr>
              <a:tblGrid>
                <a:gridCol w="2379912">
                  <a:extLst>
                    <a:ext uri="{9D8B030D-6E8A-4147-A177-3AD203B41FA5}">
                      <a16:colId xmlns:a16="http://schemas.microsoft.com/office/drawing/2014/main" val="3641967529"/>
                    </a:ext>
                  </a:extLst>
                </a:gridCol>
                <a:gridCol w="4249778">
                  <a:extLst>
                    <a:ext uri="{9D8B030D-6E8A-4147-A177-3AD203B41FA5}">
                      <a16:colId xmlns:a16="http://schemas.microsoft.com/office/drawing/2014/main" val="4136948091"/>
                    </a:ext>
                  </a:extLst>
                </a:gridCol>
                <a:gridCol w="4483194">
                  <a:extLst>
                    <a:ext uri="{9D8B030D-6E8A-4147-A177-3AD203B41FA5}">
                      <a16:colId xmlns:a16="http://schemas.microsoft.com/office/drawing/2014/main" val="2125607216"/>
                    </a:ext>
                  </a:extLst>
                </a:gridCol>
              </a:tblGrid>
              <a:tr h="656309">
                <a:tc>
                  <a:txBody>
                    <a:bodyPr/>
                    <a:lstStyle/>
                    <a:p>
                      <a:endParaRPr lang="fr-FR" sz="2000" noProof="0">
                        <a:solidFill>
                          <a:srgbClr val="FF1527"/>
                        </a:solidFill>
                      </a:endParaRPr>
                    </a:p>
                  </a:txBody>
                  <a:tcPr marL="121920" marR="121920" marT="60960" marB="60960"/>
                </a:tc>
                <a:tc>
                  <a:txBody>
                    <a:bodyPr/>
                    <a:lstStyle/>
                    <a:p>
                      <a:pPr marL="0" marR="0" algn="l">
                        <a:lnSpc>
                          <a:spcPct val="90000"/>
                        </a:lnSpc>
                        <a:spcBef>
                          <a:spcPts val="0"/>
                        </a:spcBef>
                        <a:spcAft>
                          <a:spcPts val="0"/>
                        </a:spcAft>
                      </a:pPr>
                      <a:r>
                        <a:rPr lang="fr-FR" sz="2000" b="1" noProof="0" dirty="0">
                          <a:solidFill>
                            <a:schemeClr val="tx1"/>
                          </a:solidFill>
                          <a:effectLst/>
                        </a:rPr>
                        <a:t>Inhibiteurs à faible répondeur</a:t>
                      </a:r>
                      <a:endParaRPr lang="fr-FR" sz="2000" b="1" noProof="0" dirty="0">
                        <a:solidFill>
                          <a:schemeClr val="tx1"/>
                        </a:solidFill>
                        <a:effectLst/>
                        <a:latin typeface="Times New Roman" panose="02020603050405020304" pitchFamily="18" charset="0"/>
                        <a:ea typeface="Times New Roman" panose="02020603050405020304" pitchFamily="18" charset="0"/>
                      </a:endParaRPr>
                    </a:p>
                  </a:txBody>
                  <a:tcPr marL="121920" marR="121920" marT="60960" marB="60960" anchor="ctr"/>
                </a:tc>
                <a:tc>
                  <a:txBody>
                    <a:bodyPr/>
                    <a:lstStyle/>
                    <a:p>
                      <a:pPr marL="0" marR="0" algn="l">
                        <a:lnSpc>
                          <a:spcPct val="90000"/>
                        </a:lnSpc>
                        <a:spcBef>
                          <a:spcPts val="0"/>
                        </a:spcBef>
                        <a:spcAft>
                          <a:spcPts val="0"/>
                        </a:spcAft>
                      </a:pPr>
                      <a:r>
                        <a:rPr lang="fr-FR" sz="2000" b="1" noProof="0">
                          <a:solidFill>
                            <a:schemeClr val="tx1"/>
                          </a:solidFill>
                          <a:effectLst/>
                        </a:rPr>
                        <a:t>Inhibiteurs à fort répondeur</a:t>
                      </a:r>
                      <a:endParaRPr lang="fr-FR" sz="2000" b="1" noProof="0">
                        <a:solidFill>
                          <a:schemeClr val="tx1"/>
                        </a:solidFill>
                        <a:effectLst/>
                        <a:latin typeface="Times New Roman" panose="02020603050405020304" pitchFamily="18" charset="0"/>
                        <a:ea typeface="Times New Roman" panose="02020603050405020304" pitchFamily="18" charset="0"/>
                      </a:endParaRPr>
                    </a:p>
                  </a:txBody>
                  <a:tcPr marL="121920" marR="121920" marT="60960" marB="60960" anchor="ctr"/>
                </a:tc>
                <a:extLst>
                  <a:ext uri="{0D108BD9-81ED-4DB2-BD59-A6C34878D82A}">
                    <a16:rowId xmlns:a16="http://schemas.microsoft.com/office/drawing/2014/main" val="1856976381"/>
                  </a:ext>
                </a:extLst>
              </a:tr>
              <a:tr h="691567">
                <a:tc>
                  <a:txBody>
                    <a:bodyPr/>
                    <a:lstStyle/>
                    <a:p>
                      <a:r>
                        <a:rPr lang="fr-FR" sz="2000" b="1" noProof="0" dirty="0">
                          <a:solidFill>
                            <a:srgbClr val="008BB0"/>
                          </a:solidFill>
                        </a:rPr>
                        <a:t>HA-I, HB-I</a:t>
                      </a:r>
                      <a:endParaRPr lang="fr-FR" sz="2000" b="0" noProof="0" dirty="0">
                        <a:solidFill>
                          <a:srgbClr val="008BB0"/>
                        </a:solidFill>
                      </a:endParaRPr>
                    </a:p>
                  </a:txBody>
                  <a:tcPr marL="121920" marR="121920" marT="60960" marB="60960" anchor="ctr"/>
                </a:tc>
                <a:tc>
                  <a:txBody>
                    <a:bodyPr/>
                    <a:lstStyle/>
                    <a:p>
                      <a:r>
                        <a:rPr lang="fr-FR" sz="2000" noProof="0" dirty="0">
                          <a:solidFill>
                            <a:schemeClr val="tx1"/>
                          </a:solidFill>
                        </a:rPr>
                        <a:t>Des doses plus élevées et plus fréquentes ou perfusion continue à dose ajustée</a:t>
                      </a:r>
                      <a:endParaRPr lang="fr-FR" sz="2000" i="1" noProof="0" dirty="0">
                        <a:solidFill>
                          <a:schemeClr val="tx1"/>
                        </a:solidFill>
                      </a:endParaRPr>
                    </a:p>
                  </a:txBody>
                  <a:tcPr marL="121920" marR="121920" marT="60960" marB="60960" anchor="ctr"/>
                </a:tc>
                <a:tc>
                  <a:txBody>
                    <a:bodyPr/>
                    <a:lstStyle/>
                    <a:p>
                      <a:r>
                        <a:rPr lang="fr-FR" sz="2000" noProof="0" dirty="0">
                          <a:solidFill>
                            <a:schemeClr val="tx1"/>
                          </a:solidFill>
                        </a:rPr>
                        <a:t>Agent de contournement unique </a:t>
                      </a:r>
                      <a:r>
                        <a:rPr lang="fr-FR" sz="2000" b="1" noProof="0" dirty="0">
                          <a:solidFill>
                            <a:schemeClr val="tx1"/>
                          </a:solidFill>
                        </a:rPr>
                        <a:t>(</a:t>
                      </a:r>
                      <a:r>
                        <a:rPr lang="fr-FR" sz="2000" b="1" noProof="0" dirty="0" err="1">
                          <a:solidFill>
                            <a:schemeClr val="tx1"/>
                          </a:solidFill>
                        </a:rPr>
                        <a:t>rFVIIa</a:t>
                      </a:r>
                      <a:r>
                        <a:rPr lang="fr-FR" sz="2000" b="1" noProof="0" dirty="0">
                          <a:solidFill>
                            <a:schemeClr val="tx1"/>
                          </a:solidFill>
                        </a:rPr>
                        <a:t> ou </a:t>
                      </a:r>
                      <a:r>
                        <a:rPr lang="fr-FR" sz="2000" b="1" noProof="0" dirty="0" err="1">
                          <a:solidFill>
                            <a:schemeClr val="tx1"/>
                          </a:solidFill>
                        </a:rPr>
                        <a:t>aPCC</a:t>
                      </a:r>
                      <a:r>
                        <a:rPr lang="fr-FR" sz="2000" b="1" noProof="0" dirty="0">
                          <a:solidFill>
                            <a:schemeClr val="tx1"/>
                          </a:solidFill>
                        </a:rPr>
                        <a:t>) </a:t>
                      </a:r>
                      <a:r>
                        <a:rPr lang="fr-FR" sz="2000" noProof="0" dirty="0">
                          <a:solidFill>
                            <a:schemeClr val="tx1"/>
                          </a:solidFill>
                        </a:rPr>
                        <a:t>ou, en cas d’échec, envisager une approche séquentielle</a:t>
                      </a:r>
                    </a:p>
                  </a:txBody>
                  <a:tcPr marL="121920" marR="121920" marT="60960" marB="60960" anchor="ctr"/>
                </a:tc>
                <a:extLst>
                  <a:ext uri="{0D108BD9-81ED-4DB2-BD59-A6C34878D82A}">
                    <a16:rowId xmlns:a16="http://schemas.microsoft.com/office/drawing/2014/main" val="4106860500"/>
                  </a:ext>
                </a:extLst>
              </a:tr>
              <a:tr h="691567">
                <a:tc>
                  <a:txBody>
                    <a:bodyPr/>
                    <a:lstStyle/>
                    <a:p>
                      <a:r>
                        <a:rPr lang="fr-FR" sz="2000" b="1" noProof="0" dirty="0">
                          <a:solidFill>
                            <a:srgbClr val="008BB0"/>
                          </a:solidFill>
                        </a:rPr>
                        <a:t>HA-I </a:t>
                      </a:r>
                      <a:r>
                        <a:rPr lang="fr-FR" sz="2000" b="0" noProof="0" dirty="0">
                          <a:solidFill>
                            <a:schemeClr val="tx1"/>
                          </a:solidFill>
                        </a:rPr>
                        <a:t>prophylaxie par </a:t>
                      </a:r>
                      <a:r>
                        <a:rPr lang="fr-FR" sz="2000" b="0" noProof="0" dirty="0" err="1">
                          <a:solidFill>
                            <a:schemeClr val="tx1"/>
                          </a:solidFill>
                        </a:rPr>
                        <a:t>emicizumab</a:t>
                      </a:r>
                      <a:endParaRPr lang="fr-FR" sz="2000" b="0" noProof="0" dirty="0">
                        <a:solidFill>
                          <a:schemeClr val="tx1"/>
                        </a:solidFill>
                      </a:endParaRPr>
                    </a:p>
                  </a:txBody>
                  <a:tcPr marL="121920" marR="121920" marT="60960" marB="60960"/>
                </a:tc>
                <a:tc>
                  <a:txBody>
                    <a:bodyPr/>
                    <a:lstStyle/>
                    <a:p>
                      <a:r>
                        <a:rPr lang="fr-FR" sz="2000" b="0" noProof="0" dirty="0">
                          <a:solidFill>
                            <a:schemeClr val="tx1"/>
                          </a:solidFill>
                        </a:rPr>
                        <a:t>Produits </a:t>
                      </a:r>
                      <a:r>
                        <a:rPr lang="fr-FR" sz="2000" b="1" noProof="0" dirty="0">
                          <a:solidFill>
                            <a:schemeClr val="tx1"/>
                          </a:solidFill>
                        </a:rPr>
                        <a:t>FVIII </a:t>
                      </a:r>
                      <a:r>
                        <a:rPr lang="fr-FR" sz="2000" noProof="0" dirty="0">
                          <a:solidFill>
                            <a:schemeClr val="tx1"/>
                          </a:solidFill>
                        </a:rPr>
                        <a:t>conseillés pour la chirurgie</a:t>
                      </a:r>
                    </a:p>
                  </a:txBody>
                  <a:tcPr marL="121920" marR="121920" marT="60960" marB="60960" anchor="ctr"/>
                </a:tc>
                <a:tc>
                  <a:txBody>
                    <a:bodyPr/>
                    <a:lstStyle/>
                    <a:p>
                      <a:r>
                        <a:rPr lang="fr-FR" sz="2000" b="1" noProof="0" dirty="0" err="1">
                          <a:solidFill>
                            <a:schemeClr val="tx1"/>
                          </a:solidFill>
                        </a:rPr>
                        <a:t>rFVIIa</a:t>
                      </a:r>
                      <a:r>
                        <a:rPr lang="fr-FR" sz="2000" noProof="0" dirty="0">
                          <a:solidFill>
                            <a:schemeClr val="tx1"/>
                          </a:solidFill>
                        </a:rPr>
                        <a:t> privilégié par rapport à l’</a:t>
                      </a:r>
                      <a:r>
                        <a:rPr lang="fr-FR" sz="2000" noProof="0" dirty="0" err="1">
                          <a:solidFill>
                            <a:schemeClr val="tx1"/>
                          </a:solidFill>
                        </a:rPr>
                        <a:t>aPCC</a:t>
                      </a:r>
                      <a:r>
                        <a:rPr lang="fr-FR" sz="2000" noProof="0" dirty="0">
                          <a:solidFill>
                            <a:schemeClr val="tx1"/>
                          </a:solidFill>
                        </a:rPr>
                        <a:t> pour la chirurgie</a:t>
                      </a:r>
                    </a:p>
                  </a:txBody>
                  <a:tcPr marL="121920" marR="121920" marT="60960" marB="60960" anchor="ctr"/>
                </a:tc>
                <a:extLst>
                  <a:ext uri="{0D108BD9-81ED-4DB2-BD59-A6C34878D82A}">
                    <a16:rowId xmlns:a16="http://schemas.microsoft.com/office/drawing/2014/main" val="453436064"/>
                  </a:ext>
                </a:extLst>
              </a:tr>
              <a:tr h="691567">
                <a:tc>
                  <a:txBody>
                    <a:bodyPr/>
                    <a:lstStyle/>
                    <a:p>
                      <a:r>
                        <a:rPr lang="fr-FR" sz="2000" b="1" noProof="0" dirty="0">
                          <a:solidFill>
                            <a:srgbClr val="008BB0"/>
                          </a:solidFill>
                        </a:rPr>
                        <a:t>HB-I </a:t>
                      </a:r>
                      <a:r>
                        <a:rPr lang="fr-FR" sz="2000" b="0" noProof="0" dirty="0">
                          <a:solidFill>
                            <a:schemeClr val="tx1"/>
                          </a:solidFill>
                        </a:rPr>
                        <a:t>allergie au facteur IX</a:t>
                      </a:r>
                    </a:p>
                  </a:txBody>
                  <a:tcPr marL="121920" marR="121920" marT="60960" marB="60960"/>
                </a:tc>
                <a:tc>
                  <a:txBody>
                    <a:bodyPr/>
                    <a:lstStyle/>
                    <a:p>
                      <a:r>
                        <a:rPr lang="fr-FR" sz="2000" b="1" noProof="0" dirty="0" err="1">
                          <a:solidFill>
                            <a:schemeClr val="tx1"/>
                          </a:solidFill>
                        </a:rPr>
                        <a:t>rFVIIa</a:t>
                      </a:r>
                      <a:r>
                        <a:rPr lang="fr-FR" sz="2000" b="1" noProof="0" dirty="0">
                          <a:solidFill>
                            <a:schemeClr val="tx1"/>
                          </a:solidFill>
                        </a:rPr>
                        <a:t> </a:t>
                      </a:r>
                      <a:r>
                        <a:rPr lang="fr-FR" sz="2000" noProof="0" dirty="0">
                          <a:solidFill>
                            <a:schemeClr val="tx1"/>
                          </a:solidFill>
                        </a:rPr>
                        <a:t>conseillé pour la chirurgie</a:t>
                      </a:r>
                    </a:p>
                  </a:txBody>
                  <a:tcPr marL="121920" marR="121920" marT="60960" marB="60960" anchor="ctr"/>
                </a:tc>
                <a:tc>
                  <a:txBody>
                    <a:bodyPr/>
                    <a:lstStyle/>
                    <a:p>
                      <a:r>
                        <a:rPr lang="fr-FR" sz="2000" b="1" noProof="0" dirty="0" err="1">
                          <a:solidFill>
                            <a:schemeClr val="tx1"/>
                          </a:solidFill>
                        </a:rPr>
                        <a:t>rFVIIa</a:t>
                      </a:r>
                      <a:r>
                        <a:rPr lang="fr-FR" sz="2000" noProof="0" dirty="0">
                          <a:solidFill>
                            <a:schemeClr val="tx1"/>
                          </a:solidFill>
                        </a:rPr>
                        <a:t> conseillé pour la chirurgie</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621037" y="3592443"/>
            <a:ext cx="11112884" cy="1287510"/>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96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2D37B81-552D-43B3-85F4-3FCB2D5FD1A3}"/>
              </a:ext>
            </a:extLst>
          </p:cNvPr>
          <p:cNvSpPr>
            <a:spLocks noGrp="1"/>
          </p:cNvSpPr>
          <p:nvPr>
            <p:ph type="title"/>
          </p:nvPr>
        </p:nvSpPr>
        <p:spPr>
          <a:xfrm>
            <a:off x="838199" y="225425"/>
            <a:ext cx="10515599" cy="1090079"/>
          </a:xfrm>
        </p:spPr>
        <p:txBody>
          <a:bodyPr>
            <a:normAutofit/>
          </a:bodyPr>
          <a:lstStyle/>
          <a:p>
            <a:r>
              <a:rPr lang="fr-FR" dirty="0"/>
              <a:t>Chirurgie et procédures invasives</a:t>
            </a:r>
            <a:endParaRPr lang="en-CA" dirty="0"/>
          </a:p>
        </p:txBody>
      </p:sp>
      <p:sp>
        <p:nvSpPr>
          <p:cNvPr id="5" name="Content Placeholder 4">
            <a:extLst>
              <a:ext uri="{FF2B5EF4-FFF2-40B4-BE49-F238E27FC236}">
                <a16:creationId xmlns:a16="http://schemas.microsoft.com/office/drawing/2014/main" id="{BD81D48A-9EAD-48F5-AE14-C39089CCF2DC}"/>
              </a:ext>
            </a:extLst>
          </p:cNvPr>
          <p:cNvSpPr>
            <a:spLocks noGrp="1"/>
          </p:cNvSpPr>
          <p:nvPr>
            <p:ph idx="1"/>
          </p:nvPr>
        </p:nvSpPr>
        <p:spPr/>
        <p:txBody>
          <a:bodyPr>
            <a:normAutofit lnSpcReduction="10000"/>
          </a:bodyPr>
          <a:lstStyle/>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rPr>
              <a:t>Recommandation 8.3.10</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rPr>
              <a:t>Pour les patients atteints d’hémophilie A </a:t>
            </a:r>
            <a:r>
              <a:rPr lang="fr-FR" b="1" dirty="0">
                <a:solidFill>
                  <a:srgbClr val="000000"/>
                </a:solidFill>
                <a:latin typeface="Arial" panose="020B0604020202020204" pitchFamily="34" charset="0"/>
              </a:rPr>
              <a:t>avec inhibiteurs à faible répondeur </a:t>
            </a:r>
            <a:r>
              <a:rPr lang="fr-FR" dirty="0">
                <a:solidFill>
                  <a:srgbClr val="000000"/>
                </a:solidFill>
                <a:latin typeface="Arial" panose="020B0604020202020204" pitchFamily="34" charset="0"/>
              </a:rPr>
              <a:t>subissant une intervention chirurgicale ou une procédure invasive, la FMH suggère </a:t>
            </a:r>
            <a:r>
              <a:rPr lang="fr-FR" b="1" dirty="0">
                <a:solidFill>
                  <a:srgbClr val="000000"/>
                </a:solidFill>
                <a:latin typeface="Arial" panose="020B0604020202020204" pitchFamily="34" charset="0"/>
              </a:rPr>
              <a:t>d’administrer des doses plus importantes de facteur VIII de façon plus fréquente </a:t>
            </a:r>
            <a:r>
              <a:rPr lang="fr-FR" dirty="0">
                <a:solidFill>
                  <a:srgbClr val="000000"/>
                </a:solidFill>
                <a:latin typeface="Arial" panose="020B0604020202020204" pitchFamily="34" charset="0"/>
              </a:rPr>
              <a:t>que d’habitude en raison de la courte demi vie du facteur VIII</a:t>
            </a:r>
            <a:r>
              <a:rPr lang="fr-FR" b="0" i="0" u="none" strike="noStrike" kern="1200" baseline="0" dirty="0">
                <a:solidFill>
                  <a:srgbClr val="000000"/>
                </a:solidFill>
                <a:effectLst/>
                <a:latin typeface="Arial" panose="020B0604020202020204" pitchFamily="34" charset="0"/>
              </a:rPr>
              <a:t>.*</a:t>
            </a:r>
          </a:p>
          <a:p>
            <a:pPr marL="0" indent="0" algn="l" rtl="0" eaLnBrk="1" fontAlgn="t" latinLnBrk="0" hangingPunct="1">
              <a:spcBef>
                <a:spcPts val="0"/>
              </a:spcBef>
              <a:spcAft>
                <a:spcPts val="0"/>
              </a:spcAft>
              <a:buNone/>
            </a:pPr>
            <a:endParaRPr lang="fr-FR"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rPr>
              <a:t>Recommandation 8.3.11</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rPr>
              <a:t>Pour les patients atteints d’hémophilie A avec </a:t>
            </a:r>
            <a:r>
              <a:rPr lang="fr-FR" b="1" dirty="0">
                <a:solidFill>
                  <a:srgbClr val="000000"/>
                </a:solidFill>
                <a:latin typeface="Arial" panose="020B0604020202020204" pitchFamily="34" charset="0"/>
              </a:rPr>
              <a:t>inhibiteurs à fort répondeur </a:t>
            </a:r>
            <a:r>
              <a:rPr lang="fr-FR" dirty="0">
                <a:solidFill>
                  <a:srgbClr val="000000"/>
                </a:solidFill>
                <a:latin typeface="Arial" panose="020B0604020202020204" pitchFamily="34" charset="0"/>
              </a:rPr>
              <a:t>subissant une intervention chirurgicale ou une procédure invasive, la FMH recommande </a:t>
            </a:r>
            <a:r>
              <a:rPr lang="fr-FR" b="1" dirty="0">
                <a:solidFill>
                  <a:srgbClr val="000000"/>
                </a:solidFill>
                <a:latin typeface="Arial" panose="020B0604020202020204" pitchFamily="34" charset="0"/>
              </a:rPr>
              <a:t>un traitement par agents de contournement</a:t>
            </a:r>
            <a:r>
              <a:rPr lang="fr-FR" dirty="0">
                <a:solidFill>
                  <a:srgbClr val="000000"/>
                </a:solidFill>
                <a:latin typeface="Arial" panose="020B0604020202020204" pitchFamily="34" charset="0"/>
              </a:rPr>
              <a:t> (facteur VII activé recombinant ou concentré de complexe de prothrombine activé) sous l’égide du clinicien. En cas d’échec du traitement avec un seul agent de contournement, le traitement séquentiel, à savoir l’alternance de facteur VII activé recombinant et de concentré de complexe de prothrombine activé, constitue une autre alternative thérapeutique. La FMH recommande également une surveillance clinique étroite de tout signe de thrombose</a:t>
            </a:r>
            <a:r>
              <a:rPr lang="fr-FR" b="0" i="0" u="none" strike="noStrike" kern="1200" baseline="0" dirty="0">
                <a:solidFill>
                  <a:srgbClr val="000000"/>
                </a:solidFill>
                <a:effectLst/>
                <a:latin typeface="Arial" panose="020B0604020202020204" pitchFamily="34" charset="0"/>
              </a:rPr>
              <a:t>.</a:t>
            </a:r>
            <a:endParaRPr lang="fr-FR" b="0" i="0" u="none" strike="noStrike" dirty="0">
              <a:effectLst/>
              <a:latin typeface="Arial" panose="020B0604020202020204" pitchFamily="34" charset="0"/>
            </a:endParaRPr>
          </a:p>
          <a:p>
            <a:endParaRPr lang="fr-FR" dirty="0"/>
          </a:p>
        </p:txBody>
      </p:sp>
      <p:sp>
        <p:nvSpPr>
          <p:cNvPr id="7" name="Text Placeholder 6">
            <a:extLst>
              <a:ext uri="{FF2B5EF4-FFF2-40B4-BE49-F238E27FC236}">
                <a16:creationId xmlns:a16="http://schemas.microsoft.com/office/drawing/2014/main" id="{7D67F992-9785-4C3B-92B4-3A1C8C24DF5B}"/>
              </a:ext>
            </a:extLst>
          </p:cNvPr>
          <p:cNvSpPr>
            <a:spLocks noGrp="1"/>
          </p:cNvSpPr>
          <p:nvPr>
            <p:ph type="body" sz="quarter" idx="13"/>
          </p:nvPr>
        </p:nvSpPr>
        <p:spPr/>
        <p:txBody>
          <a:bodyPr/>
          <a:lstStyle/>
          <a:p>
            <a:endParaRPr lang="en-CA" dirty="0"/>
          </a:p>
        </p:txBody>
      </p:sp>
      <p:sp>
        <p:nvSpPr>
          <p:cNvPr id="6" name="Rectangle 5">
            <a:extLst>
              <a:ext uri="{FF2B5EF4-FFF2-40B4-BE49-F238E27FC236}">
                <a16:creationId xmlns:a16="http://schemas.microsoft.com/office/drawing/2014/main" id="{CE7CEDBD-3F38-4AF8-B349-AD9B7C47222B}"/>
              </a:ext>
            </a:extLst>
          </p:cNvPr>
          <p:cNvSpPr/>
          <p:nvPr/>
        </p:nvSpPr>
        <p:spPr>
          <a:xfrm>
            <a:off x="812799" y="6271159"/>
            <a:ext cx="5283562" cy="307777"/>
          </a:xfrm>
          <a:prstGeom prst="rect">
            <a:avLst/>
          </a:prstGeom>
        </p:spPr>
        <p:txBody>
          <a:bodyPr wrap="none">
            <a:spAutoFit/>
          </a:bodyPr>
          <a:lstStyle/>
          <a:p>
            <a:pPr marL="0" lvl="1" indent="0">
              <a:spcBef>
                <a:spcPts val="0"/>
              </a:spcBef>
              <a:buNone/>
            </a:pPr>
            <a:r>
              <a:rPr lang="en-US" sz="1400" i="1" dirty="0"/>
              <a:t>*</a:t>
            </a:r>
            <a:r>
              <a:rPr lang="fr-FR" sz="1400" i="1" dirty="0"/>
              <a:t> Veuillez consulter la publication pour les remarques associées</a:t>
            </a:r>
            <a:r>
              <a:rPr lang="en-US" sz="1400" i="1" dirty="0"/>
              <a:t>.</a:t>
            </a:r>
            <a:endParaRPr lang="en-US" sz="1400" dirty="0"/>
          </a:p>
        </p:txBody>
      </p:sp>
    </p:spTree>
    <p:extLst>
      <p:ext uri="{BB962C8B-B14F-4D97-AF65-F5344CB8AC3E}">
        <p14:creationId xmlns:p14="http://schemas.microsoft.com/office/powerpoint/2010/main" val="16749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9" y="225425"/>
            <a:ext cx="10515599" cy="1090079"/>
          </a:xfrm>
        </p:spPr>
        <p:txBody>
          <a:bodyPr>
            <a:normAutofit/>
          </a:bodyPr>
          <a:lstStyle/>
          <a:p>
            <a:r>
              <a:rPr lang="fr-FR" dirty="0"/>
              <a:t>Chirurgie et procédures invasives</a:t>
            </a:r>
            <a:br>
              <a:rPr lang="fr-FR" dirty="0"/>
            </a:br>
            <a:r>
              <a:rPr lang="fr-FR" altLang="en-US" dirty="0"/>
              <a:t>Recommandations générales</a:t>
            </a:r>
            <a:endParaRPr lang="fr-FR"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fr-FR" altLang="en-US" dirty="0"/>
              <a:t>Déterminer le niveau de couverture en facteur, les agents de contournement et le suivi ; ou perfuser la dose appropriée en continu</a:t>
            </a:r>
          </a:p>
          <a:p>
            <a:r>
              <a:rPr lang="fr-FR" altLang="en-US" dirty="0"/>
              <a:t>Une fois l’hémostase stabilisée, maintenir le protocole 3 à 5 jours, puis diminuer progressivement sur 1 à 3 semaines</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p:txBody>
          <a:bodyPr/>
          <a:lstStyle/>
          <a:p>
            <a:r>
              <a:rPr lang="fr-FR" sz="900" dirty="0" err="1"/>
              <a:t>aPCC</a:t>
            </a:r>
            <a:r>
              <a:rPr lang="fr-FR" dirty="0"/>
              <a:t> : concentré de complexe de prothrombine </a:t>
            </a:r>
            <a:r>
              <a:rPr lang="fr-FR" sz="900" dirty="0"/>
              <a:t>; HA-I : hémophilie A avec inhibiteur ; HB-I </a:t>
            </a:r>
            <a:r>
              <a:rPr lang="fr-FR" dirty="0"/>
              <a:t>: hémophilie B avec inhibiteur.</a:t>
            </a:r>
            <a:endParaRPr lang="fr-FR" sz="900" dirty="0"/>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nvGraphicFramePr>
        <p:xfrm>
          <a:off x="554795" y="3200682"/>
          <a:ext cx="11112884" cy="3460469"/>
        </p:xfrm>
        <a:graphic>
          <a:graphicData uri="http://schemas.openxmlformats.org/drawingml/2006/table">
            <a:tbl>
              <a:tblPr firstRow="1" bandRow="1">
                <a:tableStyleId>{3B4B98B0-60AC-42C2-AFA5-B58CD77FA1E5}</a:tableStyleId>
              </a:tblPr>
              <a:tblGrid>
                <a:gridCol w="2379912">
                  <a:extLst>
                    <a:ext uri="{9D8B030D-6E8A-4147-A177-3AD203B41FA5}">
                      <a16:colId xmlns:a16="http://schemas.microsoft.com/office/drawing/2014/main" val="3641967529"/>
                    </a:ext>
                  </a:extLst>
                </a:gridCol>
                <a:gridCol w="4249778">
                  <a:extLst>
                    <a:ext uri="{9D8B030D-6E8A-4147-A177-3AD203B41FA5}">
                      <a16:colId xmlns:a16="http://schemas.microsoft.com/office/drawing/2014/main" val="4136948091"/>
                    </a:ext>
                  </a:extLst>
                </a:gridCol>
                <a:gridCol w="4483194">
                  <a:extLst>
                    <a:ext uri="{9D8B030D-6E8A-4147-A177-3AD203B41FA5}">
                      <a16:colId xmlns:a16="http://schemas.microsoft.com/office/drawing/2014/main" val="2125607216"/>
                    </a:ext>
                  </a:extLst>
                </a:gridCol>
              </a:tblGrid>
              <a:tr h="656309">
                <a:tc>
                  <a:txBody>
                    <a:bodyPr/>
                    <a:lstStyle/>
                    <a:p>
                      <a:endParaRPr lang="fr-FR" sz="2000" noProof="0" dirty="0">
                        <a:solidFill>
                          <a:srgbClr val="FF1527"/>
                        </a:solidFill>
                      </a:endParaRPr>
                    </a:p>
                  </a:txBody>
                  <a:tcPr marL="121920" marR="121920" marT="60960" marB="60960"/>
                </a:tc>
                <a:tc>
                  <a:txBody>
                    <a:bodyPr/>
                    <a:lstStyle/>
                    <a:p>
                      <a:pPr marL="0" marR="0" algn="l">
                        <a:lnSpc>
                          <a:spcPct val="90000"/>
                        </a:lnSpc>
                        <a:spcBef>
                          <a:spcPts val="0"/>
                        </a:spcBef>
                        <a:spcAft>
                          <a:spcPts val="0"/>
                        </a:spcAft>
                      </a:pPr>
                      <a:r>
                        <a:rPr lang="fr-FR" sz="2000" b="1" noProof="0">
                          <a:solidFill>
                            <a:schemeClr val="tx1"/>
                          </a:solidFill>
                          <a:effectLst/>
                        </a:rPr>
                        <a:t>Inhibiteurs à faible répondeur</a:t>
                      </a:r>
                      <a:endParaRPr lang="fr-FR" sz="2000" b="1" noProof="0">
                        <a:solidFill>
                          <a:schemeClr val="tx1"/>
                        </a:solidFill>
                        <a:effectLst/>
                        <a:latin typeface="Times New Roman" panose="02020603050405020304" pitchFamily="18" charset="0"/>
                        <a:ea typeface="Times New Roman" panose="02020603050405020304" pitchFamily="18" charset="0"/>
                      </a:endParaRPr>
                    </a:p>
                  </a:txBody>
                  <a:tcPr marL="121920" marR="121920" marT="60960" marB="60960" anchor="ctr"/>
                </a:tc>
                <a:tc>
                  <a:txBody>
                    <a:bodyPr/>
                    <a:lstStyle/>
                    <a:p>
                      <a:pPr marL="0" marR="0" algn="l">
                        <a:lnSpc>
                          <a:spcPct val="90000"/>
                        </a:lnSpc>
                        <a:spcBef>
                          <a:spcPts val="0"/>
                        </a:spcBef>
                        <a:spcAft>
                          <a:spcPts val="0"/>
                        </a:spcAft>
                      </a:pPr>
                      <a:r>
                        <a:rPr lang="fr-FR" sz="2000" b="1" noProof="0">
                          <a:solidFill>
                            <a:schemeClr val="tx1"/>
                          </a:solidFill>
                          <a:effectLst/>
                        </a:rPr>
                        <a:t>Inhibiteurs à fort répondeur</a:t>
                      </a:r>
                      <a:endParaRPr lang="fr-FR" sz="2000" b="1" noProof="0">
                        <a:solidFill>
                          <a:schemeClr val="tx1"/>
                        </a:solidFill>
                        <a:effectLst/>
                        <a:latin typeface="Times New Roman" panose="02020603050405020304" pitchFamily="18" charset="0"/>
                        <a:ea typeface="Times New Roman" panose="02020603050405020304" pitchFamily="18" charset="0"/>
                      </a:endParaRPr>
                    </a:p>
                  </a:txBody>
                  <a:tcPr marL="121920" marR="121920" marT="60960" marB="60960" anchor="ctr"/>
                </a:tc>
                <a:extLst>
                  <a:ext uri="{0D108BD9-81ED-4DB2-BD59-A6C34878D82A}">
                    <a16:rowId xmlns:a16="http://schemas.microsoft.com/office/drawing/2014/main" val="1856976381"/>
                  </a:ext>
                </a:extLst>
              </a:tr>
              <a:tr h="691567">
                <a:tc>
                  <a:txBody>
                    <a:bodyPr/>
                    <a:lstStyle/>
                    <a:p>
                      <a:r>
                        <a:rPr lang="fr-FR" sz="2000" b="1" noProof="0" dirty="0">
                          <a:solidFill>
                            <a:srgbClr val="008BB0"/>
                          </a:solidFill>
                        </a:rPr>
                        <a:t>HA-I, HB-I</a:t>
                      </a:r>
                      <a:endParaRPr lang="fr-FR" sz="2000" b="0" noProof="0" dirty="0">
                        <a:solidFill>
                          <a:srgbClr val="008BB0"/>
                        </a:solidFill>
                      </a:endParaRPr>
                    </a:p>
                  </a:txBody>
                  <a:tcPr marL="121920" marR="121920" marT="60960" marB="60960" anchor="ctr"/>
                </a:tc>
                <a:tc>
                  <a:txBody>
                    <a:bodyPr/>
                    <a:lstStyle/>
                    <a:p>
                      <a:r>
                        <a:rPr lang="fr-FR" sz="2000" noProof="0" dirty="0">
                          <a:solidFill>
                            <a:schemeClr val="tx1"/>
                          </a:solidFill>
                        </a:rPr>
                        <a:t>Des doses plus élevées et plus fréquentes ou perfusion continue à dose ajustée</a:t>
                      </a:r>
                      <a:endParaRPr lang="fr-FR" sz="2000" i="1" noProof="0" dirty="0">
                        <a:solidFill>
                          <a:schemeClr val="tx1"/>
                        </a:solidFill>
                      </a:endParaRPr>
                    </a:p>
                  </a:txBody>
                  <a:tcPr marL="121920" marR="121920" marT="60960" marB="60960" anchor="ctr"/>
                </a:tc>
                <a:tc>
                  <a:txBody>
                    <a:bodyPr/>
                    <a:lstStyle/>
                    <a:p>
                      <a:r>
                        <a:rPr lang="fr-FR" sz="2000" noProof="0" dirty="0">
                          <a:solidFill>
                            <a:schemeClr val="tx1"/>
                          </a:solidFill>
                        </a:rPr>
                        <a:t>Agent de contournement unique </a:t>
                      </a:r>
                      <a:r>
                        <a:rPr lang="fr-FR" sz="2000" b="1" noProof="0" dirty="0">
                          <a:solidFill>
                            <a:schemeClr val="tx1"/>
                          </a:solidFill>
                        </a:rPr>
                        <a:t>(</a:t>
                      </a:r>
                      <a:r>
                        <a:rPr lang="fr-FR" sz="2000" b="1" noProof="0" dirty="0" err="1">
                          <a:solidFill>
                            <a:schemeClr val="tx1"/>
                          </a:solidFill>
                        </a:rPr>
                        <a:t>rFVIIa</a:t>
                      </a:r>
                      <a:r>
                        <a:rPr lang="fr-FR" sz="2000" b="1" noProof="0" dirty="0">
                          <a:solidFill>
                            <a:schemeClr val="tx1"/>
                          </a:solidFill>
                        </a:rPr>
                        <a:t> ou </a:t>
                      </a:r>
                      <a:r>
                        <a:rPr lang="fr-FR" sz="2000" b="1" noProof="0" dirty="0" err="1">
                          <a:solidFill>
                            <a:schemeClr val="tx1"/>
                          </a:solidFill>
                        </a:rPr>
                        <a:t>aPCC</a:t>
                      </a:r>
                      <a:r>
                        <a:rPr lang="fr-FR" sz="2000" b="1" noProof="0" dirty="0">
                          <a:solidFill>
                            <a:schemeClr val="tx1"/>
                          </a:solidFill>
                        </a:rPr>
                        <a:t>) </a:t>
                      </a:r>
                      <a:r>
                        <a:rPr lang="fr-FR" sz="2000" noProof="0" dirty="0">
                          <a:solidFill>
                            <a:schemeClr val="tx1"/>
                          </a:solidFill>
                        </a:rPr>
                        <a:t>ou, en cas d’échec, envisager une approche séquentielle</a:t>
                      </a:r>
                    </a:p>
                  </a:txBody>
                  <a:tcPr marL="121920" marR="121920" marT="60960" marB="60960" anchor="ctr"/>
                </a:tc>
                <a:extLst>
                  <a:ext uri="{0D108BD9-81ED-4DB2-BD59-A6C34878D82A}">
                    <a16:rowId xmlns:a16="http://schemas.microsoft.com/office/drawing/2014/main" val="4106860500"/>
                  </a:ext>
                </a:extLst>
              </a:tr>
              <a:tr h="691567">
                <a:tc>
                  <a:txBody>
                    <a:bodyPr/>
                    <a:lstStyle/>
                    <a:p>
                      <a:r>
                        <a:rPr lang="fr-FR" sz="2000" b="1" noProof="0" dirty="0">
                          <a:solidFill>
                            <a:srgbClr val="008BB0"/>
                          </a:solidFill>
                        </a:rPr>
                        <a:t>HA-I </a:t>
                      </a:r>
                      <a:r>
                        <a:rPr lang="fr-FR" sz="2000" b="0" noProof="0" dirty="0">
                          <a:solidFill>
                            <a:schemeClr val="tx1"/>
                          </a:solidFill>
                        </a:rPr>
                        <a:t>prophylaxie par </a:t>
                      </a:r>
                      <a:r>
                        <a:rPr lang="fr-FR" sz="2000" b="0" noProof="0" dirty="0" err="1">
                          <a:solidFill>
                            <a:schemeClr val="tx1"/>
                          </a:solidFill>
                        </a:rPr>
                        <a:t>emicizumab</a:t>
                      </a:r>
                      <a:endParaRPr lang="fr-FR" sz="2000" b="0" noProof="0" dirty="0">
                        <a:solidFill>
                          <a:schemeClr val="tx1"/>
                        </a:solidFill>
                      </a:endParaRPr>
                    </a:p>
                  </a:txBody>
                  <a:tcPr marL="121920" marR="121920" marT="60960" marB="60960"/>
                </a:tc>
                <a:tc>
                  <a:txBody>
                    <a:bodyPr/>
                    <a:lstStyle/>
                    <a:p>
                      <a:r>
                        <a:rPr lang="fr-FR" sz="2000" b="0" noProof="0" dirty="0">
                          <a:solidFill>
                            <a:schemeClr val="tx1"/>
                          </a:solidFill>
                        </a:rPr>
                        <a:t>Produits </a:t>
                      </a:r>
                      <a:r>
                        <a:rPr lang="fr-FR" sz="2000" b="1" noProof="0" dirty="0">
                          <a:solidFill>
                            <a:schemeClr val="tx1"/>
                          </a:solidFill>
                        </a:rPr>
                        <a:t>FVIII </a:t>
                      </a:r>
                      <a:r>
                        <a:rPr lang="fr-FR" sz="2000" noProof="0" dirty="0">
                          <a:solidFill>
                            <a:schemeClr val="tx1"/>
                          </a:solidFill>
                        </a:rPr>
                        <a:t>conseillés pour la chirurgie</a:t>
                      </a:r>
                    </a:p>
                  </a:txBody>
                  <a:tcPr marL="121920" marR="121920" marT="60960" marB="60960" anchor="ctr"/>
                </a:tc>
                <a:tc>
                  <a:txBody>
                    <a:bodyPr/>
                    <a:lstStyle/>
                    <a:p>
                      <a:r>
                        <a:rPr lang="fr-FR" sz="2000" b="1" noProof="0" dirty="0" err="1">
                          <a:solidFill>
                            <a:schemeClr val="tx1"/>
                          </a:solidFill>
                        </a:rPr>
                        <a:t>rFVIIa</a:t>
                      </a:r>
                      <a:r>
                        <a:rPr lang="fr-FR" sz="2000" noProof="0" dirty="0">
                          <a:solidFill>
                            <a:schemeClr val="tx1"/>
                          </a:solidFill>
                        </a:rPr>
                        <a:t> privilégié par rapport à l’</a:t>
                      </a:r>
                      <a:r>
                        <a:rPr lang="fr-FR" sz="2000" noProof="0" dirty="0" err="1">
                          <a:solidFill>
                            <a:schemeClr val="tx1"/>
                          </a:solidFill>
                        </a:rPr>
                        <a:t>aPCC</a:t>
                      </a:r>
                      <a:r>
                        <a:rPr lang="fr-FR" sz="2000" noProof="0" dirty="0">
                          <a:solidFill>
                            <a:schemeClr val="tx1"/>
                          </a:solidFill>
                        </a:rPr>
                        <a:t> pour la chirurgie</a:t>
                      </a:r>
                    </a:p>
                  </a:txBody>
                  <a:tcPr marL="121920" marR="121920" marT="60960" marB="60960" anchor="ctr"/>
                </a:tc>
                <a:extLst>
                  <a:ext uri="{0D108BD9-81ED-4DB2-BD59-A6C34878D82A}">
                    <a16:rowId xmlns:a16="http://schemas.microsoft.com/office/drawing/2014/main" val="453436064"/>
                  </a:ext>
                </a:extLst>
              </a:tr>
              <a:tr h="691567">
                <a:tc>
                  <a:txBody>
                    <a:bodyPr/>
                    <a:lstStyle/>
                    <a:p>
                      <a:r>
                        <a:rPr lang="fr-FR" sz="2000" b="1" noProof="0" dirty="0">
                          <a:solidFill>
                            <a:srgbClr val="008BB0"/>
                          </a:solidFill>
                        </a:rPr>
                        <a:t>HB-I </a:t>
                      </a:r>
                      <a:r>
                        <a:rPr lang="fr-FR" sz="2000" b="0" noProof="0" dirty="0">
                          <a:solidFill>
                            <a:schemeClr val="tx1"/>
                          </a:solidFill>
                        </a:rPr>
                        <a:t>allergie au facteur IX</a:t>
                      </a:r>
                    </a:p>
                  </a:txBody>
                  <a:tcPr marL="121920" marR="121920" marT="60960" marB="60960"/>
                </a:tc>
                <a:tc>
                  <a:txBody>
                    <a:bodyPr/>
                    <a:lstStyle/>
                    <a:p>
                      <a:r>
                        <a:rPr lang="fr-FR" sz="2000" b="1" noProof="0" dirty="0" err="1">
                          <a:solidFill>
                            <a:schemeClr val="tx1"/>
                          </a:solidFill>
                        </a:rPr>
                        <a:t>rFVIIa</a:t>
                      </a:r>
                      <a:r>
                        <a:rPr lang="fr-FR" sz="2000" b="1" noProof="0" dirty="0">
                          <a:solidFill>
                            <a:schemeClr val="tx1"/>
                          </a:solidFill>
                        </a:rPr>
                        <a:t> </a:t>
                      </a:r>
                      <a:r>
                        <a:rPr lang="fr-FR" sz="2000" noProof="0" dirty="0">
                          <a:solidFill>
                            <a:schemeClr val="tx1"/>
                          </a:solidFill>
                        </a:rPr>
                        <a:t>conseillé pour la chirurgie</a:t>
                      </a:r>
                    </a:p>
                  </a:txBody>
                  <a:tcPr marL="121920" marR="121920" marT="60960" marB="60960" anchor="ctr"/>
                </a:tc>
                <a:tc>
                  <a:txBody>
                    <a:bodyPr/>
                    <a:lstStyle/>
                    <a:p>
                      <a:r>
                        <a:rPr lang="fr-FR" sz="2000" b="1" noProof="0" dirty="0" err="1">
                          <a:solidFill>
                            <a:schemeClr val="tx1"/>
                          </a:solidFill>
                        </a:rPr>
                        <a:t>rFVIIa</a:t>
                      </a:r>
                      <a:r>
                        <a:rPr lang="fr-FR" sz="2000" noProof="0" dirty="0">
                          <a:solidFill>
                            <a:schemeClr val="tx1"/>
                          </a:solidFill>
                        </a:rPr>
                        <a:t> conseillé pour la chirurgie</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509146" y="5035826"/>
            <a:ext cx="11112884" cy="1002469"/>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11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AEE160C-06BD-406D-B8DD-2012BDB3128D}"/>
              </a:ext>
            </a:extLst>
          </p:cNvPr>
          <p:cNvSpPr>
            <a:spLocks noGrp="1"/>
          </p:cNvSpPr>
          <p:nvPr>
            <p:ph type="title"/>
          </p:nvPr>
        </p:nvSpPr>
        <p:spPr/>
        <p:txBody>
          <a:bodyPr>
            <a:normAutofit/>
          </a:bodyPr>
          <a:lstStyle/>
          <a:p>
            <a:r>
              <a:rPr lang="fr-FR" dirty="0"/>
              <a:t>Chirurgie et procédures invasives</a:t>
            </a:r>
            <a:endParaRPr lang="en-CA" dirty="0"/>
          </a:p>
        </p:txBody>
      </p:sp>
      <p:sp>
        <p:nvSpPr>
          <p:cNvPr id="2" name="Content Placeholder 1">
            <a:extLst>
              <a:ext uri="{FF2B5EF4-FFF2-40B4-BE49-F238E27FC236}">
                <a16:creationId xmlns:a16="http://schemas.microsoft.com/office/drawing/2014/main" id="{3FB7192F-56D7-4451-96BB-AB6C709BFB4A}"/>
              </a:ext>
            </a:extLst>
          </p:cNvPr>
          <p:cNvSpPr>
            <a:spLocks noGrp="1"/>
          </p:cNvSpPr>
          <p:nvPr>
            <p:ph idx="1"/>
          </p:nvPr>
        </p:nvSpPr>
        <p:spPr>
          <a:xfrm>
            <a:off x="838199" y="1099102"/>
            <a:ext cx="10515599" cy="4659796"/>
          </a:xfrm>
        </p:spPr>
        <p:txBody>
          <a:bodyPr>
            <a:noAutofit/>
          </a:bodyPr>
          <a:lstStyle/>
          <a:p>
            <a:pPr marL="0" indent="0" algn="l" rtl="0" eaLnBrk="1" fontAlgn="t" latinLnBrk="0" hangingPunct="1">
              <a:spcBef>
                <a:spcPts val="0"/>
              </a:spcBef>
              <a:spcAft>
                <a:spcPts val="0"/>
              </a:spcAft>
              <a:buNone/>
            </a:pPr>
            <a:r>
              <a:rPr lang="fr-FR" sz="1800" b="1" i="0" u="none" strike="noStrike" kern="1200" dirty="0">
                <a:solidFill>
                  <a:srgbClr val="008BB0"/>
                </a:solidFill>
                <a:effectLst/>
                <a:latin typeface="Arial" panose="020B0604020202020204" pitchFamily="34" charset="0"/>
              </a:rPr>
              <a:t>Recommandation 8.3.12</a:t>
            </a:r>
            <a:endParaRPr lang="fr-FR" sz="1800" b="0" i="0" u="none" strike="noStrike" dirty="0">
              <a:effectLst/>
              <a:latin typeface="Arial" panose="020B0604020202020204" pitchFamily="34" charset="0"/>
            </a:endParaRPr>
          </a:p>
          <a:p>
            <a:pPr marL="0" indent="0" fontAlgn="t">
              <a:spcBef>
                <a:spcPts val="0"/>
              </a:spcBef>
              <a:buNone/>
            </a:pPr>
            <a:r>
              <a:rPr lang="fr-FR" sz="1800" dirty="0">
                <a:solidFill>
                  <a:srgbClr val="000000"/>
                </a:solidFill>
                <a:latin typeface="Arial" panose="020B0604020202020204" pitchFamily="34" charset="0"/>
              </a:rPr>
              <a:t>Pour les patients atteints d’hémophilie A avec inhibiteurs traités par </a:t>
            </a:r>
            <a:r>
              <a:rPr lang="fr-FR" sz="1800" dirty="0" err="1">
                <a:solidFill>
                  <a:srgbClr val="000000"/>
                </a:solidFill>
                <a:latin typeface="Arial" panose="020B0604020202020204" pitchFamily="34" charset="0"/>
              </a:rPr>
              <a:t>emicizumab</a:t>
            </a:r>
            <a:r>
              <a:rPr lang="fr-FR" sz="1800" dirty="0">
                <a:solidFill>
                  <a:srgbClr val="000000"/>
                </a:solidFill>
                <a:latin typeface="Arial" panose="020B0604020202020204" pitchFamily="34" charset="0"/>
              </a:rPr>
              <a:t> subissant une intervention chirurgicale ou une procédure invasive majeure, la FMH recommande </a:t>
            </a:r>
            <a:r>
              <a:rPr lang="fr-FR" sz="1800" b="1" dirty="0">
                <a:solidFill>
                  <a:srgbClr val="000000"/>
                </a:solidFill>
                <a:latin typeface="Arial" panose="020B0604020202020204" pitchFamily="34" charset="0"/>
              </a:rPr>
              <a:t>d’administrer des concentrés de facteur VIII pour ceux ayant des inhibiteurs à faible répondeur</a:t>
            </a:r>
            <a:r>
              <a:rPr lang="fr-FR" sz="1800" dirty="0">
                <a:solidFill>
                  <a:srgbClr val="000000"/>
                </a:solidFill>
                <a:latin typeface="Arial" panose="020B0604020202020204" pitchFamily="34" charset="0"/>
              </a:rPr>
              <a:t>. </a:t>
            </a:r>
            <a:r>
              <a:rPr lang="fr-FR" sz="1800" b="1" dirty="0">
                <a:solidFill>
                  <a:srgbClr val="000000"/>
                </a:solidFill>
                <a:latin typeface="Arial" panose="020B0604020202020204" pitchFamily="34" charset="0"/>
              </a:rPr>
              <a:t>Pour ceux ayant des inhibiteurs à fort répondeur</a:t>
            </a:r>
            <a:r>
              <a:rPr lang="fr-FR" sz="1800" dirty="0">
                <a:solidFill>
                  <a:srgbClr val="000000"/>
                </a:solidFill>
                <a:latin typeface="Arial" panose="020B0604020202020204" pitchFamily="34" charset="0"/>
              </a:rPr>
              <a:t>, la FMH privilégie le recours au </a:t>
            </a:r>
            <a:r>
              <a:rPr lang="fr-FR" sz="1800" b="1" dirty="0">
                <a:solidFill>
                  <a:srgbClr val="000000"/>
                </a:solidFill>
                <a:latin typeface="Arial" panose="020B0604020202020204" pitchFamily="34" charset="0"/>
              </a:rPr>
              <a:t>facteur VII activé recombinant plutôt qu’au concentré de complexe de prothrombine activé </a:t>
            </a:r>
            <a:r>
              <a:rPr lang="fr-FR" sz="1800" dirty="0">
                <a:solidFill>
                  <a:srgbClr val="000000"/>
                </a:solidFill>
                <a:latin typeface="Arial" panose="020B0604020202020204" pitchFamily="34" charset="0"/>
              </a:rPr>
              <a:t>en raison du risque de </a:t>
            </a:r>
            <a:r>
              <a:rPr lang="fr-FR" sz="1800" dirty="0" err="1">
                <a:solidFill>
                  <a:srgbClr val="000000"/>
                </a:solidFill>
                <a:latin typeface="Arial" panose="020B0604020202020204" pitchFamily="34" charset="0"/>
              </a:rPr>
              <a:t>microangiopathie</a:t>
            </a:r>
            <a:r>
              <a:rPr lang="fr-FR" sz="1800" dirty="0">
                <a:solidFill>
                  <a:srgbClr val="000000"/>
                </a:solidFill>
                <a:latin typeface="Arial" panose="020B0604020202020204" pitchFamily="34" charset="0"/>
              </a:rPr>
              <a:t> thrombotique. La FMH n’émet aucune recommandation sur une dose, une fréquence ou une durée spécifiques, faute de données suffisantes</a:t>
            </a:r>
            <a:r>
              <a:rPr lang="fr-FR" sz="1800" b="0" i="0" u="none" strike="noStrike" kern="1200" baseline="0" dirty="0">
                <a:solidFill>
                  <a:srgbClr val="000000"/>
                </a:solidFill>
                <a:effectLst/>
                <a:latin typeface="Arial" panose="020B0604020202020204" pitchFamily="34" charset="0"/>
              </a:rPr>
              <a:t>.</a:t>
            </a:r>
            <a:endParaRPr lang="fr-FR"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fr-FR" sz="1800" b="1" i="0" u="none" strike="noStrike" kern="1200" baseline="0" dirty="0">
              <a:solidFill>
                <a:srgbClr val="008BB0"/>
              </a:solidFill>
              <a:effectLst/>
              <a:latin typeface="Arial" panose="020B0604020202020204" pitchFamily="34" charset="0"/>
            </a:endParaRPr>
          </a:p>
          <a:p>
            <a:pPr marL="0" indent="0" fontAlgn="t">
              <a:spcBef>
                <a:spcPts val="0"/>
              </a:spcBef>
              <a:buNone/>
            </a:pPr>
            <a:r>
              <a:rPr lang="fr-FR" sz="1800" b="1" i="0" u="none" strike="noStrike" kern="1200" baseline="0" dirty="0">
                <a:solidFill>
                  <a:srgbClr val="008BB0"/>
                </a:solidFill>
                <a:effectLst/>
                <a:latin typeface="Arial" panose="020B0604020202020204" pitchFamily="34" charset="0"/>
              </a:rPr>
              <a:t>REMARQUE </a:t>
            </a:r>
            <a:r>
              <a:rPr lang="fr-FR" sz="1800" b="0" i="0" u="none" strike="noStrike" kern="1200" baseline="0" dirty="0">
                <a:solidFill>
                  <a:srgbClr val="008BB0"/>
                </a:solidFill>
                <a:effectLst/>
                <a:latin typeface="Arial" panose="020B0604020202020204" pitchFamily="34" charset="0"/>
              </a:rPr>
              <a:t>: </a:t>
            </a:r>
            <a:r>
              <a:rPr lang="fr-FR" sz="1800" dirty="0">
                <a:solidFill>
                  <a:srgbClr val="000000"/>
                </a:solidFill>
                <a:latin typeface="Arial" panose="020B0604020202020204" pitchFamily="34" charset="0"/>
              </a:rPr>
              <a:t>la prudence est de rigueur en cas de recours au facteur VII activé recombinant chez des patients traités par </a:t>
            </a:r>
            <a:r>
              <a:rPr lang="fr-FR" sz="1800" dirty="0" err="1">
                <a:solidFill>
                  <a:srgbClr val="000000"/>
                </a:solidFill>
                <a:latin typeface="Arial" panose="020B0604020202020204" pitchFamily="34" charset="0"/>
              </a:rPr>
              <a:t>emicizumab</a:t>
            </a:r>
            <a:r>
              <a:rPr lang="fr-FR" sz="1800" dirty="0">
                <a:solidFill>
                  <a:srgbClr val="000000"/>
                </a:solidFill>
                <a:latin typeface="Arial" panose="020B0604020202020204" pitchFamily="34" charset="0"/>
              </a:rPr>
              <a:t> présentant des facteurs de risque de thrombose (par exemple, </a:t>
            </a:r>
            <a:r>
              <a:rPr lang="fr-FR" sz="1800" dirty="0" err="1">
                <a:solidFill>
                  <a:srgbClr val="000000"/>
                </a:solidFill>
                <a:latin typeface="Arial" panose="020B0604020202020204" pitchFamily="34" charset="0"/>
              </a:rPr>
              <a:t>thromboembolie</a:t>
            </a:r>
            <a:r>
              <a:rPr lang="fr-FR" sz="1800" dirty="0">
                <a:solidFill>
                  <a:srgbClr val="000000"/>
                </a:solidFill>
                <a:latin typeface="Arial" panose="020B0604020202020204" pitchFamily="34" charset="0"/>
              </a:rPr>
              <a:t> veineuse antérieure, obésité, tabagisme, infection chronique, inflammation) en raison du risque d’infarctus du myocarde aigu sans élévation du segment ST et d’embolie pulmonaire.</a:t>
            </a:r>
            <a:endParaRPr lang="fr-FR" sz="1800"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endParaRPr lang="fr-FR" sz="1800"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fr-FR" sz="1800" b="1" i="0" u="none" strike="noStrike" kern="1200" dirty="0">
                <a:solidFill>
                  <a:srgbClr val="008BB0"/>
                </a:solidFill>
                <a:effectLst/>
                <a:latin typeface="Arial" panose="020B0604020202020204" pitchFamily="34" charset="0"/>
              </a:rPr>
              <a:t>Recommandation 8.4.12</a:t>
            </a:r>
            <a:endParaRPr lang="fr-FR" sz="1800" b="0" i="0" u="none" strike="noStrike" dirty="0">
              <a:effectLst/>
              <a:latin typeface="Arial" panose="020B0604020202020204" pitchFamily="34" charset="0"/>
            </a:endParaRPr>
          </a:p>
          <a:p>
            <a:pPr marL="0" indent="0" fontAlgn="t">
              <a:spcBef>
                <a:spcPts val="0"/>
              </a:spcBef>
              <a:buNone/>
            </a:pPr>
            <a:r>
              <a:rPr lang="fr-FR" sz="1800" dirty="0">
                <a:solidFill>
                  <a:srgbClr val="000000"/>
                </a:solidFill>
                <a:latin typeface="Arial" panose="020B0604020202020204" pitchFamily="34" charset="0"/>
              </a:rPr>
              <a:t>Pour les patients atteints d’hémophilie B avec des inhibiteurs dirigés contre le facteur IX subissant une intervention chirurgicale, la FMH recommande </a:t>
            </a:r>
            <a:r>
              <a:rPr lang="fr-FR" sz="1800" b="1" dirty="0">
                <a:solidFill>
                  <a:srgbClr val="000000"/>
                </a:solidFill>
                <a:latin typeface="Arial" panose="020B0604020202020204" pitchFamily="34" charset="0"/>
              </a:rPr>
              <a:t>d’administrer du facteur VII activé recombinant plutôt que du concentré de complexe de prothrombine activé</a:t>
            </a:r>
            <a:r>
              <a:rPr lang="fr-FR" sz="1800" dirty="0">
                <a:solidFill>
                  <a:srgbClr val="000000"/>
                </a:solidFill>
                <a:latin typeface="Arial" panose="020B0604020202020204" pitchFamily="34" charset="0"/>
              </a:rPr>
              <a:t>, dans la mesure où ce dernier contient du facteur IX susceptible de provoquer ou d’aggraver une réaction allergique</a:t>
            </a:r>
            <a:endParaRPr lang="fr-FR" sz="1800" dirty="0"/>
          </a:p>
        </p:txBody>
      </p:sp>
      <p:sp>
        <p:nvSpPr>
          <p:cNvPr id="3" name="Text Placeholder 2">
            <a:extLst>
              <a:ext uri="{FF2B5EF4-FFF2-40B4-BE49-F238E27FC236}">
                <a16:creationId xmlns:a16="http://schemas.microsoft.com/office/drawing/2014/main" id="{57A5A399-9B60-440B-ABB7-E23D33EC597F}"/>
              </a:ext>
            </a:extLst>
          </p:cNvPr>
          <p:cNvSpPr>
            <a:spLocks noGrp="1"/>
          </p:cNvSpPr>
          <p:nvPr>
            <p:ph type="body" sz="quarter" idx="13"/>
          </p:nvPr>
        </p:nvSpPr>
        <p:spPr/>
        <p:txBody>
          <a:bodyPr/>
          <a:lstStyle/>
          <a:p>
            <a:endParaRPr lang="en-CA" dirty="0"/>
          </a:p>
        </p:txBody>
      </p:sp>
      <p:sp>
        <p:nvSpPr>
          <p:cNvPr id="8" name="Content Placeholder 2">
            <a:extLst>
              <a:ext uri="{FF2B5EF4-FFF2-40B4-BE49-F238E27FC236}">
                <a16:creationId xmlns:a16="http://schemas.microsoft.com/office/drawing/2014/main" id="{3A38A829-C1B9-489E-9BD1-81F0B1FB399E}"/>
              </a:ext>
            </a:extLst>
          </p:cNvPr>
          <p:cNvSpPr txBox="1">
            <a:spLocks/>
          </p:cNvSpPr>
          <p:nvPr/>
        </p:nvSpPr>
        <p:spPr>
          <a:xfrm>
            <a:off x="838198" y="3524098"/>
            <a:ext cx="10515600" cy="1310453"/>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43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r>
              <a:rPr lang="en-CA" sz="3600"/>
              <a:t>Conclusions</a:t>
            </a:r>
            <a:endParaRPr lang="en-CA" sz="3600" dirty="0"/>
          </a:p>
        </p:txBody>
      </p:sp>
      <p:sp>
        <p:nvSpPr>
          <p:cNvPr id="4" name="Content Placeholder 3">
            <a:extLst>
              <a:ext uri="{FF2B5EF4-FFF2-40B4-BE49-F238E27FC236}">
                <a16:creationId xmlns:a16="http://schemas.microsoft.com/office/drawing/2014/main" id="{CDA695DB-BBC6-4B17-A82C-888B81D51017}"/>
              </a:ext>
            </a:extLst>
          </p:cNvPr>
          <p:cNvSpPr>
            <a:spLocks noGrp="1"/>
          </p:cNvSpPr>
          <p:nvPr>
            <p:ph idx="1"/>
          </p:nvPr>
        </p:nvSpPr>
        <p:spPr/>
        <p:txBody>
          <a:bodyPr>
            <a:normAutofit fontScale="92500" lnSpcReduction="10000"/>
          </a:bodyPr>
          <a:lstStyle/>
          <a:p>
            <a:r>
              <a:rPr lang="fr-FR" altLang="en-US" dirty="0"/>
              <a:t>Tous les patients avec inhibiteurs devraient pouvoir mettre en œuvre une induction de la tolérance immune </a:t>
            </a:r>
          </a:p>
          <a:p>
            <a:r>
              <a:rPr lang="fr-FR" altLang="en-US" dirty="0"/>
              <a:t>Il existe peu de données relatives aux effets des produits à demi-vie prolongée dans le cadre d’une induction de la tolérance immun</a:t>
            </a:r>
            <a:r>
              <a:rPr lang="fr-FR" dirty="0"/>
              <a:t>e</a:t>
            </a:r>
          </a:p>
          <a:p>
            <a:r>
              <a:rPr lang="fr-FR" altLang="en-US" dirty="0"/>
              <a:t>Une fois l’induction de la tolérance immune réussie, il convient d’initier une prophylaxie par FVIII avec surveillance étroite de la réponse clinique</a:t>
            </a:r>
            <a:endParaRPr lang="fr-FR" dirty="0"/>
          </a:p>
          <a:p>
            <a:r>
              <a:rPr lang="fr-FR" dirty="0"/>
              <a:t>Pour maintenir l’hémostase dans le cadre d’une chirurgie chez les patients sous </a:t>
            </a:r>
            <a:r>
              <a:rPr lang="fr-FR" dirty="0" err="1"/>
              <a:t>emicizumab</a:t>
            </a:r>
            <a:r>
              <a:rPr lang="fr-FR" dirty="0"/>
              <a:t>, traiter avec du </a:t>
            </a:r>
            <a:r>
              <a:rPr lang="fr-FR" dirty="0" err="1"/>
              <a:t>rFVIIa</a:t>
            </a:r>
            <a:endParaRPr lang="fr-FR" dirty="0"/>
          </a:p>
          <a:p>
            <a:r>
              <a:rPr lang="fr-FR" dirty="0"/>
              <a:t>En cas de saignement sous </a:t>
            </a:r>
            <a:r>
              <a:rPr lang="fr-FR" dirty="0" err="1"/>
              <a:t>emicizumab</a:t>
            </a:r>
            <a:r>
              <a:rPr lang="fr-FR" dirty="0"/>
              <a:t>, traiter avec du </a:t>
            </a:r>
            <a:r>
              <a:rPr lang="fr-FR" dirty="0" err="1"/>
              <a:t>rFVIIa</a:t>
            </a:r>
            <a:endParaRPr lang="fr-FR" dirty="0"/>
          </a:p>
          <a:p>
            <a:r>
              <a:rPr lang="fr-FR" altLang="en-US" dirty="0"/>
              <a:t>Le fardeau de la maladie peut être allégé par des traitements sans facteur de remplacement</a:t>
            </a:r>
            <a:endParaRPr lang="fr-FR" dirty="0"/>
          </a:p>
          <a:p>
            <a:r>
              <a:rPr lang="fr-FR" altLang="en-US" dirty="0"/>
              <a:t>L’utilisation de traitements sans facteur de remplacement dans le cadre d’une induction de la tolérance immune n’est pas établie</a:t>
            </a:r>
            <a:endParaRPr lang="fr-FR" dirty="0"/>
          </a:p>
          <a:p>
            <a:endParaRPr lang="fr-FR" dirty="0"/>
          </a:p>
        </p:txBody>
      </p:sp>
      <p:sp>
        <p:nvSpPr>
          <p:cNvPr id="3" name="Text Placeholder 2">
            <a:extLst>
              <a:ext uri="{FF2B5EF4-FFF2-40B4-BE49-F238E27FC236}">
                <a16:creationId xmlns:a16="http://schemas.microsoft.com/office/drawing/2014/main" id="{6D07D15A-B9B6-4CF2-A54A-A7AD16E1B491}"/>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5957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613025"/>
            <a:ext cx="10515599" cy="1090079"/>
          </a:xfrm>
        </p:spPr>
        <p:txBody>
          <a:bodyPr>
            <a:normAutofit/>
          </a:bodyPr>
          <a:lstStyle/>
          <a:p>
            <a:pPr algn="ctr"/>
            <a:r>
              <a:rPr lang="fr-FR" sz="3200" dirty="0"/>
              <a:t>Merci à l’</a:t>
            </a:r>
            <a:r>
              <a:rPr lang="fr-FR" sz="3200" dirty="0" err="1"/>
              <a:t>Hemophilia</a:t>
            </a:r>
            <a:r>
              <a:rPr lang="fr-FR" sz="3200"/>
              <a:t> Alliance pour son soutien à l’élaboration de cette présentation</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85C267-2EEB-47FB-AE1E-36D9F1CC1733}"/>
              </a:ext>
            </a:extLst>
          </p:cNvPr>
          <p:cNvSpPr>
            <a:spLocks noGrp="1"/>
          </p:cNvSpPr>
          <p:nvPr>
            <p:ph type="body" sz="quarter" idx="13"/>
          </p:nvPr>
        </p:nvSpPr>
        <p:spPr/>
        <p:txBody>
          <a:bodyPr/>
          <a:lstStyle/>
          <a:p>
            <a:endParaRPr lang="en-CA"/>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870098"/>
            <a:ext cx="3449638" cy="2012950"/>
          </a:xfrm>
        </p:spPr>
      </p:pic>
    </p:spTree>
    <p:extLst>
      <p:ext uri="{BB962C8B-B14F-4D97-AF65-F5344CB8AC3E}">
        <p14:creationId xmlns:p14="http://schemas.microsoft.com/office/powerpoint/2010/main" val="16835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fr-FR" sz="4000" dirty="0">
                <a:solidFill>
                  <a:srgbClr val="008BB0"/>
                </a:solidFill>
              </a:rPr>
              <a:t>Chapitre 8 : Inhibiteurs des facteurs de coagulation</a:t>
            </a:r>
            <a:endParaRPr lang="fr-FR" sz="4000" dirty="0">
              <a:solidFill>
                <a:srgbClr val="1979B5"/>
              </a:solidFill>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a:bodyPr>
          <a:lstStyle/>
          <a:p>
            <a:pPr>
              <a:spcBef>
                <a:spcPts val="0"/>
              </a:spcBef>
            </a:pPr>
            <a:r>
              <a:rPr lang="fr-FR" sz="3000" b="1" dirty="0"/>
              <a:t>Dr. Margaret </a:t>
            </a:r>
            <a:r>
              <a:rPr lang="fr-FR" sz="3000" b="1" dirty="0" err="1"/>
              <a:t>Ragni</a:t>
            </a:r>
            <a:br>
              <a:rPr lang="fr-FR" sz="3000" dirty="0"/>
            </a:br>
            <a:r>
              <a:rPr lang="fr-FR" sz="2000" dirty="0"/>
              <a:t>Professeur de médecine et de science clinique et </a:t>
            </a:r>
            <a:r>
              <a:rPr lang="fr-FR" sz="2000" dirty="0" err="1"/>
              <a:t>translationnelle</a:t>
            </a:r>
            <a:endParaRPr lang="fr-FR" sz="2000" dirty="0"/>
          </a:p>
          <a:p>
            <a:pPr>
              <a:spcBef>
                <a:spcPts val="0"/>
              </a:spcBef>
            </a:pPr>
            <a:r>
              <a:rPr lang="fr-FR" sz="2000" dirty="0"/>
              <a:t>Département de médecine, Service Hématologie/Oncologie</a:t>
            </a:r>
          </a:p>
          <a:p>
            <a:pPr>
              <a:spcBef>
                <a:spcPts val="0"/>
              </a:spcBef>
            </a:pPr>
            <a:r>
              <a:rPr lang="fr-FR" sz="2000" dirty="0"/>
              <a:t>Centre médical de l’Université de Pittsburgh</a:t>
            </a:r>
          </a:p>
          <a:p>
            <a:pPr>
              <a:spcBef>
                <a:spcPts val="0"/>
              </a:spcBef>
            </a:pPr>
            <a:r>
              <a:rPr lang="fr-FR" sz="2000" dirty="0"/>
              <a:t>Directrice, </a:t>
            </a:r>
            <a:r>
              <a:rPr lang="fr-FR" sz="2000" dirty="0" err="1"/>
              <a:t>Hemophilia</a:t>
            </a:r>
            <a:r>
              <a:rPr lang="fr-FR" sz="2000" dirty="0"/>
              <a:t> Center of Western PA</a:t>
            </a:r>
          </a:p>
          <a:p>
            <a:pPr>
              <a:spcBef>
                <a:spcPts val="0"/>
              </a:spcBef>
            </a:pPr>
            <a:r>
              <a:rPr lang="fr-FR" sz="2000" dirty="0"/>
              <a:t>Pittsburgh PA </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Conflits d’intérêt </a:t>
            </a:r>
            <a:r>
              <a:rPr lang="en-US" dirty="0"/>
              <a:t>: Margaret V. </a:t>
            </a:r>
            <a:r>
              <a:rPr lang="en-US" dirty="0" err="1"/>
              <a:t>Ragni</a:t>
            </a:r>
            <a:endParaRPr lang="en-US" dirty="0"/>
          </a:p>
        </p:txBody>
      </p:sp>
      <p:sp>
        <p:nvSpPr>
          <p:cNvPr id="4" name="Content Placeholder 3">
            <a:extLst>
              <a:ext uri="{FF2B5EF4-FFF2-40B4-BE49-F238E27FC236}">
                <a16:creationId xmlns:a16="http://schemas.microsoft.com/office/drawing/2014/main" id="{F95B4038-2B84-45D4-AA84-F85F9F96E7D6}"/>
              </a:ext>
            </a:extLst>
          </p:cNvPr>
          <p:cNvSpPr>
            <a:spLocks noGrp="1"/>
          </p:cNvSpPr>
          <p:nvPr>
            <p:ph idx="1"/>
          </p:nvPr>
        </p:nvSpPr>
        <p:spPr/>
        <p:txBody>
          <a:bodyPr/>
          <a:lstStyle/>
          <a:p>
            <a:pPr marL="0" indent="0">
              <a:buNone/>
            </a:pPr>
            <a:r>
              <a:rPr lang="fr-FR" b="1" dirty="0">
                <a:solidFill>
                  <a:schemeClr val="accent1"/>
                </a:solidFill>
              </a:rPr>
              <a:t>Subvention/Soutien à la recherche </a:t>
            </a:r>
          </a:p>
          <a:p>
            <a:pPr marL="342900" indent="-342900" algn="l">
              <a:lnSpc>
                <a:spcPct val="90000"/>
              </a:lnSpc>
              <a:buFont typeface="Arial" panose="020B0604020202020204" pitchFamily="34" charset="0"/>
              <a:buChar char="•"/>
            </a:pPr>
            <a:r>
              <a:rPr lang="fr-FR" sz="2000" b="0" u="none" strike="noStrike" baseline="0" dirty="0" err="1">
                <a:solidFill>
                  <a:srgbClr val="000000"/>
                </a:solidFill>
              </a:rPr>
              <a:t>Alnylam</a:t>
            </a:r>
            <a:r>
              <a:rPr lang="fr-FR" sz="2000" b="0" u="none" strike="noStrike" baseline="0" dirty="0">
                <a:solidFill>
                  <a:srgbClr val="000000"/>
                </a:solidFill>
              </a:rPr>
              <a:t>/Sanofi, </a:t>
            </a:r>
            <a:r>
              <a:rPr lang="fr-FR" sz="2000" b="0" u="none" strike="noStrike" baseline="0" dirty="0" err="1">
                <a:solidFill>
                  <a:srgbClr val="000000"/>
                </a:solidFill>
              </a:rPr>
              <a:t>BioMarin</a:t>
            </a:r>
            <a:r>
              <a:rPr lang="fr-FR" sz="2000" b="0" u="none" strike="noStrike" baseline="0" dirty="0">
                <a:solidFill>
                  <a:srgbClr val="000000"/>
                </a:solidFill>
              </a:rPr>
              <a:t>, </a:t>
            </a:r>
            <a:r>
              <a:rPr lang="fr-FR" sz="2000" b="0" u="none" strike="noStrike" baseline="0" dirty="0" err="1">
                <a:solidFill>
                  <a:srgbClr val="000000"/>
                </a:solidFill>
              </a:rPr>
              <a:t>Bioverativ</a:t>
            </a:r>
            <a:r>
              <a:rPr lang="fr-FR" sz="2000" b="0" u="none" strike="noStrike" baseline="0" dirty="0">
                <a:solidFill>
                  <a:srgbClr val="000000"/>
                </a:solidFill>
              </a:rPr>
              <a:t>/Sanofi, Takeda/</a:t>
            </a:r>
            <a:r>
              <a:rPr lang="fr-FR" sz="2000" b="0" u="none" strike="noStrike" baseline="0" dirty="0" err="1">
                <a:solidFill>
                  <a:srgbClr val="000000"/>
                </a:solidFill>
              </a:rPr>
              <a:t>Shire</a:t>
            </a:r>
            <a:r>
              <a:rPr lang="fr-FR" sz="2000" b="0" u="none" strike="noStrike" baseline="0" dirty="0">
                <a:solidFill>
                  <a:srgbClr val="000000"/>
                </a:solidFill>
              </a:rPr>
              <a:t>, </a:t>
            </a:r>
            <a:r>
              <a:rPr lang="fr-FR" sz="2000" b="0" u="none" strike="noStrike" baseline="0" dirty="0" err="1">
                <a:solidFill>
                  <a:srgbClr val="000000"/>
                </a:solidFill>
              </a:rPr>
              <a:t>Sangamo</a:t>
            </a:r>
            <a:r>
              <a:rPr lang="fr-FR" sz="2000" b="0" u="none" strike="noStrike" baseline="0" dirty="0">
                <a:solidFill>
                  <a:srgbClr val="000000"/>
                </a:solidFill>
              </a:rPr>
              <a:t>, </a:t>
            </a:r>
            <a:r>
              <a:rPr lang="fr-FR" sz="2000" b="0" u="none" strike="noStrike" baseline="0" dirty="0" err="1">
                <a:solidFill>
                  <a:srgbClr val="000000"/>
                </a:solidFill>
              </a:rPr>
              <a:t>Spark</a:t>
            </a:r>
            <a:r>
              <a:rPr lang="fr-FR" sz="2000" b="0" u="none" strike="noStrike" baseline="0" dirty="0">
                <a:solidFill>
                  <a:srgbClr val="000000"/>
                </a:solidFill>
              </a:rPr>
              <a:t> </a:t>
            </a:r>
            <a:r>
              <a:rPr lang="fr-FR" sz="2000" b="0" u="none" strike="noStrike" baseline="0" dirty="0" err="1">
                <a:solidFill>
                  <a:srgbClr val="000000"/>
                </a:solidFill>
              </a:rPr>
              <a:t>Therapeutics</a:t>
            </a:r>
            <a:endParaRPr lang="fr-FR" sz="2000" b="0" u="none" strike="noStrike" baseline="0" dirty="0">
              <a:solidFill>
                <a:srgbClr val="000000"/>
              </a:solidFill>
            </a:endParaRPr>
          </a:p>
          <a:p>
            <a:pPr marL="0" indent="0">
              <a:buNone/>
            </a:pPr>
            <a:r>
              <a:rPr lang="fr-FR" b="1" dirty="0">
                <a:solidFill>
                  <a:srgbClr val="008BB0"/>
                </a:solidFill>
              </a:rPr>
              <a:t>Comités consultatif</a:t>
            </a:r>
            <a:r>
              <a:rPr lang="fr-FR" sz="2000" b="1" dirty="0">
                <a:solidFill>
                  <a:srgbClr val="008BB0"/>
                </a:solidFill>
              </a:rPr>
              <a:t>s</a:t>
            </a:r>
          </a:p>
          <a:p>
            <a:pPr marL="342900" indent="-342900">
              <a:buFont typeface="Arial" panose="020B0604020202020204" pitchFamily="34" charset="0"/>
              <a:buChar char="•"/>
            </a:pPr>
            <a:r>
              <a:rPr lang="fr-FR" sz="2000" dirty="0" err="1">
                <a:solidFill>
                  <a:srgbClr val="000000"/>
                </a:solidFill>
              </a:rPr>
              <a:t>Alnylam</a:t>
            </a:r>
            <a:r>
              <a:rPr lang="fr-FR" sz="2000" dirty="0">
                <a:solidFill>
                  <a:srgbClr val="000000"/>
                </a:solidFill>
              </a:rPr>
              <a:t>/Sanofi, </a:t>
            </a:r>
            <a:r>
              <a:rPr lang="fr-FR" sz="2000" dirty="0" err="1">
                <a:solidFill>
                  <a:srgbClr val="000000"/>
                </a:solidFill>
              </a:rPr>
              <a:t>BioMarin</a:t>
            </a:r>
            <a:r>
              <a:rPr lang="fr-FR" sz="2000" dirty="0">
                <a:solidFill>
                  <a:srgbClr val="000000"/>
                </a:solidFill>
              </a:rPr>
              <a:t>, Takeda/</a:t>
            </a:r>
            <a:r>
              <a:rPr lang="fr-FR" sz="2000" dirty="0" err="1">
                <a:solidFill>
                  <a:srgbClr val="000000"/>
                </a:solidFill>
              </a:rPr>
              <a:t>Shire</a:t>
            </a:r>
            <a:r>
              <a:rPr lang="fr-FR" sz="2000" dirty="0">
                <a:solidFill>
                  <a:srgbClr val="000000"/>
                </a:solidFill>
              </a:rPr>
              <a:t>, </a:t>
            </a:r>
            <a:r>
              <a:rPr lang="fr-FR" sz="2000" dirty="0" err="1">
                <a:solidFill>
                  <a:srgbClr val="000000"/>
                </a:solidFill>
              </a:rPr>
              <a:t>Spark</a:t>
            </a:r>
            <a:r>
              <a:rPr lang="fr-FR" sz="2000" dirty="0">
                <a:solidFill>
                  <a:srgbClr val="000000"/>
                </a:solidFill>
              </a:rPr>
              <a:t> </a:t>
            </a:r>
            <a:r>
              <a:rPr lang="fr-FR" sz="2000" dirty="0" err="1">
                <a:solidFill>
                  <a:srgbClr val="000000"/>
                </a:solidFill>
              </a:rPr>
              <a:t>Therapeutics</a:t>
            </a:r>
            <a:endParaRPr lang="fr-FR" sz="2000" b="0" i="0" u="none" strike="noStrike" baseline="0" dirty="0">
              <a:solidFill>
                <a:srgbClr val="FFFFFF"/>
              </a:solidFill>
              <a:latin typeface="+mj-lt"/>
            </a:endParaRPr>
          </a:p>
          <a:p>
            <a:endParaRPr lang="fr-FR" dirty="0"/>
          </a:p>
        </p:txBody>
      </p:sp>
      <p:sp>
        <p:nvSpPr>
          <p:cNvPr id="6" name="Text Placeholder 5">
            <a:extLst>
              <a:ext uri="{FF2B5EF4-FFF2-40B4-BE49-F238E27FC236}">
                <a16:creationId xmlns:a16="http://schemas.microsoft.com/office/drawing/2014/main" id="{34C8A602-49D2-4C24-BEAA-29B22944E468}"/>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fr-FR" dirty="0"/>
              <a:t>Auteurs</a:t>
            </a:r>
          </a:p>
        </p:txBody>
      </p:sp>
      <p:sp>
        <p:nvSpPr>
          <p:cNvPr id="5" name="Content Placeholder 4">
            <a:extLst>
              <a:ext uri="{FF2B5EF4-FFF2-40B4-BE49-F238E27FC236}">
                <a16:creationId xmlns:a16="http://schemas.microsoft.com/office/drawing/2014/main" id="{D4BCE759-37BB-445E-A578-A3955AC78333}"/>
              </a:ext>
            </a:extLst>
          </p:cNvPr>
          <p:cNvSpPr>
            <a:spLocks noGrp="1"/>
          </p:cNvSpPr>
          <p:nvPr>
            <p:ph idx="1"/>
          </p:nvPr>
        </p:nvSpPr>
        <p:spPr>
          <a:xfrm>
            <a:off x="838200" y="1562100"/>
            <a:ext cx="10515600" cy="4614863"/>
          </a:xfrm>
        </p:spPr>
        <p:txBody>
          <a:bodyPr>
            <a:normAutofit lnSpcReduction="10000"/>
          </a:bodyPr>
          <a:lstStyle/>
          <a:p>
            <a:pPr>
              <a:spcBef>
                <a:spcPts val="1000"/>
              </a:spcBef>
            </a:pPr>
            <a:r>
              <a:rPr lang="en-CA" b="1" noProof="0" dirty="0"/>
              <a:t>Margaret V. Ragni</a:t>
            </a:r>
          </a:p>
          <a:p>
            <a:pPr>
              <a:spcBef>
                <a:spcPts val="1000"/>
              </a:spcBef>
            </a:pPr>
            <a:r>
              <a:rPr lang="en-CA" b="1" noProof="0" dirty="0"/>
              <a:t>Erik </a:t>
            </a:r>
            <a:r>
              <a:rPr lang="en-CA" b="1" noProof="0" dirty="0" err="1"/>
              <a:t>Berntorp</a:t>
            </a:r>
            <a:endParaRPr lang="en-CA" b="1" noProof="0" dirty="0"/>
          </a:p>
          <a:p>
            <a:pPr>
              <a:spcBef>
                <a:spcPts val="1000"/>
              </a:spcBef>
            </a:pPr>
            <a:r>
              <a:rPr lang="en-CA" b="1" noProof="0" dirty="0"/>
              <a:t>Manuel Carcao</a:t>
            </a:r>
          </a:p>
          <a:p>
            <a:pPr>
              <a:spcBef>
                <a:spcPts val="1000"/>
              </a:spcBef>
            </a:pPr>
            <a:r>
              <a:rPr lang="en-CA" b="1" noProof="0" dirty="0"/>
              <a:t>Carmen Escuriola Ettingshausen</a:t>
            </a:r>
          </a:p>
          <a:p>
            <a:pPr>
              <a:spcBef>
                <a:spcPts val="1000"/>
              </a:spcBef>
            </a:pPr>
            <a:r>
              <a:rPr lang="en-CA" b="1" noProof="0" dirty="0" err="1"/>
              <a:t>Augustas</a:t>
            </a:r>
            <a:r>
              <a:rPr lang="en-CA" b="1" noProof="0" dirty="0"/>
              <a:t> </a:t>
            </a:r>
            <a:r>
              <a:rPr lang="en-CA" b="1" noProof="0" dirty="0" err="1"/>
              <a:t>Nedzinskas</a:t>
            </a:r>
            <a:r>
              <a:rPr lang="en-CA" b="1" noProof="0" dirty="0"/>
              <a:t>*</a:t>
            </a:r>
          </a:p>
          <a:p>
            <a:pPr>
              <a:spcBef>
                <a:spcPts val="1000"/>
              </a:spcBef>
            </a:pPr>
            <a:r>
              <a:rPr lang="en-CA" b="1" noProof="0" dirty="0" err="1"/>
              <a:t>Margareth</a:t>
            </a:r>
            <a:r>
              <a:rPr lang="en-CA" b="1" noProof="0" dirty="0"/>
              <a:t> C. </a:t>
            </a:r>
            <a:r>
              <a:rPr lang="en-CA" b="1" noProof="0" dirty="0" err="1"/>
              <a:t>Ozelo</a:t>
            </a:r>
            <a:endParaRPr lang="en-CA" b="1" noProof="0" dirty="0"/>
          </a:p>
          <a:p>
            <a:pPr>
              <a:spcBef>
                <a:spcPts val="1000"/>
              </a:spcBef>
            </a:pPr>
            <a:r>
              <a:rPr lang="en-CA" b="1" noProof="0" dirty="0"/>
              <a:t>Enrique D. </a:t>
            </a:r>
            <a:r>
              <a:rPr lang="en-CA" b="1" noProof="0" dirty="0" err="1"/>
              <a:t>Preza</a:t>
            </a:r>
            <a:r>
              <a:rPr lang="en-CA" b="1" noProof="0" dirty="0"/>
              <a:t> Hernández*</a:t>
            </a:r>
          </a:p>
          <a:p>
            <a:pPr>
              <a:spcBef>
                <a:spcPts val="1000"/>
              </a:spcBef>
            </a:pPr>
            <a:r>
              <a:rPr lang="en-CA" b="1" noProof="0" dirty="0"/>
              <a:t>Andrew </a:t>
            </a:r>
            <a:r>
              <a:rPr lang="en-CA" b="1" noProof="0" dirty="0" err="1"/>
              <a:t>Selvaggi</a:t>
            </a:r>
            <a:r>
              <a:rPr lang="en-CA" b="1" noProof="0"/>
              <a:t>*</a:t>
            </a:r>
            <a:endParaRPr lang="en-CA" b="1" noProof="0" dirty="0"/>
          </a:p>
          <a:p>
            <a:pPr>
              <a:spcBef>
                <a:spcPts val="1000"/>
              </a:spcBef>
            </a:pPr>
            <a:r>
              <a:rPr lang="en-CA" b="1" noProof="0" dirty="0"/>
              <a:t>H. Marijke van den Berg</a:t>
            </a:r>
          </a:p>
          <a:p>
            <a:pPr>
              <a:spcBef>
                <a:spcPts val="1000"/>
              </a:spcBef>
            </a:pPr>
            <a:r>
              <a:rPr lang="fi-FI" b="1" noProof="0" dirty="0"/>
              <a:t>Glenn F. Pierce</a:t>
            </a:r>
          </a:p>
          <a:p>
            <a:pPr>
              <a:spcBef>
                <a:spcPts val="1000"/>
              </a:spcBef>
            </a:pPr>
            <a:r>
              <a:rPr lang="fi-FI" b="1" noProof="0" dirty="0"/>
              <a:t>Alok Srivastava</a:t>
            </a:r>
            <a:endParaRPr lang="en-CA" b="1" noProof="0" dirty="0"/>
          </a:p>
        </p:txBody>
      </p:sp>
      <p:sp>
        <p:nvSpPr>
          <p:cNvPr id="6" name="Text Placeholder 5">
            <a:extLst>
              <a:ext uri="{FF2B5EF4-FFF2-40B4-BE49-F238E27FC236}">
                <a16:creationId xmlns:a16="http://schemas.microsoft.com/office/drawing/2014/main" id="{46372A94-60C0-401C-9ABB-1F124C35A7A4}"/>
              </a:ext>
            </a:extLst>
          </p:cNvPr>
          <p:cNvSpPr>
            <a:spLocks noGrp="1"/>
          </p:cNvSpPr>
          <p:nvPr>
            <p:ph type="body" sz="quarter" idx="13"/>
          </p:nvPr>
        </p:nvSpPr>
        <p:spPr>
          <a:xfrm>
            <a:off x="838201" y="6356351"/>
            <a:ext cx="9925050" cy="365125"/>
          </a:xfrm>
        </p:spPr>
        <p:txBody>
          <a:bodyPr/>
          <a:lstStyle/>
          <a:p>
            <a:r>
              <a:rPr lang="fr-FR" dirty="0"/>
              <a:t>*Personne atteinte d’hémophilie</a:t>
            </a:r>
            <a:endParaRPr lang="en-CA" dirty="0"/>
          </a:p>
        </p:txBody>
      </p:sp>
      <p:pic>
        <p:nvPicPr>
          <p:cNvPr id="10" name="Picture 9">
            <a:extLst>
              <a:ext uri="{FF2B5EF4-FFF2-40B4-BE49-F238E27FC236}">
                <a16:creationId xmlns:a16="http://schemas.microsoft.com/office/drawing/2014/main" id="{7DB84391-AE36-433F-B57B-1DA852EC76CB}"/>
              </a:ext>
            </a:extLst>
          </p:cNvPr>
          <p:cNvPicPr>
            <a:picLocks noChangeAspect="1"/>
          </p:cNvPicPr>
          <p:nvPr/>
        </p:nvPicPr>
        <p:blipFill>
          <a:blip r:embed="rId2"/>
          <a:srcRect/>
          <a:stretch/>
        </p:blipFill>
        <p:spPr>
          <a:xfrm>
            <a:off x="5378883" y="1753260"/>
            <a:ext cx="6544851" cy="3254925"/>
          </a:xfrm>
          <a:prstGeom prst="rect">
            <a:avLst/>
          </a:prstGeom>
        </p:spPr>
      </p:pic>
      <p:sp>
        <p:nvSpPr>
          <p:cNvPr id="3" name="ZoneTexte 2">
            <a:extLst>
              <a:ext uri="{FF2B5EF4-FFF2-40B4-BE49-F238E27FC236}">
                <a16:creationId xmlns:a16="http://schemas.microsoft.com/office/drawing/2014/main" id="{90F81613-C645-D342-8647-9FA2E1627C53}"/>
              </a:ext>
            </a:extLst>
          </p:cNvPr>
          <p:cNvSpPr txBox="1"/>
          <p:nvPr/>
        </p:nvSpPr>
        <p:spPr>
          <a:xfrm>
            <a:off x="1093304" y="6569765"/>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45993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3D0A-96B2-AF4D-B9F5-E8730AA8956F}"/>
              </a:ext>
            </a:extLst>
          </p:cNvPr>
          <p:cNvSpPr>
            <a:spLocks noGrp="1"/>
          </p:cNvSpPr>
          <p:nvPr>
            <p:ph type="title"/>
          </p:nvPr>
        </p:nvSpPr>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850F31C7-E170-8E40-B065-89DA7303EBDC}"/>
              </a:ext>
            </a:extLst>
          </p:cNvPr>
          <p:cNvSpPr>
            <a:spLocks noGrp="1"/>
          </p:cNvSpPr>
          <p:nvPr>
            <p:ph idx="1"/>
          </p:nvPr>
        </p:nvSpPr>
        <p:spPr/>
        <p:txBody>
          <a:bodyPr>
            <a:noAutofit/>
          </a:bodyPr>
          <a:lstStyle/>
          <a:p>
            <a:r>
              <a:rPr lang="fr-FR" dirty="0"/>
              <a:t>Dans le domaine de l’hémophilie, on entend par inhibiteurs les </a:t>
            </a:r>
            <a:r>
              <a:rPr lang="fr-FR" dirty="0" err="1"/>
              <a:t>alloanticorps</a:t>
            </a:r>
            <a:r>
              <a:rPr lang="fr-FR" dirty="0"/>
              <a:t> </a:t>
            </a:r>
            <a:r>
              <a:rPr lang="fr-FR" dirty="0" err="1"/>
              <a:t>IgG</a:t>
            </a:r>
            <a:r>
              <a:rPr lang="fr-FR" dirty="0"/>
              <a:t> des facteurs de coagulation exogènes VIII (FVIII) ou IX (FIX) qui neutralisent la fonction des concentrés de facteur de coagulation administrés</a:t>
            </a:r>
          </a:p>
          <a:p>
            <a:r>
              <a:rPr lang="fr-FR" dirty="0"/>
              <a:t>Les inhibiteurs sont mesurés au moyen de la méthode Bethesda modifiée par </a:t>
            </a:r>
            <a:r>
              <a:rPr lang="fr-FR" dirty="0" err="1"/>
              <a:t>Nijmegen</a:t>
            </a:r>
            <a:endParaRPr lang="fr-FR" dirty="0"/>
          </a:p>
          <a:p>
            <a:r>
              <a:rPr lang="fr-FR" dirty="0"/>
              <a:t>Les inhibiteurs touchent les patients atteints d’hémophilie sévère et plus souvent ceux atteints d’hémophilie A que d’hémophilie B</a:t>
            </a:r>
          </a:p>
          <a:p>
            <a:r>
              <a:rPr lang="fr-FR" dirty="0"/>
              <a:t>Les inhibiteurs sont associés à un fardeau plus important, notamment :</a:t>
            </a:r>
          </a:p>
          <a:p>
            <a:pPr lvl="1"/>
            <a:r>
              <a:rPr lang="fr-FR" altLang="en-US" dirty="0"/>
              <a:t>Des hémorragies &amp; des complications plus graves</a:t>
            </a:r>
          </a:p>
          <a:p>
            <a:pPr lvl="1"/>
            <a:r>
              <a:rPr lang="fr-FR" altLang="en-US" dirty="0"/>
              <a:t>Plus de réactions allergiques</a:t>
            </a:r>
          </a:p>
          <a:p>
            <a:pPr lvl="1"/>
            <a:r>
              <a:rPr lang="fr-FR" altLang="en-US" dirty="0"/>
              <a:t>Un taux d’hospitalisation plus élevé</a:t>
            </a:r>
          </a:p>
          <a:p>
            <a:pPr lvl="1"/>
            <a:r>
              <a:rPr lang="fr-FR" altLang="en-US" dirty="0"/>
              <a:t>Des coûts de traitement plus élevés</a:t>
            </a:r>
          </a:p>
          <a:p>
            <a:pPr lvl="1"/>
            <a:r>
              <a:rPr lang="fr-FR" altLang="en-US" dirty="0"/>
              <a:t>Un taux de mortalité plus élevé</a:t>
            </a:r>
          </a:p>
        </p:txBody>
      </p:sp>
      <p:sp>
        <p:nvSpPr>
          <p:cNvPr id="4" name="Text Placeholder 3">
            <a:extLst>
              <a:ext uri="{FF2B5EF4-FFF2-40B4-BE49-F238E27FC236}">
                <a16:creationId xmlns:a16="http://schemas.microsoft.com/office/drawing/2014/main" id="{EDAFDE33-DF20-4C84-8718-87DEC771F92F}"/>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9060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CC3E-F6AF-46F7-B798-D74A165A9E67}"/>
              </a:ext>
            </a:extLst>
          </p:cNvPr>
          <p:cNvSpPr>
            <a:spLocks noGrp="1"/>
          </p:cNvSpPr>
          <p:nvPr>
            <p:ph type="title"/>
          </p:nvPr>
        </p:nvSpPr>
        <p:spPr>
          <a:xfrm>
            <a:off x="838199" y="225425"/>
            <a:ext cx="10515599" cy="1090079"/>
          </a:xfrm>
        </p:spPr>
        <p:txBody>
          <a:bodyPr>
            <a:normAutofit/>
          </a:bodyPr>
          <a:lstStyle/>
          <a:p>
            <a:r>
              <a:rPr lang="fr-FR" dirty="0"/>
              <a:t>Quoi de neuf ?</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fr-FR" dirty="0"/>
              <a:t>Prise en charge des saignements</a:t>
            </a:r>
          </a:p>
          <a:p>
            <a:r>
              <a:rPr lang="fr-FR" dirty="0"/>
              <a:t>Dépistage des inhibiteurs</a:t>
            </a:r>
          </a:p>
          <a:p>
            <a:r>
              <a:rPr lang="fr-FR" dirty="0"/>
              <a:t>Induction de la tolérance immune</a:t>
            </a:r>
          </a:p>
          <a:p>
            <a:r>
              <a:rPr lang="fr-FR" dirty="0"/>
              <a:t>Chirurgie et procédures invasives</a:t>
            </a:r>
          </a:p>
          <a:p>
            <a:r>
              <a:rPr lang="fr-FR" dirty="0"/>
              <a:t>Changement de produit</a:t>
            </a:r>
            <a:endParaRPr lang="fr-FR" altLang="en-US" dirty="0"/>
          </a:p>
        </p:txBody>
      </p:sp>
      <p:sp>
        <p:nvSpPr>
          <p:cNvPr id="5" name="Text Placeholder 4">
            <a:extLst>
              <a:ext uri="{FF2B5EF4-FFF2-40B4-BE49-F238E27FC236}">
                <a16:creationId xmlns:a16="http://schemas.microsoft.com/office/drawing/2014/main" id="{1F3010B4-CCC9-44DE-86B2-222340DD3C61}"/>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84231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9A254-79BA-48AA-B597-1EFE1E8927F9}"/>
              </a:ext>
            </a:extLst>
          </p:cNvPr>
          <p:cNvSpPr>
            <a:spLocks noGrp="1"/>
          </p:cNvSpPr>
          <p:nvPr>
            <p:ph type="title"/>
          </p:nvPr>
        </p:nvSpPr>
        <p:spPr>
          <a:xfrm>
            <a:off x="838199" y="225425"/>
            <a:ext cx="10515599" cy="1090079"/>
          </a:xfrm>
        </p:spPr>
        <p:txBody>
          <a:bodyPr/>
          <a:lstStyle/>
          <a:p>
            <a:r>
              <a:rPr lang="en-US" dirty="0"/>
              <a:t>Cas Clinique @ 11 </a:t>
            </a:r>
            <a:r>
              <a:rPr lang="en-US" dirty="0" err="1"/>
              <a:t>mois</a:t>
            </a:r>
            <a:endParaRPr lang="en-CA" dirty="0"/>
          </a:p>
        </p:txBody>
      </p:sp>
      <p:sp>
        <p:nvSpPr>
          <p:cNvPr id="7" name="Content Placeholder 6">
            <a:extLst>
              <a:ext uri="{FF2B5EF4-FFF2-40B4-BE49-F238E27FC236}">
                <a16:creationId xmlns:a16="http://schemas.microsoft.com/office/drawing/2014/main" id="{E4707B39-F952-4054-8CC4-5E92C062A45C}"/>
              </a:ext>
            </a:extLst>
          </p:cNvPr>
          <p:cNvSpPr>
            <a:spLocks noGrp="1"/>
          </p:cNvSpPr>
          <p:nvPr>
            <p:ph idx="1"/>
          </p:nvPr>
        </p:nvSpPr>
        <p:spPr>
          <a:xfrm>
            <a:off x="838200" y="1562100"/>
            <a:ext cx="6339840" cy="4614863"/>
          </a:xfrm>
        </p:spPr>
        <p:txBody>
          <a:bodyPr>
            <a:normAutofit/>
          </a:bodyPr>
          <a:lstStyle/>
          <a:p>
            <a:r>
              <a:rPr lang="fr-FR" dirty="0"/>
              <a:t>Hémophilie A sévère</a:t>
            </a:r>
          </a:p>
          <a:p>
            <a:r>
              <a:rPr lang="fr-FR" dirty="0"/>
              <a:t>Important hématome fessier et petits hématomes éparpillés apparus la semaine précédente</a:t>
            </a:r>
          </a:p>
          <a:p>
            <a:r>
              <a:rPr lang="fr-FR" dirty="0"/>
              <a:t>Bénéficie d’un traitement ponctuel de </a:t>
            </a:r>
            <a:r>
              <a:rPr lang="fr-FR" dirty="0" err="1"/>
              <a:t>rFVIII</a:t>
            </a:r>
            <a:r>
              <a:rPr lang="fr-FR" dirty="0"/>
              <a:t> pour traiter un saignement dans le genou droit cible, mais réponse insuffisante à son </a:t>
            </a:r>
            <a:r>
              <a:rPr lang="fr-FR" dirty="0" err="1"/>
              <a:t>rFVIII</a:t>
            </a:r>
            <a:r>
              <a:rPr lang="fr-FR" dirty="0"/>
              <a:t> habituel</a:t>
            </a:r>
          </a:p>
          <a:p>
            <a:r>
              <a:rPr lang="fr-FR" dirty="0"/>
              <a:t>Aucun antécédent familial d’inhibiteurs, mais a un cousin de 3 ans atteint d’hémophilie A sévère</a:t>
            </a:r>
          </a:p>
          <a:p>
            <a:r>
              <a:rPr lang="fr-FR" dirty="0"/>
              <a:t>Lors de la visite au CTH, les résultats de laboratoire sont les suivants : </a:t>
            </a:r>
            <a:r>
              <a:rPr lang="fr-FR" dirty="0" err="1"/>
              <a:t>Hgb</a:t>
            </a:r>
            <a:r>
              <a:rPr lang="fr-FR" dirty="0"/>
              <a:t> 11,0 g/dl, FVIII &lt;0,01 UI/ml, et anti-FVIII 12,0 UB</a:t>
            </a:r>
          </a:p>
          <a:p>
            <a:endParaRPr lang="fr-FR" dirty="0"/>
          </a:p>
        </p:txBody>
      </p:sp>
      <p:sp>
        <p:nvSpPr>
          <p:cNvPr id="10" name="Text Placeholder 9">
            <a:extLst>
              <a:ext uri="{FF2B5EF4-FFF2-40B4-BE49-F238E27FC236}">
                <a16:creationId xmlns:a16="http://schemas.microsoft.com/office/drawing/2014/main" id="{025130F1-4957-4702-95B6-566C70817187}"/>
              </a:ext>
            </a:extLst>
          </p:cNvPr>
          <p:cNvSpPr>
            <a:spLocks noGrp="1"/>
          </p:cNvSpPr>
          <p:nvPr>
            <p:ph type="body" sz="quarter" idx="13"/>
          </p:nvPr>
        </p:nvSpPr>
        <p:spPr/>
        <p:txBody>
          <a:bodyPr/>
          <a:lstStyle/>
          <a:p>
            <a:r>
              <a:rPr lang="fr-FR" sz="900" dirty="0"/>
              <a:t>UB : unité Bethesda ; </a:t>
            </a:r>
            <a:r>
              <a:rPr lang="fr-FR" sz="900" dirty="0" err="1"/>
              <a:t>Hgb</a:t>
            </a:r>
            <a:r>
              <a:rPr lang="fr-FR" sz="900" dirty="0"/>
              <a:t> : hémoglobine ; CTH : Centre de traitement de l’hémophilie ; UI : unité internationale. </a:t>
            </a:r>
          </a:p>
        </p:txBody>
      </p:sp>
      <p:sp>
        <p:nvSpPr>
          <p:cNvPr id="5" name="Rounded Rectangle 1">
            <a:extLst>
              <a:ext uri="{FF2B5EF4-FFF2-40B4-BE49-F238E27FC236}">
                <a16:creationId xmlns:a16="http://schemas.microsoft.com/office/drawing/2014/main" id="{3EB6B4AF-E705-4DAE-BBBC-969DF8303959}"/>
              </a:ext>
            </a:extLst>
          </p:cNvPr>
          <p:cNvSpPr/>
          <p:nvPr/>
        </p:nvSpPr>
        <p:spPr>
          <a:xfrm>
            <a:off x="7639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Comment traiter les saignements à présent que le patient a un inhibiteur ? Son cousin devrait-il faire l’objet d’un dépistage des inhibiteurs ? </a:t>
            </a:r>
          </a:p>
        </p:txBody>
      </p:sp>
    </p:spTree>
    <p:extLst>
      <p:ext uri="{BB962C8B-B14F-4D97-AF65-F5344CB8AC3E}">
        <p14:creationId xmlns:p14="http://schemas.microsoft.com/office/powerpoint/2010/main" val="286605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CB131F-87AC-448E-ADB0-9C3DBDCEB3A6}"/>
              </a:ext>
            </a:extLst>
          </p:cNvPr>
          <p:cNvSpPr>
            <a:spLocks noGrp="1"/>
          </p:cNvSpPr>
          <p:nvPr>
            <p:ph idx="1"/>
          </p:nvPr>
        </p:nvSpPr>
        <p:spPr/>
        <p:txBody>
          <a:bodyPr>
            <a:normAutofit/>
          </a:bodyPr>
          <a:lstStyle/>
          <a:p>
            <a:pPr marL="0" indent="0">
              <a:buNone/>
            </a:pPr>
            <a:endParaRPr lang="fr-FR"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rPr>
              <a:t>Recommandation 8.3.1</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rPr>
              <a:t>Pour les patients atteints d’hémophilie A avec des inhibiteurs dirigés contre le facteur VIII présentant une hémorragie aiguë, la FMH recommande que le traitement soit défini en fonction de la nature de l’inhibiteur, à savoir de type faible ou fort répondeur</a:t>
            </a:r>
            <a:r>
              <a:rPr lang="fr-FR" b="0" i="0" u="none" strike="noStrike" kern="1200" baseline="0" dirty="0">
                <a:solidFill>
                  <a:srgbClr val="000000"/>
                </a:solidFill>
                <a:effectLst/>
                <a:latin typeface="Arial" panose="020B0604020202020204" pitchFamily="34" charset="0"/>
              </a:rPr>
              <a:t>.</a:t>
            </a:r>
            <a:endParaRPr lang="fr-FR" b="0" i="0" u="none" strike="noStrike" dirty="0">
              <a:effectLst/>
              <a:latin typeface="Arial" panose="020B0604020202020204" pitchFamily="34" charset="0"/>
            </a:endParaRPr>
          </a:p>
          <a:p>
            <a:pPr marL="0" indent="0">
              <a:buNone/>
            </a:pPr>
            <a:endParaRPr lang="fr-FR" altLang="en-US" dirty="0">
              <a:solidFill>
                <a:schemeClr val="accent3"/>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188810F-33FA-4B75-9CF4-0534E2487B8F}"/>
              </a:ext>
            </a:extLst>
          </p:cNvPr>
          <p:cNvSpPr>
            <a:spLocks noGrp="1"/>
          </p:cNvSpPr>
          <p:nvPr>
            <p:ph type="title"/>
          </p:nvPr>
        </p:nvSpPr>
        <p:spPr/>
        <p:txBody>
          <a:bodyPr>
            <a:normAutofit/>
          </a:bodyPr>
          <a:lstStyle/>
          <a:p>
            <a:r>
              <a:rPr lang="fr-FR" dirty="0"/>
              <a:t>Hémophilie A et inhibiteurs dirigés contre le FVIII</a:t>
            </a:r>
            <a:br>
              <a:rPr lang="fr-FR" dirty="0"/>
            </a:br>
            <a:r>
              <a:rPr lang="fr-FR" dirty="0"/>
              <a:t>Prise en charge des saignements</a:t>
            </a:r>
          </a:p>
        </p:txBody>
      </p:sp>
      <p:graphicFrame>
        <p:nvGraphicFramePr>
          <p:cNvPr id="2" name="Table 1">
            <a:extLst>
              <a:ext uri="{FF2B5EF4-FFF2-40B4-BE49-F238E27FC236}">
                <a16:creationId xmlns:a16="http://schemas.microsoft.com/office/drawing/2014/main" id="{00FD35CE-B4FE-7B4A-BD4D-AEAA61F4726F}"/>
              </a:ext>
            </a:extLst>
          </p:cNvPr>
          <p:cNvGraphicFramePr>
            <a:graphicFrameLocks noGrp="1"/>
          </p:cNvGraphicFramePr>
          <p:nvPr>
            <p:extLst>
              <p:ext uri="{D42A27DB-BD31-4B8C-83A1-F6EECF244321}">
                <p14:modId xmlns:p14="http://schemas.microsoft.com/office/powerpoint/2010/main" val="1412951636"/>
              </p:ext>
            </p:extLst>
          </p:nvPr>
        </p:nvGraphicFramePr>
        <p:xfrm>
          <a:off x="836708" y="3608387"/>
          <a:ext cx="10695568" cy="1973026"/>
        </p:xfrm>
        <a:graphic>
          <a:graphicData uri="http://schemas.openxmlformats.org/drawingml/2006/table">
            <a:tbl>
              <a:tblPr firstRow="1" firstCol="1" bandRow="1">
                <a:tableStyleId>{5C22544A-7EE6-4342-B048-85BDC9FD1C3A}</a:tableStyleId>
              </a:tblPr>
              <a:tblGrid>
                <a:gridCol w="1736371">
                  <a:extLst>
                    <a:ext uri="{9D8B030D-6E8A-4147-A177-3AD203B41FA5}">
                      <a16:colId xmlns:a16="http://schemas.microsoft.com/office/drawing/2014/main" val="115417114"/>
                    </a:ext>
                  </a:extLst>
                </a:gridCol>
                <a:gridCol w="3795029">
                  <a:extLst>
                    <a:ext uri="{9D8B030D-6E8A-4147-A177-3AD203B41FA5}">
                      <a16:colId xmlns:a16="http://schemas.microsoft.com/office/drawing/2014/main" val="3609347040"/>
                    </a:ext>
                  </a:extLst>
                </a:gridCol>
                <a:gridCol w="5164168">
                  <a:extLst>
                    <a:ext uri="{9D8B030D-6E8A-4147-A177-3AD203B41FA5}">
                      <a16:colId xmlns:a16="http://schemas.microsoft.com/office/drawing/2014/main" val="2428270787"/>
                    </a:ext>
                  </a:extLst>
                </a:gridCol>
              </a:tblGrid>
              <a:tr h="649928">
                <a:tc>
                  <a:txBody>
                    <a:bodyPr/>
                    <a:lstStyle/>
                    <a:p>
                      <a:pPr marL="0" marR="0" algn="l">
                        <a:lnSpc>
                          <a:spcPct val="100000"/>
                        </a:lnSpc>
                        <a:spcBef>
                          <a:spcPts val="0"/>
                        </a:spcBef>
                        <a:spcAft>
                          <a:spcPts val="0"/>
                        </a:spcAft>
                      </a:pPr>
                      <a:endParaRPr lang="fr-FR" sz="2000" noProof="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fr-FR" sz="2000" b="1" noProof="0" dirty="0">
                          <a:solidFill>
                            <a:schemeClr val="tx1"/>
                          </a:solidFill>
                          <a:effectLst/>
                          <a:latin typeface="+mj-lt"/>
                        </a:rPr>
                        <a:t>Inhibiteurs à faible répondeur</a:t>
                      </a:r>
                      <a:endParaRPr lang="fr-FR" sz="2000" b="1"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fr-FR" sz="2000" b="1" kern="1200" noProof="0" dirty="0">
                          <a:solidFill>
                            <a:schemeClr val="tx1"/>
                          </a:solidFill>
                          <a:effectLst/>
                          <a:latin typeface="+mn-lt"/>
                          <a:ea typeface="+mn-ea"/>
                          <a:cs typeface="+mn-cs"/>
                        </a:rPr>
                        <a:t>Inhibiteurs à fort répondeur</a:t>
                      </a:r>
                      <a:endParaRPr lang="fr-FR" sz="2000" b="1" kern="1200" noProof="0" dirty="0">
                        <a:solidFill>
                          <a:schemeClr val="tx1"/>
                        </a:solidFill>
                        <a:effectLst/>
                        <a:latin typeface="+mn-lt"/>
                        <a:ea typeface="Times New Roman" panose="02020603050405020304" pitchFamily="18" charset="0"/>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649928">
                <a:tc>
                  <a:txBody>
                    <a:bodyPr/>
                    <a:lstStyle/>
                    <a:p>
                      <a:pPr marL="0" marR="0" algn="l">
                        <a:lnSpc>
                          <a:spcPct val="100000"/>
                        </a:lnSpc>
                        <a:spcBef>
                          <a:spcPts val="0"/>
                        </a:spcBef>
                        <a:spcAft>
                          <a:spcPts val="0"/>
                        </a:spcAft>
                      </a:pPr>
                      <a:r>
                        <a:rPr lang="fr-FR" sz="2000" b="1" i="0" u="none" strike="noStrike" kern="1200" noProof="0">
                          <a:solidFill>
                            <a:srgbClr val="008BB0"/>
                          </a:solidFill>
                          <a:effectLst/>
                          <a:latin typeface="Arial" panose="020B0604020202020204" pitchFamily="34" charset="0"/>
                          <a:ea typeface="+mn-ea"/>
                          <a:cs typeface="+mn-cs"/>
                        </a:rPr>
                        <a:t>Agent</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fr-FR" sz="2000" b="1" noProof="0">
                          <a:solidFill>
                            <a:schemeClr val="tx1"/>
                          </a:solidFill>
                          <a:effectLst/>
                          <a:latin typeface="+mj-lt"/>
                        </a:rPr>
                        <a:t>FVIII</a:t>
                      </a:r>
                      <a:endParaRPr lang="fr-FR" sz="2000" b="1" noProof="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fr-FR" sz="2000" b="1" noProof="0" dirty="0" err="1">
                          <a:solidFill>
                            <a:schemeClr val="tx1"/>
                          </a:solidFill>
                          <a:effectLst/>
                          <a:latin typeface="+mj-lt"/>
                        </a:rPr>
                        <a:t>rFVIIa</a:t>
                      </a:r>
                      <a:r>
                        <a:rPr lang="fr-FR" sz="2000" noProof="0" dirty="0">
                          <a:solidFill>
                            <a:schemeClr val="tx1"/>
                          </a:solidFill>
                          <a:effectLst/>
                          <a:latin typeface="+mj-lt"/>
                        </a:rPr>
                        <a:t> ou </a:t>
                      </a:r>
                      <a:r>
                        <a:rPr lang="fr-FR" sz="2000" b="1" noProof="0" dirty="0" err="1">
                          <a:solidFill>
                            <a:schemeClr val="tx1"/>
                          </a:solidFill>
                          <a:effectLst/>
                          <a:latin typeface="+mj-lt"/>
                        </a:rPr>
                        <a:t>aPCC</a:t>
                      </a:r>
                      <a:r>
                        <a:rPr lang="fr-FR" sz="2000" baseline="30000" noProof="0" dirty="0">
                          <a:solidFill>
                            <a:schemeClr val="tx1"/>
                          </a:solidFill>
                          <a:effectLst/>
                          <a:latin typeface="+mj-lt"/>
                        </a:rPr>
                        <a:t> </a:t>
                      </a:r>
                      <a:r>
                        <a:rPr lang="fr-FR" sz="2000" noProof="0" dirty="0">
                          <a:solidFill>
                            <a:schemeClr val="tx1"/>
                          </a:solidFill>
                          <a:effectLst/>
                          <a:latin typeface="+mj-lt"/>
                        </a:rPr>
                        <a:t>ou FVIII</a:t>
                      </a:r>
                      <a:r>
                        <a:rPr lang="fr-FR" sz="2000" baseline="30000" noProof="0" dirty="0">
                          <a:solidFill>
                            <a:schemeClr val="tx1"/>
                          </a:solidFill>
                          <a:effectLst/>
                          <a:latin typeface="+mj-lt"/>
                        </a:rPr>
                        <a:t>*</a:t>
                      </a:r>
                      <a:endParaRPr lang="fr-FR" sz="2000" baseline="30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649928">
                <a:tc>
                  <a:txBody>
                    <a:bodyPr/>
                    <a:lstStyle/>
                    <a:p>
                      <a:pPr marL="0" marR="0" algn="l">
                        <a:lnSpc>
                          <a:spcPct val="100000"/>
                        </a:lnSpc>
                        <a:spcBef>
                          <a:spcPts val="0"/>
                        </a:spcBef>
                        <a:spcAft>
                          <a:spcPts val="0"/>
                        </a:spcAft>
                      </a:pPr>
                      <a:r>
                        <a:rPr lang="fr-FR" sz="2000" b="1" i="0" u="none" strike="noStrike" kern="1200" noProof="0" dirty="0">
                          <a:solidFill>
                            <a:srgbClr val="008BB0"/>
                          </a:solidFill>
                          <a:effectLst/>
                          <a:latin typeface="Arial" panose="020B0604020202020204" pitchFamily="34" charset="0"/>
                          <a:ea typeface="+mn-ea"/>
                          <a:cs typeface="+mn-cs"/>
                        </a:rPr>
                        <a:t>Surveillance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fr-FR" sz="2000" noProof="0" dirty="0">
                          <a:solidFill>
                            <a:schemeClr val="tx1"/>
                          </a:solidFill>
                          <a:effectLst/>
                          <a:latin typeface="+mj-lt"/>
                        </a:rPr>
                        <a:t>Test de l’activité du FVIII (FVIII:C)</a:t>
                      </a:r>
                      <a:endParaRPr lang="fr-FR" sz="2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fr-FR" sz="2000" noProof="0" dirty="0" err="1">
                          <a:solidFill>
                            <a:schemeClr val="tx1"/>
                          </a:solidFill>
                          <a:effectLst/>
                          <a:latin typeface="+mj-lt"/>
                        </a:rPr>
                        <a:t>Thromboélastographie</a:t>
                      </a:r>
                      <a:r>
                        <a:rPr lang="fr-FR" sz="2000" noProof="0" dirty="0">
                          <a:solidFill>
                            <a:schemeClr val="tx1"/>
                          </a:solidFill>
                          <a:effectLst/>
                          <a:latin typeface="+mj-lt"/>
                        </a:rPr>
                        <a:t>/génération de thrombine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
        <p:nvSpPr>
          <p:cNvPr id="7" name="Donut 6">
            <a:extLst>
              <a:ext uri="{FF2B5EF4-FFF2-40B4-BE49-F238E27FC236}">
                <a16:creationId xmlns:a16="http://schemas.microsoft.com/office/drawing/2014/main" id="{4C8E9DAD-DB7E-D44E-8A43-9C7ABA509C7E}"/>
              </a:ext>
            </a:extLst>
          </p:cNvPr>
          <p:cNvSpPr/>
          <p:nvPr/>
        </p:nvSpPr>
        <p:spPr>
          <a:xfrm>
            <a:off x="6302003" y="3538494"/>
            <a:ext cx="5230269" cy="208957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6" name="Text Placeholder 5">
            <a:extLst>
              <a:ext uri="{FF2B5EF4-FFF2-40B4-BE49-F238E27FC236}">
                <a16:creationId xmlns:a16="http://schemas.microsoft.com/office/drawing/2014/main" id="{A6EBAF44-8C84-4266-977D-38C3F283067B}"/>
              </a:ext>
            </a:extLst>
          </p:cNvPr>
          <p:cNvSpPr>
            <a:spLocks noGrp="1"/>
          </p:cNvSpPr>
          <p:nvPr>
            <p:ph type="body" sz="quarter" idx="13"/>
          </p:nvPr>
        </p:nvSpPr>
        <p:spPr/>
        <p:txBody>
          <a:bodyPr/>
          <a:lstStyle/>
          <a:p>
            <a:r>
              <a:rPr lang="fr-FR" sz="900" dirty="0"/>
              <a:t> </a:t>
            </a:r>
            <a:r>
              <a:rPr lang="fr-FR" dirty="0"/>
              <a:t>* Chez les patients avec inhibiteurs à fort répondeur présentant un titrage faible, il est possible d’envisager le recours au FVIII, en mettant en place une surveillance étroite de toute réponse anamnestique.</a:t>
            </a:r>
            <a:endParaRPr lang="fr-FR" sz="900" dirty="0"/>
          </a:p>
          <a:p>
            <a:r>
              <a:rPr lang="fr-FR" sz="900" dirty="0" err="1"/>
              <a:t>aPCC</a:t>
            </a:r>
            <a:r>
              <a:rPr lang="fr-FR" dirty="0"/>
              <a:t> : </a:t>
            </a:r>
            <a:r>
              <a:rPr lang="fr-FR" sz="900" dirty="0"/>
              <a:t>concentré de complexe de prothrombine activé; </a:t>
            </a:r>
            <a:r>
              <a:rPr lang="fr-FR" sz="900" dirty="0" err="1"/>
              <a:t>rFVIIa</a:t>
            </a:r>
            <a:r>
              <a:rPr lang="fr-FR" sz="900" dirty="0"/>
              <a:t> : facteur VII activé recombinant</a:t>
            </a:r>
            <a:r>
              <a:rPr lang="fr-FR" dirty="0"/>
              <a:t>.</a:t>
            </a:r>
            <a:endParaRPr lang="fr-FR" sz="900" dirty="0"/>
          </a:p>
        </p:txBody>
      </p:sp>
    </p:spTree>
    <p:extLst>
      <p:ext uri="{BB962C8B-B14F-4D97-AF65-F5344CB8AC3E}">
        <p14:creationId xmlns:p14="http://schemas.microsoft.com/office/powerpoint/2010/main" val="2271322074"/>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2" ma:contentTypeDescription="Create a new document." ma:contentTypeScope="" ma:versionID="c9fb029bce41deb36155a5f353c2c65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ac66eea08b5c00b7d0a842f1ce619eda"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ED7207-1B32-4D04-9D11-1713F6793CE4}"/>
</file>

<file path=customXml/itemProps2.xml><?xml version="1.0" encoding="utf-8"?>
<ds:datastoreItem xmlns:ds="http://schemas.openxmlformats.org/officeDocument/2006/customXml" ds:itemID="{4CA9163C-9CE7-4DCF-B361-0412A10D16EA}"/>
</file>

<file path=customXml/itemProps3.xml><?xml version="1.0" encoding="utf-8"?>
<ds:datastoreItem xmlns:ds="http://schemas.openxmlformats.org/officeDocument/2006/customXml" ds:itemID="{0F191B2C-6DFF-4655-A5CC-F1B357C35993}"/>
</file>

<file path=docProps/app.xml><?xml version="1.0" encoding="utf-8"?>
<Properties xmlns="http://schemas.openxmlformats.org/officeDocument/2006/extended-properties" xmlns:vt="http://schemas.openxmlformats.org/officeDocument/2006/docPropsVTypes">
  <TotalTime>6609</TotalTime>
  <Words>2965</Words>
  <Application>Microsoft Office PowerPoint</Application>
  <PresentationFormat>Widescreen</PresentationFormat>
  <Paragraphs>239</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WFH</vt:lpstr>
      <vt:lpstr>Lignes directrices pour l’hémophilie applicables à tous</vt:lpstr>
      <vt:lpstr>Lignes directrices pour la prise en charge de l’hémophilie</vt:lpstr>
      <vt:lpstr>Chapitre 8 : Inhibiteurs des facteurs de coagulation</vt:lpstr>
      <vt:lpstr>Conflits d’intérêt : Margaret V. Ragni</vt:lpstr>
      <vt:lpstr>Auteurs</vt:lpstr>
      <vt:lpstr>Introduction</vt:lpstr>
      <vt:lpstr>Quoi de neuf ?</vt:lpstr>
      <vt:lpstr>Cas Clinique @ 11 mois</vt:lpstr>
      <vt:lpstr>Hémophilie A et inhibiteurs dirigés contre le FVIII Prise en charge des saignements</vt:lpstr>
      <vt:lpstr>Hémophilie B et inhibiteurs dirigés contre le FIX Prise en charge des saignements</vt:lpstr>
      <vt:lpstr>    </vt:lpstr>
      <vt:lpstr>Cas clinique</vt:lpstr>
      <vt:lpstr>      </vt:lpstr>
      <vt:lpstr>Induction de la tolérance immune Conseils généraux</vt:lpstr>
      <vt:lpstr>Induction de la tolérance immune (ITI)</vt:lpstr>
      <vt:lpstr>Prise en charge des saignements et emicizumab</vt:lpstr>
      <vt:lpstr>      </vt:lpstr>
      <vt:lpstr>Prise en charge des saignements et emicizumab</vt:lpstr>
      <vt:lpstr>Cas clinique 3 </vt:lpstr>
      <vt:lpstr>Chirurgie et procédures invasives Recommandations générales</vt:lpstr>
      <vt:lpstr>Chirurgie et procédures invasives</vt:lpstr>
      <vt:lpstr>Chirurgie et procédures invasives Recommandations générales</vt:lpstr>
      <vt:lpstr>Chirurgie et procédures invasives</vt:lpstr>
      <vt:lpstr>Conclusions</vt:lpstr>
      <vt:lpstr>Merci à l’Hemophilia Alliance pour son soutien à l’élaboration de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200</cp:revision>
  <cp:lastPrinted>2021-01-15T22:28:56Z</cp:lastPrinted>
  <dcterms:created xsi:type="dcterms:W3CDTF">2020-08-28T16:07:48Z</dcterms:created>
  <dcterms:modified xsi:type="dcterms:W3CDTF">2021-09-29T18:55:23Z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1557800</vt:r8>
  </property>
</Properties>
</file>